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79" r:id="rId2"/>
    <p:sldId id="280" r:id="rId3"/>
    <p:sldId id="269" r:id="rId4"/>
    <p:sldId id="267" r:id="rId5"/>
    <p:sldId id="268" r:id="rId6"/>
    <p:sldId id="257" r:id="rId7"/>
    <p:sldId id="271" r:id="rId8"/>
    <p:sldId id="281" r:id="rId9"/>
    <p:sldId id="273" r:id="rId10"/>
    <p:sldId id="274" r:id="rId11"/>
    <p:sldId id="275" r:id="rId12"/>
    <p:sldId id="277" r:id="rId13"/>
    <p:sldId id="260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51" autoAdjust="0"/>
    <p:restoredTop sz="94595" autoAdjust="0"/>
  </p:normalViewPr>
  <p:slideViewPr>
    <p:cSldViewPr>
      <p:cViewPr varScale="1">
        <p:scale>
          <a:sx n="41" d="100"/>
          <a:sy n="41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5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5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B56D885-18EA-4366-B2D8-723CFC3B7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46953-564F-4474-9668-DF8B0208F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51782-00D5-436F-9761-437768CB5E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B9611-26E8-435D-866B-4DEC23EBE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CBD3B-5AB0-411E-A847-589D9E5C1A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9A95B-7A68-4B63-8805-43E5CA8EC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9C13B-4494-4924-B1ED-BB2F182BB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D7829-7CAC-4E2E-8312-B0BAF3195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8389D-0EDA-4917-9651-5333F157A9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1BEFE-6434-42D7-9FAD-00B8CC8BC7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A621E-06BF-4B5D-A2A6-340AF4B19D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CC12CD0-9823-472C-9D7E-B26370D65C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14.gif"/><Relationship Id="rId18" Type="http://schemas.openxmlformats.org/officeDocument/2006/relationships/image" Target="../media/image19.gif"/><Relationship Id="rId3" Type="http://schemas.openxmlformats.org/officeDocument/2006/relationships/image" Target="../media/image4.gif"/><Relationship Id="rId21" Type="http://schemas.openxmlformats.org/officeDocument/2006/relationships/image" Target="../media/image22.gif"/><Relationship Id="rId7" Type="http://schemas.openxmlformats.org/officeDocument/2006/relationships/image" Target="../media/image8.gif"/><Relationship Id="rId12" Type="http://schemas.openxmlformats.org/officeDocument/2006/relationships/image" Target="../media/image13.gif"/><Relationship Id="rId17" Type="http://schemas.openxmlformats.org/officeDocument/2006/relationships/image" Target="../media/image18.gif"/><Relationship Id="rId25" Type="http://schemas.openxmlformats.org/officeDocument/2006/relationships/image" Target="../media/image26.gif"/><Relationship Id="rId2" Type="http://schemas.openxmlformats.org/officeDocument/2006/relationships/image" Target="../media/image3.gif"/><Relationship Id="rId16" Type="http://schemas.openxmlformats.org/officeDocument/2006/relationships/image" Target="../media/image17.gif"/><Relationship Id="rId20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11" Type="http://schemas.openxmlformats.org/officeDocument/2006/relationships/image" Target="../media/image12.gif"/><Relationship Id="rId24" Type="http://schemas.openxmlformats.org/officeDocument/2006/relationships/image" Target="../media/image25.gif"/><Relationship Id="rId5" Type="http://schemas.openxmlformats.org/officeDocument/2006/relationships/image" Target="../media/image6.gif"/><Relationship Id="rId15" Type="http://schemas.openxmlformats.org/officeDocument/2006/relationships/image" Target="../media/image16.gif"/><Relationship Id="rId23" Type="http://schemas.openxmlformats.org/officeDocument/2006/relationships/image" Target="../media/image24.gif"/><Relationship Id="rId10" Type="http://schemas.openxmlformats.org/officeDocument/2006/relationships/image" Target="../media/image11.gif"/><Relationship Id="rId19" Type="http://schemas.openxmlformats.org/officeDocument/2006/relationships/image" Target="../media/image20.gif"/><Relationship Id="rId4" Type="http://schemas.openxmlformats.org/officeDocument/2006/relationships/image" Target="../media/image5.gif"/><Relationship Id="rId9" Type="http://schemas.openxmlformats.org/officeDocument/2006/relationships/image" Target="../media/image10.gif"/><Relationship Id="rId14" Type="http://schemas.openxmlformats.org/officeDocument/2006/relationships/image" Target="../media/image15.gif"/><Relationship Id="rId22" Type="http://schemas.openxmlformats.org/officeDocument/2006/relationships/image" Target="../media/image23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file:///D:\My%20Documents\Chu%20D\Chu%20D.exe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file:///D:\My%20Documents\Chu%20D\Chu%20D.ex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1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1524000" y="304800"/>
            <a:ext cx="6172200" cy="11811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66667"/>
              </a:avLst>
            </a:prstTxWarp>
            <a:scene3d>
              <a:camera prst="legacyPerspectiveTop"/>
              <a:lightRig rig="legacyFlat3" dir="b"/>
            </a:scene3d>
            <a:sp3d extrusionH="887400" prstMaterial="legacyMatte">
              <a:extrusionClr>
                <a:srgbClr val="009900"/>
              </a:extrusion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CC00"/>
                    </a:gs>
                    <a:gs pos="100000">
                      <a:srgbClr val="009900"/>
                    </a:gs>
                  </a:gsLst>
                  <a:lin ang="2700000" scaled="1"/>
                </a:gradFill>
                <a:latin typeface="Arial"/>
                <a:cs typeface="Arial"/>
              </a:rPr>
              <a:t>THIẾT KẾ BÀI GIẢNG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1447800" y="1295400"/>
            <a:ext cx="609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3600">
                <a:solidFill>
                  <a:srgbClr val="FF0000"/>
                </a:solidFill>
                <a:latin typeface="Arial" charset="0"/>
                <a:cs typeface="Arial" charset="0"/>
              </a:rPr>
              <a:t>MÔN: TIẾNG VIỆT</a:t>
            </a: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2667000" y="1905000"/>
            <a:ext cx="3581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sz="3200" b="1">
                <a:solidFill>
                  <a:srgbClr val="0000FF"/>
                </a:solidFill>
                <a:latin typeface="Arial" charset="0"/>
                <a:cs typeface="Arial" charset="0"/>
              </a:rPr>
              <a:t>Tiết: Tập viết</a:t>
            </a:r>
          </a:p>
        </p:txBody>
      </p:sp>
      <p:grpSp>
        <p:nvGrpSpPr>
          <p:cNvPr id="3078" name="Group 16"/>
          <p:cNvGrpSpPr>
            <a:grpSpLocks/>
          </p:cNvGrpSpPr>
          <p:nvPr/>
        </p:nvGrpSpPr>
        <p:grpSpPr bwMode="auto">
          <a:xfrm>
            <a:off x="0" y="5638800"/>
            <a:ext cx="9144000" cy="1219200"/>
            <a:chOff x="0" y="3552"/>
            <a:chExt cx="5760" cy="768"/>
          </a:xfrm>
        </p:grpSpPr>
        <p:pic>
          <p:nvPicPr>
            <p:cNvPr id="3079" name="Picture 8" descr="angelfish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552"/>
              <a:ext cx="750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0" name="Picture 9" descr="angelfish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20" y="3552"/>
              <a:ext cx="750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1" name="Picture 10" descr="angelfish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0" y="3552"/>
              <a:ext cx="750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2" name="Picture 11" descr="angelfish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12" y="3552"/>
              <a:ext cx="750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3" name="Picture 12" descr="angelfish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32" y="3552"/>
              <a:ext cx="750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4" name="Picture 13" descr="angelfish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52" y="3552"/>
              <a:ext cx="750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5" name="Picture 14" descr="angelfish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72" y="3552"/>
              <a:ext cx="750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6" name="Picture 15" descr="angelfish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10" y="3552"/>
              <a:ext cx="750" cy="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-76200"/>
            <a:ext cx="9144000" cy="609600"/>
          </a:xfrm>
          <a:noFill/>
        </p:spPr>
        <p:txBody>
          <a:bodyPr anchor="b" anchorCtr="1"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4200" smtClean="0">
                <a:solidFill>
                  <a:srgbClr val="0000CC"/>
                </a:solidFill>
                <a:latin typeface="Arial" charset="0"/>
              </a:rPr>
              <a:t>Tập viết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0" y="762000"/>
            <a:ext cx="9144000" cy="990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9000" b="1" i="1">
                <a:solidFill>
                  <a:srgbClr val="0000CC"/>
                </a:solidFill>
                <a:latin typeface="Arial" charset="0"/>
              </a:rPr>
              <a:t>Chữ hoa D</a:t>
            </a:r>
          </a:p>
        </p:txBody>
      </p:sp>
      <p:pic>
        <p:nvPicPr>
          <p:cNvPr id="12292" name="Picture 5" descr="Dan gia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276600"/>
            <a:ext cx="8515350" cy="154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62000"/>
            <a:ext cx="4648200" cy="609600"/>
          </a:xfrm>
          <a:noFill/>
        </p:spPr>
        <p:txBody>
          <a:bodyPr anchor="b" anchorCtr="1"/>
          <a:lstStyle/>
          <a:p>
            <a:pPr marL="0" indent="0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4200" smtClean="0">
                <a:solidFill>
                  <a:srgbClr val="0000CC"/>
                </a:solidFill>
                <a:latin typeface="Arial" charset="0"/>
              </a:rPr>
              <a:t>Tập viết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-152400" y="2971800"/>
            <a:ext cx="4648200" cy="1676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marL="342900" indent="-342900" eaLnBrk="1" hangingPunct="1">
              <a:buFontTx/>
              <a:buChar char="•"/>
            </a:pPr>
            <a:r>
              <a:rPr lang="en-US" sz="9000" b="1" i="1">
                <a:solidFill>
                  <a:srgbClr val="0000CC"/>
                </a:solidFill>
                <a:latin typeface="Arial" charset="0"/>
              </a:rPr>
              <a:t>Chữ hoa D</a:t>
            </a:r>
          </a:p>
        </p:txBody>
      </p:sp>
      <p:pic>
        <p:nvPicPr>
          <p:cNvPr id="13316" name="Picture 5" descr="Bai viet"/>
          <p:cNvPicPr>
            <a:picLocks noChangeAspect="1" noChangeArrowheads="1"/>
          </p:cNvPicPr>
          <p:nvPr/>
        </p:nvPicPr>
        <p:blipFill>
          <a:blip r:embed="rId2"/>
          <a:srcRect l="-650" t="4878" b="6097"/>
          <a:stretch>
            <a:fillRect/>
          </a:stretch>
        </p:blipFill>
        <p:spPr bwMode="auto">
          <a:xfrm>
            <a:off x="4419600" y="990600"/>
            <a:ext cx="45402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505200" y="990600"/>
            <a:ext cx="5715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000" b="1" u="sng">
                <a:solidFill>
                  <a:srgbClr val="0000CC"/>
                </a:solidFill>
                <a:latin typeface="Arial" charset="0"/>
              </a:rPr>
              <a:t>1- T</a:t>
            </a:r>
            <a:r>
              <a:rPr lang="vi-VN" sz="2000" b="1" u="sng">
                <a:solidFill>
                  <a:srgbClr val="0000CC"/>
                </a:solidFill>
                <a:latin typeface="Arial" charset="0"/>
              </a:rPr>
              <a:t>ư</a:t>
            </a:r>
            <a:r>
              <a:rPr lang="en-US" sz="2000" b="1" u="sng">
                <a:solidFill>
                  <a:srgbClr val="0000CC"/>
                </a:solidFill>
                <a:latin typeface="Arial" charset="0"/>
              </a:rPr>
              <a:t> thế ngồi viết:</a:t>
            </a:r>
          </a:p>
          <a:p>
            <a:pPr algn="just"/>
            <a:r>
              <a:rPr lang="en-US" sz="2000">
                <a:solidFill>
                  <a:srgbClr val="0000CC"/>
                </a:solidFill>
                <a:latin typeface="Arial" charset="0"/>
              </a:rPr>
              <a:t>- L</a:t>
            </a:r>
            <a:r>
              <a:rPr lang="vi-VN" sz="2000">
                <a:solidFill>
                  <a:srgbClr val="0000CC"/>
                </a:solidFill>
                <a:latin typeface="Arial" charset="0"/>
              </a:rPr>
              <a:t>ư</a:t>
            </a:r>
            <a:r>
              <a:rPr lang="en-US" sz="2000">
                <a:solidFill>
                  <a:srgbClr val="0000CC"/>
                </a:solidFill>
                <a:latin typeface="Arial" charset="0"/>
              </a:rPr>
              <a:t>ng thẳng, không tì ngực vào bàn.</a:t>
            </a:r>
          </a:p>
          <a:p>
            <a:pPr algn="just"/>
            <a:r>
              <a:rPr lang="en-US" sz="2000">
                <a:solidFill>
                  <a:srgbClr val="0000CC"/>
                </a:solidFill>
                <a:latin typeface="Arial" charset="0"/>
              </a:rPr>
              <a:t>- Đầu h</a:t>
            </a:r>
            <a:r>
              <a:rPr lang="vi-VN" sz="2000">
                <a:solidFill>
                  <a:srgbClr val="0000CC"/>
                </a:solidFill>
                <a:latin typeface="Arial" charset="0"/>
              </a:rPr>
              <a:t>ơ</a:t>
            </a:r>
            <a:r>
              <a:rPr lang="en-US" sz="2000">
                <a:solidFill>
                  <a:srgbClr val="0000CC"/>
                </a:solidFill>
                <a:latin typeface="Arial" charset="0"/>
              </a:rPr>
              <a:t>i cúi.</a:t>
            </a:r>
          </a:p>
          <a:p>
            <a:pPr algn="just"/>
            <a:r>
              <a:rPr lang="en-US" sz="2000">
                <a:solidFill>
                  <a:srgbClr val="0000CC"/>
                </a:solidFill>
                <a:latin typeface="Arial" charset="0"/>
              </a:rPr>
              <a:t>- Mắt cách vở khoảng 25 </a:t>
            </a:r>
            <a:r>
              <a:rPr lang="vi-VN" sz="2000">
                <a:solidFill>
                  <a:srgbClr val="0000CC"/>
                </a:solidFill>
                <a:latin typeface="Arial" charset="0"/>
              </a:rPr>
              <a:t>đ</a:t>
            </a:r>
            <a:r>
              <a:rPr lang="en-US" sz="2000">
                <a:solidFill>
                  <a:srgbClr val="0000CC"/>
                </a:solidFill>
                <a:latin typeface="Arial" charset="0"/>
              </a:rPr>
              <a:t>ến 30 cm.</a:t>
            </a:r>
          </a:p>
          <a:p>
            <a:pPr algn="just"/>
            <a:r>
              <a:rPr lang="en-US" sz="2000">
                <a:solidFill>
                  <a:srgbClr val="0000CC"/>
                </a:solidFill>
                <a:latin typeface="Arial" charset="0"/>
              </a:rPr>
              <a:t>- Tay phải cầm bút.</a:t>
            </a:r>
          </a:p>
          <a:p>
            <a:pPr algn="just"/>
            <a:r>
              <a:rPr lang="en-US" sz="2000">
                <a:solidFill>
                  <a:srgbClr val="0000CC"/>
                </a:solidFill>
                <a:latin typeface="Arial" charset="0"/>
              </a:rPr>
              <a:t>- Tay trái tì nhẹ lên mép vở </a:t>
            </a:r>
            <a:r>
              <a:rPr lang="vi-VN" sz="2000">
                <a:solidFill>
                  <a:srgbClr val="0000CC"/>
                </a:solidFill>
                <a:latin typeface="Arial" charset="0"/>
              </a:rPr>
              <a:t>đ</a:t>
            </a:r>
            <a:r>
              <a:rPr lang="en-US" sz="2000">
                <a:solidFill>
                  <a:srgbClr val="0000CC"/>
                </a:solidFill>
                <a:latin typeface="Arial" charset="0"/>
              </a:rPr>
              <a:t>ể giữ.</a:t>
            </a:r>
          </a:p>
          <a:p>
            <a:pPr algn="just"/>
            <a:r>
              <a:rPr lang="en-US" sz="2000">
                <a:solidFill>
                  <a:srgbClr val="0000CC"/>
                </a:solidFill>
                <a:latin typeface="Arial" charset="0"/>
              </a:rPr>
              <a:t>- Hai chân </a:t>
            </a:r>
            <a:r>
              <a:rPr lang="vi-VN" sz="2000">
                <a:solidFill>
                  <a:srgbClr val="0000CC"/>
                </a:solidFill>
                <a:latin typeface="Arial" charset="0"/>
              </a:rPr>
              <a:t>đ</a:t>
            </a:r>
            <a:r>
              <a:rPr lang="en-US" sz="2000">
                <a:solidFill>
                  <a:srgbClr val="0000CC"/>
                </a:solidFill>
                <a:latin typeface="Arial" charset="0"/>
              </a:rPr>
              <a:t>ể song song thoải mái</a:t>
            </a:r>
            <a:r>
              <a:rPr lang="en-US" sz="2400">
                <a:solidFill>
                  <a:srgbClr val="0000CC"/>
                </a:solidFill>
                <a:latin typeface="Arial" charset="0"/>
              </a:rPr>
              <a:t>.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0" y="3733800"/>
            <a:ext cx="59436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000" b="1" u="sng">
                <a:solidFill>
                  <a:srgbClr val="0000CC"/>
                </a:solidFill>
                <a:latin typeface="Arial" charset="0"/>
              </a:rPr>
              <a:t>2-Cách cầm bút:</a:t>
            </a:r>
          </a:p>
          <a:p>
            <a:pPr algn="just"/>
            <a:r>
              <a:rPr lang="en-US" sz="2000">
                <a:solidFill>
                  <a:srgbClr val="0000CC"/>
                </a:solidFill>
                <a:latin typeface="Arial" charset="0"/>
              </a:rPr>
              <a:t>- Cầm bút bằng 3 ngón tay: ngón cái, ngón trỏ, ngón giữa.</a:t>
            </a:r>
          </a:p>
          <a:p>
            <a:pPr algn="just"/>
            <a:r>
              <a:rPr lang="en-US" sz="2000">
                <a:solidFill>
                  <a:srgbClr val="0000CC"/>
                </a:solidFill>
                <a:latin typeface="Arial" charset="0"/>
              </a:rPr>
              <a:t>- Khi viết, dùng 3 ngón tay di chuyển bút từ trái sang phải, cán bút nghiêng về phía bên phải, cổ tay, khuỷu tay và cánh tay cử </a:t>
            </a:r>
            <a:r>
              <a:rPr lang="vi-VN" sz="2000">
                <a:solidFill>
                  <a:srgbClr val="0000CC"/>
                </a:solidFill>
                <a:latin typeface="Arial" charset="0"/>
              </a:rPr>
              <a:t>đ</a:t>
            </a:r>
            <a:r>
              <a:rPr lang="en-US" sz="2000">
                <a:solidFill>
                  <a:srgbClr val="0000CC"/>
                </a:solidFill>
                <a:latin typeface="Arial" charset="0"/>
              </a:rPr>
              <a:t>ộng mềm mại, thoải mái;</a:t>
            </a:r>
          </a:p>
          <a:p>
            <a:pPr algn="just"/>
            <a:r>
              <a:rPr lang="en-US" sz="2000">
                <a:solidFill>
                  <a:srgbClr val="0000CC"/>
                </a:solidFill>
                <a:latin typeface="Arial" charset="0"/>
              </a:rPr>
              <a:t>- Không nên cầm bút tay trái.</a:t>
            </a:r>
          </a:p>
        </p:txBody>
      </p:sp>
      <p:pic>
        <p:nvPicPr>
          <p:cNvPr id="33796" name="Picture 4" descr="Cam bu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62663" y="3733800"/>
            <a:ext cx="2895600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chu hoa0005"/>
          <p:cNvPicPr>
            <a:picLocks noChangeAspect="1" noChangeArrowheads="1"/>
          </p:cNvPicPr>
          <p:nvPr/>
        </p:nvPicPr>
        <p:blipFill>
          <a:blip r:embed="rId3">
            <a:lum bright="-32000" contrast="40000"/>
          </a:blip>
          <a:srcRect l="56860" t="39471" r="21571" b="43802"/>
          <a:stretch>
            <a:fillRect/>
          </a:stretch>
        </p:blipFill>
        <p:spPr bwMode="auto">
          <a:xfrm>
            <a:off x="304800" y="685800"/>
            <a:ext cx="2819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3276600" y="838200"/>
            <a:ext cx="26670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>
              <a:lnSpc>
                <a:spcPct val="80000"/>
              </a:lnSpc>
            </a:pPr>
            <a:r>
              <a:rPr lang="en-US" sz="3400" i="1" u="sng">
                <a:solidFill>
                  <a:srgbClr val="0000FF"/>
                </a:solidFill>
                <a:latin typeface="Arial" charset="0"/>
              </a:rPr>
              <a:t>Tập viết</a:t>
            </a:r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839200" y="4800600"/>
            <a:ext cx="10210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0" descr="book_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1752600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9" descr="original_pencil_w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1905000"/>
            <a:ext cx="1447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1" descr="Fun000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638800"/>
            <a:ext cx="914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-228600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895850"/>
            <a:ext cx="457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d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-149225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e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5456238"/>
            <a:ext cx="457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 descr="g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43400" y="1212850"/>
            <a:ext cx="457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 descr="h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20000" y="5614988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 descr="i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38800" y="5535613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 descr="k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00200" y="171450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0" descr="l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48600" y="1612900"/>
            <a:ext cx="457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m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772400" y="11113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 descr="n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124200" y="411163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3" descr="o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38200" y="1531938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 descr="p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172200" y="1933575"/>
            <a:ext cx="457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5" descr="q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924800" y="4494213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6" descr="r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505200" y="5054600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17" descr="s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600200" y="4895850"/>
            <a:ext cx="457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" name="Picture 18" descr="t"/>
          <p:cNvPicPr>
            <a:picLocks noChangeAspect="1" noChangeArrowheads="1" noCrop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724400" y="4494213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5" name="Picture 19" descr="u"/>
          <p:cNvPicPr>
            <a:picLocks noChangeAspect="1" noChangeArrowheads="1" noCrop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838200" y="3454400"/>
            <a:ext cx="457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6" name="Picture 20" descr="v"/>
          <p:cNvPicPr>
            <a:picLocks noChangeAspect="1" noChangeArrowheads="1" noCrop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791200" y="731838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7" name="Picture 21" descr="x"/>
          <p:cNvPicPr>
            <a:picLocks noChangeAspect="1" noChangeArrowheads="1" noCrop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590800" y="1773238"/>
            <a:ext cx="457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8" name="Picture 22" descr="y"/>
          <p:cNvPicPr>
            <a:picLocks noChangeAspect="1" noChangeArrowheads="1" noCrop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6400800" y="4735513"/>
            <a:ext cx="4572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9" name="Picture 23" descr="z"/>
          <p:cNvPicPr>
            <a:picLocks noChangeAspect="1" noChangeArrowheads="1" noCrop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590800" y="3533775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0" name="Picture 24" descr="j"/>
          <p:cNvPicPr>
            <a:picLocks noChangeAspect="1" noChangeArrowheads="1" noCrop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7467600" y="2973388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1" name="Picture 25" descr="a"/>
          <p:cNvPicPr>
            <a:picLocks noChangeAspect="1" noChangeArrowheads="1" noCrop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4419600" y="2813050"/>
            <a:ext cx="45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9"/>
          <p:cNvGrpSpPr>
            <a:grpSpLocks/>
          </p:cNvGrpSpPr>
          <p:nvPr/>
        </p:nvGrpSpPr>
        <p:grpSpPr bwMode="auto">
          <a:xfrm>
            <a:off x="2209800" y="1752600"/>
            <a:ext cx="4572000" cy="2414588"/>
            <a:chOff x="1680" y="1917"/>
            <a:chExt cx="2880" cy="1521"/>
          </a:xfrm>
        </p:grpSpPr>
        <p:pic>
          <p:nvPicPr>
            <p:cNvPr id="5124" name="Picture 4" descr="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24" y="1917"/>
              <a:ext cx="2736" cy="1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5" name="Rectangle 5"/>
            <p:cNvSpPr>
              <a:spLocks noChangeArrowheads="1"/>
            </p:cNvSpPr>
            <p:nvPr/>
          </p:nvSpPr>
          <p:spPr bwMode="auto">
            <a:xfrm>
              <a:off x="1680" y="2256"/>
              <a:ext cx="2592" cy="8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anchor="b" anchorCtr="1"/>
            <a:lstStyle/>
            <a:p>
              <a:pPr eaLnBrk="1" hangingPunct="1">
                <a:buFontTx/>
                <a:buChar char="•"/>
              </a:pPr>
              <a:r>
                <a:rPr lang="en-US" sz="8200" b="1" i="1">
                  <a:solidFill>
                    <a:schemeClr val="hlink"/>
                  </a:solidFill>
                  <a:latin typeface="Arial" charset="0"/>
                </a:rPr>
                <a:t>Chữ hoa D</a:t>
              </a:r>
            </a:p>
          </p:txBody>
        </p:sp>
      </p:grpSp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3200400" y="990600"/>
            <a:ext cx="2667000" cy="609600"/>
          </a:xfrm>
          <a:prstGeom prst="rect">
            <a:avLst/>
          </a:prstGeom>
          <a:solidFill>
            <a:schemeClr val="accent1"/>
          </a:solidFill>
          <a:ln w="762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3800" i="1" u="sng">
                <a:solidFill>
                  <a:srgbClr val="0000FF"/>
                </a:solidFill>
                <a:latin typeface="Arial" charset="0"/>
              </a:rPr>
              <a:t>Tập viết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76600" y="838200"/>
            <a:ext cx="2667000" cy="533400"/>
          </a:xfrm>
          <a:noFill/>
        </p:spPr>
        <p:txBody>
          <a:bodyPr anchor="b" anchorCtr="1"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sz="3400" i="1" u="sng" smtClean="0">
                <a:solidFill>
                  <a:srgbClr val="0000FF"/>
                </a:solidFill>
                <a:latin typeface="Arial" charset="0"/>
              </a:rPr>
              <a:t>Tập viết</a:t>
            </a: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1219200" y="1600200"/>
            <a:ext cx="5638800" cy="152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8200" b="1" i="1">
                <a:solidFill>
                  <a:schemeClr val="hlink"/>
                </a:solidFill>
                <a:latin typeface="Arial" charset="0"/>
              </a:rPr>
              <a:t>Chữ hoa D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-228600" y="3200400"/>
            <a:ext cx="6172200" cy="144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>
              <a:buSzPct val="60000"/>
            </a:pPr>
            <a:r>
              <a:rPr lang="en-US" sz="3200" b="1" i="1">
                <a:solidFill>
                  <a:srgbClr val="0000CC"/>
                </a:solidFill>
                <a:latin typeface="Arial" charset="0"/>
              </a:rPr>
              <a:t>Quan sát nhận xét chữ hoa:</a:t>
            </a:r>
            <a:r>
              <a:rPr lang="en-US" sz="9000" b="1" i="1">
                <a:solidFill>
                  <a:srgbClr val="0000CC"/>
                </a:solidFill>
                <a:latin typeface="Arial" charset="0"/>
              </a:rPr>
              <a:t> D</a:t>
            </a: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-381000" y="3962400"/>
            <a:ext cx="6477000" cy="1600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3600" b="1" i="1">
                <a:solidFill>
                  <a:srgbClr val="0000CC"/>
                </a:solidFill>
                <a:latin typeface="Arial" charset="0"/>
              </a:rPr>
              <a:t>Cách viết  chữ hoa</a:t>
            </a:r>
            <a:r>
              <a:rPr lang="en-US" sz="3200" b="1" i="1">
                <a:solidFill>
                  <a:srgbClr val="0000CC"/>
                </a:solidFill>
                <a:latin typeface="Arial" charset="0"/>
              </a:rPr>
              <a:t>:</a:t>
            </a:r>
            <a:r>
              <a:rPr lang="en-US" sz="9000" b="1" i="1">
                <a:solidFill>
                  <a:srgbClr val="0000CC"/>
                </a:solidFill>
                <a:latin typeface="Arial" charset="0"/>
              </a:rPr>
              <a:t> D</a:t>
            </a:r>
          </a:p>
        </p:txBody>
      </p:sp>
      <p:pic>
        <p:nvPicPr>
          <p:cNvPr id="6150" name="Picture 7" descr="Chu D">
            <a:hlinkClick r:id="rId2" action="ppaction://program" highlightClick="1"/>
          </p:cNvPr>
          <p:cNvPicPr>
            <a:picLocks noChangeAspect="1" noChangeArrowheads="1"/>
          </p:cNvPicPr>
          <p:nvPr/>
        </p:nvPicPr>
        <p:blipFill>
          <a:blip r:embed="rId3"/>
          <a:srcRect t="15625"/>
          <a:stretch>
            <a:fillRect/>
          </a:stretch>
        </p:blipFill>
        <p:spPr bwMode="auto">
          <a:xfrm>
            <a:off x="6084888" y="2362200"/>
            <a:ext cx="305911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ChangeArrowheads="1"/>
          </p:cNvSpPr>
          <p:nvPr/>
        </p:nvSpPr>
        <p:spPr bwMode="auto">
          <a:xfrm>
            <a:off x="990600" y="838200"/>
            <a:ext cx="26670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>
              <a:lnSpc>
                <a:spcPct val="80000"/>
              </a:lnSpc>
            </a:pPr>
            <a:r>
              <a:rPr lang="en-US" sz="3400" i="1" u="sng">
                <a:solidFill>
                  <a:srgbClr val="0000FF"/>
                </a:solidFill>
                <a:latin typeface="Arial" charset="0"/>
              </a:rPr>
              <a:t>Tập viết</a:t>
            </a:r>
          </a:p>
        </p:txBody>
      </p:sp>
      <p:sp>
        <p:nvSpPr>
          <p:cNvPr id="7171" name="Rectangle 7"/>
          <p:cNvSpPr>
            <a:spLocks noChangeArrowheads="1"/>
          </p:cNvSpPr>
          <p:nvPr/>
        </p:nvSpPr>
        <p:spPr bwMode="auto">
          <a:xfrm>
            <a:off x="2971800" y="228600"/>
            <a:ext cx="5791200" cy="1524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eaLnBrk="1" hangingPunct="1"/>
            <a:r>
              <a:rPr lang="en-US" sz="8200" b="1" i="1">
                <a:solidFill>
                  <a:schemeClr val="hlink"/>
                </a:solidFill>
                <a:latin typeface="Arial" charset="0"/>
              </a:rPr>
              <a:t>Chữ hoa D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6553200"/>
            <a:ext cx="5943600" cy="3276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just" eaLnBrk="1" hangingPunct="1">
              <a:lnSpc>
                <a:spcPct val="70000"/>
              </a:lnSpc>
            </a:pPr>
            <a:r>
              <a:rPr lang="en-US" sz="4400" b="1" i="1">
                <a:latin typeface="Arial" charset="0"/>
              </a:rPr>
              <a:t> Đặt bút trên </a:t>
            </a:r>
            <a:r>
              <a:rPr lang="vi-VN" sz="4400" b="1" i="1">
                <a:latin typeface="Arial" charset="0"/>
              </a:rPr>
              <a:t>đư</a:t>
            </a:r>
            <a:r>
              <a:rPr lang="en-US" sz="4400" b="1" i="1">
                <a:latin typeface="Arial" charset="0"/>
              </a:rPr>
              <a:t>ờng kẻ ngang 6, viết nét l</a:t>
            </a:r>
            <a:r>
              <a:rPr lang="vi-VN" sz="4400" b="1" i="1">
                <a:latin typeface="Arial" charset="0"/>
              </a:rPr>
              <a:t>ư</a:t>
            </a:r>
            <a:r>
              <a:rPr lang="en-US" sz="4400" b="1" i="1">
                <a:latin typeface="Arial" charset="0"/>
              </a:rPr>
              <a:t>ợn 2 </a:t>
            </a:r>
            <a:r>
              <a:rPr lang="vi-VN" sz="4400" b="1" i="1">
                <a:latin typeface="Arial" charset="0"/>
              </a:rPr>
              <a:t>đ</a:t>
            </a:r>
            <a:r>
              <a:rPr lang="en-US" sz="4400" b="1" i="1">
                <a:latin typeface="Arial" charset="0"/>
              </a:rPr>
              <a:t>ầu theo chiều dọc, rồi chuyển h</a:t>
            </a:r>
            <a:r>
              <a:rPr lang="vi-VN" sz="4400" b="1" i="1">
                <a:latin typeface="Arial" charset="0"/>
              </a:rPr>
              <a:t>ư</a:t>
            </a:r>
            <a:r>
              <a:rPr lang="en-US" sz="4400" b="1" i="1">
                <a:latin typeface="Arial" charset="0"/>
              </a:rPr>
              <a:t>ớng viết tiếp nét cong phải, tạo vòng xoắn nhỏ ở chân chữ, phần cuối nét cong l</a:t>
            </a:r>
            <a:r>
              <a:rPr lang="vi-VN" sz="4400" b="1" i="1">
                <a:latin typeface="Arial" charset="0"/>
              </a:rPr>
              <a:t>ư</a:t>
            </a:r>
            <a:r>
              <a:rPr lang="en-US" sz="4400" b="1" i="1">
                <a:latin typeface="Arial" charset="0"/>
              </a:rPr>
              <a:t>ợn hẳn vào trong, dừng bút ở </a:t>
            </a:r>
            <a:r>
              <a:rPr lang="vi-VN" sz="4400" b="1" i="1">
                <a:latin typeface="Arial" charset="0"/>
              </a:rPr>
              <a:t>đư</a:t>
            </a:r>
            <a:r>
              <a:rPr lang="en-US" sz="4400" b="1" i="1">
                <a:latin typeface="Arial" charset="0"/>
              </a:rPr>
              <a:t>ờng kẻ ngang 5.</a:t>
            </a:r>
          </a:p>
        </p:txBody>
      </p:sp>
      <p:pic>
        <p:nvPicPr>
          <p:cNvPr id="7173" name="Picture 9" descr="Chu D">
            <a:hlinkClick r:id="rId2" action="ppaction://program" highlightClick="1"/>
          </p:cNvPr>
          <p:cNvPicPr>
            <a:picLocks noChangeAspect="1" noChangeArrowheads="1"/>
          </p:cNvPicPr>
          <p:nvPr/>
        </p:nvPicPr>
        <p:blipFill>
          <a:blip r:embed="rId3"/>
          <a:srcRect t="15625"/>
          <a:stretch>
            <a:fillRect/>
          </a:stretch>
        </p:blipFill>
        <p:spPr bwMode="auto">
          <a:xfrm>
            <a:off x="6084888" y="2362200"/>
            <a:ext cx="305911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67253E-6 L 5.55112E-17 -0.612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533400" y="304800"/>
            <a:ext cx="2667000" cy="609600"/>
          </a:xfrm>
          <a:prstGeom prst="rect">
            <a:avLst/>
          </a:prstGeom>
          <a:solidFill>
            <a:schemeClr val="accent1"/>
          </a:solidFill>
          <a:ln w="76200" algn="ctr">
            <a:solidFill>
              <a:schemeClr val="accent2"/>
            </a:solidFill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3800" i="1" u="sng">
                <a:solidFill>
                  <a:srgbClr val="0000FF"/>
                </a:solidFill>
                <a:latin typeface="Arial" charset="0"/>
              </a:rPr>
              <a:t>Tập viết</a:t>
            </a:r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2819400" y="304800"/>
            <a:ext cx="6019800" cy="1219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eaLnBrk="1" hangingPunct="1"/>
            <a:r>
              <a:rPr lang="en-US" sz="9000" b="1" i="1">
                <a:solidFill>
                  <a:srgbClr val="0000CC"/>
                </a:solidFill>
                <a:latin typeface="Arial" charset="0"/>
              </a:rPr>
              <a:t>Chữ hoa D</a:t>
            </a:r>
          </a:p>
        </p:txBody>
      </p:sp>
      <p:sp>
        <p:nvSpPr>
          <p:cNvPr id="8196" name="Rectangle 7"/>
          <p:cNvSpPr>
            <a:spLocks noChangeArrowheads="1"/>
          </p:cNvSpPr>
          <p:nvPr/>
        </p:nvSpPr>
        <p:spPr bwMode="auto">
          <a:xfrm>
            <a:off x="0" y="2590800"/>
            <a:ext cx="6096000" cy="990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eaLnBrk="1" hangingPunct="1"/>
            <a:r>
              <a:rPr lang="en-US" sz="3600" b="1" i="1">
                <a:latin typeface="Arial" charset="0"/>
              </a:rPr>
              <a:t>Cách viết  chữ hoa</a:t>
            </a:r>
            <a:r>
              <a:rPr lang="en-US" sz="3200" b="1" i="1">
                <a:solidFill>
                  <a:srgbClr val="FF9933"/>
                </a:solidFill>
                <a:latin typeface="Arial" charset="0"/>
              </a:rPr>
              <a:t>:</a:t>
            </a:r>
            <a:r>
              <a:rPr lang="en-US" sz="9000" b="1" i="1">
                <a:solidFill>
                  <a:srgbClr val="FF9933"/>
                </a:solidFill>
                <a:latin typeface="Arial" charset="0"/>
              </a:rPr>
              <a:t> </a:t>
            </a:r>
            <a:r>
              <a:rPr lang="en-US" sz="9000" b="1" i="1">
                <a:latin typeface="Arial" charset="0"/>
              </a:rPr>
              <a:t>D</a:t>
            </a:r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0" y="2895600"/>
            <a:ext cx="5943600" cy="335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just" eaLnBrk="1" hangingPunct="1">
              <a:lnSpc>
                <a:spcPct val="70000"/>
              </a:lnSpc>
            </a:pPr>
            <a:r>
              <a:rPr lang="en-US" sz="4400" b="1" i="1">
                <a:latin typeface="Arial" charset="0"/>
              </a:rPr>
              <a:t> </a:t>
            </a:r>
            <a:r>
              <a:rPr lang="en-US" sz="4400" i="1">
                <a:latin typeface="Arial" charset="0"/>
              </a:rPr>
              <a:t>Đặt bút trên </a:t>
            </a:r>
            <a:r>
              <a:rPr lang="vi-VN" sz="4400" i="1">
                <a:latin typeface="Arial" charset="0"/>
              </a:rPr>
              <a:t>đư</a:t>
            </a:r>
            <a:r>
              <a:rPr lang="en-US" sz="4400" i="1">
                <a:latin typeface="Arial" charset="0"/>
              </a:rPr>
              <a:t>ờng kẻ ngang 6, viết nét l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ợn 2 </a:t>
            </a:r>
            <a:r>
              <a:rPr lang="vi-VN" sz="4400" i="1">
                <a:latin typeface="Arial" charset="0"/>
              </a:rPr>
              <a:t>đ</a:t>
            </a:r>
            <a:r>
              <a:rPr lang="en-US" sz="4400" i="1">
                <a:latin typeface="Arial" charset="0"/>
              </a:rPr>
              <a:t>ầu theo chiều dọc, rồi chuyển h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ớng viết tiếp nét cong phải, tạo vòng xoắn nhỏ ở chân chữ, phần cuối nét cong l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ợn hẳn vào trong, dừng bút ở </a:t>
            </a:r>
            <a:r>
              <a:rPr lang="vi-VN" sz="4400" i="1">
                <a:latin typeface="Arial" charset="0"/>
              </a:rPr>
              <a:t>đư</a:t>
            </a:r>
            <a:r>
              <a:rPr lang="en-US" sz="4400" i="1">
                <a:latin typeface="Arial" charset="0"/>
              </a:rPr>
              <a:t>ờng kẻ ngang 5.</a:t>
            </a:r>
          </a:p>
        </p:txBody>
      </p:sp>
      <p:pic>
        <p:nvPicPr>
          <p:cNvPr id="8198" name="Picture 9" descr="04a"/>
          <p:cNvPicPr>
            <a:picLocks noChangeAspect="1" noChangeArrowheads="1"/>
          </p:cNvPicPr>
          <p:nvPr/>
        </p:nvPicPr>
        <p:blipFill>
          <a:blip r:embed="rId2"/>
          <a:srcRect t="13513"/>
          <a:stretch>
            <a:fillRect/>
          </a:stretch>
        </p:blipFill>
        <p:spPr bwMode="auto">
          <a:xfrm>
            <a:off x="5905500" y="1981200"/>
            <a:ext cx="32385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276600" y="228600"/>
            <a:ext cx="9144000" cy="609600"/>
          </a:xfrm>
          <a:noFill/>
        </p:spPr>
        <p:txBody>
          <a:bodyPr anchor="b" anchorCtr="1"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4200" smtClean="0">
                <a:solidFill>
                  <a:srgbClr val="0000FF"/>
                </a:solidFill>
                <a:latin typeface="Arial" charset="0"/>
              </a:rPr>
              <a:t>Tập viết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2819400" y="228600"/>
            <a:ext cx="6324600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9000" b="1" i="1">
                <a:solidFill>
                  <a:schemeClr val="folHlink"/>
                </a:solidFill>
                <a:latin typeface="Arial" charset="0"/>
              </a:rPr>
              <a:t>Chữ hoa D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381000" y="2209800"/>
            <a:ext cx="5867400" cy="144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3600" b="1" i="1">
                <a:latin typeface="Arial" charset="0"/>
              </a:rPr>
              <a:t>Cách viết  chữ hoa</a:t>
            </a:r>
            <a:r>
              <a:rPr lang="en-US" sz="3200" b="1" i="1">
                <a:solidFill>
                  <a:srgbClr val="FF9933"/>
                </a:solidFill>
                <a:latin typeface="Arial" charset="0"/>
              </a:rPr>
              <a:t>:</a:t>
            </a:r>
            <a:r>
              <a:rPr lang="en-US" sz="9000" b="1" i="1">
                <a:solidFill>
                  <a:srgbClr val="FF9933"/>
                </a:solidFill>
                <a:latin typeface="Arial" charset="0"/>
              </a:rPr>
              <a:t> </a:t>
            </a:r>
            <a:r>
              <a:rPr lang="en-US" sz="9000" b="1" i="1">
                <a:latin typeface="Arial" charset="0"/>
              </a:rPr>
              <a:t>D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0" y="3276600"/>
            <a:ext cx="5943600" cy="335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just" eaLnBrk="1" hangingPunct="1">
              <a:lnSpc>
                <a:spcPct val="70000"/>
              </a:lnSpc>
            </a:pPr>
            <a:r>
              <a:rPr lang="en-US" sz="4400" b="1" i="1">
                <a:latin typeface="Arial" charset="0"/>
              </a:rPr>
              <a:t>- </a:t>
            </a:r>
            <a:r>
              <a:rPr lang="en-US" sz="4400" i="1">
                <a:latin typeface="Arial" charset="0"/>
              </a:rPr>
              <a:t>Đặt bút trên </a:t>
            </a:r>
            <a:r>
              <a:rPr lang="vi-VN" sz="4400" i="1">
                <a:latin typeface="Arial" charset="0"/>
              </a:rPr>
              <a:t>đư</a:t>
            </a:r>
            <a:r>
              <a:rPr lang="en-US" sz="4400" i="1">
                <a:latin typeface="Arial" charset="0"/>
              </a:rPr>
              <a:t>ờng kẻ ngang 6, viết nét l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ợn 2 </a:t>
            </a:r>
            <a:r>
              <a:rPr lang="vi-VN" sz="4400" i="1">
                <a:latin typeface="Arial" charset="0"/>
              </a:rPr>
              <a:t>đ</a:t>
            </a:r>
            <a:r>
              <a:rPr lang="en-US" sz="4400" i="1">
                <a:latin typeface="Arial" charset="0"/>
              </a:rPr>
              <a:t>ầu theo chiều dọc, rồi chuyển h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ớng viết tiếp nét cong phải, tạo vòng xoắn nhỏ ở chân chữ, phần cuối nét cong l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ợn hẳn vào trong, dừng bút ở </a:t>
            </a:r>
            <a:r>
              <a:rPr lang="vi-VN" sz="4400" i="1">
                <a:latin typeface="Arial" charset="0"/>
              </a:rPr>
              <a:t>đư</a:t>
            </a:r>
            <a:r>
              <a:rPr lang="en-US" sz="4400" i="1">
                <a:latin typeface="Arial" charset="0"/>
              </a:rPr>
              <a:t>ờng kẻ ngang 5.</a:t>
            </a:r>
          </a:p>
        </p:txBody>
      </p:sp>
      <p:pic>
        <p:nvPicPr>
          <p:cNvPr id="9222" name="Picture 7" descr="Du"/>
          <p:cNvPicPr>
            <a:picLocks noChangeAspect="1" noChangeArrowheads="1"/>
          </p:cNvPicPr>
          <p:nvPr/>
        </p:nvPicPr>
        <p:blipFill>
          <a:blip r:embed="rId2"/>
          <a:srcRect t="13513"/>
          <a:stretch>
            <a:fillRect/>
          </a:stretch>
        </p:blipFill>
        <p:spPr bwMode="auto">
          <a:xfrm>
            <a:off x="5905500" y="2133600"/>
            <a:ext cx="32385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3352800" y="0"/>
            <a:ext cx="9144000" cy="609600"/>
          </a:xfrm>
          <a:noFill/>
        </p:spPr>
        <p:txBody>
          <a:bodyPr anchor="b" anchorCtr="1"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4200" smtClean="0">
                <a:solidFill>
                  <a:srgbClr val="0000FF"/>
                </a:solidFill>
                <a:latin typeface="Arial" charset="0"/>
              </a:rPr>
              <a:t>Tập viết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457200" y="457200"/>
            <a:ext cx="9067800" cy="990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9000" b="1" i="1">
                <a:solidFill>
                  <a:srgbClr val="0000CC"/>
                </a:solidFill>
                <a:latin typeface="Arial" charset="0"/>
              </a:rPr>
              <a:t>Chữ hoa D</a:t>
            </a: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381000" y="2362200"/>
            <a:ext cx="5867400" cy="1219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3600" b="1" i="1">
                <a:solidFill>
                  <a:schemeClr val="folHlink"/>
                </a:solidFill>
                <a:latin typeface="Arial" charset="0"/>
              </a:rPr>
              <a:t>Cách viết  chữ hoa</a:t>
            </a:r>
            <a:r>
              <a:rPr lang="en-US" sz="3200" b="1" i="1">
                <a:solidFill>
                  <a:schemeClr val="folHlink"/>
                </a:solidFill>
                <a:latin typeface="Arial" charset="0"/>
              </a:rPr>
              <a:t>:</a:t>
            </a:r>
            <a:r>
              <a:rPr lang="en-US" sz="9000" b="1" i="1">
                <a:solidFill>
                  <a:srgbClr val="FF9933"/>
                </a:solidFill>
                <a:latin typeface="Arial" charset="0"/>
              </a:rPr>
              <a:t> </a:t>
            </a:r>
            <a:r>
              <a:rPr lang="en-US" sz="9000" b="1" i="1">
                <a:solidFill>
                  <a:schemeClr val="hlink"/>
                </a:solidFill>
                <a:latin typeface="Arial" charset="0"/>
              </a:rPr>
              <a:t>D</a:t>
            </a: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0" y="3048000"/>
            <a:ext cx="5943600" cy="335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just" eaLnBrk="1" hangingPunct="1">
              <a:lnSpc>
                <a:spcPct val="70000"/>
              </a:lnSpc>
            </a:pPr>
            <a:r>
              <a:rPr lang="en-US" sz="4400" b="1" i="1">
                <a:latin typeface="Arial" charset="0"/>
              </a:rPr>
              <a:t> </a:t>
            </a:r>
            <a:r>
              <a:rPr lang="en-US" sz="4400" i="1">
                <a:latin typeface="Arial" charset="0"/>
              </a:rPr>
              <a:t>Đặt bút trên </a:t>
            </a:r>
            <a:r>
              <a:rPr lang="vi-VN" sz="4400" i="1">
                <a:latin typeface="Arial" charset="0"/>
              </a:rPr>
              <a:t>đư</a:t>
            </a:r>
            <a:r>
              <a:rPr lang="en-US" sz="4400" i="1">
                <a:latin typeface="Arial" charset="0"/>
              </a:rPr>
              <a:t>ờng kẻ ngang 6, viết nét l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ợn 2 </a:t>
            </a:r>
            <a:r>
              <a:rPr lang="vi-VN" sz="4400" i="1">
                <a:latin typeface="Arial" charset="0"/>
              </a:rPr>
              <a:t>đ</a:t>
            </a:r>
            <a:r>
              <a:rPr lang="en-US" sz="4400" i="1">
                <a:latin typeface="Arial" charset="0"/>
              </a:rPr>
              <a:t>ầu theo chiều dọc, rồi chuyển h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ớng viết tiếp nét cong phải, tạo vòng xoắn nhỏ ở chân chữ, phần cuối nét cong l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ợn hẳn vào trong, dừng bút ở </a:t>
            </a:r>
            <a:r>
              <a:rPr lang="vi-VN" sz="4400" i="1">
                <a:latin typeface="Arial" charset="0"/>
              </a:rPr>
              <a:t>đư</a:t>
            </a:r>
            <a:r>
              <a:rPr lang="en-US" sz="4400" i="1">
                <a:latin typeface="Arial" charset="0"/>
              </a:rPr>
              <a:t>ờng kẻ ngang 5.</a:t>
            </a:r>
          </a:p>
        </p:txBody>
      </p:sp>
      <p:pic>
        <p:nvPicPr>
          <p:cNvPr id="10246" name="Picture 7" descr="Chu D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4075" y="2057400"/>
            <a:ext cx="320992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09600"/>
          </a:xfrm>
          <a:noFill/>
        </p:spPr>
        <p:txBody>
          <a:bodyPr anchor="b" anchorCtr="1"/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4200" u="sng" smtClean="0">
                <a:solidFill>
                  <a:srgbClr val="000099"/>
                </a:solidFill>
                <a:latin typeface="Arial" charset="0"/>
              </a:rPr>
              <a:t>Tập viết</a:t>
            </a: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76200" y="762000"/>
            <a:ext cx="9067800" cy="990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9000" b="1" i="1">
                <a:solidFill>
                  <a:srgbClr val="0000CC"/>
                </a:solidFill>
                <a:latin typeface="Arial" charset="0"/>
              </a:rPr>
              <a:t>Chữ hoa D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304800" y="2133600"/>
            <a:ext cx="6324600" cy="144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ctr" eaLnBrk="1" hangingPunct="1"/>
            <a:r>
              <a:rPr lang="en-US" sz="3600" b="1" i="1">
                <a:latin typeface="Arial" charset="0"/>
              </a:rPr>
              <a:t>Cách viết  chữ hoa</a:t>
            </a:r>
            <a:r>
              <a:rPr lang="en-US" sz="3200" b="1" i="1">
                <a:solidFill>
                  <a:srgbClr val="FF9933"/>
                </a:solidFill>
                <a:latin typeface="Arial" charset="0"/>
              </a:rPr>
              <a:t>:</a:t>
            </a:r>
            <a:r>
              <a:rPr lang="en-US" sz="9000" b="1" i="1">
                <a:solidFill>
                  <a:srgbClr val="FF9933"/>
                </a:solidFill>
                <a:latin typeface="Arial" charset="0"/>
              </a:rPr>
              <a:t> </a:t>
            </a:r>
            <a:r>
              <a:rPr lang="en-US" sz="9000" b="1" i="1">
                <a:latin typeface="Arial" charset="0"/>
              </a:rPr>
              <a:t>D</a:t>
            </a:r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0" y="3124200"/>
            <a:ext cx="5943600" cy="3352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b" anchorCtr="1"/>
          <a:lstStyle/>
          <a:p>
            <a:pPr algn="just" eaLnBrk="1" hangingPunct="1">
              <a:lnSpc>
                <a:spcPct val="70000"/>
              </a:lnSpc>
            </a:pPr>
            <a:r>
              <a:rPr lang="en-US" sz="4400" b="1" i="1">
                <a:latin typeface="Arial" charset="0"/>
              </a:rPr>
              <a:t>- </a:t>
            </a:r>
            <a:r>
              <a:rPr lang="en-US" sz="4400" i="1">
                <a:latin typeface="Arial" charset="0"/>
              </a:rPr>
              <a:t>Đặt bút trên </a:t>
            </a:r>
            <a:r>
              <a:rPr lang="vi-VN" sz="4400" i="1">
                <a:latin typeface="Arial" charset="0"/>
              </a:rPr>
              <a:t>đư</a:t>
            </a:r>
            <a:r>
              <a:rPr lang="en-US" sz="4400" i="1">
                <a:latin typeface="Arial" charset="0"/>
              </a:rPr>
              <a:t>ờng kẻ ngang 6, viết nét l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ợn 2 </a:t>
            </a:r>
            <a:r>
              <a:rPr lang="vi-VN" sz="4400" i="1">
                <a:latin typeface="Arial" charset="0"/>
              </a:rPr>
              <a:t>đ</a:t>
            </a:r>
            <a:r>
              <a:rPr lang="en-US" sz="4400" i="1">
                <a:latin typeface="Arial" charset="0"/>
              </a:rPr>
              <a:t>ầu theo chiều dọc, rồi chuyển h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ớng viết tiếp nét cong phải, tạo vòng xoắn nhỏ ở chân chữ, phần cuối nét cong l</a:t>
            </a:r>
            <a:r>
              <a:rPr lang="vi-VN" sz="4400" i="1">
                <a:latin typeface="Arial" charset="0"/>
              </a:rPr>
              <a:t>ư</a:t>
            </a:r>
            <a:r>
              <a:rPr lang="en-US" sz="4400" i="1">
                <a:latin typeface="Arial" charset="0"/>
              </a:rPr>
              <a:t>ợn hẳn vào trong, dừng bút ở </a:t>
            </a:r>
            <a:r>
              <a:rPr lang="vi-VN" sz="4400" i="1">
                <a:latin typeface="Arial" charset="0"/>
              </a:rPr>
              <a:t>đư</a:t>
            </a:r>
            <a:r>
              <a:rPr lang="en-US" sz="4400" i="1">
                <a:latin typeface="Arial" charset="0"/>
              </a:rPr>
              <a:t>ờng kẻ ngang 5.</a:t>
            </a:r>
          </a:p>
        </p:txBody>
      </p:sp>
      <p:pic>
        <p:nvPicPr>
          <p:cNvPr id="11270" name="Picture 7" descr="Du"/>
          <p:cNvPicPr>
            <a:picLocks noChangeAspect="1" noChangeArrowheads="1"/>
          </p:cNvPicPr>
          <p:nvPr/>
        </p:nvPicPr>
        <p:blipFill>
          <a:blip r:embed="rId2"/>
          <a:srcRect t="13513"/>
          <a:stretch>
            <a:fillRect/>
          </a:stretch>
        </p:blipFill>
        <p:spPr bwMode="auto">
          <a:xfrm>
            <a:off x="5905500" y="2133600"/>
            <a:ext cx="32385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153</TotalTime>
  <Words>537</Words>
  <Application>Microsoft Office PowerPoint</Application>
  <PresentationFormat>On-screen Show (4:3)</PresentationFormat>
  <Paragraphs>44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Tahoma</vt:lpstr>
      <vt:lpstr>Arial</vt:lpstr>
      <vt:lpstr>Wingdings</vt:lpstr>
      <vt:lpstr>Calibri</vt:lpstr>
      <vt:lpstr>Blends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http://www.itfriend.org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Smart</dc:creator>
  <cp:lastModifiedBy>CSTeam</cp:lastModifiedBy>
  <cp:revision>27</cp:revision>
  <dcterms:created xsi:type="dcterms:W3CDTF">2010-07-02T06:05:09Z</dcterms:created>
  <dcterms:modified xsi:type="dcterms:W3CDTF">2016-06-29T09:11:37Z</dcterms:modified>
</cp:coreProperties>
</file>