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8" r:id="rId3"/>
    <p:sldId id="259" r:id="rId4"/>
    <p:sldId id="260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80" r:id="rId15"/>
    <p:sldId id="275" r:id="rId16"/>
    <p:sldId id="274" r:id="rId17"/>
    <p:sldId id="276" r:id="rId18"/>
    <p:sldId id="277" r:id="rId19"/>
  </p:sldIdLst>
  <p:sldSz cx="9144000" cy="5143500" type="screen16x9"/>
  <p:notesSz cx="6858000" cy="9144000"/>
  <p:defaultTextStyle>
    <a:defPPr>
      <a:defRPr lang="en-US"/>
    </a:defPPr>
    <a:lvl1pPr marL="0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0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15E28A-720A-49DC-A049-1A9B8E1A32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82597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6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92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88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850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81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77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7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70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77925" tIns="38963" rIns="77925" bIns="3896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77925" tIns="38963" rIns="77925" bIns="3896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E95A9-B0A3-47C4-BD58-8FF76E1C5B18}" type="datetimeFigureOut">
              <a:rPr lang="en-US" smtClean="0"/>
              <a:pPr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7ED1C-103D-4418-A5A1-66A7EEB0A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779252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219" indent="-292219" algn="l" defTabSz="77925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3142" indent="-243516" algn="l" defTabSz="77925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4065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90" indent="-194813" algn="l" defTabSz="779252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316" indent="-194813" algn="l" defTabSz="779252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CER\Downloads\BaiCaNguoiGiaoVienNhanDan-TrongTan-2852412.mp3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hinh-nen-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06" y="-41672"/>
            <a:ext cx="6858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WordArt 7"/>
          <p:cNvSpPr>
            <a:spLocks noChangeArrowheads="1" noChangeShapeType="1" noTextEdit="1"/>
          </p:cNvSpPr>
          <p:nvPr/>
        </p:nvSpPr>
        <p:spPr bwMode="auto">
          <a:xfrm>
            <a:off x="3092053" y="1047750"/>
            <a:ext cx="3765947" cy="5536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0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0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srgbClr val="000000">
                      <a:alpha val="39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30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blurRad="50800" dist="38100" dir="5400000" algn="t" rotWithShape="0">
                  <a:srgbClr val="000000">
                    <a:alpha val="39998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12" descr="feuerwerk_13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904" y="1251348"/>
            <a:ext cx="1634728" cy="114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3618">
            <a:off x="6841331" y="4332685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906">
            <a:off x="5710238" y="122635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42" y="1191"/>
            <a:ext cx="71556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85368" y="811411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5304">
            <a:off x="2446735" y="3996929"/>
            <a:ext cx="71556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25296" y="1522215"/>
            <a:ext cx="71556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109">
            <a:off x="3686175" y="4380310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85268" y="1871067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7" descr="sta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331" y="24574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256" descr="sta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15121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256" descr="sta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335" y="108704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63912" y="3124796"/>
            <a:ext cx="71556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31249" y="2823567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21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10996" y="224433"/>
            <a:ext cx="71556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3618">
            <a:off x="5534025" y="4410075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3618">
            <a:off x="4677967" y="3571875"/>
            <a:ext cx="71556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Picture 7" descr="sta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66" y="15597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82">
            <a:off x="2702719" y="2022873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98364" y="101799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24" descr="SPARKLE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99568" y="3954661"/>
            <a:ext cx="715566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Picture 7" descr="star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305633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aiCaNguoiGiaoVienNhanDan-TrongTan-285241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706" y="42862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60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12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1885950"/>
            <a:ext cx="7696200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9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742950"/>
            <a:ext cx="6705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ạ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Kẽo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võng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kia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nay 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Minh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 flipH="1" flipV="1">
            <a:off x="4076700" y="933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6286500" y="933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457700" y="1314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6438900" y="1314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6515100" y="1314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4000500" y="1695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6057900" y="1695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 flipH="1" flipV="1">
            <a:off x="4610100" y="2076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 flipH="1" flipV="1">
            <a:off x="6819900" y="2076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 flipH="1" flipV="1">
            <a:off x="6896100" y="2076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3771900" y="2533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5981700" y="2533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4381500" y="2914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6591300" y="2914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 flipH="1" flipV="1">
            <a:off x="6667500" y="2914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 flipH="1" flipV="1">
            <a:off x="5067300" y="3295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 flipH="1" flipV="1">
            <a:off x="7200900" y="3295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 flipH="1" flipV="1">
            <a:off x="4305300" y="3676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 flipH="1" flipV="1">
            <a:off x="7429500" y="3676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7505700" y="3676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4076700" y="4133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 flipH="1" flipV="1">
            <a:off x="6743700" y="4133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4152900" y="4514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6667500" y="4514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6743700" y="4514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95600" y="1198562"/>
            <a:ext cx="7620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10200" y="1581150"/>
            <a:ext cx="1066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86400" y="1962150"/>
            <a:ext cx="609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133600" y="2343150"/>
            <a:ext cx="914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334000" y="23431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400800" y="23431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105400" y="31051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334000" y="35623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562600" y="4398962"/>
            <a:ext cx="1219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124200" y="47815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562600" y="4779962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9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742950"/>
            <a:ext cx="6705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ạ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Kẽo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võng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kia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nay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Minh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04775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515131"/>
            <a:ext cx="8534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just">
              <a:buFontTx/>
              <a:buChar char="-"/>
            </a:pP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just">
              <a:buFontTx/>
              <a:buChar char="-"/>
            </a:pP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võng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just">
              <a:buFontTx/>
              <a:buChar char="-"/>
            </a:pP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con. </a:t>
            </a:r>
            <a:endParaRPr lang="en-US" sz="2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endParaRPr lang="en-US" sz="26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autoRev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171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autoRev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171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1"/>
          <p:cNvSpPr>
            <a:spLocks noChangeArrowheads="1"/>
          </p:cNvSpPr>
          <p:nvPr/>
        </p:nvSpPr>
        <p:spPr bwMode="auto">
          <a:xfrm>
            <a:off x="1657350" y="1343025"/>
            <a:ext cx="5715000" cy="94297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i="1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ngôi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sao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thức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ngoài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kia</a:t>
            </a:r>
            <a:endParaRPr lang="en-US" altLang="en-US" sz="2400" b="1" i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2400" b="1" i="1" dirty="0">
                <a:latin typeface="Times New Roman" panose="02020603050405020304" pitchFamily="18" charset="0"/>
              </a:rPr>
              <a:t>    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Chẳng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mẹ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đã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thức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vì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</a:rPr>
              <a:t>chúng</a:t>
            </a:r>
            <a:r>
              <a:rPr lang="en-US" altLang="en-US" sz="2400" b="1" i="1" dirty="0">
                <a:latin typeface="Times New Roman" panose="02020603050405020304" pitchFamily="18" charset="0"/>
              </a:rPr>
              <a:t> con.</a:t>
            </a:r>
          </a:p>
          <a:p>
            <a:pPr eaLnBrk="1" hangingPunct="1"/>
            <a:endParaRPr lang="en-US" altLang="en-US" sz="1125" dirty="0"/>
          </a:p>
        </p:txBody>
      </p:sp>
      <p:sp>
        <p:nvSpPr>
          <p:cNvPr id="7" name="Rectangle: Rounded Corners 6"/>
          <p:cNvSpPr>
            <a:spLocks noChangeArrowheads="1"/>
          </p:cNvSpPr>
          <p:nvPr/>
        </p:nvSpPr>
        <p:spPr bwMode="auto">
          <a:xfrm>
            <a:off x="1771651" y="2743200"/>
            <a:ext cx="5575697" cy="83701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i="1">
                <a:latin typeface="Times New Roman" panose="02020603050405020304" pitchFamily="18" charset="0"/>
              </a:rPr>
              <a:t> Mẹ là ngọn gió của con suốt đời</a:t>
            </a:r>
            <a:r>
              <a:rPr lang="en-US" altLang="en-US" sz="2400" b="1" i="1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endParaRPr lang="en-US" altLang="en-US" sz="1125"/>
          </a:p>
        </p:txBody>
      </p:sp>
    </p:spTree>
    <p:extLst>
      <p:ext uri="{BB962C8B-B14F-4D97-AF65-F5344CB8AC3E}">
        <p14:creationId xmlns:p14="http://schemas.microsoft.com/office/powerpoint/2010/main" val="2170670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1885950"/>
            <a:ext cx="7696200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lòng</a:t>
            </a:r>
            <a:endParaRPr lang="en-US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057400" y="3810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800" b="1">
              <a:latin typeface=".VnTime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14800" y="381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 b="1">
              <a:latin typeface=".VnTime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209800" y="838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 b="1">
              <a:latin typeface=".VnTime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352800" y="8382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 b="1">
              <a:latin typeface=".VnTime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962400" y="1295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 b="1">
              <a:latin typeface=".VnTime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447800" y="17526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800" b="1">
              <a:latin typeface=".VnTime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276600" y="17526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 b="1">
              <a:latin typeface=".VnTime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133600" y="340995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>
                <a:latin typeface=".VnTime" pitchFamily="34" charset="0"/>
              </a:rPr>
              <a:t>MÑ lµ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3810000" y="112395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 dirty="0" err="1">
                <a:latin typeface=".VnTime" pitchFamily="34" charset="0"/>
              </a:rPr>
              <a:t>cã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giã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mïa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thu</a:t>
            </a:r>
            <a:endParaRPr lang="en-US" sz="2800" b="1" dirty="0">
              <a:latin typeface=".VnTime" pitchFamily="34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1752600" y="11239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800" b="1" dirty="0" err="1">
                <a:latin typeface=".VnTime" pitchFamily="34" charset="0"/>
              </a:rPr>
              <a:t>Lêi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ru</a:t>
            </a:r>
            <a:endParaRPr lang="en-US" sz="2800" b="1" dirty="0">
              <a:latin typeface=".VnTime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3276600" y="158115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 dirty="0" err="1">
                <a:latin typeface=".VnTime" pitchFamily="34" charset="0"/>
              </a:rPr>
              <a:t>mÑ</a:t>
            </a:r>
            <a:r>
              <a:rPr lang="en-US" sz="2800" b="1" dirty="0">
                <a:latin typeface=".VnTime" pitchFamily="34" charset="0"/>
              </a:rPr>
              <a:t> qu¹t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mÑ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smtClean="0">
                <a:latin typeface=".VnTime" pitchFamily="34" charset="0"/>
              </a:rPr>
              <a:t>®­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b="1" dirty="0" err="1" smtClean="0">
                <a:latin typeface=".VnTime" pitchFamily="34" charset="0"/>
              </a:rPr>
              <a:t>a</a:t>
            </a:r>
            <a:r>
              <a:rPr lang="en-US" sz="2800" b="1" dirty="0" smtClean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giã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vÒ</a:t>
            </a:r>
            <a:r>
              <a:rPr lang="en-US" sz="2800" b="1" dirty="0">
                <a:latin typeface=".VnTime" pitchFamily="34" charset="0"/>
              </a:rPr>
              <a:t>.</a:t>
            </a: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981200" y="158115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>
                <a:latin typeface=".VnTime" pitchFamily="34" charset="0"/>
              </a:rPr>
              <a:t>Bµn tay</a:t>
            </a: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4343400" y="203835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.VnTime" pitchFamily="34" charset="0"/>
              </a:rPr>
              <a:t>thøc ngoµi kia</a:t>
            </a: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133600" y="203835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800" b="1">
                <a:latin typeface=".VnTime" pitchFamily="34" charset="0"/>
              </a:rPr>
              <a:t>Nh÷ng ng«i sao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4267200" y="249555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>
                <a:latin typeface=".VnTime" pitchFamily="34" charset="0"/>
              </a:rPr>
              <a:t>®· thøc v× chóng con.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600200" y="249555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800" b="1">
                <a:latin typeface=".VnTime" pitchFamily="34" charset="0"/>
              </a:rPr>
              <a:t>Ch¼ng b»ng mÑ</a:t>
            </a: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810000" y="295275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.VnTime" pitchFamily="34" charset="0"/>
              </a:rPr>
              <a:t>con ngñ giÊc tr</a:t>
            </a:r>
            <a:r>
              <a:rPr lang="en-US" sz="2800" b="1">
                <a:latin typeface="Times New Roman" pitchFamily="18" charset="0"/>
              </a:rPr>
              <a:t>òn</a:t>
            </a:r>
            <a:endParaRPr lang="en-US" sz="2800" b="1">
              <a:latin typeface=".VnTime" pitchFamily="34" charset="0"/>
            </a:endParaRPr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1981200" y="29527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800" b="1">
                <a:latin typeface=".VnTime" pitchFamily="34" charset="0"/>
              </a:rPr>
              <a:t>§ªm nay</a:t>
            </a:r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3200400" y="340995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>
                <a:latin typeface=".VnTime" pitchFamily="34" charset="0"/>
              </a:rPr>
              <a:t>ngän giã</a:t>
            </a:r>
            <a:r>
              <a:rPr lang="en-US" sz="2800" b="1">
                <a:latin typeface="Arial" charset="0"/>
              </a:rPr>
              <a:t> </a:t>
            </a:r>
            <a:r>
              <a:rPr lang="en-US" sz="2800" b="1">
                <a:latin typeface=".VnTime" pitchFamily="34" charset="0"/>
              </a:rPr>
              <a:t>cña con suèt ®êi.</a:t>
            </a: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1752600" y="12954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800" b="1">
              <a:latin typeface=".VnTime" pitchFamily="34" charset="0"/>
            </a:endParaRPr>
          </a:p>
        </p:txBody>
      </p:sp>
      <p:sp>
        <p:nvSpPr>
          <p:cNvPr id="25" name="WordArt 7"/>
          <p:cNvSpPr>
            <a:spLocks noChangeArrowheads="1" noChangeShapeType="1" noTextEdit="1"/>
          </p:cNvSpPr>
          <p:nvPr/>
        </p:nvSpPr>
        <p:spPr bwMode="auto">
          <a:xfrm>
            <a:off x="457200" y="1295400"/>
            <a:ext cx="3581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>
              <a:defRPr/>
            </a:pPr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chemeClr val="accent2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 tmFilter="0,0; .5, 0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800" y="590550"/>
            <a:ext cx="7391400" cy="2819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con. 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ình-nền-powerpoint-chủ-đề-mầm-non-cực-đẹp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8333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ppy-Kids-PPT-Tem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0220"/>
            <a:ext cx="9144000" cy="5257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04775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1072575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vú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endParaRPr lang="en-US" sz="28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73355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200" y="2876550"/>
            <a:ext cx="5715000" cy="1371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mắng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dỗi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ppy-Kids-PPT-Tem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7155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391781"/>
            <a:ext cx="784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 algn="just">
              <a:buFont typeface="Wingdings" pitchFamily="2" charset="2"/>
              <a:buChar char="v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 algn="just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just">
              <a:buAutoNum type="alphaLcParenR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hoe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khóc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marL="514350" indent="-514350" algn="just">
              <a:buAutoNum type="alphaLcParenR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xòa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yếm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lphaLcParenR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 ý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3" presetClass="emph" presetSubtype="0" repeatCount="indefinite" fill="remov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5191E"/>
                                      </p:to>
                                    </p:animClr>
                                    <p:animClr clrSpc="rgb" dir="cw">
                                      <p:cBhvr>
                                        <p:cTn id="3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5191E"/>
                                      </p:to>
                                    </p:animClr>
                                    <p:set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-powerpoint-dep-cho-bay-thuyet-trinh-chuyen-nghiep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4" descr="HINH1"/>
          <p:cNvPicPr>
            <a:picLocks noChangeAspect="1" noChangeArrowheads="1"/>
          </p:cNvPicPr>
          <p:nvPr/>
        </p:nvPicPr>
        <p:blipFill>
          <a:blip r:embed="rId3">
            <a:lum bright="24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9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742950"/>
            <a:ext cx="6705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ạ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Kẽo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võng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kia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nay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Minh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743730"/>
            <a:ext cx="861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ạ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kẽo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885950"/>
            <a:ext cx="7696200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7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dòng</a:t>
            </a:r>
            <a:endParaRPr lang="en-US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4775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Luyện đọc từ khó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9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742950"/>
            <a:ext cx="6705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ạ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Kẽo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võng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kia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nay 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Minh</a:t>
            </a:r>
          </a:p>
        </p:txBody>
      </p:sp>
      <p:sp>
        <p:nvSpPr>
          <p:cNvPr id="4" name="Left Brace 3"/>
          <p:cNvSpPr/>
          <p:nvPr/>
        </p:nvSpPr>
        <p:spPr>
          <a:xfrm>
            <a:off x="1676400" y="819150"/>
            <a:ext cx="304800" cy="762000"/>
          </a:xfrm>
          <a:prstGeom prst="leftBrace">
            <a:avLst>
              <a:gd name="adj1" fmla="val 38362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82933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6" name="Left Brace 5"/>
          <p:cNvSpPr/>
          <p:nvPr/>
        </p:nvSpPr>
        <p:spPr>
          <a:xfrm>
            <a:off x="1676400" y="1657350"/>
            <a:ext cx="304800" cy="2209800"/>
          </a:xfrm>
          <a:prstGeom prst="leftBrace">
            <a:avLst>
              <a:gd name="adj1" fmla="val 38362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8600" y="235333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8" name="Left Brace 7"/>
          <p:cNvSpPr/>
          <p:nvPr/>
        </p:nvSpPr>
        <p:spPr>
          <a:xfrm>
            <a:off x="1676400" y="4019550"/>
            <a:ext cx="304800" cy="762000"/>
          </a:xfrm>
          <a:prstGeom prst="leftBrace">
            <a:avLst>
              <a:gd name="adj1" fmla="val 38362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410593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 flipH="1" flipV="1">
            <a:off x="4076700" y="933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6286500" y="933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457700" y="1314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6438900" y="1314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6515100" y="1314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4000500" y="1695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6057900" y="1695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 flipH="1" flipV="1">
            <a:off x="4610100" y="2076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 flipH="1" flipV="1">
            <a:off x="6819900" y="2076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 flipH="1" flipV="1">
            <a:off x="6896100" y="20764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3771900" y="2533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5981700" y="2533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4381500" y="2914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6591300" y="2914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 flipH="1" flipV="1">
            <a:off x="6667500" y="2914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 flipH="1" flipV="1">
            <a:off x="5067300" y="3295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 flipH="1" flipV="1">
            <a:off x="7200900" y="3295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 flipH="1" flipV="1">
            <a:off x="4305300" y="3676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 flipH="1" flipV="1">
            <a:off x="7429500" y="3676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7505700" y="36766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4076700" y="4133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 flipH="1" flipV="1">
            <a:off x="6743700" y="4133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4152900" y="4514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6667500" y="4514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6743700" y="4514850"/>
            <a:ext cx="304800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895600" y="1198562"/>
            <a:ext cx="7620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410200" y="1581150"/>
            <a:ext cx="1066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486400" y="1962150"/>
            <a:ext cx="609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133600" y="2343150"/>
            <a:ext cx="914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334000" y="23431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400800" y="23431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105400" y="31051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334000" y="35623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362200" y="3943350"/>
            <a:ext cx="1219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638800" y="4324350"/>
            <a:ext cx="990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048000" y="47815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486400" y="4781550"/>
            <a:ext cx="5334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500"/>
                            </p:stCondLst>
                            <p:childTnLst>
                              <p:par>
                                <p:cTn id="1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0"/>
                            </p:stCondLst>
                            <p:childTnLst>
                              <p:par>
                                <p:cTn id="1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500"/>
                            </p:stCondLst>
                            <p:childTnLst>
                              <p:par>
                                <p:cTn id="1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6500"/>
                            </p:stCondLst>
                            <p:childTnLst>
                              <p:par>
                                <p:cTn id="15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000"/>
                            </p:stCondLst>
                            <p:childTnLst>
                              <p:par>
                                <p:cTn id="1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7500"/>
                            </p:stCondLst>
                            <p:childTnLst>
                              <p:par>
                                <p:cTn id="16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500"/>
                            </p:stCondLst>
                            <p:childTnLst>
                              <p:par>
                                <p:cTn id="1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9000"/>
                            </p:stCondLst>
                            <p:childTnLst>
                              <p:par>
                                <p:cTn id="17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9500"/>
                            </p:stCondLst>
                            <p:childTnLst>
                              <p:par>
                                <p:cTn id="1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500"/>
                            </p:stCondLst>
                            <p:childTnLst>
                              <p:par>
                                <p:cTn id="2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3000"/>
                            </p:stCondLst>
                            <p:childTnLst>
                              <p:par>
                                <p:cTn id="2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500"/>
                            </p:stCondLst>
                            <p:childTnLst>
                              <p:par>
                                <p:cTn id="2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  <p:bldP spid="5" grpId="0"/>
      <p:bldP spid="5" grpId="1"/>
      <p:bldP spid="5" grpId="2"/>
      <p:bldP spid="5" grpId="3"/>
      <p:bldP spid="6" grpId="0" animBg="1"/>
      <p:bldP spid="6" grpId="1" animBg="1"/>
      <p:bldP spid="6" grpId="2" animBg="1"/>
      <p:bldP spid="6" grpId="3" animBg="1"/>
      <p:bldP spid="7" grpId="0"/>
      <p:bldP spid="7" grpId="1"/>
      <p:bldP spid="7" grpId="2"/>
      <p:bldP spid="7" grpId="3"/>
      <p:bldP spid="8" grpId="0" animBg="1"/>
      <p:bldP spid="8" grpId="1" animBg="1"/>
      <p:bldP spid="8" grpId="2" animBg="1"/>
      <p:bldP spid="8" grpId="3" animBg="1"/>
      <p:bldP spid="9" grpId="0"/>
      <p:bldP spid="9" grpId="1"/>
      <p:bldP spid="9" grpId="2"/>
      <p:bldP spid="9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7150"/>
            <a:ext cx="403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 smtClean="0">
                <a:solidFill>
                  <a:srgbClr val="FF0000"/>
                </a:solidFill>
                <a:latin typeface="+mj-lt"/>
              </a:rPr>
              <a:t>Giải nghĩa từ:</a:t>
            </a:r>
            <a:endParaRPr lang="en-US" sz="4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5255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Nắng oi:</a:t>
            </a:r>
            <a:endParaRPr lang="en-US" sz="28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81200" y="135255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Nắng nóng, không có gió, rất khó chịu.</a:t>
            </a:r>
            <a:endParaRPr lang="en-US" sz="2800" b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2048530"/>
            <a:ext cx="2171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Giấc tròn:</a:t>
            </a:r>
            <a:endParaRPr lang="en-US" sz="2800" b="1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09800" y="203835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Giấc ngủ ngon lành, đầy đặn.</a:t>
            </a:r>
            <a:endParaRPr lang="en-US" sz="2800" b="1" dirty="0">
              <a:latin typeface="+mj-lt"/>
            </a:endParaRPr>
          </a:p>
        </p:txBody>
      </p:sp>
      <p:pic>
        <p:nvPicPr>
          <p:cNvPr id="24" name="Picture 23" descr="nangn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08513"/>
            <a:ext cx="7924800" cy="3620637"/>
          </a:xfrm>
          <a:prstGeom prst="rect">
            <a:avLst/>
          </a:prstGeom>
        </p:spPr>
      </p:pic>
      <p:pic>
        <p:nvPicPr>
          <p:cNvPr id="25" name="Picture 24" descr="1-2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008513"/>
            <a:ext cx="8153400" cy="4001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386</Words>
  <Application>Microsoft Office PowerPoint</Application>
  <PresentationFormat>On-screen Show (16:9)</PresentationFormat>
  <Paragraphs>105</Paragraphs>
  <Slides>18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SKY</cp:lastModifiedBy>
  <cp:revision>103</cp:revision>
  <dcterms:created xsi:type="dcterms:W3CDTF">2019-11-10T01:16:35Z</dcterms:created>
  <dcterms:modified xsi:type="dcterms:W3CDTF">2020-11-25T01:42:23Z</dcterms:modified>
</cp:coreProperties>
</file>