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84" r:id="rId3"/>
    <p:sldMasterId id="2147483696" r:id="rId4"/>
    <p:sldMasterId id="2147483708" r:id="rId5"/>
  </p:sldMasterIdLst>
  <p:notesMasterIdLst>
    <p:notesMasterId r:id="rId29"/>
  </p:notesMasterIdLst>
  <p:sldIdLst>
    <p:sldId id="286" r:id="rId6"/>
    <p:sldId id="304" r:id="rId7"/>
    <p:sldId id="277" r:id="rId8"/>
    <p:sldId id="300" r:id="rId9"/>
    <p:sldId id="301" r:id="rId10"/>
    <p:sldId id="287" r:id="rId11"/>
    <p:sldId id="288" r:id="rId12"/>
    <p:sldId id="317" r:id="rId13"/>
    <p:sldId id="306" r:id="rId14"/>
    <p:sldId id="309" r:id="rId15"/>
    <p:sldId id="292" r:id="rId16"/>
    <p:sldId id="285" r:id="rId17"/>
    <p:sldId id="321" r:id="rId18"/>
    <p:sldId id="297" r:id="rId19"/>
    <p:sldId id="295" r:id="rId20"/>
    <p:sldId id="313" r:id="rId21"/>
    <p:sldId id="296" r:id="rId22"/>
    <p:sldId id="314" r:id="rId23"/>
    <p:sldId id="298" r:id="rId24"/>
    <p:sldId id="284" r:id="rId25"/>
    <p:sldId id="303" r:id="rId26"/>
    <p:sldId id="319" r:id="rId27"/>
    <p:sldId id="318" r:id="rId28"/>
  </p:sldIdLst>
  <p:sldSz cx="9144000" cy="6858000" type="screen4x3"/>
  <p:notesSz cx="6858000" cy="9144000"/>
  <p:custDataLst>
    <p:tags r:id="rId30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3600" kern="1200">
        <a:solidFill>
          <a:schemeClr val="tx1"/>
        </a:solidFill>
        <a:latin typeface=".VnTime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3600" kern="1200">
        <a:solidFill>
          <a:schemeClr val="tx1"/>
        </a:solidFill>
        <a:latin typeface=".VnTime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3600" kern="1200">
        <a:solidFill>
          <a:schemeClr val="tx1"/>
        </a:solidFill>
        <a:latin typeface=".VnTime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3600" kern="1200">
        <a:solidFill>
          <a:schemeClr val="tx1"/>
        </a:solidFill>
        <a:latin typeface=".VnTime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3600" kern="1200">
        <a:solidFill>
          <a:schemeClr val="tx1"/>
        </a:solidFill>
        <a:latin typeface=".VnTime" pitchFamily="34" charset="0"/>
        <a:ea typeface="+mn-ea"/>
        <a:cs typeface="+mn-cs"/>
      </a:defRPr>
    </a:lvl5pPr>
    <a:lvl6pPr marL="2286000" algn="l" defTabSz="914400" rtl="0" eaLnBrk="1" latinLnBrk="0" hangingPunct="1">
      <a:defRPr sz="3600" kern="1200">
        <a:solidFill>
          <a:schemeClr val="tx1"/>
        </a:solidFill>
        <a:latin typeface=".VnTime" pitchFamily="34" charset="0"/>
        <a:ea typeface="+mn-ea"/>
        <a:cs typeface="+mn-cs"/>
      </a:defRPr>
    </a:lvl6pPr>
    <a:lvl7pPr marL="2743200" algn="l" defTabSz="914400" rtl="0" eaLnBrk="1" latinLnBrk="0" hangingPunct="1">
      <a:defRPr sz="3600" kern="1200">
        <a:solidFill>
          <a:schemeClr val="tx1"/>
        </a:solidFill>
        <a:latin typeface=".VnTime" pitchFamily="34" charset="0"/>
        <a:ea typeface="+mn-ea"/>
        <a:cs typeface="+mn-cs"/>
      </a:defRPr>
    </a:lvl7pPr>
    <a:lvl8pPr marL="3200400" algn="l" defTabSz="914400" rtl="0" eaLnBrk="1" latinLnBrk="0" hangingPunct="1">
      <a:defRPr sz="3600" kern="1200">
        <a:solidFill>
          <a:schemeClr val="tx1"/>
        </a:solidFill>
        <a:latin typeface=".VnTime" pitchFamily="34" charset="0"/>
        <a:ea typeface="+mn-ea"/>
        <a:cs typeface="+mn-cs"/>
      </a:defRPr>
    </a:lvl8pPr>
    <a:lvl9pPr marL="3657600" algn="l" defTabSz="914400" rtl="0" eaLnBrk="1" latinLnBrk="0" hangingPunct="1">
      <a:defRPr sz="3600" kern="1200">
        <a:solidFill>
          <a:schemeClr val="tx1"/>
        </a:solidFill>
        <a:latin typeface=".VnTime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AAF4AA"/>
    <a:srgbClr val="0D0DF3"/>
    <a:srgbClr val="F7F9A5"/>
    <a:srgbClr val="99FF66"/>
    <a:srgbClr val="E6B8CD"/>
    <a:srgbClr val="EAF8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246" autoAdjust="0"/>
    <p:restoredTop sz="94662" autoAdjust="0"/>
  </p:normalViewPr>
  <p:slideViewPr>
    <p:cSldViewPr>
      <p:cViewPr>
        <p:scale>
          <a:sx n="76" d="100"/>
          <a:sy n="76" d="100"/>
        </p:scale>
        <p:origin x="-246" y="-1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1E515C-E5C2-432F-8019-B373AA0AD175}" type="datetimeFigureOut">
              <a:rPr lang="en-US" smtClean="0"/>
              <a:t>9/24/2020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1960F8-E890-4710-BCD6-2A28E7EA06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739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7D4A21-D503-4903-AAF6-7E1D876ED3B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919954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A0CCE5-169A-4E8D-A5E1-8EC7AC2F2A6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243359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A06E22-DDC4-40F0-9681-6E8186F8C85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763418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1D0BF-AAB2-4735-B87B-49562AACB3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9/24/2020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D6244-DB6E-4F7D-8395-AF52AE581E9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56775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1D0BF-AAB2-4735-B87B-49562AACB3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9/24/2020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D6244-DB6E-4F7D-8395-AF52AE581E9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87286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1D0BF-AAB2-4735-B87B-49562AACB3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9/24/2020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D6244-DB6E-4F7D-8395-AF52AE581E9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61987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1D0BF-AAB2-4735-B87B-49562AACB3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9/24/2020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D6244-DB6E-4F7D-8395-AF52AE581E9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85572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1D0BF-AAB2-4735-B87B-49562AACB3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9/24/2020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D6244-DB6E-4F7D-8395-AF52AE581E9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23046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1D0BF-AAB2-4735-B87B-49562AACB3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9/24/2020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D6244-DB6E-4F7D-8395-AF52AE581E9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86878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1D0BF-AAB2-4735-B87B-49562AACB3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9/24/2020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D6244-DB6E-4F7D-8395-AF52AE581E9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615882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1D0BF-AAB2-4735-B87B-49562AACB3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9/24/2020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D6244-DB6E-4F7D-8395-AF52AE581E9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55672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82F1F5-9C0E-4310-A0EA-EDA7B2581E2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8444470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1D0BF-AAB2-4735-B87B-49562AACB3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9/24/2020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D6244-DB6E-4F7D-8395-AF52AE581E9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43473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1D0BF-AAB2-4735-B87B-49562AACB3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9/24/2020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D6244-DB6E-4F7D-8395-AF52AE581E9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956274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1D0BF-AAB2-4735-B87B-49562AACB3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9/24/2020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D6244-DB6E-4F7D-8395-AF52AE581E9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10558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7D4A21-D503-4903-AAF6-7E1D876ED3B9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1861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82F1F5-9C0E-4310-A0EA-EDA7B2581E24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523379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C0CA8D-BF06-49ED-9727-608875364876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823436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EE9314-FEF8-47F8-B707-846D1281310B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634818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747DAB-9654-4337-9C6F-CDAEFC1FA25B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06883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964120-BF41-4CE8-A4D6-4A71AD900E42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853633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6840E5-A3DC-4A2B-AD98-40DAB74BCB3F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46290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C0CA8D-BF06-49ED-9727-60887536487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8023789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285ABC-B7EE-49ED-BBA9-6BE227AC5942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011231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F4BD73-4BC4-4729-A1EF-967B5C3BFDCA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599055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A0CCE5-169A-4E8D-A5E1-8EC7AC2F2A6C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693534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A06E22-DDC4-40F0-9681-6E8186F8C852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129368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7D4A21-D503-4903-AAF6-7E1D876ED3B9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759626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82F1F5-9C0E-4310-A0EA-EDA7B2581E24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872665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C0CA8D-BF06-49ED-9727-608875364876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857857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EE9314-FEF8-47F8-B707-846D1281310B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206659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747DAB-9654-4337-9C6F-CDAEFC1FA25B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699646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964120-BF41-4CE8-A4D6-4A71AD900E42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24868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EE9314-FEF8-47F8-B707-846D1281310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5613059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6840E5-A3DC-4A2B-AD98-40DAB74BCB3F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261354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285ABC-B7EE-49ED-BBA9-6BE227AC5942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301123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F4BD73-4BC4-4729-A1EF-967B5C3BFDCA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423157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A0CCE5-169A-4E8D-A5E1-8EC7AC2F2A6C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222370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A06E22-DDC4-40F0-9681-6E8186F8C852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567444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7D4A21-D503-4903-AAF6-7E1D876ED3B9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475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82F1F5-9C0E-4310-A0EA-EDA7B2581E24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299066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C0CA8D-BF06-49ED-9727-608875364876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174227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EE9314-FEF8-47F8-B707-846D1281310B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468198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747DAB-9654-4337-9C6F-CDAEFC1FA25B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02414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747DAB-9654-4337-9C6F-CDAEFC1FA25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007494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964120-BF41-4CE8-A4D6-4A71AD900E42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317468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6840E5-A3DC-4A2B-AD98-40DAB74BCB3F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302681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285ABC-B7EE-49ED-BBA9-6BE227AC5942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801058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F4BD73-4BC4-4729-A1EF-967B5C3BFDCA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461323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A0CCE5-169A-4E8D-A5E1-8EC7AC2F2A6C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816048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A06E22-DDC4-40F0-9681-6E8186F8C852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2151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964120-BF41-4CE8-A4D6-4A71AD900E4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59346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6840E5-A3DC-4A2B-AD98-40DAB74BCB3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564821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285ABC-B7EE-49ED-BBA9-6BE227AC594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352247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F4BD73-4BC4-4729-A1EF-967B5C3BFDC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16111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400">
                <a:latin typeface="+mn-lt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+mn-lt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fld id="{E0F2DEF5-E436-4325-96B2-BF145C23CA8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7511D0BF-AAB2-4735-B87B-49562AACB3F4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9/24/2020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9BCD6244-DB6E-4F7D-8395-AF52AE581E98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083442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400">
                <a:latin typeface="+mn-lt"/>
              </a:defRPr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+mn-lt"/>
              </a:defRPr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fld id="{E0F2DEF5-E436-4325-96B2-BF145C23CA8F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6140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400">
                <a:latin typeface="+mn-lt"/>
              </a:defRPr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+mn-lt"/>
              </a:defRPr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fld id="{E0F2DEF5-E436-4325-96B2-BF145C23CA8F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9555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400">
                <a:latin typeface="+mn-lt"/>
              </a:defRPr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+mn-lt"/>
              </a:defRPr>
            </a:lvl1pPr>
          </a:lstStyle>
          <a:p>
            <a:pPr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fld id="{E0F2DEF5-E436-4325-96B2-BF145C23CA8F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0238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90600" y="838200"/>
            <a:ext cx="7467600" cy="327660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anUp">
              <a:avLst/>
            </a:prstTxWarp>
            <a:spAutoFit/>
          </a:bodyPr>
          <a:lstStyle/>
          <a:p>
            <a:pPr algn="ctr"/>
            <a:r>
              <a:rPr lang="vi-VN" sz="8000" b="1" cap="all" dirty="0" smtClean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cs typeface="Times New Roman" pitchFamily="18" charset="0"/>
              </a:rPr>
              <a:t>Chào </a:t>
            </a:r>
            <a:r>
              <a:rPr lang="en-US" sz="8000" b="1" cap="all" dirty="0" smtClean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cs typeface="Times New Roman" pitchFamily="18" charset="0"/>
              </a:rPr>
              <a:t>ĐÓN</a:t>
            </a:r>
            <a:r>
              <a:rPr lang="vi-VN" sz="8000" b="1" cap="all" dirty="0" smtClean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cs typeface="Times New Roman" pitchFamily="18" charset="0"/>
              </a:rPr>
              <a:t> </a:t>
            </a:r>
            <a:r>
              <a:rPr lang="en-US" sz="8000" b="1" cap="all" dirty="0" smtClean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cs typeface="Times New Roman" pitchFamily="18" charset="0"/>
              </a:rPr>
              <a:t>CÁC </a:t>
            </a:r>
            <a:r>
              <a:rPr lang="vi-VN" sz="8000" b="1" cap="all" dirty="0" smtClean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cs typeface="Times New Roman" pitchFamily="18" charset="0"/>
              </a:rPr>
              <a:t>cô giáo </a:t>
            </a:r>
            <a:r>
              <a:rPr lang="en-US" sz="8000" b="1" cap="all" dirty="0" smtClean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cs typeface="Times New Roman" pitchFamily="18" charset="0"/>
              </a:rPr>
              <a:t/>
            </a:r>
            <a:br>
              <a:rPr lang="en-US" sz="8000" b="1" cap="all" dirty="0" smtClean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cs typeface="Times New Roman" pitchFamily="18" charset="0"/>
              </a:rPr>
            </a:br>
            <a:r>
              <a:rPr lang="en-US" sz="8000" b="1" cap="all" dirty="0" smtClean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cs typeface="Times New Roman" pitchFamily="18" charset="0"/>
              </a:rPr>
              <a:t>ĐẾN DỰ </a:t>
            </a:r>
            <a:r>
              <a:rPr lang="vi-VN" sz="8000" b="1" cap="all" dirty="0" smtClean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cs typeface="Times New Roman" pitchFamily="18" charset="0"/>
              </a:rPr>
              <a:t>giờ </a:t>
            </a:r>
            <a:r>
              <a:rPr lang="en-US" sz="8000" b="1" cap="all" dirty="0" err="1" smtClean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cs typeface="Times New Roman" pitchFamily="18" charset="0"/>
              </a:rPr>
              <a:t>tiết</a:t>
            </a:r>
            <a:r>
              <a:rPr lang="en-US" sz="8000" b="1" cap="all" dirty="0" smtClean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cs typeface="Times New Roman" pitchFamily="18" charset="0"/>
              </a:rPr>
              <a:t> TẬP ĐỌC</a:t>
            </a:r>
            <a:br>
              <a:rPr lang="en-US" sz="8000" b="1" cap="all" dirty="0" smtClean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cs typeface="Times New Roman" pitchFamily="18" charset="0"/>
              </a:rPr>
            </a:br>
            <a:r>
              <a:rPr lang="en-US" sz="8000" b="1" cap="all" dirty="0" smtClean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cs typeface="Times New Roman" pitchFamily="18" charset="0"/>
              </a:rPr>
              <a:t>LỚP </a:t>
            </a:r>
            <a:r>
              <a:rPr lang="en-US" sz="8000" b="1" cap="all" dirty="0" smtClean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cs typeface="Times New Roman" pitchFamily="18" charset="0"/>
              </a:rPr>
              <a:t>2</a:t>
            </a:r>
            <a:endParaRPr lang="en-US" sz="8000" b="1" cap="all" dirty="0">
              <a:ln w="9000" cmpd="sng">
                <a:solidFill>
                  <a:srgbClr val="8064A2">
                    <a:shade val="50000"/>
                    <a:satMod val="120000"/>
                  </a:srgbClr>
                </a:solidFill>
                <a:prstDash val="solid"/>
              </a:ln>
              <a:gradFill>
                <a:gsLst>
                  <a:gs pos="0">
                    <a:srgbClr val="8064A2">
                      <a:shade val="20000"/>
                      <a:satMod val="245000"/>
                    </a:srgbClr>
                  </a:gs>
                  <a:gs pos="43000">
                    <a:srgbClr val="8064A2">
                      <a:satMod val="255000"/>
                    </a:srgbClr>
                  </a:gs>
                  <a:gs pos="48000">
                    <a:srgbClr val="8064A2">
                      <a:shade val="85000"/>
                      <a:satMod val="255000"/>
                    </a:srgbClr>
                  </a:gs>
                  <a:gs pos="100000">
                    <a:srgbClr val="8064A2">
                      <a:shade val="20000"/>
                      <a:satMod val="245000"/>
                    </a:srgb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n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773554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16000" t="-12000" r="16000" b="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3276600" y="1212937"/>
            <a:ext cx="2895600" cy="732122"/>
          </a:xfrm>
          <a:prstGeom prst="rect">
            <a:avLst/>
          </a:prstGeom>
          <a:solidFill>
            <a:srgbClr val="FFFF00"/>
          </a:solidFill>
        </p:spPr>
        <p:txBody>
          <a:bodyPr spcFirstLastPara="1" numCol="1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4000" b="1" dirty="0" smtClean="0"/>
              <a:t>THI ĐỌC</a:t>
            </a:r>
            <a:endParaRPr lang="en-US" sz="4000" b="1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2590800" y="5562600"/>
            <a:ext cx="4038600" cy="609600"/>
          </a:xfrm>
          <a:prstGeom prst="rect">
            <a:avLst/>
          </a:prstGeom>
          <a:solidFill>
            <a:srgbClr val="AAF4AA"/>
          </a:solidFill>
        </p:spPr>
        <p:txBody>
          <a:bodyPr spcFirstLastPara="1" numCol="1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3200" b="1" dirty="0" err="1" smtClean="0"/>
              <a:t>Ngắt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nghỉ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đúng</a:t>
            </a:r>
            <a:endParaRPr lang="en-US" sz="3200" b="1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2705100" y="2895600"/>
            <a:ext cx="4038600" cy="609600"/>
          </a:xfrm>
          <a:prstGeom prst="rect">
            <a:avLst/>
          </a:prstGeom>
          <a:solidFill>
            <a:srgbClr val="AAF4AA"/>
          </a:solidFill>
        </p:spPr>
        <p:txBody>
          <a:bodyPr spcFirstLastPara="1" numCol="1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3200" b="1" dirty="0" err="1" smtClean="0"/>
              <a:t>Đọc</a:t>
            </a:r>
            <a:r>
              <a:rPr lang="en-US" sz="3200" b="1" dirty="0" smtClean="0"/>
              <a:t> to, </a:t>
            </a:r>
            <a:r>
              <a:rPr lang="en-US" sz="3200" b="1" dirty="0" err="1" smtClean="0"/>
              <a:t>rõ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ràng</a:t>
            </a:r>
            <a:endParaRPr lang="en-US" sz="3200" b="1" dirty="0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2438400" y="4191000"/>
            <a:ext cx="4419600" cy="609600"/>
          </a:xfrm>
          <a:prstGeom prst="rect">
            <a:avLst/>
          </a:prstGeom>
          <a:solidFill>
            <a:srgbClr val="AAF4AA"/>
          </a:solidFill>
        </p:spPr>
        <p:txBody>
          <a:bodyPr spcFirstLastPara="1" numCol="1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3200" b="1" dirty="0" err="1" smtClean="0"/>
              <a:t>Đọc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đúng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các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từ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khó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407413182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5000" t="1000" r="4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828801" y="1934878"/>
            <a:ext cx="5097510" cy="2279753"/>
          </a:xfrm>
          <a:prstGeom prst="rect">
            <a:avLst/>
          </a:prstGeom>
        </p:spPr>
        <p:txBody>
          <a:bodyPr spcFirstLastPara="1" numCol="1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6000" b="1" dirty="0" smtClean="0"/>
              <a:t>TÌM HIỂU BÀI</a:t>
            </a:r>
            <a:endParaRPr lang="en-US" sz="6000" b="1" dirty="0"/>
          </a:p>
        </p:txBody>
      </p:sp>
    </p:spTree>
    <p:extLst>
      <p:ext uri="{BB962C8B-B14F-4D97-AF65-F5344CB8AC3E}">
        <p14:creationId xmlns:p14="http://schemas.microsoft.com/office/powerpoint/2010/main" val="2163881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1000" b="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 bwMode="auto">
          <a:xfrm rot="202124">
            <a:off x="1895421" y="2989488"/>
            <a:ext cx="5649107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en-US" sz="4000" b="1" dirty="0" err="1" smtClean="0">
                <a:latin typeface="+mj-lt"/>
              </a:rPr>
              <a:t>Bê</a:t>
            </a:r>
            <a:r>
              <a:rPr lang="en-US" sz="4000" b="1" dirty="0" smtClean="0">
                <a:latin typeface="+mj-lt"/>
              </a:rPr>
              <a:t> </a:t>
            </a:r>
            <a:r>
              <a:rPr lang="en-US" sz="4000" b="1" dirty="0" err="1" smtClean="0">
                <a:latin typeface="+mj-lt"/>
              </a:rPr>
              <a:t>Vàng</a:t>
            </a:r>
            <a:r>
              <a:rPr lang="en-US" sz="4000" b="1" dirty="0" smtClean="0">
                <a:latin typeface="+mj-lt"/>
              </a:rPr>
              <a:t> </a:t>
            </a:r>
            <a:r>
              <a:rPr lang="en-US" sz="4000" b="1" dirty="0" err="1" smtClean="0">
                <a:latin typeface="+mj-lt"/>
              </a:rPr>
              <a:t>và</a:t>
            </a:r>
            <a:r>
              <a:rPr lang="en-US" sz="4000" b="1" dirty="0" smtClean="0">
                <a:latin typeface="+mj-lt"/>
              </a:rPr>
              <a:t> </a:t>
            </a:r>
            <a:r>
              <a:rPr lang="en-US" sz="4000" b="1" dirty="0" err="1" smtClean="0">
                <a:latin typeface="+mj-lt"/>
              </a:rPr>
              <a:t>Dê</a:t>
            </a:r>
            <a:r>
              <a:rPr lang="en-US" sz="4000" b="1" dirty="0" smtClean="0">
                <a:latin typeface="+mj-lt"/>
              </a:rPr>
              <a:t> </a:t>
            </a:r>
            <a:r>
              <a:rPr lang="en-US" sz="4000" b="1" dirty="0" err="1" smtClean="0">
                <a:latin typeface="+mj-lt"/>
              </a:rPr>
              <a:t>Trắng</a:t>
            </a:r>
            <a:r>
              <a:rPr lang="en-US" sz="4000" b="1" dirty="0" smtClean="0">
                <a:latin typeface="+mj-lt"/>
              </a:rPr>
              <a:t> </a:t>
            </a:r>
            <a:r>
              <a:rPr lang="en-US" sz="4000" b="1" dirty="0" err="1" smtClean="0">
                <a:latin typeface="+mj-lt"/>
              </a:rPr>
              <a:t>sống</a:t>
            </a:r>
            <a:r>
              <a:rPr lang="en-US" sz="4000" b="1" dirty="0" smtClean="0">
                <a:latin typeface="+mj-lt"/>
              </a:rPr>
              <a:t> ở </a:t>
            </a:r>
            <a:r>
              <a:rPr lang="en-US" sz="4000" b="1" dirty="0" err="1" smtClean="0">
                <a:latin typeface="+mj-lt"/>
              </a:rPr>
              <a:t>đâu</a:t>
            </a:r>
            <a:r>
              <a:rPr lang="en-US" sz="4000" b="1" dirty="0" smtClean="0">
                <a:latin typeface="+mj-lt"/>
              </a:rPr>
              <a:t> ?</a:t>
            </a:r>
            <a:endParaRPr lang="en-US" sz="40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9328285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9600"/>
            <a:ext cx="9144000" cy="5867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6881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1000" b="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 bwMode="auto">
          <a:xfrm rot="202124">
            <a:off x="2052205" y="2982726"/>
            <a:ext cx="5105788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en-US" sz="4000" b="1" dirty="0" err="1" smtClean="0">
                <a:solidFill>
                  <a:srgbClr val="000000"/>
                </a:solidFill>
              </a:rPr>
              <a:t>Vì</a:t>
            </a:r>
            <a:r>
              <a:rPr lang="en-US" sz="4000" b="1" dirty="0" smtClean="0">
                <a:solidFill>
                  <a:srgbClr val="000000"/>
                </a:solidFill>
              </a:rPr>
              <a:t> </a:t>
            </a:r>
            <a:r>
              <a:rPr lang="en-US" sz="4000" b="1" dirty="0" err="1" smtClean="0">
                <a:solidFill>
                  <a:srgbClr val="000000"/>
                </a:solidFill>
              </a:rPr>
              <a:t>sao</a:t>
            </a:r>
            <a:r>
              <a:rPr lang="en-US" sz="4000" b="1" dirty="0" smtClean="0">
                <a:solidFill>
                  <a:srgbClr val="000000"/>
                </a:solidFill>
              </a:rPr>
              <a:t> </a:t>
            </a:r>
            <a:r>
              <a:rPr lang="en-US" sz="4000" b="1" dirty="0" err="1" smtClean="0">
                <a:solidFill>
                  <a:srgbClr val="000000"/>
                </a:solidFill>
              </a:rPr>
              <a:t>Bê</a:t>
            </a:r>
            <a:r>
              <a:rPr lang="en-US" sz="4000" b="1" dirty="0" smtClean="0">
                <a:solidFill>
                  <a:srgbClr val="000000"/>
                </a:solidFill>
              </a:rPr>
              <a:t> </a:t>
            </a:r>
            <a:r>
              <a:rPr lang="en-US" sz="4000" b="1" dirty="0" err="1" smtClean="0">
                <a:solidFill>
                  <a:srgbClr val="000000"/>
                </a:solidFill>
              </a:rPr>
              <a:t>Vàng</a:t>
            </a:r>
            <a:r>
              <a:rPr lang="en-US" sz="4000" b="1" dirty="0" smtClean="0">
                <a:solidFill>
                  <a:srgbClr val="000000"/>
                </a:solidFill>
              </a:rPr>
              <a:t> </a:t>
            </a:r>
            <a:r>
              <a:rPr lang="en-US" sz="4000" b="1" dirty="0" err="1" smtClean="0">
                <a:solidFill>
                  <a:srgbClr val="000000"/>
                </a:solidFill>
              </a:rPr>
              <a:t>phải</a:t>
            </a:r>
            <a:r>
              <a:rPr lang="en-US" sz="4000" b="1" dirty="0" smtClean="0">
                <a:solidFill>
                  <a:srgbClr val="000000"/>
                </a:solidFill>
              </a:rPr>
              <a:t> </a:t>
            </a:r>
            <a:r>
              <a:rPr lang="en-US" sz="4000" b="1" dirty="0" err="1" smtClean="0">
                <a:solidFill>
                  <a:srgbClr val="000000"/>
                </a:solidFill>
              </a:rPr>
              <a:t>đi</a:t>
            </a:r>
            <a:r>
              <a:rPr lang="en-US" sz="4000" b="1" dirty="0" smtClean="0">
                <a:solidFill>
                  <a:srgbClr val="000000"/>
                </a:solidFill>
              </a:rPr>
              <a:t> </a:t>
            </a:r>
            <a:r>
              <a:rPr lang="en-US" sz="4000" b="1" dirty="0" err="1" smtClean="0">
                <a:solidFill>
                  <a:srgbClr val="000000"/>
                </a:solidFill>
              </a:rPr>
              <a:t>tìm</a:t>
            </a:r>
            <a:r>
              <a:rPr lang="en-US" sz="4000" b="1" dirty="0" smtClean="0">
                <a:solidFill>
                  <a:srgbClr val="000000"/>
                </a:solidFill>
              </a:rPr>
              <a:t> </a:t>
            </a:r>
            <a:r>
              <a:rPr lang="en-US" sz="4000" b="1" dirty="0" err="1" smtClean="0">
                <a:solidFill>
                  <a:srgbClr val="000000"/>
                </a:solidFill>
              </a:rPr>
              <a:t>cỏ</a:t>
            </a:r>
            <a:r>
              <a:rPr lang="en-US" sz="4000" b="1" dirty="0" smtClean="0">
                <a:solidFill>
                  <a:srgbClr val="000000"/>
                </a:solidFill>
              </a:rPr>
              <a:t> ?</a:t>
            </a:r>
            <a:endParaRPr lang="en-US" sz="40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35541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1000" b="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 bwMode="auto">
          <a:xfrm>
            <a:off x="1833663" y="2972082"/>
            <a:ext cx="5181207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Tx/>
              <a:buNone/>
            </a:pPr>
            <a:r>
              <a:rPr lang="en-US" sz="4000" b="1" dirty="0" err="1" smtClean="0">
                <a:solidFill>
                  <a:srgbClr val="000000"/>
                </a:solidFill>
              </a:rPr>
              <a:t>Khi</a:t>
            </a:r>
            <a:r>
              <a:rPr lang="en-US" sz="4000" b="1" dirty="0" smtClean="0">
                <a:solidFill>
                  <a:srgbClr val="000000"/>
                </a:solidFill>
              </a:rPr>
              <a:t> </a:t>
            </a:r>
            <a:r>
              <a:rPr lang="en-US" sz="4000" b="1" dirty="0" err="1" smtClean="0">
                <a:solidFill>
                  <a:srgbClr val="000000"/>
                </a:solidFill>
              </a:rPr>
              <a:t>Bê</a:t>
            </a:r>
            <a:r>
              <a:rPr lang="en-US" sz="4000" b="1" dirty="0" smtClean="0">
                <a:solidFill>
                  <a:srgbClr val="000000"/>
                </a:solidFill>
              </a:rPr>
              <a:t> </a:t>
            </a:r>
            <a:r>
              <a:rPr lang="en-US" sz="4000" b="1" dirty="0" err="1" smtClean="0">
                <a:solidFill>
                  <a:srgbClr val="000000"/>
                </a:solidFill>
              </a:rPr>
              <a:t>Vàng</a:t>
            </a:r>
            <a:r>
              <a:rPr lang="en-US" sz="4000" b="1" dirty="0" smtClean="0">
                <a:solidFill>
                  <a:srgbClr val="000000"/>
                </a:solidFill>
              </a:rPr>
              <a:t> </a:t>
            </a:r>
            <a:r>
              <a:rPr lang="en-US" sz="4000" b="1" dirty="0" err="1" smtClean="0">
                <a:solidFill>
                  <a:srgbClr val="000000"/>
                </a:solidFill>
              </a:rPr>
              <a:t>quên</a:t>
            </a:r>
            <a:r>
              <a:rPr lang="en-US" sz="4000" b="1" dirty="0" smtClean="0">
                <a:solidFill>
                  <a:srgbClr val="000000"/>
                </a:solidFill>
              </a:rPr>
              <a:t> </a:t>
            </a:r>
            <a:r>
              <a:rPr lang="en-US" sz="4000" b="1" dirty="0" err="1" smtClean="0">
                <a:solidFill>
                  <a:srgbClr val="000000"/>
                </a:solidFill>
              </a:rPr>
              <a:t>đường</a:t>
            </a:r>
            <a:r>
              <a:rPr lang="en-US" sz="4000" b="1" dirty="0" smtClean="0">
                <a:solidFill>
                  <a:srgbClr val="000000"/>
                </a:solidFill>
              </a:rPr>
              <a:t> </a:t>
            </a:r>
            <a:r>
              <a:rPr lang="en-US" sz="4000" b="1" dirty="0" err="1" smtClean="0">
                <a:solidFill>
                  <a:srgbClr val="000000"/>
                </a:solidFill>
              </a:rPr>
              <a:t>về</a:t>
            </a:r>
            <a:r>
              <a:rPr lang="en-US" sz="4000" b="1" dirty="0" smtClean="0">
                <a:solidFill>
                  <a:srgbClr val="000000"/>
                </a:solidFill>
              </a:rPr>
              <a:t>, </a:t>
            </a:r>
            <a:r>
              <a:rPr lang="en-US" sz="4000" b="1" dirty="0" err="1" smtClean="0">
                <a:solidFill>
                  <a:srgbClr val="000000"/>
                </a:solidFill>
              </a:rPr>
              <a:t>Dê</a:t>
            </a:r>
            <a:r>
              <a:rPr lang="en-US" sz="4000" b="1" dirty="0" smtClean="0">
                <a:solidFill>
                  <a:srgbClr val="000000"/>
                </a:solidFill>
              </a:rPr>
              <a:t> </a:t>
            </a:r>
            <a:r>
              <a:rPr lang="en-US" sz="4000" b="1" dirty="0" err="1" smtClean="0">
                <a:solidFill>
                  <a:srgbClr val="000000"/>
                </a:solidFill>
              </a:rPr>
              <a:t>Trắng</a:t>
            </a:r>
            <a:r>
              <a:rPr lang="en-US" sz="4000" b="1" dirty="0" smtClean="0">
                <a:solidFill>
                  <a:srgbClr val="000000"/>
                </a:solidFill>
              </a:rPr>
              <a:t> </a:t>
            </a:r>
            <a:r>
              <a:rPr lang="en-US" sz="4000" b="1" dirty="0" err="1" smtClean="0">
                <a:solidFill>
                  <a:srgbClr val="000000"/>
                </a:solidFill>
              </a:rPr>
              <a:t>đã</a:t>
            </a:r>
            <a:r>
              <a:rPr lang="en-US" sz="4000" b="1" dirty="0" smtClean="0">
                <a:solidFill>
                  <a:srgbClr val="000000"/>
                </a:solidFill>
              </a:rPr>
              <a:t> </a:t>
            </a:r>
            <a:r>
              <a:rPr lang="en-US" sz="4000" b="1" dirty="0" err="1" smtClean="0">
                <a:solidFill>
                  <a:srgbClr val="000000"/>
                </a:solidFill>
              </a:rPr>
              <a:t>làm</a:t>
            </a:r>
            <a:r>
              <a:rPr lang="en-US" sz="4000" b="1" dirty="0" smtClean="0">
                <a:solidFill>
                  <a:srgbClr val="000000"/>
                </a:solidFill>
              </a:rPr>
              <a:t> </a:t>
            </a:r>
            <a:r>
              <a:rPr lang="en-US" sz="4000" b="1" dirty="0" err="1" smtClean="0">
                <a:solidFill>
                  <a:srgbClr val="000000"/>
                </a:solidFill>
              </a:rPr>
              <a:t>gì</a:t>
            </a:r>
            <a:r>
              <a:rPr lang="en-US" sz="4000" b="1" dirty="0" smtClean="0">
                <a:solidFill>
                  <a:srgbClr val="000000"/>
                </a:solidFill>
              </a:rPr>
              <a:t> ?</a:t>
            </a:r>
            <a:endParaRPr lang="en-US" sz="40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35541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8518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1000" b="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 bwMode="auto">
          <a:xfrm rot="202124">
            <a:off x="2052205" y="2982726"/>
            <a:ext cx="5105788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en-US" sz="4000" b="1" dirty="0" err="1" smtClean="0">
                <a:solidFill>
                  <a:srgbClr val="000000"/>
                </a:solidFill>
              </a:rPr>
              <a:t>Vì</a:t>
            </a:r>
            <a:r>
              <a:rPr lang="en-US" sz="4000" b="1" dirty="0" smtClean="0">
                <a:solidFill>
                  <a:srgbClr val="000000"/>
                </a:solidFill>
              </a:rPr>
              <a:t> </a:t>
            </a:r>
            <a:r>
              <a:rPr lang="en-US" sz="4000" b="1" dirty="0" err="1" smtClean="0">
                <a:solidFill>
                  <a:srgbClr val="000000"/>
                </a:solidFill>
              </a:rPr>
              <a:t>sao</a:t>
            </a:r>
            <a:r>
              <a:rPr lang="en-US" sz="4000" b="1" dirty="0" smtClean="0">
                <a:solidFill>
                  <a:srgbClr val="000000"/>
                </a:solidFill>
              </a:rPr>
              <a:t> </a:t>
            </a:r>
            <a:r>
              <a:rPr lang="en-US" sz="4000" b="1" dirty="0" err="1" smtClean="0">
                <a:solidFill>
                  <a:srgbClr val="000000"/>
                </a:solidFill>
              </a:rPr>
              <a:t>đến</a:t>
            </a:r>
            <a:r>
              <a:rPr lang="en-US" sz="4000" b="1" dirty="0" smtClean="0">
                <a:solidFill>
                  <a:srgbClr val="000000"/>
                </a:solidFill>
              </a:rPr>
              <a:t> </a:t>
            </a:r>
            <a:r>
              <a:rPr lang="en-US" sz="4000" b="1" dirty="0" err="1" smtClean="0">
                <a:solidFill>
                  <a:srgbClr val="000000"/>
                </a:solidFill>
              </a:rPr>
              <a:t>bây</a:t>
            </a:r>
            <a:r>
              <a:rPr lang="en-US" sz="4000" b="1" dirty="0" smtClean="0">
                <a:solidFill>
                  <a:srgbClr val="000000"/>
                </a:solidFill>
              </a:rPr>
              <a:t> </a:t>
            </a:r>
            <a:r>
              <a:rPr lang="en-US" sz="4000" b="1" dirty="0" err="1" smtClean="0">
                <a:solidFill>
                  <a:srgbClr val="000000"/>
                </a:solidFill>
              </a:rPr>
              <a:t>giờ</a:t>
            </a:r>
            <a:r>
              <a:rPr lang="en-US" sz="4000" b="1" dirty="0" smtClean="0">
                <a:solidFill>
                  <a:srgbClr val="000000"/>
                </a:solidFill>
              </a:rPr>
              <a:t> </a:t>
            </a:r>
            <a:r>
              <a:rPr lang="en-US" sz="4000" b="1" dirty="0" err="1" smtClean="0">
                <a:solidFill>
                  <a:srgbClr val="000000"/>
                </a:solidFill>
              </a:rPr>
              <a:t>Dê</a:t>
            </a:r>
            <a:r>
              <a:rPr lang="en-US" sz="4000" b="1" dirty="0" smtClean="0">
                <a:solidFill>
                  <a:srgbClr val="000000"/>
                </a:solidFill>
              </a:rPr>
              <a:t> </a:t>
            </a:r>
            <a:r>
              <a:rPr lang="en-US" sz="4000" b="1" dirty="0" err="1" smtClean="0">
                <a:solidFill>
                  <a:srgbClr val="000000"/>
                </a:solidFill>
              </a:rPr>
              <a:t>Trắng</a:t>
            </a:r>
            <a:r>
              <a:rPr lang="en-US" sz="4000" b="1" dirty="0" smtClean="0">
                <a:solidFill>
                  <a:srgbClr val="000000"/>
                </a:solidFill>
              </a:rPr>
              <a:t> </a:t>
            </a:r>
            <a:r>
              <a:rPr lang="en-US" sz="4000" b="1" dirty="0" err="1" smtClean="0">
                <a:solidFill>
                  <a:srgbClr val="000000"/>
                </a:solidFill>
              </a:rPr>
              <a:t>vẫn</a:t>
            </a:r>
            <a:r>
              <a:rPr lang="en-US" sz="4000" b="1" dirty="0" smtClean="0">
                <a:solidFill>
                  <a:srgbClr val="000000"/>
                </a:solidFill>
              </a:rPr>
              <a:t> </a:t>
            </a:r>
            <a:r>
              <a:rPr lang="en-US" sz="4000" b="1" dirty="0" err="1" smtClean="0">
                <a:solidFill>
                  <a:srgbClr val="000000"/>
                </a:solidFill>
              </a:rPr>
              <a:t>kêu</a:t>
            </a:r>
            <a:r>
              <a:rPr lang="en-US" sz="4000" b="1" dirty="0" smtClean="0">
                <a:solidFill>
                  <a:srgbClr val="000000"/>
                </a:solidFill>
              </a:rPr>
              <a:t>: “</a:t>
            </a:r>
            <a:r>
              <a:rPr lang="en-US" sz="4000" b="1" dirty="0" err="1" smtClean="0">
                <a:solidFill>
                  <a:srgbClr val="000000"/>
                </a:solidFill>
              </a:rPr>
              <a:t>Bê</a:t>
            </a:r>
            <a:r>
              <a:rPr lang="en-US" sz="4000" b="1" dirty="0" smtClean="0">
                <a:solidFill>
                  <a:srgbClr val="000000"/>
                </a:solidFill>
              </a:rPr>
              <a:t> ! </a:t>
            </a:r>
            <a:r>
              <a:rPr lang="en-US" sz="4000" b="1" dirty="0" err="1" smtClean="0">
                <a:solidFill>
                  <a:srgbClr val="000000"/>
                </a:solidFill>
              </a:rPr>
              <a:t>Bê</a:t>
            </a:r>
            <a:r>
              <a:rPr lang="en-US" sz="4000" b="1" dirty="0" smtClean="0">
                <a:solidFill>
                  <a:srgbClr val="000000"/>
                </a:solidFill>
              </a:rPr>
              <a:t> !” ?</a:t>
            </a:r>
            <a:endParaRPr lang="en-US" sz="40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355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7299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4" descr="Goi ba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 txBox="1">
            <a:spLocks/>
          </p:cNvSpPr>
          <p:nvPr/>
        </p:nvSpPr>
        <p:spPr bwMode="auto">
          <a:xfrm>
            <a:off x="434568" y="235177"/>
            <a:ext cx="8367516" cy="1288823"/>
          </a:xfrm>
          <a:prstGeom prst="rect">
            <a:avLst/>
          </a:prstGeom>
          <a:solidFill>
            <a:srgbClr val="FFFF00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en-US" sz="4000" b="1" dirty="0" smtClean="0">
                <a:solidFill>
                  <a:srgbClr val="000000"/>
                </a:solidFill>
              </a:rPr>
              <a:t>Con </a:t>
            </a:r>
            <a:r>
              <a:rPr lang="en-US" sz="4000" b="1" dirty="0" err="1" smtClean="0">
                <a:solidFill>
                  <a:srgbClr val="000000"/>
                </a:solidFill>
              </a:rPr>
              <a:t>thích</a:t>
            </a:r>
            <a:r>
              <a:rPr lang="en-US" sz="4000" b="1" dirty="0" smtClean="0">
                <a:solidFill>
                  <a:srgbClr val="000000"/>
                </a:solidFill>
              </a:rPr>
              <a:t> </a:t>
            </a:r>
            <a:r>
              <a:rPr lang="en-US" sz="4000" b="1" dirty="0" err="1" smtClean="0">
                <a:solidFill>
                  <a:srgbClr val="000000"/>
                </a:solidFill>
              </a:rPr>
              <a:t>Bê</a:t>
            </a:r>
            <a:r>
              <a:rPr lang="en-US" sz="4000" b="1" dirty="0" smtClean="0">
                <a:solidFill>
                  <a:srgbClr val="000000"/>
                </a:solidFill>
              </a:rPr>
              <a:t> </a:t>
            </a:r>
            <a:r>
              <a:rPr lang="en-US" sz="4000" b="1" dirty="0" err="1" smtClean="0">
                <a:solidFill>
                  <a:srgbClr val="000000"/>
                </a:solidFill>
              </a:rPr>
              <a:t>Vàng</a:t>
            </a:r>
            <a:r>
              <a:rPr lang="en-US" sz="4000" b="1" dirty="0" smtClean="0">
                <a:solidFill>
                  <a:srgbClr val="000000"/>
                </a:solidFill>
              </a:rPr>
              <a:t> hay </a:t>
            </a:r>
            <a:r>
              <a:rPr lang="en-US" sz="4000" b="1" dirty="0" err="1" smtClean="0">
                <a:solidFill>
                  <a:srgbClr val="000000"/>
                </a:solidFill>
              </a:rPr>
              <a:t>Dê</a:t>
            </a:r>
            <a:r>
              <a:rPr lang="en-US" sz="4000" b="1" dirty="0" smtClean="0">
                <a:solidFill>
                  <a:srgbClr val="000000"/>
                </a:solidFill>
              </a:rPr>
              <a:t> </a:t>
            </a:r>
            <a:r>
              <a:rPr lang="en-US" sz="4000" b="1" dirty="0" err="1" smtClean="0">
                <a:solidFill>
                  <a:srgbClr val="000000"/>
                </a:solidFill>
              </a:rPr>
              <a:t>Trắng</a:t>
            </a:r>
            <a:r>
              <a:rPr lang="en-US" sz="4000" b="1" dirty="0" smtClean="0">
                <a:solidFill>
                  <a:srgbClr val="000000"/>
                </a:solidFill>
              </a:rPr>
              <a:t>, </a:t>
            </a:r>
            <a:r>
              <a:rPr lang="en-US" sz="4000" b="1" dirty="0" err="1" smtClean="0">
                <a:solidFill>
                  <a:srgbClr val="000000"/>
                </a:solidFill>
              </a:rPr>
              <a:t>vì</a:t>
            </a:r>
            <a:r>
              <a:rPr lang="en-US" sz="4000" b="1" dirty="0" smtClean="0">
                <a:solidFill>
                  <a:srgbClr val="000000"/>
                </a:solidFill>
              </a:rPr>
              <a:t> </a:t>
            </a:r>
            <a:r>
              <a:rPr lang="en-US" sz="4000" b="1" dirty="0" err="1" smtClean="0">
                <a:solidFill>
                  <a:srgbClr val="000000"/>
                </a:solidFill>
              </a:rPr>
              <a:t>sao</a:t>
            </a:r>
            <a:r>
              <a:rPr lang="en-US" sz="4000" b="1" dirty="0" smtClean="0">
                <a:solidFill>
                  <a:srgbClr val="000000"/>
                </a:solidFill>
              </a:rPr>
              <a:t> ?</a:t>
            </a:r>
            <a:endParaRPr lang="en-US" sz="40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5745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14000" t="-22000" r="14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133600" y="2438400"/>
            <a:ext cx="5105400" cy="1371600"/>
          </a:xfrm>
        </p:spPr>
        <p:txBody>
          <a:bodyPr/>
          <a:lstStyle/>
          <a:p>
            <a:pPr marL="0" indent="0">
              <a:buNone/>
            </a:pPr>
            <a:r>
              <a:rPr lang="en-US" sz="4400" b="1" dirty="0" smtClean="0"/>
              <a:t>KIỂM TRA BÀI CŨ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3231426295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4000" t="-9000" r="4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0" y="762000"/>
            <a:ext cx="4419600" cy="2590800"/>
          </a:xfrm>
        </p:spPr>
        <p:txBody>
          <a:bodyPr/>
          <a:lstStyle/>
          <a:p>
            <a:pPr marL="0" indent="0">
              <a:buNone/>
            </a:pPr>
            <a:r>
              <a:rPr lang="en-US" b="1" dirty="0" err="1" smtClean="0">
                <a:solidFill>
                  <a:srgbClr val="FF0000"/>
                </a:solidFill>
              </a:rPr>
              <a:t>Nội</a:t>
            </a:r>
            <a:r>
              <a:rPr lang="en-US" b="1" dirty="0" smtClean="0">
                <a:solidFill>
                  <a:srgbClr val="FF0000"/>
                </a:solidFill>
              </a:rPr>
              <a:t> dung </a:t>
            </a:r>
            <a:r>
              <a:rPr lang="en-US" b="1" dirty="0" err="1" smtClean="0">
                <a:solidFill>
                  <a:srgbClr val="FF0000"/>
                </a:solidFill>
              </a:rPr>
              <a:t>bài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học</a:t>
            </a:r>
            <a:r>
              <a:rPr lang="en-US" b="1" dirty="0" smtClean="0">
                <a:solidFill>
                  <a:srgbClr val="FF0000"/>
                </a:solidFill>
              </a:rPr>
              <a:t>: </a:t>
            </a:r>
          </a:p>
          <a:p>
            <a:pPr marL="0" indent="0" algn="just">
              <a:buNone/>
            </a:pPr>
            <a:r>
              <a:rPr lang="en-US" b="1" dirty="0"/>
              <a:t> </a:t>
            </a:r>
            <a:r>
              <a:rPr lang="en-US" b="1" dirty="0" smtClean="0"/>
              <a:t>   </a:t>
            </a:r>
            <a:r>
              <a:rPr lang="en-US" b="1" dirty="0" err="1" smtClean="0"/>
              <a:t>Tình</a:t>
            </a:r>
            <a:r>
              <a:rPr lang="en-US" b="1" dirty="0" smtClean="0"/>
              <a:t> </a:t>
            </a:r>
            <a:r>
              <a:rPr lang="en-US" b="1" dirty="0" err="1" smtClean="0"/>
              <a:t>bạn</a:t>
            </a:r>
            <a:r>
              <a:rPr lang="en-US" b="1" dirty="0" smtClean="0"/>
              <a:t> </a:t>
            </a:r>
            <a:r>
              <a:rPr lang="en-US" b="1" dirty="0" err="1" smtClean="0"/>
              <a:t>thân</a:t>
            </a:r>
            <a:r>
              <a:rPr lang="en-US" b="1" dirty="0" smtClean="0"/>
              <a:t> </a:t>
            </a:r>
            <a:r>
              <a:rPr lang="en-US" b="1" dirty="0" err="1" smtClean="0"/>
              <a:t>thiết</a:t>
            </a:r>
            <a:r>
              <a:rPr lang="en-US" b="1" dirty="0" smtClean="0"/>
              <a:t>, </a:t>
            </a:r>
            <a:r>
              <a:rPr lang="en-US" b="1" dirty="0" err="1" smtClean="0"/>
              <a:t>gắn</a:t>
            </a:r>
            <a:r>
              <a:rPr lang="en-US" b="1" dirty="0" smtClean="0"/>
              <a:t> </a:t>
            </a:r>
            <a:r>
              <a:rPr lang="en-US" b="1" dirty="0" err="1" smtClean="0"/>
              <a:t>bó</a:t>
            </a:r>
            <a:r>
              <a:rPr lang="en-US" b="1" dirty="0" smtClean="0"/>
              <a:t> </a:t>
            </a:r>
            <a:r>
              <a:rPr lang="en-US" b="1" dirty="0" err="1" smtClean="0"/>
              <a:t>giữa</a:t>
            </a:r>
            <a:r>
              <a:rPr lang="en-US" b="1" dirty="0" smtClean="0"/>
              <a:t> </a:t>
            </a:r>
            <a:r>
              <a:rPr lang="en-US" b="1" dirty="0" err="1" smtClean="0"/>
              <a:t>Bê</a:t>
            </a:r>
            <a:r>
              <a:rPr lang="en-US" b="1" dirty="0" smtClean="0"/>
              <a:t> </a:t>
            </a:r>
            <a:r>
              <a:rPr lang="en-US" b="1" dirty="0" err="1" smtClean="0"/>
              <a:t>Vàng</a:t>
            </a:r>
            <a:r>
              <a:rPr lang="en-US" b="1" dirty="0" smtClean="0"/>
              <a:t> </a:t>
            </a:r>
            <a:r>
              <a:rPr lang="en-US" b="1" dirty="0" err="1" smtClean="0"/>
              <a:t>và</a:t>
            </a:r>
            <a:r>
              <a:rPr lang="en-US" b="1" dirty="0" smtClean="0"/>
              <a:t> </a:t>
            </a:r>
            <a:r>
              <a:rPr lang="en-US" b="1" dirty="0" err="1" smtClean="0"/>
              <a:t>Dê</a:t>
            </a:r>
            <a:r>
              <a:rPr lang="en-US" b="1" dirty="0" smtClean="0"/>
              <a:t> </a:t>
            </a:r>
            <a:r>
              <a:rPr lang="en-US" b="1" dirty="0" err="1" smtClean="0"/>
              <a:t>Trắng</a:t>
            </a:r>
            <a:r>
              <a:rPr lang="en-US" b="1" dirty="0" smtClean="0"/>
              <a:t>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106926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14000" t="-22000" r="14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133600" y="2438400"/>
            <a:ext cx="5105400" cy="1371600"/>
          </a:xfrm>
        </p:spPr>
        <p:txBody>
          <a:bodyPr/>
          <a:lstStyle/>
          <a:p>
            <a:pPr marL="0" indent="0">
              <a:buNone/>
            </a:pPr>
            <a:r>
              <a:rPr lang="en-US" sz="4400" b="1" dirty="0" smtClean="0"/>
              <a:t>LUYỆN ĐỌC LẠI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938684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16000" t="-12000" r="16000" b="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2438400" y="1212937"/>
            <a:ext cx="4419600" cy="732122"/>
          </a:xfrm>
          <a:prstGeom prst="rect">
            <a:avLst/>
          </a:prstGeom>
          <a:solidFill>
            <a:srgbClr val="FFFF00"/>
          </a:solidFill>
        </p:spPr>
        <p:txBody>
          <a:bodyPr spcFirstLastPara="1" numCol="1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4000" b="1" dirty="0" smtClean="0">
                <a:solidFill>
                  <a:srgbClr val="000000"/>
                </a:solidFill>
              </a:rPr>
              <a:t>LUYỆN ĐỌC LẠI</a:t>
            </a:r>
            <a:endParaRPr lang="en-US" sz="4000" b="1" dirty="0">
              <a:solidFill>
                <a:srgbClr val="000000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2438400" y="5410200"/>
            <a:ext cx="4191000" cy="1066800"/>
          </a:xfrm>
          <a:prstGeom prst="rect">
            <a:avLst/>
          </a:prstGeom>
          <a:solidFill>
            <a:srgbClr val="AAF4AA"/>
          </a:solidFill>
        </p:spPr>
        <p:txBody>
          <a:bodyPr spcFirstLastPara="1" numCol="1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3200" b="1" dirty="0" err="1" smtClean="0">
                <a:solidFill>
                  <a:srgbClr val="000000"/>
                </a:solidFill>
              </a:rPr>
              <a:t>Ngắt</a:t>
            </a:r>
            <a:r>
              <a:rPr lang="en-US" sz="3200" b="1" dirty="0" smtClean="0">
                <a:solidFill>
                  <a:srgbClr val="000000"/>
                </a:solidFill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</a:rPr>
              <a:t>nghỉ</a:t>
            </a:r>
            <a:r>
              <a:rPr lang="en-US" sz="3200" b="1" dirty="0" smtClean="0">
                <a:solidFill>
                  <a:srgbClr val="000000"/>
                </a:solidFill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</a:rPr>
              <a:t>đúng</a:t>
            </a:r>
            <a:r>
              <a:rPr lang="en-US" sz="3200" b="1" dirty="0" smtClean="0">
                <a:solidFill>
                  <a:srgbClr val="000000"/>
                </a:solidFill>
              </a:rPr>
              <a:t>, </a:t>
            </a:r>
            <a:r>
              <a:rPr lang="en-US" sz="3200" b="1" dirty="0" err="1" smtClean="0">
                <a:solidFill>
                  <a:srgbClr val="000000"/>
                </a:solidFill>
              </a:rPr>
              <a:t>nhấn</a:t>
            </a:r>
            <a:r>
              <a:rPr lang="en-US" sz="3200" b="1" dirty="0" smtClean="0">
                <a:solidFill>
                  <a:srgbClr val="000000"/>
                </a:solidFill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</a:rPr>
              <a:t>giọng</a:t>
            </a:r>
            <a:endParaRPr lang="en-US" sz="3200" b="1" dirty="0">
              <a:solidFill>
                <a:srgbClr val="000000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2705100" y="2895600"/>
            <a:ext cx="4038600" cy="609600"/>
          </a:xfrm>
          <a:prstGeom prst="rect">
            <a:avLst/>
          </a:prstGeom>
          <a:solidFill>
            <a:srgbClr val="AAF4AA"/>
          </a:solidFill>
        </p:spPr>
        <p:txBody>
          <a:bodyPr spcFirstLastPara="1" numCol="1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3200" b="1" dirty="0" err="1" smtClean="0">
                <a:solidFill>
                  <a:srgbClr val="000000"/>
                </a:solidFill>
              </a:rPr>
              <a:t>Đọc</a:t>
            </a:r>
            <a:r>
              <a:rPr lang="en-US" sz="3200" b="1" dirty="0" smtClean="0">
                <a:solidFill>
                  <a:srgbClr val="000000"/>
                </a:solidFill>
              </a:rPr>
              <a:t> to, </a:t>
            </a:r>
            <a:r>
              <a:rPr lang="en-US" sz="3200" b="1" dirty="0" err="1" smtClean="0">
                <a:solidFill>
                  <a:srgbClr val="000000"/>
                </a:solidFill>
              </a:rPr>
              <a:t>rõ</a:t>
            </a:r>
            <a:r>
              <a:rPr lang="en-US" sz="3200" b="1" dirty="0" smtClean="0">
                <a:solidFill>
                  <a:srgbClr val="000000"/>
                </a:solidFill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</a:rPr>
              <a:t>ràng</a:t>
            </a:r>
            <a:endParaRPr lang="en-US" sz="3200" b="1" dirty="0">
              <a:solidFill>
                <a:srgbClr val="000000"/>
              </a:solidFill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2438400" y="4191000"/>
            <a:ext cx="4419600" cy="609600"/>
          </a:xfrm>
          <a:prstGeom prst="rect">
            <a:avLst/>
          </a:prstGeom>
          <a:solidFill>
            <a:srgbClr val="AAF4AA"/>
          </a:solidFill>
        </p:spPr>
        <p:txBody>
          <a:bodyPr spcFirstLastPara="1" numCol="1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3200" b="1" dirty="0" err="1" smtClean="0">
                <a:solidFill>
                  <a:srgbClr val="000000"/>
                </a:solidFill>
              </a:rPr>
              <a:t>Đọc</a:t>
            </a:r>
            <a:r>
              <a:rPr lang="en-US" sz="3200" b="1" dirty="0" smtClean="0">
                <a:solidFill>
                  <a:srgbClr val="000000"/>
                </a:solidFill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</a:rPr>
              <a:t>đúng</a:t>
            </a:r>
            <a:r>
              <a:rPr lang="en-US" sz="3200" b="1" dirty="0" smtClean="0">
                <a:solidFill>
                  <a:srgbClr val="000000"/>
                </a:solidFill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</a:rPr>
              <a:t>các</a:t>
            </a:r>
            <a:r>
              <a:rPr lang="en-US" sz="3200" b="1" dirty="0" smtClean="0">
                <a:solidFill>
                  <a:srgbClr val="000000"/>
                </a:solidFill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</a:rPr>
              <a:t>từ</a:t>
            </a:r>
            <a:r>
              <a:rPr lang="en-US" sz="3200" b="1" dirty="0" smtClean="0">
                <a:solidFill>
                  <a:srgbClr val="000000"/>
                </a:solidFill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</a:rPr>
              <a:t>khó</a:t>
            </a:r>
            <a:endParaRPr lang="en-US" sz="32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1294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12000" t="-7000" r="12000" b="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438399" y="1277655"/>
            <a:ext cx="3048001" cy="609600"/>
          </a:xfrm>
          <a:prstGeom prst="rect">
            <a:avLst/>
          </a:prstGeom>
          <a:solidFill>
            <a:srgbClr val="AAF4AA"/>
          </a:solidFill>
        </p:spPr>
        <p:txBody>
          <a:bodyPr spcFirstLastPara="1" numCol="1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3600" b="1" dirty="0" err="1" smtClean="0">
                <a:solidFill>
                  <a:srgbClr val="000000">
                    <a:lumMod val="95000"/>
                    <a:lumOff val="5000"/>
                  </a:srgbClr>
                </a:solidFill>
              </a:rPr>
              <a:t>Đọc</a:t>
            </a:r>
            <a:r>
              <a:rPr lang="en-US" sz="3600" b="1" dirty="0" smtClean="0">
                <a:solidFill>
                  <a:srgbClr val="000000">
                    <a:lumMod val="95000"/>
                    <a:lumOff val="5000"/>
                  </a:srgbClr>
                </a:solidFill>
              </a:rPr>
              <a:t> </a:t>
            </a:r>
            <a:r>
              <a:rPr lang="en-US" sz="3600" b="1" dirty="0" err="1" smtClean="0">
                <a:solidFill>
                  <a:srgbClr val="000000">
                    <a:lumMod val="95000"/>
                    <a:lumOff val="5000"/>
                  </a:srgbClr>
                </a:solidFill>
              </a:rPr>
              <a:t>đúng</a:t>
            </a:r>
            <a:endParaRPr lang="en-US" sz="3600" b="1" dirty="0">
              <a:solidFill>
                <a:srgbClr val="000000">
                  <a:lumMod val="95000"/>
                  <a:lumOff val="5000"/>
                </a:srgbClr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828800" y="3886200"/>
            <a:ext cx="4419600" cy="609600"/>
          </a:xfrm>
          <a:prstGeom prst="rect">
            <a:avLst/>
          </a:prstGeom>
          <a:solidFill>
            <a:srgbClr val="AAF4AA"/>
          </a:solidFill>
        </p:spPr>
        <p:txBody>
          <a:bodyPr spcFirstLastPara="1" numCol="1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3600" b="1" dirty="0" err="1" smtClean="0">
                <a:solidFill>
                  <a:srgbClr val="000000">
                    <a:lumMod val="95000"/>
                    <a:lumOff val="5000"/>
                  </a:srgbClr>
                </a:solidFill>
              </a:rPr>
              <a:t>Hiểu</a:t>
            </a:r>
            <a:r>
              <a:rPr lang="en-US" sz="3600" b="1" dirty="0" smtClean="0">
                <a:solidFill>
                  <a:srgbClr val="000000">
                    <a:lumMod val="95000"/>
                    <a:lumOff val="5000"/>
                  </a:srgbClr>
                </a:solidFill>
              </a:rPr>
              <a:t> </a:t>
            </a:r>
            <a:r>
              <a:rPr lang="en-US" sz="3600" b="1" dirty="0" err="1" smtClean="0">
                <a:solidFill>
                  <a:srgbClr val="000000">
                    <a:lumMod val="95000"/>
                    <a:lumOff val="5000"/>
                  </a:srgbClr>
                </a:solidFill>
              </a:rPr>
              <a:t>nội</a:t>
            </a:r>
            <a:r>
              <a:rPr lang="en-US" sz="3600" b="1" dirty="0" smtClean="0">
                <a:solidFill>
                  <a:srgbClr val="000000">
                    <a:lumMod val="95000"/>
                    <a:lumOff val="5000"/>
                  </a:srgbClr>
                </a:solidFill>
              </a:rPr>
              <a:t> dung </a:t>
            </a:r>
            <a:r>
              <a:rPr lang="en-US" sz="3600" b="1" dirty="0" err="1" smtClean="0">
                <a:solidFill>
                  <a:srgbClr val="000000">
                    <a:lumMod val="95000"/>
                    <a:lumOff val="5000"/>
                  </a:srgbClr>
                </a:solidFill>
              </a:rPr>
              <a:t>bài</a:t>
            </a:r>
            <a:endParaRPr lang="en-US" sz="3600" b="1" dirty="0">
              <a:solidFill>
                <a:srgbClr val="000000">
                  <a:lumMod val="95000"/>
                  <a:lumOff val="5000"/>
                </a:srgbClr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676400" y="2590800"/>
            <a:ext cx="5097510" cy="685800"/>
          </a:xfrm>
          <a:prstGeom prst="rect">
            <a:avLst/>
          </a:prstGeom>
          <a:solidFill>
            <a:srgbClr val="AAF4AA"/>
          </a:solidFill>
        </p:spPr>
        <p:txBody>
          <a:bodyPr spcFirstLastPara="1" numCol="1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3600" b="1" dirty="0" err="1" smtClean="0">
                <a:solidFill>
                  <a:srgbClr val="000000">
                    <a:lumMod val="95000"/>
                    <a:lumOff val="5000"/>
                  </a:srgbClr>
                </a:solidFill>
              </a:rPr>
              <a:t>Hiểu</a:t>
            </a:r>
            <a:r>
              <a:rPr lang="en-US" sz="3600" b="1" dirty="0" smtClean="0">
                <a:solidFill>
                  <a:srgbClr val="000000">
                    <a:lumMod val="95000"/>
                    <a:lumOff val="5000"/>
                  </a:srgbClr>
                </a:solidFill>
              </a:rPr>
              <a:t> </a:t>
            </a:r>
            <a:r>
              <a:rPr lang="en-US" sz="3600" b="1" dirty="0" err="1" smtClean="0">
                <a:solidFill>
                  <a:srgbClr val="000000">
                    <a:lumMod val="95000"/>
                    <a:lumOff val="5000"/>
                  </a:srgbClr>
                </a:solidFill>
              </a:rPr>
              <a:t>nghĩa</a:t>
            </a:r>
            <a:r>
              <a:rPr lang="en-US" sz="3600" b="1" dirty="0" smtClean="0">
                <a:solidFill>
                  <a:srgbClr val="000000">
                    <a:lumMod val="95000"/>
                    <a:lumOff val="5000"/>
                  </a:srgbClr>
                </a:solidFill>
              </a:rPr>
              <a:t> </a:t>
            </a:r>
            <a:r>
              <a:rPr lang="en-US" sz="3600" b="1" dirty="0" err="1" smtClean="0">
                <a:solidFill>
                  <a:srgbClr val="000000">
                    <a:lumMod val="95000"/>
                    <a:lumOff val="5000"/>
                  </a:srgbClr>
                </a:solidFill>
              </a:rPr>
              <a:t>các</a:t>
            </a:r>
            <a:r>
              <a:rPr lang="en-US" sz="3600" b="1" dirty="0" smtClean="0">
                <a:solidFill>
                  <a:srgbClr val="000000">
                    <a:lumMod val="95000"/>
                    <a:lumOff val="5000"/>
                  </a:srgbClr>
                </a:solidFill>
              </a:rPr>
              <a:t> </a:t>
            </a:r>
            <a:r>
              <a:rPr lang="en-US" sz="3600" b="1" dirty="0" err="1" smtClean="0">
                <a:solidFill>
                  <a:srgbClr val="000000">
                    <a:lumMod val="95000"/>
                    <a:lumOff val="5000"/>
                  </a:srgbClr>
                </a:solidFill>
              </a:rPr>
              <a:t>từ</a:t>
            </a:r>
            <a:r>
              <a:rPr lang="en-US" sz="3600" b="1" dirty="0" smtClean="0">
                <a:solidFill>
                  <a:srgbClr val="000000">
                    <a:lumMod val="95000"/>
                    <a:lumOff val="5000"/>
                  </a:srgbClr>
                </a:solidFill>
              </a:rPr>
              <a:t> </a:t>
            </a:r>
            <a:r>
              <a:rPr lang="en-US" sz="3600" b="1" dirty="0" err="1" smtClean="0">
                <a:solidFill>
                  <a:srgbClr val="000000">
                    <a:lumMod val="95000"/>
                    <a:lumOff val="5000"/>
                  </a:srgbClr>
                </a:solidFill>
              </a:rPr>
              <a:t>khó</a:t>
            </a:r>
            <a:endParaRPr lang="en-US" sz="3600" b="1" dirty="0">
              <a:solidFill>
                <a:srgbClr val="000000">
                  <a:lumMod val="95000"/>
                  <a:lumOff val="5000"/>
                </a:srgbClr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828800" y="5181600"/>
            <a:ext cx="4800600" cy="609600"/>
          </a:xfrm>
          <a:prstGeom prst="rect">
            <a:avLst/>
          </a:prstGeom>
          <a:solidFill>
            <a:srgbClr val="AAF4AA"/>
          </a:solidFill>
        </p:spPr>
        <p:txBody>
          <a:bodyPr spcFirstLastPara="1" numCol="1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3600" b="1" dirty="0" err="1" smtClean="0">
                <a:solidFill>
                  <a:srgbClr val="000000">
                    <a:lumMod val="95000"/>
                    <a:lumOff val="5000"/>
                  </a:srgbClr>
                </a:solidFill>
              </a:rPr>
              <a:t>Rút</a:t>
            </a:r>
            <a:r>
              <a:rPr lang="en-US" sz="3600" b="1" dirty="0" smtClean="0">
                <a:solidFill>
                  <a:srgbClr val="000000">
                    <a:lumMod val="95000"/>
                    <a:lumOff val="5000"/>
                  </a:srgbClr>
                </a:solidFill>
              </a:rPr>
              <a:t> </a:t>
            </a:r>
            <a:r>
              <a:rPr lang="en-US" sz="3600" b="1" dirty="0" err="1" smtClean="0">
                <a:solidFill>
                  <a:srgbClr val="000000">
                    <a:lumMod val="95000"/>
                    <a:lumOff val="5000"/>
                  </a:srgbClr>
                </a:solidFill>
              </a:rPr>
              <a:t>ra</a:t>
            </a:r>
            <a:r>
              <a:rPr lang="en-US" sz="3600" b="1" dirty="0" smtClean="0">
                <a:solidFill>
                  <a:srgbClr val="000000">
                    <a:lumMod val="95000"/>
                    <a:lumOff val="5000"/>
                  </a:srgbClr>
                </a:solidFill>
              </a:rPr>
              <a:t> </a:t>
            </a:r>
            <a:r>
              <a:rPr lang="en-US" sz="3600" b="1" dirty="0" err="1" smtClean="0">
                <a:solidFill>
                  <a:srgbClr val="000000">
                    <a:lumMod val="95000"/>
                    <a:lumOff val="5000"/>
                  </a:srgbClr>
                </a:solidFill>
              </a:rPr>
              <a:t>được</a:t>
            </a:r>
            <a:r>
              <a:rPr lang="en-US" sz="3600" b="1" dirty="0" smtClean="0">
                <a:solidFill>
                  <a:srgbClr val="000000">
                    <a:lumMod val="95000"/>
                    <a:lumOff val="5000"/>
                  </a:srgbClr>
                </a:solidFill>
              </a:rPr>
              <a:t> </a:t>
            </a:r>
            <a:r>
              <a:rPr lang="en-US" sz="3600" b="1" dirty="0" err="1" smtClean="0">
                <a:solidFill>
                  <a:srgbClr val="000000">
                    <a:lumMod val="95000"/>
                    <a:lumOff val="5000"/>
                  </a:srgbClr>
                </a:solidFill>
              </a:rPr>
              <a:t>bài</a:t>
            </a:r>
            <a:r>
              <a:rPr lang="en-US" sz="3600" b="1" dirty="0" smtClean="0">
                <a:solidFill>
                  <a:srgbClr val="000000">
                    <a:lumMod val="95000"/>
                    <a:lumOff val="5000"/>
                  </a:srgbClr>
                </a:solidFill>
              </a:rPr>
              <a:t> </a:t>
            </a:r>
            <a:r>
              <a:rPr lang="en-US" sz="3600" b="1" dirty="0" err="1" smtClean="0">
                <a:solidFill>
                  <a:srgbClr val="000000">
                    <a:lumMod val="95000"/>
                    <a:lumOff val="5000"/>
                  </a:srgbClr>
                </a:solidFill>
              </a:rPr>
              <a:t>học</a:t>
            </a:r>
            <a:endParaRPr lang="en-US" sz="3600" b="1" dirty="0">
              <a:solidFill>
                <a:srgbClr val="000000">
                  <a:lumMod val="95000"/>
                  <a:lumOff val="5000"/>
                </a:srgbClr>
              </a:solidFill>
            </a:endParaRPr>
          </a:p>
        </p:txBody>
      </p:sp>
      <p:sp>
        <p:nvSpPr>
          <p:cNvPr id="3" name="Rectangle 2"/>
          <p:cNvSpPr/>
          <p:nvPr/>
        </p:nvSpPr>
        <p:spPr bwMode="auto">
          <a:xfrm>
            <a:off x="5867400" y="1295400"/>
            <a:ext cx="533400" cy="5334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95000"/>
                <a:lumOff val="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.VnTime" panose="020B7200000000000000" pitchFamily="34" charset="0"/>
                <a:sym typeface="Wingdings"/>
              </a:rPr>
              <a:t>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.VnTime" panose="020B7200000000000000" pitchFamily="34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6858000" y="2667000"/>
            <a:ext cx="533400" cy="5334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95000"/>
                <a:lumOff val="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.VnTime" panose="020B7200000000000000" pitchFamily="34" charset="0"/>
                <a:sym typeface="Wingdings"/>
              </a:rPr>
              <a:t>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.VnTime" panose="020B7200000000000000" pitchFamily="34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6591300" y="3962400"/>
            <a:ext cx="533400" cy="5334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95000"/>
                <a:lumOff val="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.VnTime" panose="020B7200000000000000" pitchFamily="34" charset="0"/>
                <a:sym typeface="Wingdings"/>
              </a:rPr>
              <a:t>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.VnTime" panose="020B7200000000000000" pitchFamily="34" charset="0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6739525" y="5247884"/>
            <a:ext cx="533400" cy="5334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95000"/>
                <a:lumOff val="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.VnTime" panose="020B7200000000000000" pitchFamily="34" charset="0"/>
                <a:sym typeface="Wingdings"/>
              </a:rPr>
              <a:t>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.VnTime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6227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4" descr="Goi ba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12000" t="-7000" r="12000" b="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047999" y="1219200"/>
            <a:ext cx="3200401" cy="609600"/>
          </a:xfrm>
          <a:prstGeom prst="rect">
            <a:avLst/>
          </a:prstGeom>
          <a:solidFill>
            <a:srgbClr val="AAF4AA"/>
          </a:solidFill>
        </p:spPr>
        <p:txBody>
          <a:bodyPr spcFirstLastPara="1" numCol="1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3600" b="1" dirty="0" err="1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Đọc</a:t>
            </a:r>
            <a:r>
              <a:rPr lang="en-US" sz="3600" b="1" dirty="0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đúng</a:t>
            </a:r>
            <a:endParaRPr lang="en-US" sz="3600" b="1" dirty="0">
              <a:solidFill>
                <a:schemeClr val="tx2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125249" y="3886200"/>
            <a:ext cx="5097510" cy="609600"/>
          </a:xfrm>
          <a:prstGeom prst="rect">
            <a:avLst/>
          </a:prstGeom>
          <a:solidFill>
            <a:srgbClr val="AAF4AA"/>
          </a:solidFill>
        </p:spPr>
        <p:txBody>
          <a:bodyPr spcFirstLastPara="1" numCol="1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3600" b="1" dirty="0" err="1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Hiểu</a:t>
            </a:r>
            <a:r>
              <a:rPr lang="en-US" sz="3600" b="1" dirty="0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nội</a:t>
            </a:r>
            <a:r>
              <a:rPr lang="en-US" sz="3600" b="1" dirty="0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 dung </a:t>
            </a:r>
            <a:r>
              <a:rPr lang="en-US" sz="3600" b="1" dirty="0" err="1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bài</a:t>
            </a:r>
            <a:endParaRPr lang="en-US" sz="3600" b="1" dirty="0">
              <a:solidFill>
                <a:schemeClr val="tx2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2277649" y="2590800"/>
            <a:ext cx="5097510" cy="685800"/>
          </a:xfrm>
          <a:prstGeom prst="rect">
            <a:avLst/>
          </a:prstGeom>
          <a:solidFill>
            <a:srgbClr val="AAF4AA"/>
          </a:solidFill>
        </p:spPr>
        <p:txBody>
          <a:bodyPr spcFirstLastPara="1" numCol="1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3600" b="1" dirty="0" err="1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Hiểu</a:t>
            </a:r>
            <a:r>
              <a:rPr lang="en-US" sz="3600" b="1" dirty="0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nghĩa</a:t>
            </a:r>
            <a:r>
              <a:rPr lang="en-US" sz="3600" b="1" dirty="0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các</a:t>
            </a:r>
            <a:r>
              <a:rPr lang="en-US" sz="3600" b="1" dirty="0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từ</a:t>
            </a:r>
            <a:r>
              <a:rPr lang="en-US" sz="3600" b="1" dirty="0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khó</a:t>
            </a:r>
            <a:endParaRPr lang="en-US" sz="3600" b="1" dirty="0">
              <a:solidFill>
                <a:schemeClr val="tx2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2277649" y="5181600"/>
            <a:ext cx="5097510" cy="609600"/>
          </a:xfrm>
          <a:prstGeom prst="rect">
            <a:avLst/>
          </a:prstGeom>
          <a:solidFill>
            <a:srgbClr val="AAF4AA"/>
          </a:solidFill>
        </p:spPr>
        <p:txBody>
          <a:bodyPr spcFirstLastPara="1" numCol="1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3600" b="1" dirty="0" err="1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Rút</a:t>
            </a:r>
            <a:r>
              <a:rPr lang="en-US" sz="3600" b="1" dirty="0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ra</a:t>
            </a:r>
            <a:r>
              <a:rPr lang="en-US" sz="3600" b="1" dirty="0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được</a:t>
            </a:r>
            <a:r>
              <a:rPr lang="en-US" sz="3600" b="1" dirty="0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bài</a:t>
            </a:r>
            <a:r>
              <a:rPr lang="en-US" sz="3600" b="1" dirty="0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tx2">
                    <a:lumMod val="95000"/>
                    <a:lumOff val="5000"/>
                  </a:schemeClr>
                </a:solidFill>
              </a:rPr>
              <a:t>học</a:t>
            </a:r>
            <a:endParaRPr lang="en-US" sz="3600" b="1" dirty="0">
              <a:solidFill>
                <a:schemeClr val="tx2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86507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4" descr="Goi ba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"/>
            <a:ext cx="9144000" cy="670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ounded Rectangle 1"/>
          <p:cNvSpPr/>
          <p:nvPr/>
        </p:nvSpPr>
        <p:spPr bwMode="auto">
          <a:xfrm>
            <a:off x="2590800" y="152400"/>
            <a:ext cx="4114800" cy="1066800"/>
          </a:xfrm>
          <a:prstGeom prst="roundRect">
            <a:avLst/>
          </a:prstGeom>
          <a:solidFill>
            <a:srgbClr val="FFFF00"/>
          </a:solidFill>
          <a:ln w="9525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Tập</a:t>
            </a:r>
            <a:r>
              <a:rPr kumimoji="0" lang="en-US" sz="32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kumimoji="0" lang="en-US" sz="3200" b="1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đọc</a:t>
            </a:r>
            <a:endParaRPr kumimoji="0" lang="en-US" sz="3200" b="1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b="1" baseline="0" dirty="0" smtClean="0">
                <a:latin typeface="+mj-lt"/>
              </a:rPr>
              <a:t>GỌI</a:t>
            </a:r>
            <a:r>
              <a:rPr lang="en-US" b="1" dirty="0" smtClean="0">
                <a:latin typeface="+mj-lt"/>
              </a:rPr>
              <a:t> BẠN</a:t>
            </a: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58049465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5000" y="1905000"/>
            <a:ext cx="3581400" cy="2895600"/>
          </a:xfrm>
        </p:spPr>
        <p:txBody>
          <a:bodyPr/>
          <a:lstStyle/>
          <a:p>
            <a:pPr marL="0" indent="0">
              <a:buNone/>
            </a:pPr>
            <a:r>
              <a:rPr lang="en-US" sz="3600" b="1" dirty="0" smtClean="0">
                <a:latin typeface="+mj-lt"/>
              </a:rPr>
              <a:t> </a:t>
            </a:r>
            <a:r>
              <a:rPr lang="en-US" sz="4400" b="1" dirty="0" err="1" smtClean="0">
                <a:latin typeface="+mj-lt"/>
              </a:rPr>
              <a:t>xa</a:t>
            </a:r>
            <a:r>
              <a:rPr lang="en-US" sz="4400" b="1" dirty="0" smtClean="0">
                <a:latin typeface="+mj-lt"/>
              </a:rPr>
              <a:t> </a:t>
            </a:r>
            <a:r>
              <a:rPr lang="en-US" sz="4400" b="1" dirty="0" err="1" smtClean="0">
                <a:latin typeface="+mj-lt"/>
              </a:rPr>
              <a:t>xưa</a:t>
            </a:r>
            <a:endParaRPr lang="en-US" sz="4400" b="1" dirty="0">
              <a:latin typeface="+mj-lt"/>
            </a:endParaRPr>
          </a:p>
          <a:p>
            <a:pPr marL="0" indent="0">
              <a:buNone/>
            </a:pPr>
            <a:r>
              <a:rPr lang="en-US" sz="4400" b="1" dirty="0" smtClean="0">
                <a:latin typeface="+mj-lt"/>
              </a:rPr>
              <a:t> </a:t>
            </a:r>
            <a:r>
              <a:rPr lang="en-US" sz="4400" b="1" dirty="0" err="1" smtClean="0">
                <a:latin typeface="+mj-lt"/>
              </a:rPr>
              <a:t>thuở</a:t>
            </a:r>
            <a:r>
              <a:rPr lang="en-US" sz="4400" b="1" dirty="0" smtClean="0">
                <a:latin typeface="+mj-lt"/>
              </a:rPr>
              <a:t> </a:t>
            </a:r>
            <a:r>
              <a:rPr lang="en-US" sz="4400" b="1" dirty="0" err="1" smtClean="0">
                <a:latin typeface="+mj-lt"/>
              </a:rPr>
              <a:t>nào</a:t>
            </a:r>
            <a:endParaRPr lang="en-US" sz="4400" b="1" dirty="0">
              <a:latin typeface="+mj-lt"/>
            </a:endParaRPr>
          </a:p>
          <a:p>
            <a:pPr marL="0" indent="0">
              <a:buNone/>
            </a:pPr>
            <a:r>
              <a:rPr lang="en-US" sz="4400" b="1" dirty="0" smtClean="0">
                <a:latin typeface="+mj-lt"/>
              </a:rPr>
              <a:t> </a:t>
            </a:r>
            <a:r>
              <a:rPr lang="en-US" sz="4400" b="1" dirty="0" err="1" smtClean="0">
                <a:latin typeface="+mj-lt"/>
              </a:rPr>
              <a:t>sâu</a:t>
            </a:r>
            <a:r>
              <a:rPr lang="en-US" sz="4400" b="1" dirty="0" smtClean="0">
                <a:latin typeface="+mj-lt"/>
              </a:rPr>
              <a:t> </a:t>
            </a:r>
            <a:r>
              <a:rPr lang="en-US" sz="4400" b="1" dirty="0" err="1" smtClean="0">
                <a:latin typeface="+mj-lt"/>
              </a:rPr>
              <a:t>thẳm</a:t>
            </a:r>
            <a:endParaRPr lang="en-US" sz="4400" b="1" dirty="0">
              <a:latin typeface="+mj-lt"/>
            </a:endParaRPr>
          </a:p>
          <a:p>
            <a:pPr marL="0" indent="0">
              <a:buNone/>
            </a:pPr>
            <a:r>
              <a:rPr lang="en-US" sz="3600" b="1" dirty="0" smtClean="0">
                <a:latin typeface="+mj-lt"/>
              </a:rPr>
              <a:t> </a:t>
            </a:r>
            <a:endParaRPr lang="en-US" sz="3600" b="1" dirty="0">
              <a:latin typeface="+mj-lt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4953000" y="1828800"/>
            <a:ext cx="36576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en-US" sz="4400" b="1" dirty="0" err="1" smtClean="0">
                <a:latin typeface="+mj-lt"/>
              </a:rPr>
              <a:t>lang</a:t>
            </a:r>
            <a:r>
              <a:rPr lang="en-US" sz="4400" b="1" dirty="0" smtClean="0">
                <a:latin typeface="+mj-lt"/>
              </a:rPr>
              <a:t> </a:t>
            </a:r>
            <a:r>
              <a:rPr lang="en-US" sz="4400" b="1" dirty="0" err="1" smtClean="0">
                <a:latin typeface="+mj-lt"/>
              </a:rPr>
              <a:t>thang</a:t>
            </a:r>
            <a:endParaRPr lang="en-US" sz="4400" b="1" dirty="0" smtClean="0">
              <a:latin typeface="+mj-lt"/>
            </a:endParaRPr>
          </a:p>
          <a:p>
            <a:pPr marL="0" indent="0">
              <a:buFontTx/>
              <a:buNone/>
            </a:pPr>
            <a:r>
              <a:rPr lang="en-US" sz="4400" b="1" dirty="0" smtClean="0">
                <a:latin typeface="+mj-lt"/>
              </a:rPr>
              <a:t> </a:t>
            </a:r>
            <a:r>
              <a:rPr lang="en-US" sz="4400" b="1" dirty="0" err="1" smtClean="0">
                <a:latin typeface="+mj-lt"/>
              </a:rPr>
              <a:t>khắp</a:t>
            </a:r>
            <a:r>
              <a:rPr lang="en-US" sz="4400" b="1" dirty="0" smtClean="0">
                <a:latin typeface="+mj-lt"/>
              </a:rPr>
              <a:t> </a:t>
            </a:r>
            <a:r>
              <a:rPr lang="en-US" sz="4400" b="1" dirty="0" err="1" smtClean="0">
                <a:latin typeface="+mj-lt"/>
              </a:rPr>
              <a:t>nẻo</a:t>
            </a:r>
            <a:endParaRPr lang="en-US" sz="4400" b="1" dirty="0" smtClean="0">
              <a:latin typeface="+mj-lt"/>
            </a:endParaRPr>
          </a:p>
          <a:p>
            <a:pPr marL="0" indent="0">
              <a:buFontTx/>
              <a:buNone/>
            </a:pPr>
            <a:r>
              <a:rPr lang="en-US" sz="4400" b="1" dirty="0" smtClean="0">
                <a:latin typeface="+mj-lt"/>
              </a:rPr>
              <a:t> </a:t>
            </a:r>
            <a:r>
              <a:rPr lang="en-US" sz="4400" b="1" dirty="0" err="1" smtClean="0">
                <a:latin typeface="+mj-lt"/>
              </a:rPr>
              <a:t>gọi</a:t>
            </a:r>
            <a:r>
              <a:rPr lang="en-US" sz="4400" b="1" dirty="0" smtClean="0">
                <a:latin typeface="+mj-lt"/>
              </a:rPr>
              <a:t> </a:t>
            </a:r>
            <a:r>
              <a:rPr lang="en-US" sz="4400" b="1" dirty="0" err="1" smtClean="0">
                <a:latin typeface="+mj-lt"/>
              </a:rPr>
              <a:t>hoài</a:t>
            </a:r>
            <a:endParaRPr lang="en-US" sz="44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76241048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676400" y="914400"/>
            <a:ext cx="6324600" cy="5300365"/>
          </a:xfrm>
        </p:spPr>
        <p:txBody>
          <a:bodyPr/>
          <a:lstStyle/>
          <a:p>
            <a:pPr marL="0" indent="0" algn="just" eaLnBrk="1" hangingPunct="1">
              <a:spcBef>
                <a:spcPct val="50000"/>
              </a:spcBef>
              <a:buNone/>
            </a:pPr>
            <a:r>
              <a:rPr lang="vi-VN" altLang="en-US" sz="3600" b="1" dirty="0">
                <a:cs typeface="Times New Roman" pitchFamily="18" charset="0"/>
              </a:rPr>
              <a:t>Tự xa xưa thuở nào</a:t>
            </a:r>
          </a:p>
          <a:p>
            <a:pPr marL="0" indent="0" algn="just" eaLnBrk="1" hangingPunct="1">
              <a:spcBef>
                <a:spcPct val="50000"/>
              </a:spcBef>
              <a:buNone/>
            </a:pPr>
            <a:r>
              <a:rPr lang="vi-VN" altLang="en-US" sz="3600" b="1" dirty="0">
                <a:cs typeface="Times New Roman" pitchFamily="18" charset="0"/>
              </a:rPr>
              <a:t>Trong rừng xanh sâu thẳm</a:t>
            </a:r>
          </a:p>
          <a:p>
            <a:pPr marL="0" indent="0" algn="just" eaLnBrk="1" hangingPunct="1">
              <a:spcBef>
                <a:spcPct val="50000"/>
              </a:spcBef>
              <a:buNone/>
            </a:pPr>
            <a:r>
              <a:rPr lang="vi-VN" altLang="en-US" sz="3600" b="1" dirty="0">
                <a:cs typeface="Times New Roman" pitchFamily="18" charset="0"/>
              </a:rPr>
              <a:t>Đôi bạn sống bên nhau</a:t>
            </a:r>
          </a:p>
          <a:p>
            <a:pPr marL="0" indent="0" algn="just" eaLnBrk="1" hangingPunct="1">
              <a:spcBef>
                <a:spcPct val="50000"/>
              </a:spcBef>
              <a:buNone/>
            </a:pPr>
            <a:r>
              <a:rPr lang="vi-VN" altLang="en-US" sz="3600" b="1" dirty="0">
                <a:cs typeface="Times New Roman" pitchFamily="18" charset="0"/>
              </a:rPr>
              <a:t>Bê Vàng và </a:t>
            </a:r>
            <a:r>
              <a:rPr lang="vi-VN" altLang="en-US" sz="3600" b="1" dirty="0" smtClean="0">
                <a:cs typeface="Times New Roman" pitchFamily="18" charset="0"/>
              </a:rPr>
              <a:t>Dê </a:t>
            </a:r>
            <a:r>
              <a:rPr lang="vi-VN" altLang="en-US" sz="3600" b="1" dirty="0">
                <a:cs typeface="Times New Roman" pitchFamily="18" charset="0"/>
              </a:rPr>
              <a:t>Trắng</a:t>
            </a:r>
            <a:r>
              <a:rPr lang="en-US" altLang="en-US" sz="3600" b="1" dirty="0" smtClean="0"/>
              <a:t>.</a:t>
            </a:r>
          </a:p>
          <a:p>
            <a:pPr marL="0" indent="0" algn="just" eaLnBrk="1" hangingPunct="1">
              <a:spcBef>
                <a:spcPct val="50000"/>
              </a:spcBef>
              <a:buNone/>
            </a:pPr>
            <a:endParaRPr lang="en-US" altLang="en-US" sz="3600" b="1" dirty="0" smtClean="0">
              <a:cs typeface="Times New Roman" pitchFamily="18" charset="0"/>
            </a:endParaRPr>
          </a:p>
          <a:p>
            <a:pPr marL="0" indent="0" eaLnBrk="1" hangingPunct="1">
              <a:spcBef>
                <a:spcPct val="50000"/>
              </a:spcBef>
              <a:buNone/>
            </a:pPr>
            <a:r>
              <a:rPr lang="en-US" altLang="en-US" sz="3600" b="1" dirty="0" smtClean="0">
                <a:cs typeface="Times New Roman" pitchFamily="18" charset="0"/>
              </a:rPr>
              <a:t>…</a:t>
            </a:r>
            <a:r>
              <a:rPr lang="vi-VN" altLang="en-US" sz="3600" b="1" dirty="0" smtClean="0">
                <a:cs typeface="Times New Roman" pitchFamily="18" charset="0"/>
              </a:rPr>
              <a:t>Vẫn </a:t>
            </a:r>
            <a:r>
              <a:rPr lang="vi-VN" altLang="en-US" sz="3600" b="1" dirty="0">
                <a:cs typeface="Times New Roman" pitchFamily="18" charset="0"/>
              </a:rPr>
              <a:t>gọi </a:t>
            </a:r>
            <a:r>
              <a:rPr lang="vi-VN" altLang="en-US" sz="3600" b="1" dirty="0" smtClean="0">
                <a:cs typeface="Times New Roman" pitchFamily="18" charset="0"/>
              </a:rPr>
              <a:t>hoà</a:t>
            </a:r>
            <a:r>
              <a:rPr lang="en-US" altLang="en-US" sz="3600" b="1" dirty="0" smtClean="0">
                <a:cs typeface="Times New Roman" pitchFamily="18" charset="0"/>
              </a:rPr>
              <a:t>i</a:t>
            </a:r>
            <a:r>
              <a:rPr lang="en-US" altLang="en-US" sz="3600" b="1" dirty="0" smtClean="0"/>
              <a:t>:</a:t>
            </a:r>
            <a:r>
              <a:rPr lang="vi-VN" altLang="en-US" sz="3600" b="1" dirty="0" smtClean="0"/>
              <a:t> </a:t>
            </a:r>
            <a:r>
              <a:rPr lang="en-US" altLang="en-US" sz="3600" b="1" dirty="0" smtClean="0"/>
              <a:t>“</a:t>
            </a:r>
            <a:r>
              <a:rPr lang="vi-VN" altLang="en-US" sz="3600" b="1" dirty="0" smtClean="0">
                <a:cs typeface="Times New Roman" pitchFamily="18" charset="0"/>
              </a:rPr>
              <a:t>Bê</a:t>
            </a:r>
            <a:r>
              <a:rPr lang="en-US" altLang="en-US" sz="3600" b="1" dirty="0" smtClean="0">
                <a:cs typeface="Times New Roman" pitchFamily="18" charset="0"/>
              </a:rPr>
              <a:t> ! </a:t>
            </a:r>
            <a:r>
              <a:rPr lang="vi-VN" altLang="en-US" sz="3600" b="1" dirty="0" smtClean="0">
                <a:cs typeface="Times New Roman" pitchFamily="18" charset="0"/>
              </a:rPr>
              <a:t>Bê</a:t>
            </a:r>
            <a:r>
              <a:rPr lang="en-US" altLang="en-US" sz="3600" b="1" dirty="0" smtClean="0">
                <a:cs typeface="Times New Roman" pitchFamily="18" charset="0"/>
              </a:rPr>
              <a:t> !”</a:t>
            </a:r>
            <a:endParaRPr lang="en-US" sz="36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3886200" y="753070"/>
            <a:ext cx="8001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solidFill>
                  <a:srgbClr val="FF0000"/>
                </a:solidFill>
                <a:latin typeface="+mj-lt"/>
              </a:rPr>
              <a:t>/</a:t>
            </a:r>
            <a:endParaRPr lang="en-US" sz="54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34000" y="1573525"/>
            <a:ext cx="8001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solidFill>
                  <a:srgbClr val="FF0000"/>
                </a:solidFill>
                <a:latin typeface="+mj-lt"/>
              </a:rPr>
              <a:t>/</a:t>
            </a:r>
            <a:endParaRPr lang="en-US" sz="54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52800" y="2429470"/>
            <a:ext cx="8001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solidFill>
                  <a:srgbClr val="FF0000"/>
                </a:solidFill>
                <a:latin typeface="+mj-lt"/>
              </a:rPr>
              <a:t>/</a:t>
            </a:r>
            <a:endParaRPr lang="en-US" sz="54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543300" y="3200400"/>
            <a:ext cx="8001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solidFill>
                  <a:srgbClr val="FF0000"/>
                </a:solidFill>
                <a:latin typeface="+mj-lt"/>
              </a:rPr>
              <a:t>/</a:t>
            </a:r>
            <a:endParaRPr lang="en-US" sz="54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991100" y="4876800"/>
            <a:ext cx="8001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solidFill>
                  <a:srgbClr val="FF0000"/>
                </a:solidFill>
                <a:latin typeface="+mj-lt"/>
              </a:rPr>
              <a:t>/</a:t>
            </a:r>
            <a:endParaRPr lang="en-US" sz="54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134100" y="4800600"/>
            <a:ext cx="8001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solidFill>
                  <a:srgbClr val="FF0000"/>
                </a:solidFill>
              </a:rPr>
              <a:t>/</a:t>
            </a:r>
            <a:endParaRPr lang="en-US" sz="5400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210300" y="4800600"/>
            <a:ext cx="8001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solidFill>
                  <a:srgbClr val="FF0000"/>
                </a:solidFill>
              </a:rPr>
              <a:t>/</a:t>
            </a:r>
            <a:endParaRPr lang="en-US" sz="5400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353300" y="4791670"/>
            <a:ext cx="8001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solidFill>
                  <a:srgbClr val="FF0000"/>
                </a:solidFill>
              </a:rPr>
              <a:t>/</a:t>
            </a:r>
            <a:endParaRPr lang="en-US" sz="5400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429500" y="4791670"/>
            <a:ext cx="8001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solidFill>
                  <a:srgbClr val="FF0000"/>
                </a:solidFill>
              </a:rPr>
              <a:t>/</a:t>
            </a:r>
            <a:endParaRPr lang="en-US" sz="5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5100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43400" y="1066800"/>
            <a:ext cx="4800600" cy="4525963"/>
          </a:xfrm>
        </p:spPr>
        <p:txBody>
          <a:bodyPr/>
          <a:lstStyle/>
          <a:p>
            <a:pPr marL="0" indent="0" eaLnBrk="1" hangingPunct="1">
              <a:spcBef>
                <a:spcPct val="50000"/>
              </a:spcBef>
              <a:buNone/>
            </a:pPr>
            <a:r>
              <a:rPr lang="vi-VN" altLang="en-US" sz="2800" dirty="0">
                <a:cs typeface="Times New Roman" pitchFamily="18" charset="0"/>
              </a:rPr>
              <a:t>Bê Vàng đi tìm cỏ</a:t>
            </a:r>
          </a:p>
          <a:p>
            <a:pPr marL="0" indent="0" eaLnBrk="1" hangingPunct="1">
              <a:spcBef>
                <a:spcPct val="50000"/>
              </a:spcBef>
              <a:buNone/>
            </a:pPr>
            <a:r>
              <a:rPr lang="vi-VN" altLang="en-US" sz="2800" dirty="0">
                <a:cs typeface="Times New Roman" pitchFamily="18" charset="0"/>
              </a:rPr>
              <a:t>Lang thang quên đường về</a:t>
            </a:r>
          </a:p>
          <a:p>
            <a:pPr marL="0" indent="0" eaLnBrk="1" hangingPunct="1">
              <a:spcBef>
                <a:spcPct val="50000"/>
              </a:spcBef>
              <a:buNone/>
            </a:pPr>
            <a:r>
              <a:rPr lang="vi-VN" altLang="en-US" sz="2800" dirty="0">
                <a:cs typeface="Times New Roman" pitchFamily="18" charset="0"/>
              </a:rPr>
              <a:t>Dê Trắng thương bạn quá</a:t>
            </a:r>
          </a:p>
          <a:p>
            <a:pPr marL="0" indent="0" eaLnBrk="1" hangingPunct="1">
              <a:spcBef>
                <a:spcPct val="50000"/>
              </a:spcBef>
              <a:buNone/>
            </a:pPr>
            <a:r>
              <a:rPr lang="vi-VN" altLang="en-US" sz="2800" dirty="0">
                <a:cs typeface="Times New Roman" pitchFamily="18" charset="0"/>
              </a:rPr>
              <a:t>Chạy khắp nẻo tìm Bê</a:t>
            </a:r>
          </a:p>
          <a:p>
            <a:pPr marL="0" indent="0" eaLnBrk="1" hangingPunct="1">
              <a:spcBef>
                <a:spcPct val="50000"/>
              </a:spcBef>
              <a:buNone/>
            </a:pPr>
            <a:r>
              <a:rPr lang="vi-VN" altLang="en-US" sz="2800" dirty="0">
                <a:cs typeface="Times New Roman" pitchFamily="18" charset="0"/>
              </a:rPr>
              <a:t>Đến bây giờ Dê Trắng</a:t>
            </a:r>
          </a:p>
          <a:p>
            <a:pPr marL="0" indent="0">
              <a:buNone/>
            </a:pPr>
            <a:r>
              <a:rPr lang="vi-VN" altLang="en-US" sz="2800" dirty="0">
                <a:cs typeface="Times New Roman" pitchFamily="18" charset="0"/>
              </a:rPr>
              <a:t>Vẫn gọi hoà</a:t>
            </a:r>
            <a:r>
              <a:rPr lang="en-US" altLang="en-US" sz="2800" dirty="0">
                <a:cs typeface="Times New Roman" pitchFamily="18" charset="0"/>
              </a:rPr>
              <a:t>i</a:t>
            </a:r>
            <a:r>
              <a:rPr lang="en-US" altLang="en-US" sz="2800" dirty="0"/>
              <a:t>:</a:t>
            </a:r>
            <a:r>
              <a:rPr lang="vi-VN" altLang="en-US" sz="2800" dirty="0"/>
              <a:t> </a:t>
            </a:r>
            <a:r>
              <a:rPr lang="en-US" altLang="en-US" sz="2800" dirty="0"/>
              <a:t>“</a:t>
            </a:r>
            <a:r>
              <a:rPr lang="vi-VN" altLang="en-US" sz="2800" dirty="0">
                <a:cs typeface="Times New Roman" pitchFamily="18" charset="0"/>
              </a:rPr>
              <a:t>Bê</a:t>
            </a:r>
            <a:r>
              <a:rPr lang="en-US" altLang="en-US" sz="2800" dirty="0">
                <a:cs typeface="Times New Roman" pitchFamily="18" charset="0"/>
              </a:rPr>
              <a:t> ! </a:t>
            </a:r>
            <a:r>
              <a:rPr lang="vi-VN" altLang="en-US" sz="2800" dirty="0">
                <a:cs typeface="Times New Roman" pitchFamily="18" charset="0"/>
              </a:rPr>
              <a:t>Bê</a:t>
            </a:r>
            <a:r>
              <a:rPr lang="en-US" altLang="en-US" sz="2800" dirty="0">
                <a:cs typeface="Times New Roman" pitchFamily="18" charset="0"/>
              </a:rPr>
              <a:t> !”</a:t>
            </a:r>
            <a:endParaRPr lang="en-US" sz="2800" dirty="0"/>
          </a:p>
          <a:p>
            <a:pPr marL="0" indent="0">
              <a:buNone/>
            </a:pPr>
            <a:endParaRPr lang="en-US" sz="2800" dirty="0"/>
          </a:p>
        </p:txBody>
      </p:sp>
      <p:sp>
        <p:nvSpPr>
          <p:cNvPr id="7" name="Text Box 10"/>
          <p:cNvSpPr txBox="1">
            <a:spLocks noGrp="1" noChangeArrowheads="1"/>
          </p:cNvSpPr>
          <p:nvPr>
            <p:ph sz="half" idx="1"/>
          </p:nvPr>
        </p:nvSpPr>
        <p:spPr bwMode="auto">
          <a:xfrm>
            <a:off x="152400" y="1119187"/>
            <a:ext cx="4267200" cy="246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6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marL="0" indent="0" eaLnBrk="1" hangingPunct="1">
              <a:spcBef>
                <a:spcPct val="50000"/>
              </a:spcBef>
              <a:buNone/>
            </a:pPr>
            <a:r>
              <a:rPr lang="vi-VN" altLang="en-US" sz="2800" dirty="0" smtClean="0">
                <a:latin typeface="+mn-lt"/>
                <a:cs typeface="Times New Roman" pitchFamily="18" charset="0"/>
              </a:rPr>
              <a:t>Một năm</a:t>
            </a:r>
            <a:r>
              <a:rPr lang="en-US" altLang="en-US" sz="2800" dirty="0" smtClean="0">
                <a:latin typeface="+mn-lt"/>
                <a:cs typeface="Times New Roman" pitchFamily="18" charset="0"/>
              </a:rPr>
              <a:t>,</a:t>
            </a:r>
            <a:r>
              <a:rPr lang="vi-VN" altLang="en-US" sz="2800" dirty="0" smtClean="0">
                <a:latin typeface="+mn-lt"/>
                <a:cs typeface="Times New Roman" pitchFamily="18" charset="0"/>
              </a:rPr>
              <a:t> </a:t>
            </a:r>
            <a:r>
              <a:rPr lang="vi-VN" altLang="en-US" sz="2800" dirty="0">
                <a:latin typeface="+mn-lt"/>
                <a:cs typeface="Times New Roman" pitchFamily="18" charset="0"/>
              </a:rPr>
              <a:t>trời hạn hán</a:t>
            </a:r>
          </a:p>
          <a:p>
            <a:pPr marL="0" indent="0" eaLnBrk="1" hangingPunct="1">
              <a:spcBef>
                <a:spcPct val="50000"/>
              </a:spcBef>
              <a:buNone/>
            </a:pPr>
            <a:r>
              <a:rPr lang="vi-VN" altLang="en-US" sz="2800" dirty="0">
                <a:latin typeface="+mn-lt"/>
                <a:cs typeface="Times New Roman" pitchFamily="18" charset="0"/>
              </a:rPr>
              <a:t>Suối cạn, cỏ héo khô</a:t>
            </a:r>
          </a:p>
          <a:p>
            <a:pPr marL="0" indent="0" eaLnBrk="1" hangingPunct="1">
              <a:spcBef>
                <a:spcPct val="50000"/>
              </a:spcBef>
              <a:buNone/>
            </a:pPr>
            <a:r>
              <a:rPr lang="vi-VN" altLang="en-US" sz="2800" dirty="0">
                <a:latin typeface="+mn-lt"/>
                <a:cs typeface="Times New Roman" pitchFamily="18" charset="0"/>
              </a:rPr>
              <a:t>Lấy gì nuôi đôi bạn</a:t>
            </a:r>
          </a:p>
          <a:p>
            <a:pPr marL="0" indent="0" eaLnBrk="1" hangingPunct="1">
              <a:spcBef>
                <a:spcPct val="50000"/>
              </a:spcBef>
              <a:buNone/>
            </a:pPr>
            <a:r>
              <a:rPr lang="vi-VN" altLang="en-US" sz="2800" dirty="0">
                <a:latin typeface="+mn-lt"/>
                <a:cs typeface="Times New Roman" pitchFamily="18" charset="0"/>
              </a:rPr>
              <a:t>Chờ mưa đến bao </a:t>
            </a:r>
            <a:r>
              <a:rPr lang="vi-VN" altLang="en-US" sz="2800" dirty="0" smtClean="0">
                <a:latin typeface="+mn-lt"/>
                <a:cs typeface="Times New Roman" pitchFamily="18" charset="0"/>
              </a:rPr>
              <a:t>giờ</a:t>
            </a:r>
            <a:r>
              <a:rPr lang="en-US" altLang="en-US" sz="2800" dirty="0" smtClean="0">
                <a:latin typeface="+mn-lt"/>
                <a:cs typeface="Times New Roman" pitchFamily="18" charset="0"/>
              </a:rPr>
              <a:t> ?</a:t>
            </a:r>
            <a:endParaRPr lang="vi-VN" altLang="en-US" sz="2800" dirty="0">
              <a:latin typeface="+mn-lt"/>
              <a:cs typeface="Times New Roman" pitchFamily="18" charset="0"/>
            </a:endParaRPr>
          </a:p>
        </p:txBody>
      </p:sp>
      <p:cxnSp>
        <p:nvCxnSpPr>
          <p:cNvPr id="8" name="Straight Connector 7"/>
          <p:cNvCxnSpPr/>
          <p:nvPr/>
        </p:nvCxnSpPr>
        <p:spPr bwMode="auto">
          <a:xfrm>
            <a:off x="1828800" y="3505200"/>
            <a:ext cx="1981200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" name="Straight Connector 9"/>
          <p:cNvCxnSpPr/>
          <p:nvPr/>
        </p:nvCxnSpPr>
        <p:spPr bwMode="auto">
          <a:xfrm>
            <a:off x="6019800" y="2819400"/>
            <a:ext cx="2514600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" name="Straight Connector 11"/>
          <p:cNvCxnSpPr/>
          <p:nvPr/>
        </p:nvCxnSpPr>
        <p:spPr bwMode="auto">
          <a:xfrm>
            <a:off x="5295900" y="3480148"/>
            <a:ext cx="1562100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613465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14000" t="-22000" r="14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743200" y="2590800"/>
            <a:ext cx="4495800" cy="1219200"/>
          </a:xfrm>
        </p:spPr>
        <p:txBody>
          <a:bodyPr/>
          <a:lstStyle/>
          <a:p>
            <a:pPr marL="0" indent="0">
              <a:buNone/>
            </a:pPr>
            <a:r>
              <a:rPr lang="en-US" sz="4400" b="1" dirty="0" smtClean="0"/>
              <a:t>ĐỌC NHÓM 2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3763739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IOLETID" val="12416195"/>
  <p:tag name="VIOLETTITLE" val="Tập đọc 2 tuần 3: gọi bạn"/>
  <p:tag name="VIOLETLESSON" val="9"/>
  <p:tag name="VIOLETCATID" val="2203"/>
  <p:tag name="VIOLETSUBJECT" val="Tập đọc 2"/>
  <p:tag name="VIOLETAUTHORID" val="1715169"/>
  <p:tag name="VIOLETAUTHORNAME" val="Lê Duy Hoàng"/>
  <p:tag name="VIOLETAUTHORAVATAR" val="no_avatar.jpg"/>
  <p:tag name="VIOLETAUTHORADDRESS" val="Trường TH Yên Sở - Hà Nội"/>
  <p:tag name="VIOLETDATE" val="2018-09-16 16:02:36"/>
  <p:tag name="VIOLETHIT" val="118"/>
  <p:tag name="VIOLETLIKE" val="0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.VnTime" panose="020B7200000000000000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.VnTime" panose="020B7200000000000000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.VnTime" panose="020B7200000000000000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.VnTime" panose="020B7200000000000000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.VnTime" panose="020B7200000000000000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.VnTime" panose="020B7200000000000000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.VnTime" panose="020B7200000000000000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.VnTime" panose="020B7200000000000000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3832</TotalTime>
  <Words>287</Words>
  <Application>Microsoft Office PowerPoint</Application>
  <PresentationFormat>On-screen Show (4:3)</PresentationFormat>
  <Paragraphs>66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5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Default Design</vt:lpstr>
      <vt:lpstr>Office Theme</vt:lpstr>
      <vt:lpstr>2_Default Design</vt:lpstr>
      <vt:lpstr>3_Default Design</vt:lpstr>
      <vt:lpstr>1_Default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DANG KHOA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Chungnt</dc:creator>
  <cp:lastModifiedBy>SKY</cp:lastModifiedBy>
  <cp:revision>100</cp:revision>
  <dcterms:created xsi:type="dcterms:W3CDTF">2008-08-12T10:25:52Z</dcterms:created>
  <dcterms:modified xsi:type="dcterms:W3CDTF">2020-09-24T07:52:26Z</dcterms:modified>
</cp:coreProperties>
</file>