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302" r:id="rId2"/>
    <p:sldId id="355" r:id="rId3"/>
    <p:sldId id="361" r:id="rId4"/>
    <p:sldId id="362" r:id="rId5"/>
    <p:sldId id="363" r:id="rId6"/>
    <p:sldId id="325" r:id="rId7"/>
    <p:sldId id="266" r:id="rId8"/>
    <p:sldId id="364" r:id="rId9"/>
    <p:sldId id="301"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CCFF99"/>
    <a:srgbClr val="FFCC66"/>
    <a:srgbClr val="FF0066"/>
    <a:srgbClr val="0066FF"/>
    <a:srgbClr val="3399FF"/>
    <a:srgbClr val="66FFCC"/>
    <a:srgbClr val="003399"/>
    <a:srgbClr val="000099"/>
    <a:srgbClr val="004E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336"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138F03-0EAB-498C-A4C8-2915EA41D859}" type="datetimeFigureOut">
              <a:rPr lang="en-US" smtClean="0"/>
              <a:pPr/>
              <a:t>01/10/2020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CA3821-A0E8-4FBC-A402-9755306A7350}" type="slidenum">
              <a:rPr lang="en-US" smtClean="0"/>
              <a:pPr/>
              <a:t>‹#›</a:t>
            </a:fld>
            <a:endParaRPr lang="en-US"/>
          </a:p>
        </p:txBody>
      </p:sp>
    </p:spTree>
    <p:extLst>
      <p:ext uri="{BB962C8B-B14F-4D97-AF65-F5344CB8AC3E}">
        <p14:creationId xmlns:p14="http://schemas.microsoft.com/office/powerpoint/2010/main" val="2104291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9442467-ABA7-476D-BFF4-23CE0C43359B}" type="slidenum">
              <a:rPr lang="en-US">
                <a:cs typeface="Arial" charset="0"/>
              </a:rPr>
              <a:pPr/>
              <a:t>1</a:t>
            </a:fld>
            <a:endParaRPr lang="en-US">
              <a:cs typeface="Arial" charset="0"/>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8CADF9-E620-4991-80F3-67BAC34450D8}" type="datetimeFigureOut">
              <a:rPr lang="en-US" smtClean="0"/>
              <a:pPr/>
              <a:t>01/10/2020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E44B5A-7A40-40EE-A50E-42C662DAF8CF}" type="slidenum">
              <a:rPr lang="en-US" smtClean="0"/>
              <a:pPr/>
              <a:t>‹#›</a:t>
            </a:fld>
            <a:endParaRPr lang="en-US"/>
          </a:p>
        </p:txBody>
      </p:sp>
    </p:spTree>
    <p:extLst>
      <p:ext uri="{BB962C8B-B14F-4D97-AF65-F5344CB8AC3E}">
        <p14:creationId xmlns:p14="http://schemas.microsoft.com/office/powerpoint/2010/main" val="208146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8CADF9-E620-4991-80F3-67BAC34450D8}" type="datetimeFigureOut">
              <a:rPr lang="en-US" smtClean="0"/>
              <a:pPr/>
              <a:t>01/10/2020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E44B5A-7A40-40EE-A50E-42C662DAF8CF}" type="slidenum">
              <a:rPr lang="en-US" smtClean="0"/>
              <a:pPr/>
              <a:t>‹#›</a:t>
            </a:fld>
            <a:endParaRPr lang="en-US"/>
          </a:p>
        </p:txBody>
      </p:sp>
    </p:spTree>
    <p:extLst>
      <p:ext uri="{BB962C8B-B14F-4D97-AF65-F5344CB8AC3E}">
        <p14:creationId xmlns:p14="http://schemas.microsoft.com/office/powerpoint/2010/main" val="3145601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8CADF9-E620-4991-80F3-67BAC34450D8}" type="datetimeFigureOut">
              <a:rPr lang="en-US" smtClean="0"/>
              <a:pPr/>
              <a:t>01/10/2020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E44B5A-7A40-40EE-A50E-42C662DAF8CF}" type="slidenum">
              <a:rPr lang="en-US" smtClean="0"/>
              <a:pPr/>
              <a:t>‹#›</a:t>
            </a:fld>
            <a:endParaRPr lang="en-US"/>
          </a:p>
        </p:txBody>
      </p:sp>
    </p:spTree>
    <p:extLst>
      <p:ext uri="{BB962C8B-B14F-4D97-AF65-F5344CB8AC3E}">
        <p14:creationId xmlns:p14="http://schemas.microsoft.com/office/powerpoint/2010/main" val="3518623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8CADF9-E620-4991-80F3-67BAC34450D8}" type="datetimeFigureOut">
              <a:rPr lang="en-US" smtClean="0"/>
              <a:pPr/>
              <a:t>01/10/2020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E44B5A-7A40-40EE-A50E-42C662DAF8CF}" type="slidenum">
              <a:rPr lang="en-US" smtClean="0"/>
              <a:pPr/>
              <a:t>‹#›</a:t>
            </a:fld>
            <a:endParaRPr lang="en-US"/>
          </a:p>
        </p:txBody>
      </p:sp>
    </p:spTree>
    <p:extLst>
      <p:ext uri="{BB962C8B-B14F-4D97-AF65-F5344CB8AC3E}">
        <p14:creationId xmlns:p14="http://schemas.microsoft.com/office/powerpoint/2010/main" val="3173612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8CADF9-E620-4991-80F3-67BAC34450D8}" type="datetimeFigureOut">
              <a:rPr lang="en-US" smtClean="0"/>
              <a:pPr/>
              <a:t>01/10/2020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E44B5A-7A40-40EE-A50E-42C662DAF8CF}" type="slidenum">
              <a:rPr lang="en-US" smtClean="0"/>
              <a:pPr/>
              <a:t>‹#›</a:t>
            </a:fld>
            <a:endParaRPr lang="en-US"/>
          </a:p>
        </p:txBody>
      </p:sp>
    </p:spTree>
    <p:extLst>
      <p:ext uri="{BB962C8B-B14F-4D97-AF65-F5344CB8AC3E}">
        <p14:creationId xmlns:p14="http://schemas.microsoft.com/office/powerpoint/2010/main" val="420974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8CADF9-E620-4991-80F3-67BAC34450D8}" type="datetimeFigureOut">
              <a:rPr lang="en-US" smtClean="0"/>
              <a:pPr/>
              <a:t>01/10/2020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E44B5A-7A40-40EE-A50E-42C662DAF8CF}" type="slidenum">
              <a:rPr lang="en-US" smtClean="0"/>
              <a:pPr/>
              <a:t>‹#›</a:t>
            </a:fld>
            <a:endParaRPr lang="en-US"/>
          </a:p>
        </p:txBody>
      </p:sp>
    </p:spTree>
    <p:extLst>
      <p:ext uri="{BB962C8B-B14F-4D97-AF65-F5344CB8AC3E}">
        <p14:creationId xmlns:p14="http://schemas.microsoft.com/office/powerpoint/2010/main" val="1231046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8CADF9-E620-4991-80F3-67BAC34450D8}" type="datetimeFigureOut">
              <a:rPr lang="en-US" smtClean="0"/>
              <a:pPr/>
              <a:t>01/10/2020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E44B5A-7A40-40EE-A50E-42C662DAF8CF}" type="slidenum">
              <a:rPr lang="en-US" smtClean="0"/>
              <a:pPr/>
              <a:t>‹#›</a:t>
            </a:fld>
            <a:endParaRPr lang="en-US"/>
          </a:p>
        </p:txBody>
      </p:sp>
    </p:spTree>
    <p:extLst>
      <p:ext uri="{BB962C8B-B14F-4D97-AF65-F5344CB8AC3E}">
        <p14:creationId xmlns:p14="http://schemas.microsoft.com/office/powerpoint/2010/main" val="1814559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8CADF9-E620-4991-80F3-67BAC34450D8}" type="datetimeFigureOut">
              <a:rPr lang="en-US" smtClean="0"/>
              <a:pPr/>
              <a:t>01/10/2020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E44B5A-7A40-40EE-A50E-42C662DAF8CF}" type="slidenum">
              <a:rPr lang="en-US" smtClean="0"/>
              <a:pPr/>
              <a:t>‹#›</a:t>
            </a:fld>
            <a:endParaRPr lang="en-US"/>
          </a:p>
        </p:txBody>
      </p:sp>
    </p:spTree>
    <p:extLst>
      <p:ext uri="{BB962C8B-B14F-4D97-AF65-F5344CB8AC3E}">
        <p14:creationId xmlns:p14="http://schemas.microsoft.com/office/powerpoint/2010/main" val="1613363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8CADF9-E620-4991-80F3-67BAC34450D8}" type="datetimeFigureOut">
              <a:rPr lang="en-US" smtClean="0"/>
              <a:pPr/>
              <a:t>01/10/2020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E44B5A-7A40-40EE-A50E-42C662DAF8CF}" type="slidenum">
              <a:rPr lang="en-US" smtClean="0"/>
              <a:pPr/>
              <a:t>‹#›</a:t>
            </a:fld>
            <a:endParaRPr lang="en-US"/>
          </a:p>
        </p:txBody>
      </p:sp>
    </p:spTree>
    <p:extLst>
      <p:ext uri="{BB962C8B-B14F-4D97-AF65-F5344CB8AC3E}">
        <p14:creationId xmlns:p14="http://schemas.microsoft.com/office/powerpoint/2010/main" val="1535485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8CADF9-E620-4991-80F3-67BAC34450D8}" type="datetimeFigureOut">
              <a:rPr lang="en-US" smtClean="0"/>
              <a:pPr/>
              <a:t>01/10/2020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E44B5A-7A40-40EE-A50E-42C662DAF8CF}" type="slidenum">
              <a:rPr lang="en-US" smtClean="0"/>
              <a:pPr/>
              <a:t>‹#›</a:t>
            </a:fld>
            <a:endParaRPr lang="en-US"/>
          </a:p>
        </p:txBody>
      </p:sp>
    </p:spTree>
    <p:extLst>
      <p:ext uri="{BB962C8B-B14F-4D97-AF65-F5344CB8AC3E}">
        <p14:creationId xmlns:p14="http://schemas.microsoft.com/office/powerpoint/2010/main" val="3299342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8CADF9-E620-4991-80F3-67BAC34450D8}" type="datetimeFigureOut">
              <a:rPr lang="en-US" smtClean="0"/>
              <a:pPr/>
              <a:t>01/10/2020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E44B5A-7A40-40EE-A50E-42C662DAF8CF}" type="slidenum">
              <a:rPr lang="en-US" smtClean="0"/>
              <a:pPr/>
              <a:t>‹#›</a:t>
            </a:fld>
            <a:endParaRPr lang="en-US"/>
          </a:p>
        </p:txBody>
      </p:sp>
    </p:spTree>
    <p:extLst>
      <p:ext uri="{BB962C8B-B14F-4D97-AF65-F5344CB8AC3E}">
        <p14:creationId xmlns:p14="http://schemas.microsoft.com/office/powerpoint/2010/main" val="4021632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8CADF9-E620-4991-80F3-67BAC34450D8}" type="datetimeFigureOut">
              <a:rPr lang="en-US" smtClean="0"/>
              <a:pPr/>
              <a:t>01/10/2020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44B5A-7A40-40EE-A50E-42C662DAF8CF}" type="slidenum">
              <a:rPr lang="en-US" smtClean="0"/>
              <a:pPr/>
              <a:t>‹#›</a:t>
            </a:fld>
            <a:endParaRPr lang="en-US"/>
          </a:p>
        </p:txBody>
      </p:sp>
    </p:spTree>
    <p:extLst>
      <p:ext uri="{BB962C8B-B14F-4D97-AF65-F5344CB8AC3E}">
        <p14:creationId xmlns:p14="http://schemas.microsoft.com/office/powerpoint/2010/main" val="239650840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pic>
        <p:nvPicPr>
          <p:cNvPr id="1026" name="Picture 2" descr="Hình ảnh Powerpoint - - Tổng hợp hình ảnh dành cho Powerpoint đẹp nhấ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2" y="1"/>
            <a:ext cx="9146631" cy="6889668"/>
          </a:xfrm>
          <a:prstGeom prst="rect">
            <a:avLst/>
          </a:prstGeom>
          <a:noFill/>
          <a:extLst>
            <a:ext uri="{909E8E84-426E-40DD-AFC4-6F175D3DCCD1}">
              <a14:hiddenFill xmlns:a14="http://schemas.microsoft.com/office/drawing/2010/main">
                <a:solidFill>
                  <a:srgbClr val="FFFFFF"/>
                </a:solidFill>
              </a14:hiddenFill>
            </a:ext>
          </a:extLst>
        </p:spPr>
      </p:pic>
      <p:sp>
        <p:nvSpPr>
          <p:cNvPr id="2055" name="Rectangle 1"/>
          <p:cNvSpPr>
            <a:spLocks noChangeArrowheads="1"/>
          </p:cNvSpPr>
          <p:nvPr/>
        </p:nvSpPr>
        <p:spPr bwMode="auto">
          <a:xfrm>
            <a:off x="2339751" y="1196752"/>
            <a:ext cx="4464497" cy="2246769"/>
          </a:xfrm>
          <a:prstGeom prst="rect">
            <a:avLst/>
          </a:prstGeom>
          <a:solidFill>
            <a:schemeClr val="bg1"/>
          </a:solidFill>
          <a:ln>
            <a:noFill/>
          </a:ln>
        </p:spPr>
        <p:txBody>
          <a:bodyPr wrap="square">
            <a:spAutoFit/>
          </a:bodyPr>
          <a:lstStyle/>
          <a:p>
            <a:pPr algn="ctr"/>
            <a:r>
              <a:rPr lang="en-US" sz="2800" b="1" dirty="0" err="1">
                <a:latin typeface="Century Schoolbook" pitchFamily="18" charset="0"/>
                <a:cs typeface="Times New Roman" pitchFamily="18" charset="0"/>
              </a:rPr>
              <a:t>Tiếng</a:t>
            </a:r>
            <a:r>
              <a:rPr lang="en-US" sz="2800" b="1" dirty="0">
                <a:latin typeface="Century Schoolbook" pitchFamily="18" charset="0"/>
                <a:cs typeface="Times New Roman" pitchFamily="18" charset="0"/>
              </a:rPr>
              <a:t> </a:t>
            </a:r>
            <a:r>
              <a:rPr lang="en-US" sz="2800" b="1" dirty="0" err="1">
                <a:latin typeface="Century Schoolbook" pitchFamily="18" charset="0"/>
                <a:cs typeface="Times New Roman" pitchFamily="18" charset="0"/>
              </a:rPr>
              <a:t>Việt</a:t>
            </a:r>
            <a:r>
              <a:rPr lang="en-US" sz="2800" b="1" dirty="0">
                <a:latin typeface="Century Schoolbook" pitchFamily="18" charset="0"/>
                <a:cs typeface="Times New Roman" pitchFamily="18" charset="0"/>
              </a:rPr>
              <a:t> 4</a:t>
            </a:r>
          </a:p>
          <a:p>
            <a:pPr algn="ctr"/>
            <a:endParaRPr lang="en-US" sz="2800" b="1" dirty="0">
              <a:latin typeface="Century Schoolbook" pitchFamily="18" charset="0"/>
              <a:cs typeface="Times New Roman" pitchFamily="18" charset="0"/>
            </a:endParaRPr>
          </a:p>
          <a:p>
            <a:pPr algn="ctr"/>
            <a:r>
              <a:rPr lang="en-US" sz="2800" b="1" dirty="0">
                <a:latin typeface="Century Schoolbook" pitchFamily="18" charset="0"/>
                <a:cs typeface="Times New Roman" pitchFamily="18" charset="0"/>
              </a:rPr>
              <a:t>TẬP LÀM VĂN</a:t>
            </a:r>
          </a:p>
          <a:p>
            <a:pPr algn="ctr"/>
            <a:endParaRPr lang="en-US" sz="2800" b="1" dirty="0">
              <a:latin typeface="Century Schoolbook" pitchFamily="18" charset="0"/>
              <a:cs typeface="Times New Roman" pitchFamily="18" charset="0"/>
            </a:endParaRPr>
          </a:p>
          <a:p>
            <a:pPr algn="ctr"/>
            <a:r>
              <a:rPr lang="en-US" sz="2800" b="1" dirty="0" err="1">
                <a:latin typeface="Century Schoolbook" pitchFamily="18" charset="0"/>
                <a:cs typeface="Times New Roman" pitchFamily="18" charset="0"/>
              </a:rPr>
              <a:t>Viết</a:t>
            </a:r>
            <a:r>
              <a:rPr lang="en-US" sz="2800" b="1" dirty="0">
                <a:latin typeface="Century Schoolbook" pitchFamily="18" charset="0"/>
                <a:cs typeface="Times New Roman" pitchFamily="18" charset="0"/>
              </a:rPr>
              <a:t> </a:t>
            </a:r>
            <a:r>
              <a:rPr lang="en-US" sz="2800" b="1" dirty="0" err="1">
                <a:latin typeface="Century Schoolbook" pitchFamily="18" charset="0"/>
                <a:cs typeface="Times New Roman" pitchFamily="18" charset="0"/>
              </a:rPr>
              <a:t>thư</a:t>
            </a:r>
            <a:endParaRPr lang="en-US" sz="2800" b="1" dirty="0">
              <a:latin typeface="Century Schoolbook" pitchFamily="18" charset="0"/>
              <a:cs typeface="Times New Roman" pitchFamily="18" charset="0"/>
            </a:endParaRPr>
          </a:p>
        </p:txBody>
      </p:sp>
    </p:spTree>
    <p:extLst>
      <p:ext uri="{BB962C8B-B14F-4D97-AF65-F5344CB8AC3E}">
        <p14:creationId xmlns:p14="http://schemas.microsoft.com/office/powerpoint/2010/main" val="3953236160"/>
      </p:ext>
    </p:extLst>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Bộ hình nền Powerpoint màu trắng tinh khôi không thể bỏ lỡ | Hình ..."/>
          <p:cNvPicPr>
            <a:picLocks noChangeAspect="1" noChangeArrowheads="1"/>
          </p:cNvPicPr>
          <p:nvPr/>
        </p:nvPicPr>
        <p:blipFill>
          <a:blip r:embed="rId2">
            <a:extLst>
              <a:ext uri="{BEBA8EAE-BF5A-486C-A8C5-ECC9F3942E4B}">
                <a14:imgProps xmlns:a14="http://schemas.microsoft.com/office/drawing/2010/main">
                  <a14:imgLayer r:embed="rId3">
                    <a14:imgEffect>
                      <a14:artisticLineDrawing/>
                    </a14:imgEffect>
                  </a14:imgLayer>
                </a14:imgProps>
              </a:ext>
              <a:ext uri="{28A0092B-C50C-407E-A947-70E740481C1C}">
                <a14:useLocalDpi xmlns:a14="http://schemas.microsoft.com/office/drawing/2010/main" val="0"/>
              </a:ext>
            </a:extLst>
          </a:blip>
          <a:srcRect/>
          <a:stretch>
            <a:fillRect/>
          </a:stretch>
        </p:blipFill>
        <p:spPr bwMode="auto">
          <a:xfrm flipH="1">
            <a:off x="-12119" y="-16647"/>
            <a:ext cx="9141429" cy="687149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1232" y="0"/>
            <a:ext cx="3142616" cy="461665"/>
          </a:xfrm>
          <a:prstGeom prst="rect">
            <a:avLst/>
          </a:prstGeom>
        </p:spPr>
        <p:txBody>
          <a:bodyPr wrap="square">
            <a:spAutoFit/>
          </a:bodyPr>
          <a:lstStyle/>
          <a:p>
            <a:r>
              <a:rPr lang="en-US" sz="2400" b="1" dirty="0">
                <a:solidFill>
                  <a:srgbClr val="002060"/>
                </a:solidFill>
                <a:latin typeface="Times New Roman" pitchFamily="18" charset="0"/>
                <a:cs typeface="Times New Roman" pitchFamily="18" charset="0"/>
              </a:rPr>
              <a:t>I. NHẬN XÉT</a:t>
            </a:r>
            <a:endParaRPr lang="en-US" sz="2400" dirty="0">
              <a:solidFill>
                <a:srgbClr val="002060"/>
              </a:solidFill>
              <a:latin typeface="Times New Roman" pitchFamily="18" charset="0"/>
              <a:cs typeface="Times New Roman" pitchFamily="18" charset="0"/>
            </a:endParaRPr>
          </a:p>
        </p:txBody>
      </p:sp>
      <p:sp>
        <p:nvSpPr>
          <p:cNvPr id="7" name="Rectangle 6"/>
          <p:cNvSpPr/>
          <p:nvPr/>
        </p:nvSpPr>
        <p:spPr>
          <a:xfrm>
            <a:off x="238066" y="451382"/>
            <a:ext cx="8798430" cy="461665"/>
          </a:xfrm>
          <a:prstGeom prst="rect">
            <a:avLst/>
          </a:prstGeom>
        </p:spPr>
        <p:txBody>
          <a:bodyPr wrap="square">
            <a:spAutoFit/>
          </a:bodyPr>
          <a:lstStyle/>
          <a:p>
            <a:pPr algn="just"/>
            <a:r>
              <a:rPr lang="vi-VN" sz="2400" i="1" dirty="0">
                <a:solidFill>
                  <a:srgbClr val="002060"/>
                </a:solidFill>
                <a:latin typeface="Times New Roman" pitchFamily="18" charset="0"/>
                <a:cs typeface="Times New Roman" pitchFamily="18" charset="0"/>
              </a:rPr>
              <a:t>Dựa vào bài tập đọc </a:t>
            </a:r>
            <a:r>
              <a:rPr lang="vi-VN" sz="2400" b="1" i="1" dirty="0">
                <a:solidFill>
                  <a:srgbClr val="002060"/>
                </a:solidFill>
                <a:latin typeface="Times New Roman" pitchFamily="18" charset="0"/>
                <a:cs typeface="Times New Roman" pitchFamily="18" charset="0"/>
              </a:rPr>
              <a:t>Thư thăm bạn</a:t>
            </a:r>
            <a:r>
              <a:rPr lang="vi-VN" sz="2400" i="1" dirty="0">
                <a:solidFill>
                  <a:srgbClr val="002060"/>
                </a:solidFill>
                <a:latin typeface="Times New Roman" pitchFamily="18" charset="0"/>
                <a:cs typeface="Times New Roman" pitchFamily="18" charset="0"/>
              </a:rPr>
              <a:t>, trả lời các câu hỏi sau</a:t>
            </a:r>
            <a:r>
              <a:rPr lang="en-US" sz="2400" i="1" dirty="0">
                <a:solidFill>
                  <a:srgbClr val="002060"/>
                </a:solidFill>
                <a:latin typeface="Times New Roman" pitchFamily="18" charset="0"/>
                <a:cs typeface="Times New Roman" pitchFamily="18" charset="0"/>
              </a:rPr>
              <a:t>:</a:t>
            </a:r>
          </a:p>
        </p:txBody>
      </p:sp>
      <p:sp>
        <p:nvSpPr>
          <p:cNvPr id="6" name="Rectangle 5"/>
          <p:cNvSpPr/>
          <p:nvPr/>
        </p:nvSpPr>
        <p:spPr>
          <a:xfrm>
            <a:off x="238066" y="1046917"/>
            <a:ext cx="5040560" cy="461665"/>
          </a:xfrm>
          <a:prstGeom prst="rect">
            <a:avLst/>
          </a:prstGeom>
        </p:spPr>
        <p:txBody>
          <a:bodyPr wrap="square">
            <a:spAutoFit/>
          </a:bodyPr>
          <a:lstStyle/>
          <a:p>
            <a:pPr algn="just"/>
            <a:r>
              <a:rPr lang="vi-VN" sz="2400" b="1" dirty="0">
                <a:latin typeface="Times New Roman" pitchFamily="18" charset="0"/>
                <a:cs typeface="Times New Roman" pitchFamily="18" charset="0"/>
              </a:rPr>
              <a:t>1. </a:t>
            </a:r>
            <a:r>
              <a:rPr lang="vi-VN" sz="2400" i="1" dirty="0">
                <a:latin typeface="Times New Roman" pitchFamily="18" charset="0"/>
                <a:cs typeface="Times New Roman" pitchFamily="18" charset="0"/>
              </a:rPr>
              <a:t>Người ta viết thư để làm gì</a:t>
            </a:r>
            <a:r>
              <a:rPr lang="en-US" sz="2400" i="1" dirty="0">
                <a:latin typeface="Times New Roman" pitchFamily="18" charset="0"/>
                <a:cs typeface="Times New Roman" pitchFamily="18" charset="0"/>
              </a:rPr>
              <a:t>?</a:t>
            </a:r>
            <a:endParaRPr lang="vi-VN" sz="2200" b="1" i="1" dirty="0">
              <a:latin typeface="Times New Roman" pitchFamily="18" charset="0"/>
              <a:cs typeface="Times New Roman" pitchFamily="18" charset="0"/>
            </a:endParaRPr>
          </a:p>
        </p:txBody>
      </p:sp>
      <p:sp>
        <p:nvSpPr>
          <p:cNvPr id="8" name="Rectangle 7"/>
          <p:cNvSpPr/>
          <p:nvPr/>
        </p:nvSpPr>
        <p:spPr>
          <a:xfrm>
            <a:off x="223377" y="2777032"/>
            <a:ext cx="9082768" cy="461665"/>
          </a:xfrm>
          <a:prstGeom prst="rect">
            <a:avLst/>
          </a:prstGeom>
        </p:spPr>
        <p:txBody>
          <a:bodyPr wrap="square">
            <a:spAutoFit/>
          </a:bodyPr>
          <a:lstStyle/>
          <a:p>
            <a:pPr algn="just"/>
            <a:r>
              <a:rPr lang="vi-VN" sz="2400" b="1" dirty="0">
                <a:latin typeface="Times New Roman" pitchFamily="18" charset="0"/>
                <a:cs typeface="Times New Roman" pitchFamily="18" charset="0"/>
              </a:rPr>
              <a:t>2. </a:t>
            </a:r>
            <a:r>
              <a:rPr lang="vi-VN" sz="2400" i="1" dirty="0">
                <a:latin typeface="Times New Roman" pitchFamily="18" charset="0"/>
                <a:cs typeface="Times New Roman" pitchFamily="18" charset="0"/>
              </a:rPr>
              <a:t>Để thực hiện mục đích trên, một bức thư cần có những nội dung gì?</a:t>
            </a:r>
            <a:endParaRPr lang="vi-VN" sz="2200" b="1" i="1" dirty="0">
              <a:latin typeface="Times New Roman" pitchFamily="18" charset="0"/>
              <a:cs typeface="Times New Roman" pitchFamily="18" charset="0"/>
            </a:endParaRPr>
          </a:p>
        </p:txBody>
      </p:sp>
      <p:sp>
        <p:nvSpPr>
          <p:cNvPr id="3" name="Rectangle 2"/>
          <p:cNvSpPr/>
          <p:nvPr/>
        </p:nvSpPr>
        <p:spPr>
          <a:xfrm>
            <a:off x="238067" y="4433217"/>
            <a:ext cx="9068078" cy="461665"/>
          </a:xfrm>
          <a:prstGeom prst="rect">
            <a:avLst/>
          </a:prstGeom>
        </p:spPr>
        <p:txBody>
          <a:bodyPr wrap="square">
            <a:spAutoFit/>
          </a:bodyPr>
          <a:lstStyle/>
          <a:p>
            <a:r>
              <a:rPr lang="vi-VN" sz="2400" b="1" dirty="0">
                <a:latin typeface="Times New Roman" pitchFamily="18" charset="0"/>
                <a:cs typeface="Times New Roman" pitchFamily="18" charset="0"/>
              </a:rPr>
              <a:t>3. </a:t>
            </a:r>
            <a:r>
              <a:rPr lang="vi-VN" sz="2400" i="1" dirty="0">
                <a:latin typeface="Times New Roman" pitchFamily="18" charset="0"/>
                <a:cs typeface="Times New Roman" pitchFamily="18" charset="0"/>
              </a:rPr>
              <a:t>Một bức thư thường mở đầu và kết thúc như thế nào</a:t>
            </a:r>
            <a:r>
              <a:rPr lang="en-US" sz="2400" i="1" dirty="0">
                <a:latin typeface="Times New Roman" pitchFamily="18" charset="0"/>
                <a:cs typeface="Times New Roman" pitchFamily="18" charset="0"/>
              </a:rPr>
              <a:t>?</a:t>
            </a:r>
          </a:p>
        </p:txBody>
      </p:sp>
    </p:spTree>
    <p:extLst>
      <p:ext uri="{BB962C8B-B14F-4D97-AF65-F5344CB8AC3E}">
        <p14:creationId xmlns:p14="http://schemas.microsoft.com/office/powerpoint/2010/main" val="2071892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6" grpId="0"/>
      <p:bldP spid="8"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Soạn bài – Tập đọc: Thư thăm bạn - SGK Tiếng Việt lớp 4 Tập 1"/>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381000" y="381000"/>
            <a:ext cx="8229600" cy="5943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9015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circle(in)">
                                      <p:cBhvr>
                                        <p:cTn id="7"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op 20 hình nền powerpoint cực xanh - sạch - đẹp về môi trườ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075"/>
            <a:ext cx="9144000" cy="68624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068E7938-8027-4271-B776-D50A4A01E370}"/>
              </a:ext>
            </a:extLst>
          </p:cNvPr>
          <p:cNvSpPr txBox="1"/>
          <p:nvPr/>
        </p:nvSpPr>
        <p:spPr>
          <a:xfrm>
            <a:off x="0" y="341678"/>
            <a:ext cx="9196252" cy="652486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r"/>
            <a:r>
              <a:rPr lang="en-US" sz="2200" dirty="0">
                <a:latin typeface="Times New Roman" pitchFamily="18" charset="0"/>
                <a:cs typeface="Times New Roman" pitchFamily="18" charset="0"/>
              </a:rPr>
              <a:t>      </a:t>
            </a:r>
            <a:r>
              <a:rPr lang="vi-VN" sz="2200" dirty="0">
                <a:latin typeface="Times New Roman" pitchFamily="18" charset="0"/>
                <a:cs typeface="Times New Roman" pitchFamily="18" charset="0"/>
              </a:rPr>
              <a:t>Hòa Bình, ngày 5 tháng 8 năm 2000</a:t>
            </a:r>
          </a:p>
          <a:p>
            <a:pPr algn="just"/>
            <a:r>
              <a:rPr lang="vi-VN" sz="2200" dirty="0">
                <a:latin typeface="Times New Roman" pitchFamily="18" charset="0"/>
                <a:cs typeface="Times New Roman" pitchFamily="18" charset="0"/>
              </a:rPr>
              <a:t>      Bạn Hồng thân mến, </a:t>
            </a:r>
          </a:p>
          <a:p>
            <a:pPr algn="just"/>
            <a:r>
              <a:rPr lang="vi-VN" sz="2200" dirty="0">
                <a:latin typeface="Times New Roman" pitchFamily="18" charset="0"/>
                <a:cs typeface="Times New Roman" pitchFamily="18" charset="0"/>
              </a:rPr>
              <a:t>      Mình là Quách Tuấn Lương, học sinh lớp 4B trường Tiểu học Cù Chính Lan, thị xã Hòa Bình. Hôm nay, đọc báo Thiếu niên Tiền phong, mình rất xúc động được biết ba của Hồng đã hi sinh trong trận lũ lụt vừa rồi. Mình gửi bức thư này chia buồn với bạn.</a:t>
            </a:r>
          </a:p>
          <a:p>
            <a:pPr algn="just"/>
            <a:r>
              <a:rPr lang="vi-VN" sz="2200" dirty="0">
                <a:latin typeface="Times New Roman" pitchFamily="18" charset="0"/>
                <a:cs typeface="Times New Roman" pitchFamily="18" charset="0"/>
              </a:rPr>
              <a:t>      Hồng ơi!</a:t>
            </a:r>
          </a:p>
          <a:p>
            <a:pPr algn="just"/>
            <a:r>
              <a:rPr lang="vi-VN" sz="2200" dirty="0">
                <a:latin typeface="Times New Roman" pitchFamily="18" charset="0"/>
                <a:cs typeface="Times New Roman" pitchFamily="18" charset="0"/>
              </a:rPr>
              <a:t>      Mình hiểu Hồng đau đớn và thiệt thòi như thế nào khi ba Hồng đã ra đi mãi mãi. Nhưng chắc là Hồng cũng tự hào về tấm gương dũng cảm của ba xả thân cứu người giữa dòng nước lũ. Mình tin rằng theo gương ba, Hồng sẽ vượt qua nỗi đau này. Bên cạnh Hồng còn có má, có cô bác và có cả những người bạn mới như mình.</a:t>
            </a:r>
          </a:p>
          <a:p>
            <a:pPr algn="just"/>
            <a:r>
              <a:rPr lang="vi-VN" sz="2200" dirty="0">
                <a:latin typeface="Times New Roman" pitchFamily="18" charset="0"/>
                <a:cs typeface="Times New Roman" pitchFamily="18" charset="0"/>
              </a:rPr>
              <a:t>      Mấy ngày nay, ở phường mình và khắp thị xã đang có phong trào quyên góp ủng hộ đồng bào khắc phục thiên tai. Trường mình cũng vừa tổ chức đợt góp đồ dùng học tập giúp các bạn vùng lũ lụt. Riêng mình gửi giúp Hồng toàn bộ số tiền mình bỏ ống từ mấy năm nay. Hồng nhận cho mình nhé!</a:t>
            </a:r>
          </a:p>
          <a:p>
            <a:pPr algn="just"/>
            <a:r>
              <a:rPr lang="vi-VN" sz="2200" dirty="0">
                <a:latin typeface="Times New Roman" pitchFamily="18" charset="0"/>
                <a:cs typeface="Times New Roman" pitchFamily="18" charset="0"/>
              </a:rPr>
              <a:t>      Chúc Hồng khỏe. Mong nhận được thư bạn.</a:t>
            </a:r>
          </a:p>
          <a:p>
            <a:pPr algn="just"/>
            <a:r>
              <a:rPr lang="vi-VN" sz="2200" dirty="0">
                <a:latin typeface="Times New Roman" pitchFamily="18" charset="0"/>
                <a:cs typeface="Times New Roman" pitchFamily="18" charset="0"/>
              </a:rPr>
              <a:t>                                                                 Bạn mới của Hồng</a:t>
            </a:r>
          </a:p>
          <a:p>
            <a:pPr algn="just"/>
            <a:r>
              <a:rPr lang="vi-VN" sz="2200" i="1" dirty="0">
                <a:latin typeface="Times New Roman" pitchFamily="18" charset="0"/>
                <a:cs typeface="Times New Roman" pitchFamily="18" charset="0"/>
              </a:rPr>
              <a:t>                                                                Quách Tuấn Lương</a:t>
            </a:r>
            <a:endParaRPr lang="vi-VN" sz="2200" dirty="0">
              <a:latin typeface="Times New Roman" pitchFamily="18" charset="0"/>
              <a:cs typeface="Times New Roman" pitchFamily="18" charset="0"/>
            </a:endParaRPr>
          </a:p>
        </p:txBody>
      </p:sp>
      <p:sp>
        <p:nvSpPr>
          <p:cNvPr id="2" name="Rectangle 1"/>
          <p:cNvSpPr/>
          <p:nvPr/>
        </p:nvSpPr>
        <p:spPr>
          <a:xfrm>
            <a:off x="1524001" y="4076"/>
            <a:ext cx="6096000" cy="461665"/>
          </a:xfrm>
          <a:prstGeom prst="rect">
            <a:avLst/>
          </a:prstGeom>
        </p:spPr>
        <p:txBody>
          <a:bodyPr wrap="square">
            <a:spAutoFit/>
          </a:bodyPr>
          <a:lstStyle/>
          <a:p>
            <a:pPr algn="ctr"/>
            <a:r>
              <a:rPr lang="en-US" sz="2400" b="1" dirty="0">
                <a:solidFill>
                  <a:srgbClr val="0033CC"/>
                </a:solidFill>
                <a:latin typeface="Times New Roman" panose="02020603050405020304" pitchFamily="18" charset="0"/>
                <a:cs typeface="Times New Roman" panose="02020603050405020304" pitchFamily="18" charset="0"/>
              </a:rPr>
              <a:t>THƯ THĂM BẠN</a:t>
            </a:r>
          </a:p>
        </p:txBody>
      </p:sp>
    </p:spTree>
    <p:extLst>
      <p:ext uri="{BB962C8B-B14F-4D97-AF65-F5344CB8AC3E}">
        <p14:creationId xmlns:p14="http://schemas.microsoft.com/office/powerpoint/2010/main" val="4089509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Bộ hình nền Powerpoint màu trắng tinh khôi không thể bỏ lỡ | Hình ..."/>
          <p:cNvPicPr>
            <a:picLocks noChangeAspect="1" noChangeArrowheads="1"/>
          </p:cNvPicPr>
          <p:nvPr/>
        </p:nvPicPr>
        <p:blipFill>
          <a:blip r:embed="rId2">
            <a:extLst>
              <a:ext uri="{BEBA8EAE-BF5A-486C-A8C5-ECC9F3942E4B}">
                <a14:imgProps xmlns:a14="http://schemas.microsoft.com/office/drawing/2010/main">
                  <a14:imgLayer r:embed="rId3">
                    <a14:imgEffect>
                      <a14:artisticLineDrawing/>
                    </a14:imgEffect>
                  </a14:imgLayer>
                </a14:imgProps>
              </a:ext>
              <a:ext uri="{28A0092B-C50C-407E-A947-70E740481C1C}">
                <a14:useLocalDpi xmlns:a14="http://schemas.microsoft.com/office/drawing/2010/main" val="0"/>
              </a:ext>
            </a:extLst>
          </a:blip>
          <a:srcRect/>
          <a:stretch>
            <a:fillRect/>
          </a:stretch>
        </p:blipFill>
        <p:spPr bwMode="auto">
          <a:xfrm flipH="1">
            <a:off x="2570" y="0"/>
            <a:ext cx="9141429" cy="687149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1232" y="0"/>
            <a:ext cx="3142616" cy="461665"/>
          </a:xfrm>
          <a:prstGeom prst="rect">
            <a:avLst/>
          </a:prstGeom>
        </p:spPr>
        <p:txBody>
          <a:bodyPr wrap="square">
            <a:spAutoFit/>
          </a:bodyPr>
          <a:lstStyle/>
          <a:p>
            <a:r>
              <a:rPr lang="en-US" sz="2400" b="1" dirty="0">
                <a:solidFill>
                  <a:srgbClr val="002060"/>
                </a:solidFill>
                <a:latin typeface="Times New Roman" pitchFamily="18" charset="0"/>
                <a:cs typeface="Times New Roman" pitchFamily="18" charset="0"/>
              </a:rPr>
              <a:t>I. NHẬN XÉT</a:t>
            </a:r>
            <a:endParaRPr lang="en-US" sz="2400" dirty="0">
              <a:solidFill>
                <a:srgbClr val="002060"/>
              </a:solidFill>
              <a:latin typeface="Times New Roman" pitchFamily="18" charset="0"/>
              <a:cs typeface="Times New Roman" pitchFamily="18" charset="0"/>
            </a:endParaRPr>
          </a:p>
        </p:txBody>
      </p:sp>
      <p:sp>
        <p:nvSpPr>
          <p:cNvPr id="7" name="Rectangle 6"/>
          <p:cNvSpPr/>
          <p:nvPr/>
        </p:nvSpPr>
        <p:spPr>
          <a:xfrm>
            <a:off x="238066" y="451382"/>
            <a:ext cx="8798430" cy="461665"/>
          </a:xfrm>
          <a:prstGeom prst="rect">
            <a:avLst/>
          </a:prstGeom>
        </p:spPr>
        <p:txBody>
          <a:bodyPr wrap="square">
            <a:spAutoFit/>
          </a:bodyPr>
          <a:lstStyle/>
          <a:p>
            <a:pPr algn="just"/>
            <a:r>
              <a:rPr lang="vi-VN" sz="2400" i="1" dirty="0">
                <a:solidFill>
                  <a:srgbClr val="002060"/>
                </a:solidFill>
                <a:latin typeface="Times New Roman" pitchFamily="18" charset="0"/>
                <a:cs typeface="Times New Roman" pitchFamily="18" charset="0"/>
              </a:rPr>
              <a:t>Dựa vào bài tập đọc </a:t>
            </a:r>
            <a:r>
              <a:rPr lang="vi-VN" sz="2400" b="1" i="1" dirty="0">
                <a:solidFill>
                  <a:srgbClr val="002060"/>
                </a:solidFill>
                <a:latin typeface="Times New Roman" pitchFamily="18" charset="0"/>
                <a:cs typeface="Times New Roman" pitchFamily="18" charset="0"/>
              </a:rPr>
              <a:t>Thư thăm bạn</a:t>
            </a:r>
            <a:r>
              <a:rPr lang="vi-VN" sz="2400" i="1" dirty="0">
                <a:solidFill>
                  <a:srgbClr val="002060"/>
                </a:solidFill>
                <a:latin typeface="Times New Roman" pitchFamily="18" charset="0"/>
                <a:cs typeface="Times New Roman" pitchFamily="18" charset="0"/>
              </a:rPr>
              <a:t>, trả lời các câu hỏi sau</a:t>
            </a:r>
            <a:r>
              <a:rPr lang="en-US" sz="2400" i="1" dirty="0">
                <a:solidFill>
                  <a:srgbClr val="002060"/>
                </a:solidFill>
                <a:latin typeface="Times New Roman" pitchFamily="18" charset="0"/>
                <a:cs typeface="Times New Roman" pitchFamily="18" charset="0"/>
              </a:rPr>
              <a:t>:</a:t>
            </a:r>
          </a:p>
        </p:txBody>
      </p:sp>
      <p:sp>
        <p:nvSpPr>
          <p:cNvPr id="6" name="Rectangle 5"/>
          <p:cNvSpPr/>
          <p:nvPr/>
        </p:nvSpPr>
        <p:spPr>
          <a:xfrm>
            <a:off x="75921" y="1050812"/>
            <a:ext cx="5040560" cy="461665"/>
          </a:xfrm>
          <a:prstGeom prst="rect">
            <a:avLst/>
          </a:prstGeom>
        </p:spPr>
        <p:txBody>
          <a:bodyPr wrap="square">
            <a:spAutoFit/>
          </a:bodyPr>
          <a:lstStyle/>
          <a:p>
            <a:pPr algn="just"/>
            <a:r>
              <a:rPr lang="vi-VN" sz="2400" b="1" dirty="0">
                <a:latin typeface="Times New Roman" pitchFamily="18" charset="0"/>
                <a:cs typeface="Times New Roman" pitchFamily="18" charset="0"/>
              </a:rPr>
              <a:t>1. </a:t>
            </a:r>
            <a:r>
              <a:rPr lang="vi-VN" sz="2400" i="1" dirty="0">
                <a:latin typeface="Times New Roman" pitchFamily="18" charset="0"/>
                <a:cs typeface="Times New Roman" pitchFamily="18" charset="0"/>
              </a:rPr>
              <a:t>Người ta viết thư để làm gì</a:t>
            </a:r>
            <a:r>
              <a:rPr lang="en-US" sz="2400" i="1" dirty="0">
                <a:latin typeface="Times New Roman" pitchFamily="18" charset="0"/>
                <a:cs typeface="Times New Roman" pitchFamily="18" charset="0"/>
              </a:rPr>
              <a:t>?</a:t>
            </a:r>
            <a:endParaRPr lang="vi-VN" sz="2200" b="1" i="1" dirty="0">
              <a:latin typeface="Times New Roman" pitchFamily="18" charset="0"/>
              <a:cs typeface="Times New Roman" pitchFamily="18" charset="0"/>
            </a:endParaRPr>
          </a:p>
        </p:txBody>
      </p:sp>
      <p:sp>
        <p:nvSpPr>
          <p:cNvPr id="8" name="Rectangle 7"/>
          <p:cNvSpPr/>
          <p:nvPr/>
        </p:nvSpPr>
        <p:spPr>
          <a:xfrm>
            <a:off x="75921" y="2385542"/>
            <a:ext cx="9082768" cy="461665"/>
          </a:xfrm>
          <a:prstGeom prst="rect">
            <a:avLst/>
          </a:prstGeom>
        </p:spPr>
        <p:txBody>
          <a:bodyPr wrap="square">
            <a:spAutoFit/>
          </a:bodyPr>
          <a:lstStyle/>
          <a:p>
            <a:pPr algn="just"/>
            <a:r>
              <a:rPr lang="vi-VN" sz="2400" b="1" dirty="0">
                <a:latin typeface="Times New Roman" pitchFamily="18" charset="0"/>
                <a:cs typeface="Times New Roman" pitchFamily="18" charset="0"/>
              </a:rPr>
              <a:t>2. </a:t>
            </a:r>
            <a:r>
              <a:rPr lang="vi-VN" sz="2400" i="1" dirty="0">
                <a:latin typeface="Times New Roman" pitchFamily="18" charset="0"/>
                <a:cs typeface="Times New Roman" pitchFamily="18" charset="0"/>
              </a:rPr>
              <a:t>Để thực hiện mục đích trên, một bức thư cần có những nội dung gì?</a:t>
            </a:r>
            <a:endParaRPr lang="vi-VN" sz="2200" b="1" i="1" dirty="0">
              <a:latin typeface="Times New Roman" pitchFamily="18" charset="0"/>
              <a:cs typeface="Times New Roman" pitchFamily="18" charset="0"/>
            </a:endParaRPr>
          </a:p>
        </p:txBody>
      </p:sp>
      <p:sp>
        <p:nvSpPr>
          <p:cNvPr id="3" name="Rectangle 2"/>
          <p:cNvSpPr/>
          <p:nvPr/>
        </p:nvSpPr>
        <p:spPr>
          <a:xfrm>
            <a:off x="-16709" y="4794173"/>
            <a:ext cx="9068078" cy="461665"/>
          </a:xfrm>
          <a:prstGeom prst="rect">
            <a:avLst/>
          </a:prstGeom>
        </p:spPr>
        <p:txBody>
          <a:bodyPr wrap="square">
            <a:spAutoFit/>
          </a:bodyPr>
          <a:lstStyle/>
          <a:p>
            <a:r>
              <a:rPr lang="vi-VN" sz="2400" b="1" dirty="0">
                <a:latin typeface="Times New Roman" pitchFamily="18" charset="0"/>
                <a:cs typeface="Times New Roman" pitchFamily="18" charset="0"/>
              </a:rPr>
              <a:t>3. </a:t>
            </a:r>
            <a:r>
              <a:rPr lang="vi-VN" sz="2400" i="1" dirty="0">
                <a:latin typeface="Times New Roman" pitchFamily="18" charset="0"/>
                <a:cs typeface="Times New Roman" pitchFamily="18" charset="0"/>
              </a:rPr>
              <a:t>Một bức thư thường mở đầu và kết thúc như thế nào</a:t>
            </a:r>
            <a:r>
              <a:rPr lang="en-US" sz="2400" i="1" dirty="0">
                <a:latin typeface="Times New Roman" pitchFamily="18" charset="0"/>
                <a:cs typeface="Times New Roman" pitchFamily="18" charset="0"/>
              </a:rPr>
              <a:t>?</a:t>
            </a:r>
          </a:p>
        </p:txBody>
      </p:sp>
      <p:sp>
        <p:nvSpPr>
          <p:cNvPr id="4" name="Rectangle 3"/>
          <p:cNvSpPr/>
          <p:nvPr/>
        </p:nvSpPr>
        <p:spPr>
          <a:xfrm>
            <a:off x="230339" y="1554545"/>
            <a:ext cx="8744551" cy="830997"/>
          </a:xfrm>
          <a:prstGeom prst="rect">
            <a:avLst/>
          </a:prstGeom>
        </p:spPr>
        <p:txBody>
          <a:bodyPr wrap="square">
            <a:spAutoFit/>
          </a:bodyPr>
          <a:lstStyle/>
          <a:p>
            <a:pPr algn="just"/>
            <a:r>
              <a:rPr lang="vi-VN" sz="2400" dirty="0">
                <a:latin typeface="Times New Roman" pitchFamily="18" charset="0"/>
                <a:cs typeface="Times New Roman" pitchFamily="18" charset="0"/>
              </a:rPr>
              <a:t>Người ta viết thư để thăm hỏi, thông báo tin tức cần thiết cho nhau, trao đổi ý kiến, chia vui, chia buồn hay bày tỏ tình cảm với nhau.</a:t>
            </a:r>
          </a:p>
        </p:txBody>
      </p:sp>
      <p:sp>
        <p:nvSpPr>
          <p:cNvPr id="5" name="Rectangle 4"/>
          <p:cNvSpPr/>
          <p:nvPr/>
        </p:nvSpPr>
        <p:spPr>
          <a:xfrm>
            <a:off x="211186" y="2855181"/>
            <a:ext cx="9082767" cy="1938992"/>
          </a:xfrm>
          <a:prstGeom prst="rect">
            <a:avLst/>
          </a:prstGeom>
        </p:spPr>
        <p:txBody>
          <a:bodyPr wrap="square">
            <a:spAutoFit/>
          </a:bodyPr>
          <a:lstStyle/>
          <a:p>
            <a:pPr algn="just"/>
            <a:r>
              <a:rPr lang="vi-VN" sz="2400" dirty="0">
                <a:latin typeface="Times New Roman" pitchFamily="18" charset="0"/>
                <a:cs typeface="Times New Roman" pitchFamily="18" charset="0"/>
              </a:rPr>
              <a:t>Để thực hiện mục đích trên một bức thư cần có những nội dung sau đây:</a:t>
            </a:r>
          </a:p>
          <a:p>
            <a:pPr algn="just"/>
            <a:r>
              <a:rPr lang="vi-VN" sz="2400" dirty="0">
                <a:latin typeface="Times New Roman" pitchFamily="18" charset="0"/>
                <a:cs typeface="Times New Roman" pitchFamily="18" charset="0"/>
              </a:rPr>
              <a:t>+ Lí do và mục đích viết thư.</a:t>
            </a:r>
          </a:p>
          <a:p>
            <a:pPr algn="just"/>
            <a:r>
              <a:rPr lang="vi-VN" sz="2400" dirty="0">
                <a:latin typeface="Times New Roman" pitchFamily="18" charset="0"/>
                <a:cs typeface="Times New Roman" pitchFamily="18" charset="0"/>
              </a:rPr>
              <a:t>+ Thăm hỏi tình hình của người nhận thư.</a:t>
            </a:r>
          </a:p>
          <a:p>
            <a:pPr algn="just"/>
            <a:r>
              <a:rPr lang="vi-VN" sz="2400" dirty="0">
                <a:latin typeface="Times New Roman" pitchFamily="18" charset="0"/>
                <a:cs typeface="Times New Roman" pitchFamily="18" charset="0"/>
              </a:rPr>
              <a:t>+ Thông báo tình hình của người viết thư.</a:t>
            </a:r>
          </a:p>
          <a:p>
            <a:pPr algn="just"/>
            <a:r>
              <a:rPr lang="vi-VN" sz="2400" dirty="0">
                <a:latin typeface="Times New Roman" pitchFamily="18" charset="0"/>
                <a:cs typeface="Times New Roman" pitchFamily="18" charset="0"/>
              </a:rPr>
              <a:t>+ Nêu ý kiến cần trao đổi hoặc bày tỏ tình cảm với người nhận thư</a:t>
            </a:r>
            <a:r>
              <a:rPr lang="en-US" sz="2400" dirty="0">
                <a:latin typeface="Times New Roman" pitchFamily="18" charset="0"/>
                <a:cs typeface="Times New Roman" pitchFamily="18" charset="0"/>
              </a:rPr>
              <a:t>. </a:t>
            </a:r>
            <a:endParaRPr lang="vi-VN" sz="2400" dirty="0">
              <a:latin typeface="Times New Roman" pitchFamily="18" charset="0"/>
              <a:cs typeface="Times New Roman" pitchFamily="18" charset="0"/>
            </a:endParaRPr>
          </a:p>
        </p:txBody>
      </p:sp>
      <p:sp>
        <p:nvSpPr>
          <p:cNvPr id="9" name="Rectangle 8"/>
          <p:cNvSpPr/>
          <p:nvPr/>
        </p:nvSpPr>
        <p:spPr>
          <a:xfrm>
            <a:off x="238066" y="5279094"/>
            <a:ext cx="8579354" cy="1200329"/>
          </a:xfrm>
          <a:prstGeom prst="rect">
            <a:avLst/>
          </a:prstGeom>
        </p:spPr>
        <p:txBody>
          <a:bodyPr wrap="square">
            <a:spAutoFit/>
          </a:bodyPr>
          <a:lstStyle/>
          <a:p>
            <a:pPr algn="just"/>
            <a:r>
              <a:rPr lang="vi-VN" sz="2400" dirty="0">
                <a:latin typeface="Times New Roman" pitchFamily="18" charset="0"/>
                <a:cs typeface="Times New Roman" pitchFamily="18" charset="0"/>
              </a:rPr>
              <a:t>+ Mở đầu: Ghi địa điểm, thời gian viết thư / lời xưng hô.</a:t>
            </a:r>
          </a:p>
          <a:p>
            <a:pPr algn="just"/>
            <a:r>
              <a:rPr lang="vi-VN" sz="2400" dirty="0">
                <a:latin typeface="Times New Roman" pitchFamily="18" charset="0"/>
                <a:cs typeface="Times New Roman" pitchFamily="18" charset="0"/>
              </a:rPr>
              <a:t>+ Cuối thư: Ghi lời chúc, lời cảm ơn, hứa hẹn của người viết thư / chữ kí và tên hoặc họ tên của người viết thư.</a:t>
            </a:r>
          </a:p>
        </p:txBody>
      </p:sp>
    </p:spTree>
    <p:extLst>
      <p:ext uri="{BB962C8B-B14F-4D97-AF65-F5344CB8AC3E}">
        <p14:creationId xmlns:p14="http://schemas.microsoft.com/office/powerpoint/2010/main" val="1382725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ác mẫu hình nền đẹp chủ đề giáo dục cho slide ảnh 10 | Giáo dục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373"/>
            <a:ext cx="9144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070327" y="554906"/>
            <a:ext cx="5328592" cy="1200329"/>
          </a:xfrm>
          <a:prstGeom prst="rect">
            <a:avLst/>
          </a:prstGeom>
        </p:spPr>
        <p:txBody>
          <a:bodyPr wrap="square">
            <a:spAutoFit/>
          </a:bodyPr>
          <a:lstStyle/>
          <a:p>
            <a:pPr algn="just"/>
            <a:r>
              <a:rPr lang="en-US" sz="2400" b="1" dirty="0">
                <a:latin typeface="Times New Roman" pitchFamily="18" charset="0"/>
                <a:cs typeface="Times New Roman" pitchFamily="18" charset="0"/>
              </a:rPr>
              <a:t>1. </a:t>
            </a:r>
            <a:r>
              <a:rPr lang="en-US" sz="2400" b="1" dirty="0" err="1">
                <a:latin typeface="Times New Roman" pitchFamily="18" charset="0"/>
                <a:cs typeface="Times New Roman" pitchFamily="18" charset="0"/>
              </a:rPr>
              <a:t>Phần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đầu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thư</a:t>
            </a:r>
            <a:r>
              <a:rPr lang="en-US" sz="2400" b="1" dirty="0">
                <a:latin typeface="Times New Roman" pitchFamily="18" charset="0"/>
                <a:cs typeface="Times New Roman" pitchFamily="18" charset="0"/>
              </a:rPr>
              <a:t>:</a:t>
            </a:r>
          </a:p>
          <a:p>
            <a:pPr algn="just"/>
            <a:r>
              <a:rPr lang="en-US" sz="2400" dirty="0">
                <a:latin typeface="Times New Roman" pitchFamily="18" charset="0"/>
                <a:cs typeface="Times New Roman" pitchFamily="18" charset="0"/>
              </a:rPr>
              <a:t>      - </a:t>
            </a:r>
            <a:r>
              <a:rPr lang="en-US" sz="2400" dirty="0" err="1">
                <a:latin typeface="Times New Roman" pitchFamily="18" charset="0"/>
                <a:cs typeface="Times New Roman" pitchFamily="18" charset="0"/>
              </a:rPr>
              <a:t>Địa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thư</a:t>
            </a:r>
            <a:r>
              <a:rPr lang="en-US" sz="2400" dirty="0">
                <a:latin typeface="Times New Roman" pitchFamily="18" charset="0"/>
                <a:cs typeface="Times New Roman" pitchFamily="18" charset="0"/>
              </a:rPr>
              <a:t>.</a:t>
            </a:r>
          </a:p>
          <a:p>
            <a:pPr algn="just"/>
            <a:r>
              <a:rPr lang="en-US" sz="2400" dirty="0">
                <a:latin typeface="Times New Roman" pitchFamily="18" charset="0"/>
                <a:cs typeface="Times New Roman" pitchFamily="18" charset="0"/>
              </a:rPr>
              <a:t>      - </a:t>
            </a:r>
            <a:r>
              <a:rPr lang="en-US" sz="2400" dirty="0" err="1">
                <a:latin typeface="Times New Roman" pitchFamily="18" charset="0"/>
                <a:cs typeface="Times New Roman" pitchFamily="18" charset="0"/>
              </a:rPr>
              <a:t>Lời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thưa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gửi</a:t>
            </a:r>
            <a:r>
              <a:rPr lang="en-US" sz="2400" dirty="0">
                <a:latin typeface="Times New Roman" pitchFamily="18" charset="0"/>
                <a:cs typeface="Times New Roman" pitchFamily="18" charset="0"/>
              </a:rPr>
              <a:t>.</a:t>
            </a:r>
          </a:p>
        </p:txBody>
      </p:sp>
      <p:sp>
        <p:nvSpPr>
          <p:cNvPr id="4" name="Rectangle 3"/>
          <p:cNvSpPr/>
          <p:nvPr/>
        </p:nvSpPr>
        <p:spPr>
          <a:xfrm>
            <a:off x="2070327" y="1755235"/>
            <a:ext cx="7038097" cy="2308324"/>
          </a:xfrm>
          <a:prstGeom prst="rect">
            <a:avLst/>
          </a:prstGeom>
        </p:spPr>
        <p:txBody>
          <a:bodyPr wrap="square">
            <a:spAutoFit/>
          </a:bodyPr>
          <a:lstStyle/>
          <a:p>
            <a:pPr algn="just"/>
            <a:r>
              <a:rPr lang="en-US" sz="2400" b="1" dirty="0">
                <a:latin typeface="Times New Roman" pitchFamily="18" charset="0"/>
                <a:cs typeface="Times New Roman" pitchFamily="18" charset="0"/>
              </a:rPr>
              <a:t>2. </a:t>
            </a:r>
            <a:r>
              <a:rPr lang="en-US" sz="2400" b="1" dirty="0" err="1">
                <a:latin typeface="Times New Roman" pitchFamily="18" charset="0"/>
                <a:cs typeface="Times New Roman" pitchFamily="18" charset="0"/>
              </a:rPr>
              <a:t>Phần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chính</a:t>
            </a:r>
            <a:r>
              <a:rPr lang="en-US" sz="2400" b="1" dirty="0">
                <a:latin typeface="Times New Roman" pitchFamily="18" charset="0"/>
                <a:cs typeface="Times New Roman" pitchFamily="18" charset="0"/>
              </a:rPr>
              <a:t>:</a:t>
            </a:r>
          </a:p>
          <a:p>
            <a:pPr algn="just"/>
            <a:r>
              <a:rPr lang="en-US" sz="2400" dirty="0">
                <a:latin typeface="Times New Roman" pitchFamily="18" charset="0"/>
                <a:cs typeface="Times New Roman" pitchFamily="18" charset="0"/>
              </a:rPr>
              <a:t>    - </a:t>
            </a:r>
            <a:r>
              <a:rPr lang="en-US" sz="2400" dirty="0" err="1">
                <a:latin typeface="Times New Roman" pitchFamily="18" charset="0"/>
                <a:cs typeface="Times New Roman" pitchFamily="18" charset="0"/>
              </a:rPr>
              <a:t>Nêu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mục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lí</a:t>
            </a:r>
            <a:r>
              <a:rPr lang="en-US" sz="2400" dirty="0">
                <a:latin typeface="Times New Roman" pitchFamily="18" charset="0"/>
                <a:cs typeface="Times New Roman" pitchFamily="18" charset="0"/>
              </a:rPr>
              <a:t> do </a:t>
            </a:r>
            <a:r>
              <a:rPr lang="en-US" sz="2400" dirty="0" err="1">
                <a:latin typeface="Times New Roman" pitchFamily="18" charset="0"/>
                <a:cs typeface="Times New Roman" pitchFamily="18" charset="0"/>
              </a:rPr>
              <a:t>viết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thư</a:t>
            </a:r>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 </a:t>
            </a:r>
            <a:r>
              <a:rPr lang="en-US" sz="2400" dirty="0" err="1">
                <a:latin typeface="Times New Roman" pitchFamily="18" charset="0"/>
                <a:cs typeface="Times New Roman" pitchFamily="18" charset="0"/>
              </a:rPr>
              <a:t>Thăm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hỏi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thư</a:t>
            </a:r>
            <a:r>
              <a:rPr lang="en-US" sz="2400" dirty="0">
                <a:latin typeface="Times New Roman" pitchFamily="18" charset="0"/>
                <a:cs typeface="Times New Roman" pitchFamily="18" charset="0"/>
              </a:rPr>
              <a:t>.</a:t>
            </a:r>
          </a:p>
          <a:p>
            <a:pPr algn="just"/>
            <a:r>
              <a:rPr lang="en-US" sz="2400" dirty="0">
                <a:latin typeface="Times New Roman" pitchFamily="18" charset="0"/>
                <a:cs typeface="Times New Roman" pitchFamily="18" charset="0"/>
              </a:rPr>
              <a:t>    - </a:t>
            </a:r>
            <a:r>
              <a:rPr lang="en-US" sz="2400" dirty="0" err="1">
                <a:latin typeface="Times New Roman" pitchFamily="18" charset="0"/>
                <a:cs typeface="Times New Roman" pitchFamily="18" charset="0"/>
              </a:rPr>
              <a:t>Thông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thư</a:t>
            </a:r>
            <a:r>
              <a:rPr lang="en-US" sz="2400" dirty="0">
                <a:latin typeface="Times New Roman" pitchFamily="18" charset="0"/>
                <a:cs typeface="Times New Roman" pitchFamily="18" charset="0"/>
              </a:rPr>
              <a:t>.</a:t>
            </a:r>
          </a:p>
          <a:p>
            <a:pPr algn="just"/>
            <a:r>
              <a:rPr lang="en-US" sz="2400" dirty="0">
                <a:latin typeface="Times New Roman" pitchFamily="18" charset="0"/>
                <a:cs typeface="Times New Roman" pitchFamily="18" charset="0"/>
              </a:rPr>
              <a:t>    - </a:t>
            </a:r>
            <a:r>
              <a:rPr lang="en-US" sz="2400" dirty="0" err="1">
                <a:latin typeface="Times New Roman" pitchFamily="18" charset="0"/>
                <a:cs typeface="Times New Roman" pitchFamily="18" charset="0"/>
              </a:rPr>
              <a:t>Nêu</a:t>
            </a:r>
            <a:r>
              <a:rPr lang="en-US" sz="2400" dirty="0">
                <a:latin typeface="Times New Roman" pitchFamily="18" charset="0"/>
                <a:cs typeface="Times New Roman" pitchFamily="18" charset="0"/>
              </a:rPr>
              <a:t> ý </a:t>
            </a:r>
            <a:r>
              <a:rPr lang="en-US" sz="2400" dirty="0" err="1">
                <a:latin typeface="Times New Roman" pitchFamily="18" charset="0"/>
                <a:cs typeface="Times New Roman" pitchFamily="18" charset="0"/>
              </a:rPr>
              <a:t>kiến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đổi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tỏ</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cảm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với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người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thư</a:t>
            </a:r>
            <a:r>
              <a:rPr lang="en-US" sz="2400" dirty="0">
                <a:latin typeface="Times New Roman" pitchFamily="18" charset="0"/>
                <a:cs typeface="Times New Roman" pitchFamily="18" charset="0"/>
              </a:rPr>
              <a:t>. </a:t>
            </a:r>
            <a:endParaRPr lang="vi-VN" sz="2400" dirty="0">
              <a:latin typeface="Times New Roman" pitchFamily="18" charset="0"/>
              <a:cs typeface="Times New Roman" pitchFamily="18" charset="0"/>
            </a:endParaRPr>
          </a:p>
        </p:txBody>
      </p:sp>
      <p:sp>
        <p:nvSpPr>
          <p:cNvPr id="6" name="Rectangle 5"/>
          <p:cNvSpPr/>
          <p:nvPr/>
        </p:nvSpPr>
        <p:spPr>
          <a:xfrm>
            <a:off x="1835696" y="30899"/>
            <a:ext cx="7056784" cy="461665"/>
          </a:xfrm>
          <a:prstGeom prst="rect">
            <a:avLst/>
          </a:prstGeom>
        </p:spPr>
        <p:txBody>
          <a:bodyPr wrap="square">
            <a:spAutoFit/>
          </a:bodyPr>
          <a:lstStyle/>
          <a:p>
            <a:pPr algn="just"/>
            <a:r>
              <a:rPr lang="en-US" sz="2400" b="1" dirty="0" err="1">
                <a:latin typeface="Times New Roman" pitchFamily="18" charset="0"/>
                <a:cs typeface="Times New Roman" pitchFamily="18" charset="0"/>
              </a:rPr>
              <a:t>Một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bức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thư</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thường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gồm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những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nội</a:t>
            </a:r>
            <a:r>
              <a:rPr lang="en-US" sz="2400" b="1" dirty="0">
                <a:latin typeface="Times New Roman" pitchFamily="18" charset="0"/>
                <a:cs typeface="Times New Roman" pitchFamily="18" charset="0"/>
              </a:rPr>
              <a:t> dung </a:t>
            </a:r>
            <a:r>
              <a:rPr lang="en-US" sz="2400" b="1" dirty="0" err="1">
                <a:latin typeface="Times New Roman" pitchFamily="18" charset="0"/>
                <a:cs typeface="Times New Roman" pitchFamily="18" charset="0"/>
              </a:rPr>
              <a:t>sau</a:t>
            </a:r>
            <a:r>
              <a:rPr lang="en-US" sz="2400" b="1" dirty="0">
                <a:latin typeface="Times New Roman" pitchFamily="18" charset="0"/>
                <a:cs typeface="Times New Roman" pitchFamily="18" charset="0"/>
              </a:rPr>
              <a:t>:</a:t>
            </a:r>
          </a:p>
        </p:txBody>
      </p:sp>
      <p:sp>
        <p:nvSpPr>
          <p:cNvPr id="7" name="Rectangle 6"/>
          <p:cNvSpPr/>
          <p:nvPr/>
        </p:nvSpPr>
        <p:spPr>
          <a:xfrm>
            <a:off x="2070327" y="4071312"/>
            <a:ext cx="7073673" cy="1200329"/>
          </a:xfrm>
          <a:prstGeom prst="rect">
            <a:avLst/>
          </a:prstGeom>
        </p:spPr>
        <p:txBody>
          <a:bodyPr wrap="square">
            <a:spAutoFit/>
          </a:bodyPr>
          <a:lstStyle/>
          <a:p>
            <a:pPr algn="just"/>
            <a:r>
              <a:rPr lang="en-US" sz="2400" b="1" dirty="0">
                <a:latin typeface="Times New Roman" pitchFamily="18" charset="0"/>
                <a:cs typeface="Times New Roman" pitchFamily="18" charset="0"/>
              </a:rPr>
              <a:t>3. </a:t>
            </a:r>
            <a:r>
              <a:rPr lang="en-US" sz="2400" b="1" dirty="0" err="1">
                <a:latin typeface="Times New Roman" pitchFamily="18" charset="0"/>
                <a:cs typeface="Times New Roman" pitchFamily="18" charset="0"/>
              </a:rPr>
              <a:t>Phần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cuối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thư</a:t>
            </a:r>
            <a:r>
              <a:rPr lang="en-US" sz="2400" b="1" dirty="0">
                <a:latin typeface="Times New Roman" pitchFamily="18" charset="0"/>
                <a:cs typeface="Times New Roman" pitchFamily="18" charset="0"/>
              </a:rPr>
              <a:t>:</a:t>
            </a:r>
          </a:p>
          <a:p>
            <a:pPr algn="just"/>
            <a:r>
              <a:rPr lang="en-US" sz="2400" dirty="0">
                <a:latin typeface="Times New Roman" pitchFamily="18" charset="0"/>
                <a:cs typeface="Times New Roman" pitchFamily="18" charset="0"/>
              </a:rPr>
              <a:t>    - </a:t>
            </a:r>
            <a:r>
              <a:rPr lang="en-US" sz="2400" dirty="0" err="1">
                <a:latin typeface="Times New Roman" pitchFamily="18" charset="0"/>
                <a:cs typeface="Times New Roman" pitchFamily="18" charset="0"/>
              </a:rPr>
              <a:t>Lời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chúc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cảm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hứa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hẹn</a:t>
            </a:r>
            <a:r>
              <a:rPr lang="en-US" sz="2400" dirty="0">
                <a:latin typeface="Times New Roman" pitchFamily="18" charset="0"/>
                <a:cs typeface="Times New Roman" pitchFamily="18" charset="0"/>
              </a:rPr>
              <a:t>.</a:t>
            </a:r>
          </a:p>
          <a:p>
            <a:pPr algn="just"/>
            <a:r>
              <a:rPr lang="en-US" sz="2400" dirty="0">
                <a:latin typeface="Times New Roman" pitchFamily="18" charset="0"/>
                <a:cs typeface="Times New Roman" pitchFamily="18" charset="0"/>
              </a:rPr>
              <a:t>    - </a:t>
            </a:r>
            <a:r>
              <a:rPr lang="en-US" sz="2400" dirty="0" err="1">
                <a:latin typeface="Times New Roman" pitchFamily="18" charset="0"/>
                <a:cs typeface="Times New Roman" pitchFamily="18" charset="0"/>
              </a:rPr>
              <a:t>Chữ</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hoặc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họ</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tên</a:t>
            </a:r>
            <a:r>
              <a:rPr lang="en-US" sz="2400" dirty="0">
                <a:latin typeface="Times New Roman" pitchFamily="18" charset="0"/>
                <a:cs typeface="Times New Roman" pitchFamily="18" charset="0"/>
              </a:rPr>
              <a:t>. </a:t>
            </a:r>
            <a:endParaRPr lang="vi-VN" sz="2400" dirty="0">
              <a:latin typeface="Times New Roman" pitchFamily="18" charset="0"/>
              <a:cs typeface="Times New Roman" pitchFamily="18" charset="0"/>
            </a:endParaRPr>
          </a:p>
        </p:txBody>
      </p:sp>
    </p:spTree>
    <p:extLst>
      <p:ext uri="{BB962C8B-B14F-4D97-AF65-F5344CB8AC3E}">
        <p14:creationId xmlns:p14="http://schemas.microsoft.com/office/powerpoint/2010/main" val="9488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Bộ Hinh Nền Powerpoint 3D Đẹp, Đơn Giản, Dễ Thương, Chuyên Nghiệp"/>
          <p:cNvPicPr>
            <a:picLocks noChangeAspect="1" noChangeArrowheads="1"/>
          </p:cNvPicPr>
          <p:nvPr/>
        </p:nvPicPr>
        <p:blipFill>
          <a:blip r:embed="rId2">
            <a:extLst>
              <a:ext uri="{BEBA8EAE-BF5A-486C-A8C5-ECC9F3942E4B}">
                <a14:imgProps xmlns:a14="http://schemas.microsoft.com/office/drawing/2010/main">
                  <a14:imgLayer r:embed="rId3">
                    <a14:imgEffect>
                      <a14:artisticLineDrawing/>
                    </a14:imgEffect>
                  </a14:imgLayer>
                </a14:imgProps>
              </a:ext>
              <a:ext uri="{28A0092B-C50C-407E-A947-70E740481C1C}">
                <a14:useLocalDpi xmlns:a14="http://schemas.microsoft.com/office/drawing/2010/main" val="0"/>
              </a:ext>
            </a:extLst>
          </a:blip>
          <a:srcRect/>
          <a:stretch>
            <a:fillRect/>
          </a:stretch>
        </p:blipFill>
        <p:spPr bwMode="auto">
          <a:xfrm>
            <a:off x="-23471" y="-27384"/>
            <a:ext cx="9131876" cy="6885384"/>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11"/>
          <p:cNvSpPr>
            <a:spLocks noChangeArrowheads="1"/>
          </p:cNvSpPr>
          <p:nvPr/>
        </p:nvSpPr>
        <p:spPr bwMode="auto">
          <a:xfrm>
            <a:off x="28184" y="-15151"/>
            <a:ext cx="4929222" cy="634722"/>
          </a:xfrm>
          <a:prstGeom prst="horizontalScroll">
            <a:avLst>
              <a:gd name="adj" fmla="val 12500"/>
            </a:avLst>
          </a:prstGeom>
          <a:noFill/>
          <a:ln>
            <a:noFill/>
            <a:headEnd/>
            <a:tailEnd/>
          </a:ln>
        </p:spPr>
        <p:style>
          <a:lnRef idx="2">
            <a:schemeClr val="accent5"/>
          </a:lnRef>
          <a:fillRef idx="1">
            <a:schemeClr val="lt1"/>
          </a:fillRef>
          <a:effectRef idx="0">
            <a:schemeClr val="accent5"/>
          </a:effectRef>
          <a:fontRef idx="minor">
            <a:schemeClr val="dk1"/>
          </a:fontRef>
        </p:style>
        <p:txBody>
          <a:bodyPr wrap="none" anchor="ctr"/>
          <a:lstStyle/>
          <a:p>
            <a:pPr algn="just">
              <a:defRPr/>
            </a:pPr>
            <a:r>
              <a:rPr lang="en-US" sz="2400" b="1" dirty="0">
                <a:solidFill>
                  <a:srgbClr val="000099"/>
                </a:solidFill>
                <a:latin typeface="Times New Roman" pitchFamily="18" charset="0"/>
                <a:cs typeface="Times New Roman" pitchFamily="18" charset="0"/>
              </a:rPr>
              <a:t>II. LUYỆN TẬP</a:t>
            </a:r>
          </a:p>
        </p:txBody>
      </p:sp>
      <p:sp>
        <p:nvSpPr>
          <p:cNvPr id="10" name="Rectangle 9"/>
          <p:cNvSpPr/>
          <p:nvPr/>
        </p:nvSpPr>
        <p:spPr>
          <a:xfrm>
            <a:off x="-32" y="607338"/>
            <a:ext cx="9144000" cy="523220"/>
          </a:xfrm>
          <a:prstGeom prst="rect">
            <a:avLst/>
          </a:prstGeom>
        </p:spPr>
        <p:txBody>
          <a:bodyPr wrap="square">
            <a:spAutoFit/>
          </a:bodyPr>
          <a:lstStyle/>
          <a:p>
            <a:pPr>
              <a:spcBef>
                <a:spcPct val="50000"/>
              </a:spcBef>
              <a:buNone/>
              <a:defRPr/>
            </a:pPr>
            <a:r>
              <a:rPr lang="vi-VN" sz="2800" dirty="0">
                <a:cs typeface="Times New Roman" pitchFamily="18" charset="0"/>
              </a:rPr>
              <a:t>     </a:t>
            </a:r>
          </a:p>
        </p:txBody>
      </p:sp>
      <p:sp>
        <p:nvSpPr>
          <p:cNvPr id="6" name="Rectangle 5"/>
          <p:cNvSpPr/>
          <p:nvPr/>
        </p:nvSpPr>
        <p:spPr>
          <a:xfrm>
            <a:off x="28184" y="619571"/>
            <a:ext cx="9099755" cy="830997"/>
          </a:xfrm>
          <a:prstGeom prst="rect">
            <a:avLst/>
          </a:prstGeom>
          <a:solidFill>
            <a:schemeClr val="bg1"/>
          </a:solidFill>
        </p:spPr>
        <p:txBody>
          <a:bodyPr wrap="square">
            <a:spAutoFit/>
          </a:bodyPr>
          <a:lstStyle/>
          <a:p>
            <a:pPr algn="just">
              <a:buNone/>
            </a:pPr>
            <a:r>
              <a:rPr lang="en-US" sz="2400" i="1" dirty="0" err="1">
                <a:solidFill>
                  <a:srgbClr val="002060"/>
                </a:solidFill>
                <a:latin typeface="Times New Roman" pitchFamily="18" charset="0"/>
                <a:cs typeface="Times New Roman" pitchFamily="18" charset="0"/>
              </a:rPr>
              <a:t>Viết</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thư</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gửi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một</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bạn</a:t>
            </a:r>
            <a:r>
              <a:rPr lang="en-US" sz="2400" i="1" dirty="0">
                <a:solidFill>
                  <a:srgbClr val="002060"/>
                </a:solidFill>
                <a:latin typeface="Times New Roman" pitchFamily="18" charset="0"/>
                <a:cs typeface="Times New Roman" pitchFamily="18" charset="0"/>
              </a:rPr>
              <a:t> ở </a:t>
            </a:r>
            <a:r>
              <a:rPr lang="en-US" sz="2400" i="1" dirty="0" err="1">
                <a:solidFill>
                  <a:srgbClr val="002060"/>
                </a:solidFill>
                <a:latin typeface="Times New Roman" pitchFamily="18" charset="0"/>
                <a:cs typeface="Times New Roman" pitchFamily="18" charset="0"/>
              </a:rPr>
              <a:t>trường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khác</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để</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thăm</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hỏi</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và</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kể</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cho</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bạn</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nghe</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tình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hình</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lớp</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và</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trường</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em</a:t>
            </a:r>
            <a:r>
              <a:rPr lang="en-US" sz="2400" i="1" dirty="0">
                <a:solidFill>
                  <a:srgbClr val="002060"/>
                </a:solidFill>
                <a:latin typeface="Times New Roman" pitchFamily="18" charset="0"/>
                <a:cs typeface="Times New Roman" pitchFamily="18" charset="0"/>
              </a:rPr>
              <a:t> </a:t>
            </a:r>
            <a:r>
              <a:rPr lang="en-US" sz="2400" i="1" dirty="0" err="1">
                <a:solidFill>
                  <a:srgbClr val="002060"/>
                </a:solidFill>
                <a:latin typeface="Times New Roman" pitchFamily="18" charset="0"/>
                <a:cs typeface="Times New Roman" pitchFamily="18" charset="0"/>
              </a:rPr>
              <a:t>hiện</a:t>
            </a:r>
            <a:r>
              <a:rPr lang="en-US" sz="2400" i="1" dirty="0">
                <a:solidFill>
                  <a:srgbClr val="002060"/>
                </a:solidFill>
                <a:latin typeface="Times New Roman" pitchFamily="18" charset="0"/>
                <a:cs typeface="Times New Roman" pitchFamily="18" charset="0"/>
              </a:rPr>
              <a:t> nay</a:t>
            </a:r>
            <a:r>
              <a:rPr lang="vi-VN" sz="2400" i="1" dirty="0">
                <a:solidFill>
                  <a:srgbClr val="002060"/>
                </a:solidFill>
                <a:latin typeface="Times New Roman" pitchFamily="18" charset="0"/>
                <a:cs typeface="Times New Roman" pitchFamily="18" charset="0"/>
              </a:rPr>
              <a:t>:</a:t>
            </a:r>
            <a:endParaRPr lang="en-US" sz="2400" b="1" i="1" dirty="0">
              <a:solidFill>
                <a:srgbClr val="002060"/>
              </a:solidFill>
              <a:latin typeface="Times New Roman" pitchFamily="18" charset="0"/>
              <a:cs typeface="Times New Roman" pitchFamily="18" charset="0"/>
            </a:endParaRPr>
          </a:p>
        </p:txBody>
      </p:sp>
      <p:sp>
        <p:nvSpPr>
          <p:cNvPr id="3" name="Rectangle 2"/>
          <p:cNvSpPr/>
          <p:nvPr/>
        </p:nvSpPr>
        <p:spPr>
          <a:xfrm>
            <a:off x="-43005" y="1592223"/>
            <a:ext cx="9151409" cy="461665"/>
          </a:xfrm>
          <a:prstGeom prst="rect">
            <a:avLst/>
          </a:prstGeom>
        </p:spPr>
        <p:txBody>
          <a:bodyPr wrap="square">
            <a:spAutoFit/>
          </a:bodyPr>
          <a:lstStyle/>
          <a:p>
            <a:pPr algn="just"/>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Gợi</a:t>
            </a:r>
            <a:r>
              <a:rPr lang="en-US" sz="2400" b="1" dirty="0">
                <a:latin typeface="Times New Roman" pitchFamily="18" charset="0"/>
                <a:cs typeface="Times New Roman" pitchFamily="18" charset="0"/>
              </a:rPr>
              <a:t> ý:</a:t>
            </a:r>
            <a:endParaRPr lang="vi-VN" sz="2400" b="1" dirty="0">
              <a:latin typeface="Times New Roman" pitchFamily="18" charset="0"/>
              <a:cs typeface="Times New Roman" pitchFamily="18" charset="0"/>
            </a:endParaRPr>
          </a:p>
        </p:txBody>
      </p:sp>
      <p:sp>
        <p:nvSpPr>
          <p:cNvPr id="4" name="Rectangle 3"/>
          <p:cNvSpPr/>
          <p:nvPr/>
        </p:nvSpPr>
        <p:spPr>
          <a:xfrm>
            <a:off x="63779" y="2072389"/>
            <a:ext cx="9080221" cy="3416320"/>
          </a:xfrm>
          <a:prstGeom prst="rect">
            <a:avLst/>
          </a:prstGeom>
        </p:spPr>
        <p:txBody>
          <a:bodyPr wrap="square">
            <a:spAutoFit/>
          </a:bodyPr>
          <a:lstStyle/>
          <a:p>
            <a:pPr algn="just"/>
            <a:r>
              <a:rPr lang="vi-VN" sz="2400" dirty="0">
                <a:latin typeface="Times New Roman" pitchFamily="18" charset="0"/>
                <a:cs typeface="Times New Roman" pitchFamily="18" charset="0"/>
              </a:rPr>
              <a:t>- Viết thư cho </a:t>
            </a:r>
            <a:r>
              <a:rPr lang="en-US" sz="2400" dirty="0" err="1">
                <a:latin typeface="Times New Roman" pitchFamily="18" charset="0"/>
                <a:cs typeface="Times New Roman" pitchFamily="18" charset="0"/>
              </a:rPr>
              <a:t>ai</a:t>
            </a:r>
            <a:r>
              <a:rPr lang="en-US" sz="2400" dirty="0">
                <a:latin typeface="Times New Roman" pitchFamily="18" charset="0"/>
                <a:cs typeface="Times New Roman" pitchFamily="18" charset="0"/>
              </a:rPr>
              <a:t>: Cho </a:t>
            </a:r>
            <a:r>
              <a:rPr lang="vi-VN" sz="2400" dirty="0">
                <a:latin typeface="Times New Roman" pitchFamily="18" charset="0"/>
                <a:cs typeface="Times New Roman" pitchFamily="18" charset="0"/>
              </a:rPr>
              <a:t>một bạn ở trường khác</a:t>
            </a:r>
            <a:endParaRPr lang="en-US" sz="2400" dirty="0">
              <a:latin typeface="Times New Roman" pitchFamily="18" charset="0"/>
              <a:cs typeface="Times New Roman" pitchFamily="18" charset="0"/>
            </a:endParaRPr>
          </a:p>
          <a:p>
            <a:pPr algn="just"/>
            <a:r>
              <a:rPr lang="vi-VN" sz="2400" dirty="0">
                <a:latin typeface="Times New Roman" pitchFamily="18" charset="0"/>
                <a:cs typeface="Times New Roman" pitchFamily="18" charset="0"/>
              </a:rPr>
              <a:t>- Mục đích viết thư: để hỏi thăm và kể cho bạn nghe tình hình ở lớp, ở trường em hiện nay.</a:t>
            </a:r>
          </a:p>
          <a:p>
            <a:pPr algn="just"/>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Cách xưng hô</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tớ</a:t>
            </a:r>
            <a:r>
              <a:rPr lang="en-US" sz="2400" dirty="0">
                <a:latin typeface="Times New Roman" pitchFamily="18" charset="0"/>
                <a:cs typeface="Times New Roman" pitchFamily="18" charset="0"/>
              </a:rPr>
              <a:t> - </a:t>
            </a:r>
            <a:r>
              <a:rPr lang="en-US" sz="2400" dirty="0" err="1">
                <a:latin typeface="Times New Roman" pitchFamily="18" charset="0"/>
                <a:cs typeface="Times New Roman" pitchFamily="18" charset="0"/>
              </a:rPr>
              <a:t>cậu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mình</a:t>
            </a:r>
            <a:r>
              <a:rPr lang="en-US" sz="2400" dirty="0">
                <a:latin typeface="Times New Roman" pitchFamily="18" charset="0"/>
                <a:cs typeface="Times New Roman" pitchFamily="18" charset="0"/>
              </a:rPr>
              <a:t> - </a:t>
            </a:r>
            <a:r>
              <a:rPr lang="en-US" sz="2400" dirty="0" err="1">
                <a:latin typeface="Times New Roman" pitchFamily="18" charset="0"/>
                <a:cs typeface="Times New Roman" pitchFamily="18" charset="0"/>
              </a:rPr>
              <a:t>bạn</a:t>
            </a:r>
            <a:r>
              <a:rPr lang="en-US" sz="2400" dirty="0">
                <a:latin typeface="Times New Roman" pitchFamily="18" charset="0"/>
                <a:cs typeface="Times New Roman" pitchFamily="18" charset="0"/>
              </a:rPr>
              <a:t>,…</a:t>
            </a:r>
          </a:p>
          <a:p>
            <a:pPr algn="just"/>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Nội dung thăm hỏi: sức khỏe, việc học tập ở trường mới, tình hình gia đình...</a:t>
            </a:r>
          </a:p>
          <a:p>
            <a:pPr algn="just"/>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Kể cho bạn nghe những gì về tình hình, học tập, văn nghệ, thể thao, về thầy cô, bạn bè…</a:t>
            </a:r>
          </a:p>
          <a:p>
            <a:pPr algn="just"/>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Chúc bạn vui khỏe, học giỏi, hẹn gặp lại</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p:txBody>
      </p:sp>
    </p:spTree>
  </p:cSld>
  <p:clrMapOvr>
    <a:masterClrMapping/>
  </p:clrMapOvr>
  <p:transition spd="slow">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animBg="1"/>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17693"/>
            <a:ext cx="8208912" cy="6740307"/>
          </a:xfrm>
          <a:prstGeom prst="rect">
            <a:avLst/>
          </a:prstGeom>
        </p:spPr>
        <p:txBody>
          <a:bodyPr wrap="square">
            <a:spAutoFit/>
          </a:bodyPr>
          <a:lstStyle/>
          <a:p>
            <a:pPr algn="r"/>
            <a:r>
              <a:rPr lang="vi-VN" dirty="0"/>
              <a:t>Hải Dương, ngày 20 tháng 9 năm 2017</a:t>
            </a:r>
          </a:p>
          <a:p>
            <a:endParaRPr lang="vi-VN" dirty="0"/>
          </a:p>
          <a:p>
            <a:r>
              <a:rPr lang="vi-VN" dirty="0"/>
              <a:t>Đức Anh thân mến!</a:t>
            </a:r>
          </a:p>
          <a:p>
            <a:endParaRPr lang="vi-VN" dirty="0"/>
          </a:p>
          <a:p>
            <a:r>
              <a:rPr lang="vi-VN" dirty="0"/>
              <a:t>Chúng mình xa nhau thấm thoắt đã nửa năm rồi đấy nhỉ? Nhớ bạn quá, mình viết thư cho bạn đây. Trước hết, cho mình gửi lời hỏi thăm sức khoẻ đến hai bác và bé Quỳnh Nga nhé ! Còn bạn, từ ngày chuyển về Hà Nội, việc học hành đã ổn định hẳn chưa? Có được mấy người bạn mới rồi?</a:t>
            </a:r>
          </a:p>
          <a:p>
            <a:endParaRPr lang="vi-VN" dirty="0"/>
          </a:p>
          <a:p>
            <a:r>
              <a:rPr lang="vi-VN" dirty="0"/>
              <a:t>Bây giờ, mình sẽ kể về tình hình lớp cũ, trường cũ cho bạn nghe. Rất vui là lớp 3A của chúng mình, năm nay có mặt đầy đủ ở lớp 4A. Vui hơn nữa là cô Thuỷ tiếp tục làm chủ nhiệm nên cô hiểu rất rõ về từng học sinh, nhờ vậy mà sự giúp đỡ của cô rất có hiệu quả. Tổ 2 của chúng mình không còn bạn nào yếu kém nữa. Không khí thi đua học tập sôi nổi hẳn và điều đáng mừng hơn cả là 10 bạn tổ viên đều đã được kết nạp vào Đội Thiếu niên Tiền phong Hồ Chí Minh.</a:t>
            </a:r>
          </a:p>
          <a:p>
            <a:endParaRPr lang="vi-VN" dirty="0"/>
          </a:p>
          <a:p>
            <a:r>
              <a:rPr lang="vi-VN" dirty="0"/>
              <a:t>Riêng mình, năm học vừa qua cũng đạt được điểm khá cao về tất cả các môn. Mình cũng đoạt được giải Nhì trong hội thi vở sạch chữ đẹp của trường. Hè sang năm, bạn nhớ về quê chơi nhé! Chúng mình sẽ lại cùng nhau lên đê thả diều và bắt dế. Bạn bè gặp nhau, chắc là vui lắm đấy!</a:t>
            </a:r>
          </a:p>
          <a:p>
            <a:endParaRPr lang="vi-VN" dirty="0"/>
          </a:p>
          <a:p>
            <a:r>
              <a:rPr lang="vi-VN" dirty="0"/>
              <a:t>Thư đã dài, mình dừng bút ở đây. Chúc bạn và gia đình vui vẻ, gặp nhiều may mắn!</a:t>
            </a:r>
            <a:endParaRPr lang="en-US" dirty="0"/>
          </a:p>
        </p:txBody>
      </p:sp>
    </p:spTree>
    <p:extLst>
      <p:ext uri="{BB962C8B-B14F-4D97-AF65-F5344CB8AC3E}">
        <p14:creationId xmlns:p14="http://schemas.microsoft.com/office/powerpoint/2010/main" val="41050861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3999" cy="6858000"/>
          </a:xfrm>
        </p:spPr>
      </p:pic>
      <p:sp>
        <p:nvSpPr>
          <p:cNvPr id="5" name="TextBox 4"/>
          <p:cNvSpPr txBox="1"/>
          <p:nvPr/>
        </p:nvSpPr>
        <p:spPr>
          <a:xfrm>
            <a:off x="2971799" y="1513126"/>
            <a:ext cx="6172200" cy="2185214"/>
          </a:xfrm>
          <a:prstGeom prst="rect">
            <a:avLst/>
          </a:prstGeom>
          <a:noFill/>
        </p:spPr>
        <p:txBody>
          <a:bodyPr wrap="square" rtlCol="0">
            <a:spAutoFit/>
          </a:bodyPr>
          <a:lstStyle/>
          <a:p>
            <a:pPr algn="ctr"/>
            <a:r>
              <a:rPr lang="en-US" sz="4000" b="1" u="sng" dirty="0">
                <a:solidFill>
                  <a:srgbClr val="0070C0"/>
                </a:solidFill>
                <a:latin typeface="Times New Roman" panose="02020603050405020304" pitchFamily="18" charset="0"/>
                <a:cs typeface="Times New Roman" panose="02020603050405020304" pitchFamily="18" charset="0"/>
              </a:rPr>
              <a:t>DẶN DÒ</a:t>
            </a:r>
          </a:p>
          <a:p>
            <a:endParaRPr lang="en-US" sz="3200" b="1" u="sng" dirty="0">
              <a:solidFill>
                <a:srgbClr val="0070C0"/>
              </a:solidFill>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thư</a:t>
            </a:r>
            <a:r>
              <a:rPr lang="en-US" sz="3200" dirty="0">
                <a:latin typeface="Times New Roman" panose="02020603050405020304" pitchFamily="18" charset="0"/>
                <a:cs typeface="Times New Roman" panose="02020603050405020304" pitchFamily="18" charset="0"/>
              </a:rPr>
              <a:t> ở </a:t>
            </a:r>
            <a:r>
              <a:rPr lang="en-US" sz="3200" dirty="0" err="1">
                <a:latin typeface="Times New Roman" panose="02020603050405020304" pitchFamily="18" charset="0"/>
                <a:cs typeface="Times New Roman" panose="02020603050405020304" pitchFamily="18" charset="0"/>
              </a:rPr>
              <a:t>phần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Luyện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tập</a:t>
            </a:r>
            <a:r>
              <a:rPr lang="en-US" sz="3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232250012"/>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1202</TotalTime>
  <Words>866</Words>
  <Application>Microsoft Office PowerPoint</Application>
  <PresentationFormat>On-screen Show (4:3)</PresentationFormat>
  <Paragraphs>70</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Windows User</cp:lastModifiedBy>
  <cp:revision>334</cp:revision>
  <dcterms:created xsi:type="dcterms:W3CDTF">2013-03-12T11:38:33Z</dcterms:created>
  <dcterms:modified xsi:type="dcterms:W3CDTF">2020-10-01T02:36:15Z</dcterms:modified>
</cp:coreProperties>
</file>