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56" r:id="rId4"/>
    <p:sldId id="261" r:id="rId5"/>
    <p:sldId id="257" r:id="rId6"/>
    <p:sldId id="258" r:id="rId7"/>
    <p:sldId id="262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35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15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52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4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9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7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9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71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617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98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4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3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D203A-99EF-4DC6-9D59-8884AF95F804}" type="datetimeFigureOut">
              <a:rPr lang="en-US" smtClean="0"/>
              <a:t>08/10/2020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5E449-A476-42D7-9448-835DBF8B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123552" y="116632"/>
            <a:ext cx="3384376" cy="936104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Ôn</a:t>
            </a:r>
            <a:r>
              <a:rPr lang="en-US" sz="3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cũ</a:t>
            </a:r>
            <a:r>
              <a:rPr lang="en-US" sz="3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51520" y="1484784"/>
            <a:ext cx="806489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32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32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trung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?  </a:t>
            </a:r>
            <a:r>
              <a:rPr lang="en-US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1520" y="2780184"/>
            <a:ext cx="770485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2.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trái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nghĩa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từ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trung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Đặt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từ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vừa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1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2057400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ViÕt vë 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314"/>
            <a:ext cx="17526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60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4"/>
          <p:cNvSpPr>
            <a:spLocks noChangeArrowheads="1" noChangeShapeType="1" noTextEdit="1"/>
          </p:cNvSpPr>
          <p:nvPr/>
        </p:nvSpPr>
        <p:spPr bwMode="auto">
          <a:xfrm>
            <a:off x="1835696" y="620688"/>
            <a:ext cx="5334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Luyện</a:t>
            </a:r>
            <a:r>
              <a:rPr lang="en-US" sz="36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từ</a:t>
            </a:r>
            <a:r>
              <a:rPr lang="en-US" sz="36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và</a:t>
            </a:r>
            <a:r>
              <a:rPr lang="en-US" sz="36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câu</a:t>
            </a:r>
            <a:endParaRPr lang="en-US" sz="3600" kern="10" dirty="0" smtClean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83768" y="2060848"/>
            <a:ext cx="396044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Danh</a:t>
            </a:r>
            <a:r>
              <a:rPr lang="en-US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Từ</a:t>
            </a:r>
            <a:endParaRPr lang="en-US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9512" y="188640"/>
            <a:ext cx="2592288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xét</a:t>
            </a:r>
            <a:endParaRPr lang="en-US" sz="32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980728"/>
            <a:ext cx="8568952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thơ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: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39552" y="1700808"/>
            <a:ext cx="8306308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200" dirty="0" err="1">
                <a:latin typeface="Arial" pitchFamily="34" charset="0"/>
                <a:cs typeface="Arial" pitchFamily="34" charset="0"/>
              </a:rPr>
              <a:t>Mang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theo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truyện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cổ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tôi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đi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n-US" sz="3200" dirty="0" err="1">
                <a:latin typeface="Arial" pitchFamily="34" charset="0"/>
                <a:cs typeface="Arial" pitchFamily="34" charset="0"/>
              </a:rPr>
              <a:t>Nghe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cuộc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sống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thầm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thì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tiếng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xưa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n-US" sz="3200" dirty="0" err="1">
                <a:latin typeface="Arial" pitchFamily="34" charset="0"/>
                <a:cs typeface="Arial" pitchFamily="34" charset="0"/>
              </a:rPr>
              <a:t>Vàng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nắng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trắng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mưa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n-US" sz="3200" dirty="0">
                <a:latin typeface="Arial" pitchFamily="34" charset="0"/>
                <a:cs typeface="Arial" pitchFamily="34" charset="0"/>
              </a:rPr>
              <a:t>Con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sông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chảy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rặng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dừa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nghiêng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soi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n-US" sz="3200" dirty="0" err="1">
                <a:latin typeface="Arial" pitchFamily="34" charset="0"/>
                <a:cs typeface="Arial" pitchFamily="34" charset="0"/>
              </a:rPr>
              <a:t>Đời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cha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ông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đời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tôi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n-US" sz="3200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con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sông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chân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trời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xa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n-US" sz="3200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còn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truyện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cổ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thiết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tha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en-US" sz="3200" dirty="0">
                <a:latin typeface="Arial" pitchFamily="34" charset="0"/>
                <a:cs typeface="Arial" pitchFamily="34" charset="0"/>
              </a:rPr>
              <a:t>Cho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tôi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nhận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mặt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ông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cha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mình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 eaLnBrk="1" hangingPunct="1"/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r" eaLnBrk="1" hangingPunct="1"/>
            <a:r>
              <a:rPr lang="en-US" sz="2400" i="1" dirty="0" err="1">
                <a:latin typeface="Arial" pitchFamily="34" charset="0"/>
                <a:cs typeface="Arial" pitchFamily="34" charset="0"/>
              </a:rPr>
              <a:t>Lâm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Mỹ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Dạ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ine 29"/>
          <p:cNvSpPr>
            <a:spLocks noChangeShapeType="1"/>
          </p:cNvSpPr>
          <p:nvPr/>
        </p:nvSpPr>
        <p:spPr bwMode="auto">
          <a:xfrm>
            <a:off x="4391980" y="2204864"/>
            <a:ext cx="162018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Line 30"/>
          <p:cNvSpPr>
            <a:spLocks noChangeShapeType="1"/>
          </p:cNvSpPr>
          <p:nvPr/>
        </p:nvSpPr>
        <p:spPr bwMode="auto">
          <a:xfrm flipV="1">
            <a:off x="3162300" y="2657301"/>
            <a:ext cx="1809750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>
            <a:off x="6732240" y="2671589"/>
            <a:ext cx="158762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32"/>
          <p:cNvSpPr>
            <a:spLocks noChangeShapeType="1"/>
          </p:cNvSpPr>
          <p:nvPr/>
        </p:nvSpPr>
        <p:spPr bwMode="auto">
          <a:xfrm>
            <a:off x="1104900" y="3645024"/>
            <a:ext cx="73079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34"/>
          <p:cNvSpPr>
            <a:spLocks noChangeShapeType="1"/>
          </p:cNvSpPr>
          <p:nvPr/>
        </p:nvSpPr>
        <p:spPr bwMode="auto">
          <a:xfrm>
            <a:off x="5015484" y="4634848"/>
            <a:ext cx="150073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Line 35"/>
          <p:cNvSpPr>
            <a:spLocks noChangeShapeType="1"/>
          </p:cNvSpPr>
          <p:nvPr/>
        </p:nvSpPr>
        <p:spPr bwMode="auto">
          <a:xfrm>
            <a:off x="3848472" y="5085184"/>
            <a:ext cx="158762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Line 36"/>
          <p:cNvSpPr>
            <a:spLocks noChangeShapeType="1"/>
          </p:cNvSpPr>
          <p:nvPr/>
        </p:nvSpPr>
        <p:spPr bwMode="auto">
          <a:xfrm>
            <a:off x="4688576" y="5589240"/>
            <a:ext cx="132358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Line 37"/>
          <p:cNvSpPr>
            <a:spLocks noChangeShapeType="1"/>
          </p:cNvSpPr>
          <p:nvPr/>
        </p:nvSpPr>
        <p:spPr bwMode="auto">
          <a:xfrm>
            <a:off x="3848472" y="558924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Line 38"/>
          <p:cNvSpPr>
            <a:spLocks noChangeShapeType="1"/>
          </p:cNvSpPr>
          <p:nvPr/>
        </p:nvSpPr>
        <p:spPr bwMode="auto">
          <a:xfrm>
            <a:off x="2574064" y="4634848"/>
            <a:ext cx="658749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Line 39"/>
          <p:cNvSpPr>
            <a:spLocks noChangeShapeType="1"/>
          </p:cNvSpPr>
          <p:nvPr/>
        </p:nvSpPr>
        <p:spPr bwMode="auto">
          <a:xfrm>
            <a:off x="2705100" y="4147631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Line 41"/>
          <p:cNvSpPr>
            <a:spLocks noChangeShapeType="1"/>
          </p:cNvSpPr>
          <p:nvPr/>
        </p:nvSpPr>
        <p:spPr bwMode="auto">
          <a:xfrm>
            <a:off x="3467099" y="4147631"/>
            <a:ext cx="13049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Line 42"/>
          <p:cNvSpPr>
            <a:spLocks noChangeShapeType="1"/>
          </p:cNvSpPr>
          <p:nvPr/>
        </p:nvSpPr>
        <p:spPr bwMode="auto">
          <a:xfrm>
            <a:off x="2954274" y="3140968"/>
            <a:ext cx="6667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Line 43"/>
          <p:cNvSpPr>
            <a:spLocks noChangeShapeType="1"/>
          </p:cNvSpPr>
          <p:nvPr/>
        </p:nvSpPr>
        <p:spPr bwMode="auto">
          <a:xfrm>
            <a:off x="3752479" y="3140968"/>
            <a:ext cx="854001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Line 43"/>
          <p:cNvSpPr>
            <a:spLocks noChangeShapeType="1"/>
          </p:cNvSpPr>
          <p:nvPr/>
        </p:nvSpPr>
        <p:spPr bwMode="auto">
          <a:xfrm>
            <a:off x="6696615" y="3140968"/>
            <a:ext cx="854001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Line 43"/>
          <p:cNvSpPr>
            <a:spLocks noChangeShapeType="1"/>
          </p:cNvSpPr>
          <p:nvPr/>
        </p:nvSpPr>
        <p:spPr bwMode="auto">
          <a:xfrm>
            <a:off x="5877289" y="3140968"/>
            <a:ext cx="72008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Line 32"/>
          <p:cNvSpPr>
            <a:spLocks noChangeShapeType="1"/>
          </p:cNvSpPr>
          <p:nvPr/>
        </p:nvSpPr>
        <p:spPr bwMode="auto">
          <a:xfrm>
            <a:off x="1998000" y="3645024"/>
            <a:ext cx="73079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Line 32"/>
          <p:cNvSpPr>
            <a:spLocks noChangeShapeType="1"/>
          </p:cNvSpPr>
          <p:nvPr/>
        </p:nvSpPr>
        <p:spPr bwMode="auto">
          <a:xfrm>
            <a:off x="4489276" y="3645024"/>
            <a:ext cx="73079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Line 32"/>
          <p:cNvSpPr>
            <a:spLocks noChangeShapeType="1"/>
          </p:cNvSpPr>
          <p:nvPr/>
        </p:nvSpPr>
        <p:spPr bwMode="auto">
          <a:xfrm>
            <a:off x="5382376" y="3645024"/>
            <a:ext cx="73079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Line 38"/>
          <p:cNvSpPr>
            <a:spLocks noChangeShapeType="1"/>
          </p:cNvSpPr>
          <p:nvPr/>
        </p:nvSpPr>
        <p:spPr bwMode="auto">
          <a:xfrm>
            <a:off x="3472059" y="4634848"/>
            <a:ext cx="658749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5824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237070"/>
            <a:ext cx="8640960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053423"/>
              </p:ext>
            </p:extLst>
          </p:nvPr>
        </p:nvGraphicFramePr>
        <p:xfrm>
          <a:off x="251520" y="1628800"/>
          <a:ext cx="8712968" cy="4464496"/>
        </p:xfrm>
        <a:graphic>
          <a:graphicData uri="http://schemas.openxmlformats.org/drawingml/2006/table">
            <a:tbl>
              <a:tblPr/>
              <a:tblGrid>
                <a:gridCol w="3456384"/>
                <a:gridCol w="5256584"/>
              </a:tblGrid>
              <a:tr h="8640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chỉ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người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71D1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30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ông</a:t>
                      </a:r>
                      <a:r>
                        <a:rPr kumimoji="0" lang="en-US" sz="30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cha,  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71D1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8640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chỉ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vật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71D1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30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sông</a:t>
                      </a:r>
                      <a:r>
                        <a:rPr kumimoji="0" lang="en-US" sz="30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71D1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8640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chỉ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hiện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tượng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71D1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mưa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</a:p>
                  </a:txBody>
                  <a:tcPr horzOverflow="overflow"/>
                </a:tc>
              </a:tr>
              <a:tr h="1008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chỉ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khái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niệm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71D1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cuộc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sống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,…</a:t>
                      </a:r>
                    </a:p>
                  </a:txBody>
                  <a:tcPr horzOverflow="overflow"/>
                </a:tc>
              </a:tr>
              <a:tr h="8640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Từ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chỉ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vị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71D1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Cơn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71D1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,..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01784" y="1628800"/>
            <a:ext cx="18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cha 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ông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2505818"/>
            <a:ext cx="18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ừa</a:t>
            </a:r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70408" y="2492896"/>
            <a:ext cx="18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chân</a:t>
            </a:r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trời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5160" y="3356992"/>
            <a:ext cx="1214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nắng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07544" y="4221088"/>
            <a:ext cx="2025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ruyện</a:t>
            </a:r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cổ</a:t>
            </a:r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1456" y="4234010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iếng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70768" y="4717144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iếng</a:t>
            </a:r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25744" y="4719778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xưa</a:t>
            </a:r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6136" y="4712898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đời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6016" y="5224978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con,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08104" y="5224978"/>
            <a:ext cx="15841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3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ặng</a:t>
            </a:r>
            <a:endParaRPr lang="en-US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Horizontal Scroll 18"/>
          <p:cNvSpPr/>
          <p:nvPr/>
        </p:nvSpPr>
        <p:spPr>
          <a:xfrm>
            <a:off x="2339752" y="237070"/>
            <a:ext cx="4280476" cy="959682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Thảo</a:t>
            </a:r>
            <a:r>
              <a:rPr lang="en-US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Luận</a:t>
            </a:r>
            <a:r>
              <a:rPr lang="en-US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</a:t>
            </a:r>
            <a:endParaRPr lang="en-US" sz="32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4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62880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Danh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chỉ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sự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vật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vật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tượng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khái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niệm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hoặc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đơn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vị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).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566968"/>
            <a:ext cx="2592288" cy="6480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3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nhớ</a:t>
            </a:r>
            <a:r>
              <a:rPr lang="en-US" sz="3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85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79512" y="188640"/>
            <a:ext cx="3096344" cy="64807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sz="32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2276872"/>
            <a:ext cx="88569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   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Một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vi-VN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đ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iểm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nổi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bật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trong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vi-VN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đ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ạo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vi-VN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đ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ức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của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Chủ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tịch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Hồ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Chí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Minh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là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lòng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th</a:t>
            </a:r>
            <a:r>
              <a:rPr kumimoji="0" lang="vi-VN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ươ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ng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ng</a:t>
            </a:r>
            <a:r>
              <a:rPr kumimoji="0" lang="vi-VN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ư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ời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…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Chính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vì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thấy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n</a:t>
            </a:r>
            <a:r>
              <a:rPr kumimoji="0" lang="vi-VN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ư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ớc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mất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,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nhà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tan…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mà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Ng</a:t>
            </a:r>
            <a:r>
              <a:rPr kumimoji="0" lang="vi-VN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ư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ời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vi-VN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đ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ã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ra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vi-VN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đ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i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học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tập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kinh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nghiệm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của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cách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mạng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thế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giới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vi-VN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đ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ể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về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giúp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vi-VN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đ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ồng</a:t>
            </a: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1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charset="0"/>
              </a:rPr>
              <a:t>bào</a:t>
            </a:r>
            <a:r>
              <a:rPr kumimoji="0" lang="en-US" sz="31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</a:rPr>
              <a:t>.</a:t>
            </a:r>
            <a:endParaRPr kumimoji="0" lang="en-US" sz="310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1052736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1.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Tìm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danh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từ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chỉ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khái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niệm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trong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các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số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danh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từ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vi-VN" sz="3200" kern="0" dirty="0">
                <a:solidFill>
                  <a:srgbClr val="0000FF"/>
                </a:solidFill>
                <a:latin typeface="Arial" charset="0"/>
              </a:rPr>
              <a:t>đư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ợc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in </a:t>
            </a:r>
            <a:r>
              <a:rPr lang="vi-VN" sz="3200" kern="0" dirty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ậm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d</a:t>
            </a:r>
            <a:r>
              <a:rPr lang="vi-VN" sz="3200" kern="0" dirty="0">
                <a:solidFill>
                  <a:srgbClr val="0000FF"/>
                </a:solidFill>
                <a:latin typeface="Arial" charset="0"/>
              </a:rPr>
              <a:t>ư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ới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vi-VN" sz="3200" kern="0" dirty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200" kern="0" dirty="0" err="1">
                <a:solidFill>
                  <a:srgbClr val="0000FF"/>
                </a:solidFill>
                <a:latin typeface="Arial" charset="0"/>
              </a:rPr>
              <a:t>ây</a:t>
            </a:r>
            <a:r>
              <a:rPr lang="en-US" sz="3200" kern="0" dirty="0">
                <a:solidFill>
                  <a:srgbClr val="0000FF"/>
                </a:solidFill>
                <a:latin typeface="Arial" charset="0"/>
              </a:rPr>
              <a:t>.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484800" y="2736352"/>
            <a:ext cx="9361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913752" y="2745496"/>
            <a:ext cx="1512168" cy="91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15816" y="3214120"/>
            <a:ext cx="8640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99592" y="4176512"/>
            <a:ext cx="23042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077088" y="4158224"/>
            <a:ext cx="19442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21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11472" y="242360"/>
            <a:ext cx="8293536" cy="117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danh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khái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niệm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57200" y="1772816"/>
            <a:ext cx="2912368" cy="65087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điểm</a:t>
            </a:r>
            <a:endParaRPr lang="en-US" sz="36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05384" y="2741549"/>
            <a:ext cx="2912368" cy="65087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đạo đức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7200" y="3645024"/>
            <a:ext cx="2912368" cy="65087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lòng 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139952" y="1772815"/>
            <a:ext cx="2912368" cy="646331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36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mạng</a:t>
            </a:r>
            <a:endParaRPr lang="en-US" sz="36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205901" y="2852936"/>
            <a:ext cx="3822483" cy="65087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kinh nghiệm</a:t>
            </a:r>
          </a:p>
        </p:txBody>
      </p:sp>
    </p:spTree>
    <p:extLst>
      <p:ext uri="{BB962C8B-B14F-4D97-AF65-F5344CB8AC3E}">
        <p14:creationId xmlns:p14="http://schemas.microsoft.com/office/powerpoint/2010/main" val="306804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0"/>
          <p:cNvSpPr>
            <a:spLocks noChangeArrowheads="1"/>
          </p:cNvSpPr>
          <p:nvPr/>
        </p:nvSpPr>
        <p:spPr bwMode="auto">
          <a:xfrm>
            <a:off x="1244600" y="14351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5" name="Oval 71"/>
          <p:cNvSpPr>
            <a:spLocks noChangeArrowheads="1"/>
          </p:cNvSpPr>
          <p:nvPr/>
        </p:nvSpPr>
        <p:spPr bwMode="auto">
          <a:xfrm>
            <a:off x="1244600" y="20447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6" name="Oval 72"/>
          <p:cNvSpPr>
            <a:spLocks noChangeArrowheads="1"/>
          </p:cNvSpPr>
          <p:nvPr/>
        </p:nvSpPr>
        <p:spPr bwMode="auto">
          <a:xfrm>
            <a:off x="1244600" y="26797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7" name="Oval 73"/>
          <p:cNvSpPr>
            <a:spLocks noChangeArrowheads="1"/>
          </p:cNvSpPr>
          <p:nvPr/>
        </p:nvSpPr>
        <p:spPr bwMode="auto">
          <a:xfrm>
            <a:off x="1244600" y="32893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8" name="Oval 74"/>
          <p:cNvSpPr>
            <a:spLocks noChangeArrowheads="1"/>
          </p:cNvSpPr>
          <p:nvPr/>
        </p:nvSpPr>
        <p:spPr bwMode="auto">
          <a:xfrm>
            <a:off x="1244600" y="39116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9" name="Oval 75"/>
          <p:cNvSpPr>
            <a:spLocks noChangeArrowheads="1"/>
          </p:cNvSpPr>
          <p:nvPr/>
        </p:nvSpPr>
        <p:spPr bwMode="auto">
          <a:xfrm>
            <a:off x="1244600" y="45212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6</a:t>
            </a:r>
          </a:p>
        </p:txBody>
      </p:sp>
      <p:grpSp>
        <p:nvGrpSpPr>
          <p:cNvPr id="10" name="Group 165"/>
          <p:cNvGrpSpPr>
            <a:grpSpLocks/>
          </p:cNvGrpSpPr>
          <p:nvPr/>
        </p:nvGrpSpPr>
        <p:grpSpPr bwMode="auto">
          <a:xfrm>
            <a:off x="4648200" y="1397000"/>
            <a:ext cx="1371600" cy="609600"/>
            <a:chOff x="2928" y="880"/>
            <a:chExt cx="864" cy="38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" name="Rectangle 77"/>
            <p:cNvSpPr>
              <a:spLocks noChangeArrowheads="1"/>
            </p:cNvSpPr>
            <p:nvPr/>
          </p:nvSpPr>
          <p:spPr bwMode="auto">
            <a:xfrm>
              <a:off x="3360" y="880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Rectangle 78"/>
            <p:cNvSpPr>
              <a:spLocks noChangeArrowheads="1"/>
            </p:cNvSpPr>
            <p:nvPr/>
          </p:nvSpPr>
          <p:spPr bwMode="auto">
            <a:xfrm>
              <a:off x="2928" y="880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3" name="Group 167"/>
          <p:cNvGrpSpPr>
            <a:grpSpLocks/>
          </p:cNvGrpSpPr>
          <p:nvPr/>
        </p:nvGrpSpPr>
        <p:grpSpPr bwMode="auto">
          <a:xfrm>
            <a:off x="4648200" y="2616200"/>
            <a:ext cx="2057400" cy="609600"/>
            <a:chOff x="2928" y="1648"/>
            <a:chExt cx="1296" cy="38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4" name="Rectangle 81"/>
            <p:cNvSpPr>
              <a:spLocks noChangeArrowheads="1"/>
            </p:cNvSpPr>
            <p:nvPr/>
          </p:nvSpPr>
          <p:spPr bwMode="auto">
            <a:xfrm>
              <a:off x="3360" y="1648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Rectangle 82"/>
            <p:cNvSpPr>
              <a:spLocks noChangeArrowheads="1"/>
            </p:cNvSpPr>
            <p:nvPr/>
          </p:nvSpPr>
          <p:spPr bwMode="auto">
            <a:xfrm>
              <a:off x="2928" y="1648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Rectangle 91"/>
            <p:cNvSpPr>
              <a:spLocks noChangeArrowheads="1"/>
            </p:cNvSpPr>
            <p:nvPr/>
          </p:nvSpPr>
          <p:spPr bwMode="auto">
            <a:xfrm>
              <a:off x="3792" y="1648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" name="Group 168"/>
          <p:cNvGrpSpPr>
            <a:grpSpLocks/>
          </p:cNvGrpSpPr>
          <p:nvPr/>
        </p:nvGrpSpPr>
        <p:grpSpPr bwMode="auto">
          <a:xfrm>
            <a:off x="3962400" y="3213100"/>
            <a:ext cx="2743200" cy="622300"/>
            <a:chOff x="2496" y="2024"/>
            <a:chExt cx="1728" cy="392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8" name="Rectangle 83"/>
            <p:cNvSpPr>
              <a:spLocks noChangeArrowheads="1"/>
            </p:cNvSpPr>
            <p:nvPr/>
          </p:nvSpPr>
          <p:spPr bwMode="auto">
            <a:xfrm>
              <a:off x="3360" y="2032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Rectangle 84"/>
            <p:cNvSpPr>
              <a:spLocks noChangeArrowheads="1"/>
            </p:cNvSpPr>
            <p:nvPr/>
          </p:nvSpPr>
          <p:spPr bwMode="auto">
            <a:xfrm>
              <a:off x="2928" y="2032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Rectangle 92"/>
            <p:cNvSpPr>
              <a:spLocks noChangeArrowheads="1"/>
            </p:cNvSpPr>
            <p:nvPr/>
          </p:nvSpPr>
          <p:spPr bwMode="auto">
            <a:xfrm>
              <a:off x="3792" y="2032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ctangle 93"/>
            <p:cNvSpPr>
              <a:spLocks noChangeArrowheads="1"/>
            </p:cNvSpPr>
            <p:nvPr/>
          </p:nvSpPr>
          <p:spPr bwMode="auto">
            <a:xfrm>
              <a:off x="2496" y="2024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2" name="Group 169"/>
          <p:cNvGrpSpPr>
            <a:grpSpLocks/>
          </p:cNvGrpSpPr>
          <p:nvPr/>
        </p:nvGrpSpPr>
        <p:grpSpPr bwMode="auto">
          <a:xfrm>
            <a:off x="4648200" y="3840163"/>
            <a:ext cx="1371600" cy="609600"/>
            <a:chOff x="2928" y="2419"/>
            <a:chExt cx="864" cy="38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3" name="Rectangle 85"/>
            <p:cNvSpPr>
              <a:spLocks noChangeArrowheads="1"/>
            </p:cNvSpPr>
            <p:nvPr/>
          </p:nvSpPr>
          <p:spPr bwMode="auto">
            <a:xfrm>
              <a:off x="3360" y="2419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Rectangle 86"/>
            <p:cNvSpPr>
              <a:spLocks noChangeArrowheads="1"/>
            </p:cNvSpPr>
            <p:nvPr/>
          </p:nvSpPr>
          <p:spPr bwMode="auto">
            <a:xfrm>
              <a:off x="2928" y="2419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5" name="Group 170"/>
          <p:cNvGrpSpPr>
            <a:grpSpLocks/>
          </p:cNvGrpSpPr>
          <p:nvPr/>
        </p:nvGrpSpPr>
        <p:grpSpPr bwMode="auto">
          <a:xfrm>
            <a:off x="3962400" y="4445000"/>
            <a:ext cx="2743200" cy="614363"/>
            <a:chOff x="2496" y="2800"/>
            <a:chExt cx="1728" cy="387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6" name="Rectangle 87"/>
            <p:cNvSpPr>
              <a:spLocks noChangeArrowheads="1"/>
            </p:cNvSpPr>
            <p:nvPr/>
          </p:nvSpPr>
          <p:spPr bwMode="auto">
            <a:xfrm>
              <a:off x="3360" y="2803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Rectangle 88"/>
            <p:cNvSpPr>
              <a:spLocks noChangeArrowheads="1"/>
            </p:cNvSpPr>
            <p:nvPr/>
          </p:nvSpPr>
          <p:spPr bwMode="auto">
            <a:xfrm>
              <a:off x="2928" y="2803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Rectangle 94"/>
            <p:cNvSpPr>
              <a:spLocks noChangeArrowheads="1"/>
            </p:cNvSpPr>
            <p:nvPr/>
          </p:nvSpPr>
          <p:spPr bwMode="auto">
            <a:xfrm>
              <a:off x="2496" y="2800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Rectangle 95"/>
            <p:cNvSpPr>
              <a:spLocks noChangeArrowheads="1"/>
            </p:cNvSpPr>
            <p:nvPr/>
          </p:nvSpPr>
          <p:spPr bwMode="auto">
            <a:xfrm>
              <a:off x="3792" y="2800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0" name="Group 166"/>
          <p:cNvGrpSpPr>
            <a:grpSpLocks/>
          </p:cNvGrpSpPr>
          <p:nvPr/>
        </p:nvGrpSpPr>
        <p:grpSpPr bwMode="auto">
          <a:xfrm>
            <a:off x="1905000" y="2006600"/>
            <a:ext cx="4114800" cy="609600"/>
            <a:chOff x="1200" y="1264"/>
            <a:chExt cx="2592" cy="38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1" name="Rectangle 79"/>
            <p:cNvSpPr>
              <a:spLocks noChangeArrowheads="1"/>
            </p:cNvSpPr>
            <p:nvPr/>
          </p:nvSpPr>
          <p:spPr bwMode="auto">
            <a:xfrm>
              <a:off x="3360" y="1264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Rectangle 80"/>
            <p:cNvSpPr>
              <a:spLocks noChangeArrowheads="1"/>
            </p:cNvSpPr>
            <p:nvPr/>
          </p:nvSpPr>
          <p:spPr bwMode="auto">
            <a:xfrm>
              <a:off x="2928" y="1264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Rectangle 96"/>
            <p:cNvSpPr>
              <a:spLocks noChangeArrowheads="1"/>
            </p:cNvSpPr>
            <p:nvPr/>
          </p:nvSpPr>
          <p:spPr bwMode="auto">
            <a:xfrm>
              <a:off x="2496" y="1264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Rectangle 97"/>
            <p:cNvSpPr>
              <a:spLocks noChangeArrowheads="1"/>
            </p:cNvSpPr>
            <p:nvPr/>
          </p:nvSpPr>
          <p:spPr bwMode="auto">
            <a:xfrm>
              <a:off x="2064" y="1264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Rectangle 98"/>
            <p:cNvSpPr>
              <a:spLocks noChangeArrowheads="1"/>
            </p:cNvSpPr>
            <p:nvPr/>
          </p:nvSpPr>
          <p:spPr bwMode="auto">
            <a:xfrm>
              <a:off x="1632" y="1264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Rectangle 99"/>
            <p:cNvSpPr>
              <a:spLocks noChangeArrowheads="1"/>
            </p:cNvSpPr>
            <p:nvPr/>
          </p:nvSpPr>
          <p:spPr bwMode="auto">
            <a:xfrm>
              <a:off x="1200" y="1264"/>
              <a:ext cx="432" cy="38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7" name="Group 142"/>
          <p:cNvGrpSpPr>
            <a:grpSpLocks/>
          </p:cNvGrpSpPr>
          <p:nvPr/>
        </p:nvGrpSpPr>
        <p:grpSpPr bwMode="auto">
          <a:xfrm>
            <a:off x="4772025" y="1419225"/>
            <a:ext cx="1168400" cy="592138"/>
            <a:chOff x="3008" y="792"/>
            <a:chExt cx="736" cy="37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Text Box 108"/>
            <p:cNvSpPr txBox="1">
              <a:spLocks noChangeArrowheads="1"/>
            </p:cNvSpPr>
            <p:nvPr/>
          </p:nvSpPr>
          <p:spPr bwMode="auto">
            <a:xfrm>
              <a:off x="3008" y="800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39" name="Text Box 109"/>
            <p:cNvSpPr txBox="1">
              <a:spLocks noChangeArrowheads="1"/>
            </p:cNvSpPr>
            <p:nvPr/>
          </p:nvSpPr>
          <p:spPr bwMode="auto">
            <a:xfrm>
              <a:off x="3408" y="792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40" name="Group 143"/>
          <p:cNvGrpSpPr>
            <a:grpSpLocks/>
          </p:cNvGrpSpPr>
          <p:nvPr/>
        </p:nvGrpSpPr>
        <p:grpSpPr bwMode="auto">
          <a:xfrm>
            <a:off x="2019300" y="1985963"/>
            <a:ext cx="3937000" cy="604837"/>
            <a:chOff x="1280" y="1152"/>
            <a:chExt cx="2480" cy="381"/>
          </a:xfrm>
          <a:solidFill>
            <a:srgbClr val="CCECFF"/>
          </a:solidFill>
        </p:grpSpPr>
        <p:sp>
          <p:nvSpPr>
            <p:cNvPr id="41" name="Text Box 110"/>
            <p:cNvSpPr txBox="1">
              <a:spLocks noChangeArrowheads="1"/>
            </p:cNvSpPr>
            <p:nvPr/>
          </p:nvSpPr>
          <p:spPr bwMode="auto">
            <a:xfrm>
              <a:off x="3000" y="1152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2" name="Text Box 111"/>
            <p:cNvSpPr txBox="1">
              <a:spLocks noChangeArrowheads="1"/>
            </p:cNvSpPr>
            <p:nvPr/>
          </p:nvSpPr>
          <p:spPr bwMode="auto">
            <a:xfrm>
              <a:off x="3424" y="1160"/>
              <a:ext cx="336" cy="3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dirty="0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43" name="Text Box 112"/>
            <p:cNvSpPr txBox="1">
              <a:spLocks noChangeArrowheads="1"/>
            </p:cNvSpPr>
            <p:nvPr/>
          </p:nvSpPr>
          <p:spPr bwMode="auto">
            <a:xfrm>
              <a:off x="2552" y="1160"/>
              <a:ext cx="336" cy="3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G</a:t>
              </a:r>
            </a:p>
          </p:txBody>
        </p:sp>
        <p:sp>
          <p:nvSpPr>
            <p:cNvPr id="44" name="Text Box 113"/>
            <p:cNvSpPr txBox="1">
              <a:spLocks noChangeArrowheads="1"/>
            </p:cNvSpPr>
            <p:nvPr/>
          </p:nvSpPr>
          <p:spPr bwMode="auto">
            <a:xfrm>
              <a:off x="2136" y="1168"/>
              <a:ext cx="336" cy="3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45" name="Text Box 114"/>
            <p:cNvSpPr txBox="1">
              <a:spLocks noChangeArrowheads="1"/>
            </p:cNvSpPr>
            <p:nvPr/>
          </p:nvSpPr>
          <p:spPr bwMode="auto">
            <a:xfrm>
              <a:off x="1704" y="1168"/>
              <a:ext cx="336" cy="3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Ô</a:t>
              </a:r>
            </a:p>
          </p:txBody>
        </p:sp>
        <p:sp>
          <p:nvSpPr>
            <p:cNvPr id="46" name="Text Box 115"/>
            <p:cNvSpPr txBox="1">
              <a:spLocks noChangeArrowheads="1"/>
            </p:cNvSpPr>
            <p:nvPr/>
          </p:nvSpPr>
          <p:spPr bwMode="auto">
            <a:xfrm>
              <a:off x="1280" y="1168"/>
              <a:ext cx="336" cy="3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  <p:grpSp>
        <p:nvGrpSpPr>
          <p:cNvPr id="47" name="Group 144"/>
          <p:cNvGrpSpPr>
            <a:grpSpLocks/>
          </p:cNvGrpSpPr>
          <p:nvPr/>
        </p:nvGrpSpPr>
        <p:grpSpPr bwMode="auto">
          <a:xfrm>
            <a:off x="4762500" y="2638425"/>
            <a:ext cx="1892300" cy="604838"/>
            <a:chOff x="2992" y="1552"/>
            <a:chExt cx="1192" cy="381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8" name="Text Box 116"/>
            <p:cNvSpPr txBox="1">
              <a:spLocks noChangeArrowheads="1"/>
            </p:cNvSpPr>
            <p:nvPr/>
          </p:nvSpPr>
          <p:spPr bwMode="auto">
            <a:xfrm>
              <a:off x="2992" y="1560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49" name="Text Box 117"/>
            <p:cNvSpPr txBox="1">
              <a:spLocks noChangeArrowheads="1"/>
            </p:cNvSpPr>
            <p:nvPr/>
          </p:nvSpPr>
          <p:spPr bwMode="auto">
            <a:xfrm>
              <a:off x="3848" y="1552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50" name="Text Box 122"/>
            <p:cNvSpPr txBox="1">
              <a:spLocks noChangeArrowheads="1"/>
            </p:cNvSpPr>
            <p:nvPr/>
          </p:nvSpPr>
          <p:spPr bwMode="auto">
            <a:xfrm>
              <a:off x="3424" y="1568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Ó</a:t>
              </a:r>
            </a:p>
          </p:txBody>
        </p:sp>
      </p:grpSp>
      <p:grpSp>
        <p:nvGrpSpPr>
          <p:cNvPr id="51" name="Group 145"/>
          <p:cNvGrpSpPr>
            <a:grpSpLocks/>
          </p:cNvGrpSpPr>
          <p:nvPr/>
        </p:nvGrpSpPr>
        <p:grpSpPr bwMode="auto">
          <a:xfrm>
            <a:off x="4076700" y="3228975"/>
            <a:ext cx="2590800" cy="592138"/>
            <a:chOff x="2568" y="1928"/>
            <a:chExt cx="1632" cy="37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2" name="Text Box 126"/>
            <p:cNvSpPr txBox="1">
              <a:spLocks noChangeArrowheads="1"/>
            </p:cNvSpPr>
            <p:nvPr/>
          </p:nvSpPr>
          <p:spPr bwMode="auto">
            <a:xfrm>
              <a:off x="2568" y="1928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53" name="Text Box 127"/>
            <p:cNvSpPr txBox="1">
              <a:spLocks noChangeArrowheads="1"/>
            </p:cNvSpPr>
            <p:nvPr/>
          </p:nvSpPr>
          <p:spPr bwMode="auto">
            <a:xfrm>
              <a:off x="2992" y="1928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H</a:t>
              </a:r>
            </a:p>
          </p:txBody>
        </p:sp>
        <p:sp>
          <p:nvSpPr>
            <p:cNvPr id="54" name="Text Box 128"/>
            <p:cNvSpPr txBox="1">
              <a:spLocks noChangeArrowheads="1"/>
            </p:cNvSpPr>
            <p:nvPr/>
          </p:nvSpPr>
          <p:spPr bwMode="auto">
            <a:xfrm>
              <a:off x="3408" y="1936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Ớ</a:t>
              </a:r>
            </a:p>
          </p:txBody>
        </p:sp>
        <p:sp>
          <p:nvSpPr>
            <p:cNvPr id="55" name="Text Box 129"/>
            <p:cNvSpPr txBox="1">
              <a:spLocks noChangeArrowheads="1"/>
            </p:cNvSpPr>
            <p:nvPr/>
          </p:nvSpPr>
          <p:spPr bwMode="auto">
            <a:xfrm>
              <a:off x="3864" y="1936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</p:grpSp>
      <p:grpSp>
        <p:nvGrpSpPr>
          <p:cNvPr id="56" name="Group 146"/>
          <p:cNvGrpSpPr>
            <a:grpSpLocks/>
          </p:cNvGrpSpPr>
          <p:nvPr/>
        </p:nvGrpSpPr>
        <p:grpSpPr bwMode="auto">
          <a:xfrm>
            <a:off x="4767263" y="3843338"/>
            <a:ext cx="1193800" cy="579437"/>
            <a:chOff x="3000" y="2320"/>
            <a:chExt cx="752" cy="36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7" name="Text Box 130"/>
            <p:cNvSpPr txBox="1">
              <a:spLocks noChangeArrowheads="1"/>
            </p:cNvSpPr>
            <p:nvPr/>
          </p:nvSpPr>
          <p:spPr bwMode="auto">
            <a:xfrm>
              <a:off x="3000" y="2320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58" name="Text Box 131"/>
            <p:cNvSpPr txBox="1">
              <a:spLocks noChangeArrowheads="1"/>
            </p:cNvSpPr>
            <p:nvPr/>
          </p:nvSpPr>
          <p:spPr bwMode="auto">
            <a:xfrm>
              <a:off x="3416" y="2320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Ổ</a:t>
              </a:r>
            </a:p>
          </p:txBody>
        </p:sp>
      </p:grpSp>
      <p:grpSp>
        <p:nvGrpSpPr>
          <p:cNvPr id="59" name="Group 147"/>
          <p:cNvGrpSpPr>
            <a:grpSpLocks/>
          </p:cNvGrpSpPr>
          <p:nvPr/>
        </p:nvGrpSpPr>
        <p:grpSpPr bwMode="auto">
          <a:xfrm>
            <a:off x="4029075" y="4433888"/>
            <a:ext cx="2590800" cy="604837"/>
            <a:chOff x="2544" y="2688"/>
            <a:chExt cx="1632" cy="381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0" name="Text Box 132"/>
            <p:cNvSpPr txBox="1">
              <a:spLocks noChangeArrowheads="1"/>
            </p:cNvSpPr>
            <p:nvPr/>
          </p:nvSpPr>
          <p:spPr bwMode="auto">
            <a:xfrm>
              <a:off x="3432" y="2696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61" name="Text Box 133"/>
            <p:cNvSpPr txBox="1">
              <a:spLocks noChangeArrowheads="1"/>
            </p:cNvSpPr>
            <p:nvPr/>
          </p:nvSpPr>
          <p:spPr bwMode="auto">
            <a:xfrm>
              <a:off x="3840" y="2688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G</a:t>
              </a:r>
            </a:p>
          </p:txBody>
        </p:sp>
        <p:sp>
          <p:nvSpPr>
            <p:cNvPr id="62" name="Text Box 134"/>
            <p:cNvSpPr txBox="1">
              <a:spLocks noChangeArrowheads="1"/>
            </p:cNvSpPr>
            <p:nvPr/>
          </p:nvSpPr>
          <p:spPr bwMode="auto">
            <a:xfrm>
              <a:off x="3016" y="2704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Ừ</a:t>
              </a:r>
            </a:p>
          </p:txBody>
        </p:sp>
        <p:sp>
          <p:nvSpPr>
            <p:cNvPr id="63" name="Text Box 135"/>
            <p:cNvSpPr txBox="1">
              <a:spLocks noChangeArrowheads="1"/>
            </p:cNvSpPr>
            <p:nvPr/>
          </p:nvSpPr>
          <p:spPr bwMode="auto">
            <a:xfrm>
              <a:off x="2544" y="2688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latin typeface="Arial" pitchFamily="34" charset="0"/>
                  <a:cs typeface="Arial" pitchFamily="34" charset="0"/>
                </a:rPr>
                <a:t>G</a:t>
              </a:r>
            </a:p>
          </p:txBody>
        </p:sp>
      </p:grpSp>
      <p:grpSp>
        <p:nvGrpSpPr>
          <p:cNvPr id="64" name="Group 148"/>
          <p:cNvGrpSpPr>
            <a:grpSpLocks/>
          </p:cNvGrpSpPr>
          <p:nvPr/>
        </p:nvGrpSpPr>
        <p:grpSpPr bwMode="auto">
          <a:xfrm>
            <a:off x="4762500" y="1433513"/>
            <a:ext cx="571500" cy="3602037"/>
            <a:chOff x="4936" y="736"/>
            <a:chExt cx="360" cy="2269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5" name="Text Box 136"/>
            <p:cNvSpPr txBox="1">
              <a:spLocks noChangeArrowheads="1"/>
            </p:cNvSpPr>
            <p:nvPr/>
          </p:nvSpPr>
          <p:spPr bwMode="auto">
            <a:xfrm>
              <a:off x="4952" y="736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66" name="Text Box 137"/>
            <p:cNvSpPr txBox="1">
              <a:spLocks noChangeArrowheads="1"/>
            </p:cNvSpPr>
            <p:nvPr/>
          </p:nvSpPr>
          <p:spPr bwMode="auto">
            <a:xfrm>
              <a:off x="4944" y="1088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67" name="Text Box 138"/>
            <p:cNvSpPr txBox="1">
              <a:spLocks noChangeArrowheads="1"/>
            </p:cNvSpPr>
            <p:nvPr/>
          </p:nvSpPr>
          <p:spPr bwMode="auto">
            <a:xfrm>
              <a:off x="4936" y="1496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68" name="Text Box 139"/>
            <p:cNvSpPr txBox="1">
              <a:spLocks noChangeArrowheads="1"/>
            </p:cNvSpPr>
            <p:nvPr/>
          </p:nvSpPr>
          <p:spPr bwMode="auto">
            <a:xfrm>
              <a:off x="4936" y="1864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H</a:t>
              </a:r>
            </a:p>
          </p:txBody>
        </p:sp>
        <p:sp>
          <p:nvSpPr>
            <p:cNvPr id="69" name="Text Box 140"/>
            <p:cNvSpPr txBox="1">
              <a:spLocks noChangeArrowheads="1"/>
            </p:cNvSpPr>
            <p:nvPr/>
          </p:nvSpPr>
          <p:spPr bwMode="auto">
            <a:xfrm>
              <a:off x="4944" y="2256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70" name="Text Box 141"/>
            <p:cNvSpPr txBox="1">
              <a:spLocks noChangeArrowheads="1"/>
            </p:cNvSpPr>
            <p:nvPr/>
          </p:nvSpPr>
          <p:spPr bwMode="auto">
            <a:xfrm>
              <a:off x="4960" y="2640"/>
              <a:ext cx="33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Ừ</a:t>
              </a:r>
            </a:p>
          </p:txBody>
        </p:sp>
      </p:grpSp>
      <p:pic>
        <p:nvPicPr>
          <p:cNvPr id="71" name="Picture 149" descr="Casa_00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054600"/>
            <a:ext cx="5334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72" name="Text Box 151"/>
          <p:cNvSpPr txBox="1">
            <a:spLocks noChangeArrowheads="1"/>
          </p:cNvSpPr>
          <p:nvPr/>
        </p:nvSpPr>
        <p:spPr bwMode="auto">
          <a:xfrm>
            <a:off x="1143000" y="56388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  <a:latin typeface="Times New Roman" pitchFamily="18" charset="0"/>
              </a:rPr>
              <a:t>Từ có 2 chữ cái, chỉ bộ phận bài tiết mồ hôi trên cơ thể người?</a:t>
            </a:r>
          </a:p>
        </p:txBody>
      </p:sp>
      <p:sp>
        <p:nvSpPr>
          <p:cNvPr id="73" name="Oval 152"/>
          <p:cNvSpPr>
            <a:spLocks noChangeArrowheads="1"/>
          </p:cNvSpPr>
          <p:nvPr/>
        </p:nvSpPr>
        <p:spPr bwMode="auto">
          <a:xfrm>
            <a:off x="1244600" y="14351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74" name="Oval 153"/>
          <p:cNvSpPr>
            <a:spLocks noChangeArrowheads="1"/>
          </p:cNvSpPr>
          <p:nvPr/>
        </p:nvSpPr>
        <p:spPr bwMode="auto">
          <a:xfrm>
            <a:off x="1257300" y="20447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75" name="Oval 154"/>
          <p:cNvSpPr>
            <a:spLocks noChangeArrowheads="1"/>
          </p:cNvSpPr>
          <p:nvPr/>
        </p:nvSpPr>
        <p:spPr bwMode="auto">
          <a:xfrm>
            <a:off x="1244600" y="26797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76" name="Oval 155"/>
          <p:cNvSpPr>
            <a:spLocks noChangeArrowheads="1"/>
          </p:cNvSpPr>
          <p:nvPr/>
        </p:nvSpPr>
        <p:spPr bwMode="auto">
          <a:xfrm>
            <a:off x="1244600" y="32893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77" name="Oval 156"/>
          <p:cNvSpPr>
            <a:spLocks noChangeArrowheads="1"/>
          </p:cNvSpPr>
          <p:nvPr/>
        </p:nvSpPr>
        <p:spPr bwMode="auto">
          <a:xfrm>
            <a:off x="1244600" y="39116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78" name="Oval 157"/>
          <p:cNvSpPr>
            <a:spLocks noChangeArrowheads="1"/>
          </p:cNvSpPr>
          <p:nvPr/>
        </p:nvSpPr>
        <p:spPr bwMode="auto">
          <a:xfrm>
            <a:off x="1244600" y="4521200"/>
            <a:ext cx="533400" cy="533400"/>
          </a:xfrm>
          <a:prstGeom prst="ellipse">
            <a:avLst/>
          </a:prstGeom>
          <a:gradFill rotWithShape="1">
            <a:gsLst>
              <a:gs pos="0">
                <a:srgbClr val="000066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79" name="Text Box 158"/>
          <p:cNvSpPr txBox="1">
            <a:spLocks noChangeArrowheads="1"/>
          </p:cNvSpPr>
          <p:nvPr/>
        </p:nvSpPr>
        <p:spPr bwMode="auto">
          <a:xfrm>
            <a:off x="1157288" y="5610225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  <a:latin typeface="Times New Roman" pitchFamily="18" charset="0"/>
              </a:rPr>
              <a:t>Từ có 6 chữ cái, chỉ người bảo vệ an ninh, trật tự xóm làng?</a:t>
            </a:r>
          </a:p>
        </p:txBody>
      </p:sp>
      <p:sp>
        <p:nvSpPr>
          <p:cNvPr id="80" name="Text Box 159"/>
          <p:cNvSpPr txBox="1">
            <a:spLocks noChangeArrowheads="1"/>
          </p:cNvSpPr>
          <p:nvPr/>
        </p:nvSpPr>
        <p:spPr bwMode="auto">
          <a:xfrm>
            <a:off x="1143000" y="5611813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  <a:latin typeface="Times New Roman" pitchFamily="18" charset="0"/>
              </a:rPr>
              <a:t>Từ có 3 chữ cái, chỉ đồ vật dùng để đội trên đầu che nắng, che mưa?</a:t>
            </a:r>
          </a:p>
        </p:txBody>
      </p:sp>
      <p:sp>
        <p:nvSpPr>
          <p:cNvPr id="81" name="Text Box 160"/>
          <p:cNvSpPr txBox="1">
            <a:spLocks noChangeArrowheads="1"/>
          </p:cNvSpPr>
          <p:nvPr/>
        </p:nvSpPr>
        <p:spPr bwMode="auto">
          <a:xfrm>
            <a:off x="1219200" y="5610225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  <a:latin typeface="Times New Roman" pitchFamily="18" charset="0"/>
              </a:rPr>
              <a:t>Từ có 4 chữ cái, chỉ hiện tượng thời tiết xảy ra khi trời có giông?</a:t>
            </a:r>
          </a:p>
        </p:txBody>
      </p:sp>
      <p:sp>
        <p:nvSpPr>
          <p:cNvPr id="82" name="Text Box 161"/>
          <p:cNvSpPr txBox="1">
            <a:spLocks noChangeArrowheads="1"/>
          </p:cNvSpPr>
          <p:nvPr/>
        </p:nvSpPr>
        <p:spPr bwMode="auto">
          <a:xfrm>
            <a:off x="1219200" y="56007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  <a:latin typeface="Times New Roman" pitchFamily="18" charset="0"/>
              </a:rPr>
              <a:t>Từ có 2 chữ cái, chỉ đơn vị chia nhỏ trong lớp để tiện sinh hoạt, học tập?</a:t>
            </a:r>
          </a:p>
        </p:txBody>
      </p:sp>
      <p:sp>
        <p:nvSpPr>
          <p:cNvPr id="83" name="Text Box 162"/>
          <p:cNvSpPr txBox="1">
            <a:spLocks noChangeArrowheads="1"/>
          </p:cNvSpPr>
          <p:nvPr/>
        </p:nvSpPr>
        <p:spPr bwMode="auto">
          <a:xfrm>
            <a:off x="1219200" y="5610225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  <a:latin typeface="Times New Roman" pitchFamily="18" charset="0"/>
              </a:rPr>
              <a:t>Từ có 4 chữ cái, chỉ loại củ có vị cay dùng làm mứt trong ngày tết?</a:t>
            </a:r>
          </a:p>
        </p:txBody>
      </p:sp>
      <p:sp>
        <p:nvSpPr>
          <p:cNvPr id="84" name="WordArt 163"/>
          <p:cNvSpPr>
            <a:spLocks noChangeArrowheads="1" noChangeShapeType="1" noTextEdit="1"/>
          </p:cNvSpPr>
          <p:nvPr/>
        </p:nvSpPr>
        <p:spPr bwMode="auto">
          <a:xfrm rot="486248">
            <a:off x="914400" y="228600"/>
            <a:ext cx="2514600" cy="990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57398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 dirty="0" err="1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009900"/>
                    </a:gs>
                    <a:gs pos="50000">
                      <a:srgbClr val="FFFF00"/>
                    </a:gs>
                    <a:gs pos="100000">
                      <a:srgbClr val="009900"/>
                    </a:gs>
                  </a:gsLst>
                  <a:lin ang="4913752" scaled="1"/>
                </a:gradFill>
                <a:latin typeface="Arial" pitchFamily="34" charset="0"/>
                <a:cs typeface="Arial" pitchFamily="34" charset="0"/>
              </a:rPr>
              <a:t>Trò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009900"/>
                    </a:gs>
                    <a:gs pos="50000">
                      <a:srgbClr val="FFFF00"/>
                    </a:gs>
                    <a:gs pos="100000">
                      <a:srgbClr val="009900"/>
                    </a:gs>
                  </a:gsLst>
                  <a:lin ang="4913752" scaled="1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10" dirty="0" err="1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009900"/>
                    </a:gs>
                    <a:gs pos="50000">
                      <a:srgbClr val="FFFF00"/>
                    </a:gs>
                    <a:gs pos="100000">
                      <a:srgbClr val="009900"/>
                    </a:gs>
                  </a:gsLst>
                  <a:lin ang="4913752" scaled="1"/>
                </a:gradFill>
                <a:latin typeface="Arial" pitchFamily="34" charset="0"/>
                <a:cs typeface="Arial" pitchFamily="34" charset="0"/>
              </a:rPr>
              <a:t>chơi</a:t>
            </a:r>
            <a:endParaRPr lang="en-US" sz="3600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009900"/>
                  </a:gs>
                  <a:gs pos="50000">
                    <a:srgbClr val="FFFF00"/>
                  </a:gs>
                  <a:gs pos="100000">
                    <a:srgbClr val="009900"/>
                  </a:gs>
                </a:gsLst>
                <a:lin ang="4913752" scaled="1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 Box 164"/>
          <p:cNvSpPr txBox="1">
            <a:spLocks noChangeArrowheads="1"/>
          </p:cNvSpPr>
          <p:nvPr/>
        </p:nvSpPr>
        <p:spPr bwMode="auto">
          <a:xfrm>
            <a:off x="3810000" y="228600"/>
            <a:ext cx="4495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rgbClr val="FFFF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54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Ô chữ kỳ diệu</a:t>
            </a:r>
          </a:p>
        </p:txBody>
      </p:sp>
    </p:spTree>
    <p:extLst>
      <p:ext uri="{BB962C8B-B14F-4D97-AF65-F5344CB8AC3E}">
        <p14:creationId xmlns:p14="http://schemas.microsoft.com/office/powerpoint/2010/main" val="110422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2" grpId="0"/>
      <p:bldP spid="72" grpId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/>
      <p:bldP spid="79" grpId="1"/>
      <p:bldP spid="80" grpId="0"/>
      <p:bldP spid="80" grpId="1"/>
      <p:bldP spid="81" grpId="0"/>
      <p:bldP spid="81" grpId="1"/>
      <p:bldP spid="82" grpId="0"/>
      <p:bldP spid="82" grpId="1"/>
      <p:bldP spid="83" grpId="0"/>
      <p:bldP spid="83" grpId="1"/>
      <p:bldP spid="84" grpId="0" animBg="1"/>
      <p:bldP spid="8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499</Words>
  <Application>Microsoft Office PowerPoint</Application>
  <PresentationFormat>On-screen Show (4:3)</PresentationFormat>
  <Paragraphs>98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Windows User</cp:lastModifiedBy>
  <cp:revision>11</cp:revision>
  <dcterms:created xsi:type="dcterms:W3CDTF">2020-10-03T01:27:49Z</dcterms:created>
  <dcterms:modified xsi:type="dcterms:W3CDTF">2020-10-08T00:19:16Z</dcterms:modified>
</cp:coreProperties>
</file>