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40" r:id="rId1"/>
  </p:sldMasterIdLst>
  <p:notesMasterIdLst>
    <p:notesMasterId r:id="rId31"/>
  </p:notesMasterIdLst>
  <p:handoutMasterIdLst>
    <p:handoutMasterId r:id="rId32"/>
  </p:handoutMasterIdLst>
  <p:sldIdLst>
    <p:sldId id="3086" r:id="rId2"/>
    <p:sldId id="3088" r:id="rId3"/>
    <p:sldId id="3087" r:id="rId4"/>
    <p:sldId id="3092" r:id="rId5"/>
    <p:sldId id="3093" r:id="rId6"/>
    <p:sldId id="3099" r:id="rId7"/>
    <p:sldId id="3107" r:id="rId8"/>
    <p:sldId id="3094" r:id="rId9"/>
    <p:sldId id="3095" r:id="rId10"/>
    <p:sldId id="3111" r:id="rId11"/>
    <p:sldId id="3112" r:id="rId12"/>
    <p:sldId id="3113" r:id="rId13"/>
    <p:sldId id="3096" r:id="rId14"/>
    <p:sldId id="3097" r:id="rId15"/>
    <p:sldId id="3114" r:id="rId16"/>
    <p:sldId id="3115" r:id="rId17"/>
    <p:sldId id="3117" r:id="rId18"/>
    <p:sldId id="3116" r:id="rId19"/>
    <p:sldId id="3118" r:id="rId20"/>
    <p:sldId id="3119" r:id="rId21"/>
    <p:sldId id="3108" r:id="rId22"/>
    <p:sldId id="3130" r:id="rId23"/>
    <p:sldId id="3121" r:id="rId24"/>
    <p:sldId id="3124" r:id="rId25"/>
    <p:sldId id="3122" r:id="rId26"/>
    <p:sldId id="3127" r:id="rId27"/>
    <p:sldId id="3129" r:id="rId28"/>
    <p:sldId id="3128" r:id="rId29"/>
    <p:sldId id="3110" r:id="rId30"/>
  </p:sldIdLst>
  <p:sldSz cx="12858750" cy="7232650"/>
  <p:notesSz cx="6858000" cy="9144000"/>
  <p:custDataLst>
    <p:tags r:id="rId3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588" userDrawn="1">
          <p15:clr>
            <a:srgbClr val="A4A3A4"/>
          </p15:clr>
        </p15:guide>
        <p15:guide id="7" pos="376" userDrawn="1">
          <p15:clr>
            <a:srgbClr val="A4A3A4"/>
          </p15:clr>
        </p15:guide>
        <p15:guide id="8" pos="135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3C5BE"/>
    <a:srgbClr val="1A8CE1"/>
    <a:srgbClr val="FE67BE"/>
    <a:srgbClr val="CE000D"/>
    <a:srgbClr val="84004C"/>
    <a:srgbClr val="8B2FC3"/>
    <a:srgbClr val="C9247B"/>
    <a:srgbClr val="60AEA9"/>
    <a:srgbClr val="00B36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32" autoAdjust="0"/>
    <p:restoredTop sz="92986" autoAdjust="0"/>
  </p:normalViewPr>
  <p:slideViewPr>
    <p:cSldViewPr>
      <p:cViewPr>
        <p:scale>
          <a:sx n="50" d="100"/>
          <a:sy n="50" d="100"/>
        </p:scale>
        <p:origin x="-642" y="-456"/>
      </p:cViewPr>
      <p:guideLst>
        <p:guide orient="horz" pos="328"/>
        <p:guide orient="horz" pos="4183"/>
        <p:guide pos="4050"/>
        <p:guide pos="7588"/>
        <p:guide pos="376"/>
        <p:guide pos="1350"/>
      </p:guideLst>
    </p:cSldViewPr>
  </p:slideViewPr>
  <p:outlineViewPr>
    <p:cViewPr>
      <p:scale>
        <a:sx n="100" d="100"/>
        <a:sy n="100" d="100"/>
      </p:scale>
      <p:origin x="0" y="-144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742FC-62BB-4B81-9CA5-3B750A4B4580}" type="datetimeFigureOut">
              <a:rPr lang="zh-CN" altLang="en-US" smtClean="0"/>
              <a:t>2020/9/30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7E82F1-5B17-4D95-A6D6-EB96F2D72B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25143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2020/9/30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8823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042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042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042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1921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6B02EC-97C0-4E19-AA45-E904FCC1D11E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11538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1921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8192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7602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42D65-FE78-42EF-9ADC-1F067993D1EF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39447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42D65-FE78-42EF-9ADC-1F067993D1EF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7975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752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1981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92609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17128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 smtClean="0"/>
              <a:t>My First Template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258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430389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6198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35939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9745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7404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" y="0"/>
            <a:ext cx="12858045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8879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858636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006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93E93-166D-47F5-9EF1-ACEABE24AEEA}" type="datetimeFigureOut">
              <a:rPr lang="zh-CN" altLang="en-US" smtClean="0"/>
              <a:t>2020/9/30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D5ACA-62CA-46DB-AD6B-12EDD6D51A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75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7" r:id="rId1"/>
    <p:sldLayoutId id="2147483978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8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965" y="952029"/>
            <a:ext cx="6120680" cy="6120680"/>
          </a:xfrm>
          <a:prstGeom prst="rect">
            <a:avLst/>
          </a:prstGeom>
        </p:spPr>
      </p:pic>
      <p:sp>
        <p:nvSpPr>
          <p:cNvPr id="23" name="TextBox 6"/>
          <p:cNvSpPr txBox="1">
            <a:spLocks noChangeArrowheads="1"/>
          </p:cNvSpPr>
          <p:nvPr/>
        </p:nvSpPr>
        <p:spPr bwMode="auto">
          <a:xfrm>
            <a:off x="4197127" y="1168053"/>
            <a:ext cx="7704856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Chào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mừng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các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em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đến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với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tiết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học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hôm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nay</a:t>
            </a:r>
            <a:endParaRPr lang="zh-CN" altLang="en-US" sz="7200" b="1" dirty="0">
              <a:ln w="12700">
                <a:noFill/>
              </a:ln>
              <a:solidFill>
                <a:srgbClr val="444242"/>
              </a:solidFill>
              <a:latin typeface="HP001 4 hàng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3076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189015" y="519981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HP001 4 hàng" pitchFamily="34" charset="0"/>
              </a:rPr>
              <a:t>Để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khối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lượng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các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vật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hàng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chục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ki</a:t>
            </a:r>
            <a:r>
              <a:rPr lang="en-US" sz="3200" b="1" dirty="0" smtClean="0">
                <a:latin typeface="HP001 4 hàng" pitchFamily="34" charset="0"/>
              </a:rPr>
              <a:t>-</a:t>
            </a:r>
            <a:r>
              <a:rPr lang="en-US" sz="3200" b="1" dirty="0" err="1" smtClean="0">
                <a:latin typeface="HP001 4 hàng" pitchFamily="34" charset="0"/>
              </a:rPr>
              <a:t>lô</a:t>
            </a:r>
            <a:r>
              <a:rPr lang="en-US" sz="3200" b="1" dirty="0" smtClean="0">
                <a:latin typeface="HP001 4 hàng" pitchFamily="34" charset="0"/>
              </a:rPr>
              <a:t>-gam, </a:t>
            </a:r>
            <a:r>
              <a:rPr lang="en-US" sz="3200" b="1" dirty="0" err="1" smtClean="0">
                <a:latin typeface="HP001 4 hàng" pitchFamily="34" charset="0"/>
              </a:rPr>
              <a:t>người</a:t>
            </a:r>
            <a:r>
              <a:rPr lang="en-US" sz="3200" b="1" dirty="0" smtClean="0">
                <a:latin typeface="HP001 4 hàng" pitchFamily="34" charset="0"/>
              </a:rPr>
              <a:t> ta </a:t>
            </a:r>
            <a:r>
              <a:rPr lang="en-US" sz="3200" b="1" dirty="0" err="1" smtClean="0">
                <a:latin typeface="HP001 4 hàng" pitchFamily="34" charset="0"/>
              </a:rPr>
              <a:t>còn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dùng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đơn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vị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y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ến</a:t>
            </a:r>
            <a:r>
              <a:rPr lang="en-US" sz="3200" b="1" dirty="0" smtClean="0">
                <a:latin typeface="HP001 4 hàng" pitchFamily="34" charset="0"/>
              </a:rPr>
              <a:t>.</a:t>
            </a:r>
            <a:endParaRPr lang="en-US" sz="3200" b="1" dirty="0">
              <a:latin typeface="HP001 4 hàng" pitchFamily="34" charset="0"/>
            </a:endParaRPr>
          </a:p>
        </p:txBody>
      </p:sp>
      <p:pic>
        <p:nvPicPr>
          <p:cNvPr id="41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7" y="87933"/>
            <a:ext cx="3240360" cy="3240360"/>
          </a:xfrm>
          <a:prstGeom prst="rect">
            <a:avLst/>
          </a:prstGeom>
        </p:spPr>
      </p:pic>
      <p:sp>
        <p:nvSpPr>
          <p:cNvPr id="42" name="文本框 3080"/>
          <p:cNvSpPr txBox="1">
            <a:spLocks noChangeArrowheads="1"/>
          </p:cNvSpPr>
          <p:nvPr/>
        </p:nvSpPr>
        <p:spPr bwMode="auto">
          <a:xfrm>
            <a:off x="567780" y="2497734"/>
            <a:ext cx="20451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1. </a:t>
            </a:r>
            <a:r>
              <a:rPr lang="en-US" altLang="zh-CN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Yến</a:t>
            </a:r>
            <a:endParaRPr lang="en-US" altLang="zh-CN" sz="3600" b="1" dirty="0">
              <a:solidFill>
                <a:schemeClr val="tx1">
                  <a:lumMod val="95000"/>
                  <a:lumOff val="5000"/>
                </a:schemeClr>
              </a:solidFill>
              <a:latin typeface="HP001 4 hàng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Horizontal Scroll 16"/>
          <p:cNvSpPr/>
          <p:nvPr/>
        </p:nvSpPr>
        <p:spPr>
          <a:xfrm>
            <a:off x="4062822" y="1649498"/>
            <a:ext cx="5112568" cy="1371054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 kg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8426" y="3760341"/>
            <a:ext cx="12241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HP001 4 hàng" pitchFamily="34" charset="0"/>
              </a:rPr>
              <a:t>Mẹ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mua</a:t>
            </a:r>
            <a:r>
              <a:rPr lang="en-US" sz="3200" b="1" dirty="0" smtClean="0">
                <a:latin typeface="HP001 4 hàng" pitchFamily="34" charset="0"/>
              </a:rPr>
              <a:t> 1 </a:t>
            </a:r>
            <a:r>
              <a:rPr lang="en-US" sz="3200" b="1" dirty="0" err="1" smtClean="0">
                <a:latin typeface="HP001 4 hàng" pitchFamily="34" charset="0"/>
              </a:rPr>
              <a:t>yến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cám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gà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vậy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mẹ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mua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ki</a:t>
            </a:r>
            <a:r>
              <a:rPr lang="en-US" sz="3200" b="1" dirty="0" smtClean="0">
                <a:latin typeface="HP001 4 hàng" pitchFamily="34" charset="0"/>
              </a:rPr>
              <a:t>-</a:t>
            </a:r>
            <a:r>
              <a:rPr lang="en-US" sz="3200" b="1" dirty="0" err="1" smtClean="0">
                <a:latin typeface="HP001 4 hàng" pitchFamily="34" charset="0"/>
              </a:rPr>
              <a:t>lô</a:t>
            </a:r>
            <a:r>
              <a:rPr lang="en-US" sz="3200" b="1" dirty="0" smtClean="0">
                <a:latin typeface="HP001 4 hàng" pitchFamily="34" charset="0"/>
              </a:rPr>
              <a:t>-gam </a:t>
            </a:r>
            <a:r>
              <a:rPr lang="en-US" sz="3200" b="1" dirty="0" err="1" smtClean="0">
                <a:latin typeface="HP001 4 hàng" pitchFamily="34" charset="0"/>
              </a:rPr>
              <a:t>cám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gà</a:t>
            </a:r>
            <a:r>
              <a:rPr lang="en-US" sz="3200" b="1" dirty="0" smtClean="0">
                <a:latin typeface="HP001 4 hàng" pitchFamily="34" charset="0"/>
              </a:rPr>
              <a:t>?</a:t>
            </a:r>
            <a:endParaRPr lang="en-US" sz="3200" b="1" dirty="0">
              <a:latin typeface="HP001 4 hàng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68735" y="4624437"/>
            <a:ext cx="12071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HP001 4 hàng" pitchFamily="34" charset="0"/>
              </a:rPr>
              <a:t>Mẹ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mua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cám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gà</a:t>
            </a:r>
            <a:r>
              <a:rPr lang="en-US" sz="3600" b="1" dirty="0">
                <a:latin typeface="HP001 4 hàng" pitchFamily="34" charset="0"/>
              </a:rPr>
              <a:t>, </a:t>
            </a:r>
            <a:r>
              <a:rPr lang="en-US" sz="3600" b="1" dirty="0" err="1">
                <a:latin typeface="HP001 4 hàng" pitchFamily="34" charset="0"/>
              </a:rPr>
              <a:t>vậy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mẹ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mua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10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ki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-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lô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-gam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cám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gà</a:t>
            </a:r>
            <a:endParaRPr lang="en-US" sz="36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77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189015" y="519981"/>
            <a:ext cx="87849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HP001 4 hàng" pitchFamily="34" charset="0"/>
              </a:rPr>
              <a:t>Để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khối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lượng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các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vật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hàng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chục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ki</a:t>
            </a:r>
            <a:r>
              <a:rPr lang="en-US" sz="3200" b="1" dirty="0" smtClean="0">
                <a:latin typeface="HP001 4 hàng" pitchFamily="34" charset="0"/>
              </a:rPr>
              <a:t>-</a:t>
            </a:r>
            <a:r>
              <a:rPr lang="en-US" sz="3200" b="1" dirty="0" err="1" smtClean="0">
                <a:latin typeface="HP001 4 hàng" pitchFamily="34" charset="0"/>
              </a:rPr>
              <a:t>lô</a:t>
            </a:r>
            <a:r>
              <a:rPr lang="en-US" sz="3200" b="1" dirty="0" smtClean="0">
                <a:latin typeface="HP001 4 hàng" pitchFamily="34" charset="0"/>
              </a:rPr>
              <a:t>-gam, </a:t>
            </a:r>
            <a:r>
              <a:rPr lang="en-US" sz="3200" b="1" dirty="0" err="1" smtClean="0">
                <a:latin typeface="HP001 4 hàng" pitchFamily="34" charset="0"/>
              </a:rPr>
              <a:t>người</a:t>
            </a:r>
            <a:r>
              <a:rPr lang="en-US" sz="3200" b="1" dirty="0" smtClean="0">
                <a:latin typeface="HP001 4 hàng" pitchFamily="34" charset="0"/>
              </a:rPr>
              <a:t> ta </a:t>
            </a:r>
            <a:r>
              <a:rPr lang="en-US" sz="3200" b="1" dirty="0" err="1" smtClean="0">
                <a:latin typeface="HP001 4 hàng" pitchFamily="34" charset="0"/>
              </a:rPr>
              <a:t>còn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dùng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đơn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vị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y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ến</a:t>
            </a:r>
            <a:r>
              <a:rPr lang="en-US" sz="3200" b="1" dirty="0" smtClean="0">
                <a:latin typeface="HP001 4 hàng" pitchFamily="34" charset="0"/>
              </a:rPr>
              <a:t>.</a:t>
            </a:r>
            <a:endParaRPr lang="en-US" sz="3200" b="1" dirty="0">
              <a:latin typeface="HP001 4 hàng" pitchFamily="34" charset="0"/>
            </a:endParaRPr>
          </a:p>
        </p:txBody>
      </p:sp>
      <p:pic>
        <p:nvPicPr>
          <p:cNvPr id="41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7" y="87933"/>
            <a:ext cx="3240360" cy="3240360"/>
          </a:xfrm>
          <a:prstGeom prst="rect">
            <a:avLst/>
          </a:prstGeom>
        </p:spPr>
      </p:pic>
      <p:sp>
        <p:nvSpPr>
          <p:cNvPr id="42" name="文本框 3080"/>
          <p:cNvSpPr txBox="1">
            <a:spLocks noChangeArrowheads="1"/>
          </p:cNvSpPr>
          <p:nvPr/>
        </p:nvSpPr>
        <p:spPr bwMode="auto">
          <a:xfrm>
            <a:off x="567780" y="2497734"/>
            <a:ext cx="20451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1. </a:t>
            </a:r>
            <a:r>
              <a:rPr lang="en-US" altLang="zh-CN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Yến</a:t>
            </a:r>
            <a:endParaRPr lang="en-US" altLang="zh-CN" sz="3600" b="1" dirty="0">
              <a:solidFill>
                <a:schemeClr val="tx1">
                  <a:lumMod val="95000"/>
                  <a:lumOff val="5000"/>
                </a:schemeClr>
              </a:solidFill>
              <a:latin typeface="HP001 4 hàng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Horizontal Scroll 16"/>
          <p:cNvSpPr/>
          <p:nvPr/>
        </p:nvSpPr>
        <p:spPr>
          <a:xfrm>
            <a:off x="4062822" y="1649498"/>
            <a:ext cx="5112568" cy="1371054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 kg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2711" y="3616325"/>
            <a:ext cx="12241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HP001 4 hàng" pitchFamily="34" charset="0"/>
              </a:rPr>
              <a:t>Bác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Lan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mua</a:t>
            </a:r>
            <a:r>
              <a:rPr lang="en-US" sz="3200" b="1" dirty="0" smtClean="0">
                <a:latin typeface="HP001 4 hàng" pitchFamily="34" charset="0"/>
              </a:rPr>
              <a:t> 20kg </a:t>
            </a:r>
            <a:r>
              <a:rPr lang="en-US" sz="3200" b="1" dirty="0" err="1" smtClean="0">
                <a:latin typeface="HP001 4 hàng" pitchFamily="34" charset="0"/>
              </a:rPr>
              <a:t>rau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tức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bác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Lan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đã</a:t>
            </a:r>
            <a:r>
              <a:rPr lang="en-US" sz="3200" b="1" dirty="0" smtClean="0">
                <a:latin typeface="HP001 4 hàng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latin typeface="HP001 4 hàng" pitchFamily="34" charset="0"/>
              </a:rPr>
              <a:t>mua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yến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rau</a:t>
            </a:r>
            <a:r>
              <a:rPr lang="en-US" sz="3200" b="1" dirty="0" smtClean="0">
                <a:latin typeface="HP001 4 hàng" pitchFamily="34" charset="0"/>
              </a:rPr>
              <a:t>?</a:t>
            </a:r>
            <a:endParaRPr lang="en-US" sz="3200" b="1" dirty="0">
              <a:latin typeface="HP001 4 hàng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68734" y="4864596"/>
            <a:ext cx="12071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HP001 4 hàng" pitchFamily="34" charset="0"/>
              </a:rPr>
              <a:t>Bác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Lan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mua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20kg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rau</a:t>
            </a:r>
            <a:r>
              <a:rPr lang="en-US" sz="3600" b="1" dirty="0">
                <a:latin typeface="HP001 4 hàng" pitchFamily="34" charset="0"/>
              </a:rPr>
              <a:t>, </a:t>
            </a:r>
            <a:r>
              <a:rPr lang="en-US" sz="3600" b="1" dirty="0" err="1">
                <a:latin typeface="HP001 4 hàng" pitchFamily="34" charset="0"/>
              </a:rPr>
              <a:t>tức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là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bác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Lan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đã</a:t>
            </a:r>
            <a:r>
              <a:rPr lang="en-US" sz="3600" b="1" dirty="0">
                <a:latin typeface="HP001 4 hàng" pitchFamily="34" charset="0"/>
              </a:rPr>
              <a:t> </a:t>
            </a:r>
          </a:p>
          <a:p>
            <a:pPr algn="ctr"/>
            <a:r>
              <a:rPr lang="en-US" sz="3600" b="1" dirty="0" err="1">
                <a:latin typeface="HP001 4 hàng" pitchFamily="34" charset="0"/>
              </a:rPr>
              <a:t>mua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2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rau</a:t>
            </a:r>
            <a:r>
              <a:rPr lang="en-US" sz="3600" b="1" dirty="0" smtClean="0">
                <a:latin typeface="HP001 4 hàng" pitchFamily="34" charset="0"/>
              </a:rPr>
              <a:t>.</a:t>
            </a:r>
            <a:endParaRPr lang="en-US" sz="3600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876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189015" y="519981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HP001 4 hàng" pitchFamily="34" charset="0"/>
              </a:rPr>
              <a:t>Để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khối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lượng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các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vật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nặng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hàng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chục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ki</a:t>
            </a:r>
            <a:r>
              <a:rPr lang="en-US" sz="3200" b="1" dirty="0" smtClean="0">
                <a:latin typeface="HP001 4 hàng" pitchFamily="34" charset="0"/>
              </a:rPr>
              <a:t>-</a:t>
            </a:r>
            <a:r>
              <a:rPr lang="en-US" sz="3200" b="1" dirty="0" err="1" smtClean="0">
                <a:latin typeface="HP001 4 hàng" pitchFamily="34" charset="0"/>
              </a:rPr>
              <a:t>lô</a:t>
            </a:r>
            <a:r>
              <a:rPr lang="en-US" sz="3200" b="1" dirty="0" smtClean="0">
                <a:latin typeface="HP001 4 hàng" pitchFamily="34" charset="0"/>
              </a:rPr>
              <a:t>-gam, </a:t>
            </a:r>
            <a:r>
              <a:rPr lang="en-US" sz="3200" b="1" dirty="0" err="1" smtClean="0">
                <a:latin typeface="HP001 4 hàng" pitchFamily="34" charset="0"/>
              </a:rPr>
              <a:t>người</a:t>
            </a:r>
            <a:r>
              <a:rPr lang="en-US" sz="3200" b="1" dirty="0" smtClean="0">
                <a:latin typeface="HP001 4 hàng" pitchFamily="34" charset="0"/>
              </a:rPr>
              <a:t> ta </a:t>
            </a:r>
            <a:r>
              <a:rPr lang="en-US" sz="3200" b="1" dirty="0" err="1" smtClean="0">
                <a:latin typeface="HP001 4 hàng" pitchFamily="34" charset="0"/>
              </a:rPr>
              <a:t>còn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dùng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đơn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vị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y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ến</a:t>
            </a:r>
            <a:r>
              <a:rPr lang="en-US" sz="3200" b="1" dirty="0" smtClean="0">
                <a:latin typeface="HP001 4 hàng" pitchFamily="34" charset="0"/>
              </a:rPr>
              <a:t>.</a:t>
            </a:r>
            <a:endParaRPr lang="en-US" sz="3200" b="1" dirty="0">
              <a:latin typeface="HP001 4 hàng" pitchFamily="34" charset="0"/>
            </a:endParaRPr>
          </a:p>
        </p:txBody>
      </p:sp>
      <p:pic>
        <p:nvPicPr>
          <p:cNvPr id="41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7" y="87933"/>
            <a:ext cx="3240360" cy="3240360"/>
          </a:xfrm>
          <a:prstGeom prst="rect">
            <a:avLst/>
          </a:prstGeom>
        </p:spPr>
      </p:pic>
      <p:sp>
        <p:nvSpPr>
          <p:cNvPr id="42" name="文本框 3080"/>
          <p:cNvSpPr txBox="1">
            <a:spLocks noChangeArrowheads="1"/>
          </p:cNvSpPr>
          <p:nvPr/>
        </p:nvSpPr>
        <p:spPr bwMode="auto">
          <a:xfrm>
            <a:off x="567780" y="2497734"/>
            <a:ext cx="20451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1. </a:t>
            </a:r>
            <a:r>
              <a:rPr lang="en-US" altLang="zh-CN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Yến</a:t>
            </a:r>
            <a:endParaRPr lang="en-US" altLang="zh-CN" sz="3600" b="1" dirty="0">
              <a:solidFill>
                <a:schemeClr val="tx1">
                  <a:lumMod val="95000"/>
                  <a:lumOff val="5000"/>
                </a:schemeClr>
              </a:solidFill>
              <a:latin typeface="HP001 4 hàng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Horizontal Scroll 16"/>
          <p:cNvSpPr/>
          <p:nvPr/>
        </p:nvSpPr>
        <p:spPr>
          <a:xfrm>
            <a:off x="4062822" y="1649498"/>
            <a:ext cx="5112568" cy="1371054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 kg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52711" y="3616325"/>
            <a:ext cx="122413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latin typeface="HP001 4 hàng" pitchFamily="34" charset="0"/>
              </a:rPr>
              <a:t>Nhà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Bảo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hái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được</a:t>
            </a:r>
            <a:r>
              <a:rPr lang="en-US" sz="3200" b="1" dirty="0" smtClean="0">
                <a:latin typeface="HP001 4 hàng" pitchFamily="34" charset="0"/>
              </a:rPr>
              <a:t> 5 </a:t>
            </a:r>
            <a:r>
              <a:rPr lang="en-US" sz="3200" b="1" dirty="0" err="1" smtClean="0">
                <a:latin typeface="HP001 4 hàng" pitchFamily="34" charset="0"/>
              </a:rPr>
              <a:t>yến</a:t>
            </a:r>
            <a:r>
              <a:rPr lang="en-US" sz="3200" b="1" dirty="0" smtClean="0">
                <a:latin typeface="HP001 4 hàng" pitchFamily="34" charset="0"/>
              </a:rPr>
              <a:t> cam, </a:t>
            </a:r>
            <a:r>
              <a:rPr lang="en-US" sz="3200" b="1" dirty="0" err="1" smtClean="0">
                <a:latin typeface="HP001 4 hàng" pitchFamily="34" charset="0"/>
              </a:rPr>
              <a:t>hỏi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Bảo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đã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hái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được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ki</a:t>
            </a:r>
            <a:r>
              <a:rPr lang="en-US" sz="3200" b="1" dirty="0" smtClean="0">
                <a:latin typeface="HP001 4 hàng" pitchFamily="34" charset="0"/>
              </a:rPr>
              <a:t>-</a:t>
            </a:r>
            <a:r>
              <a:rPr lang="en-US" sz="3200" b="1" dirty="0" err="1" smtClean="0">
                <a:latin typeface="HP001 4 hàng" pitchFamily="34" charset="0"/>
              </a:rPr>
              <a:t>lô</a:t>
            </a:r>
            <a:r>
              <a:rPr lang="en-US" sz="3200" b="1" dirty="0" smtClean="0">
                <a:latin typeface="HP001 4 hàng" pitchFamily="34" charset="0"/>
              </a:rPr>
              <a:t>-gam cam?</a:t>
            </a:r>
            <a:endParaRPr lang="en-US" sz="3200" b="1" dirty="0">
              <a:latin typeface="HP001 4 hàng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68734" y="4864596"/>
            <a:ext cx="120710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HP001 4 hàng" pitchFamily="34" charset="0"/>
              </a:rPr>
              <a:t>Nhà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Bảo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hái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được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5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 cam</a:t>
            </a:r>
            <a:r>
              <a:rPr lang="en-US" sz="3600" b="1" dirty="0">
                <a:latin typeface="HP001 4 hàng" pitchFamily="34" charset="0"/>
              </a:rPr>
              <a:t>, </a:t>
            </a:r>
            <a:r>
              <a:rPr lang="en-US" sz="3600" b="1" dirty="0" err="1" smtClean="0">
                <a:latin typeface="HP001 4 hàng" pitchFamily="34" charset="0"/>
              </a:rPr>
              <a:t>nhà</a:t>
            </a:r>
            <a:r>
              <a:rPr lang="en-US" sz="3600" b="1" dirty="0" smtClean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Bảo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đã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hái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được</a:t>
            </a:r>
            <a:r>
              <a:rPr lang="en-US" sz="3600" b="1" dirty="0">
                <a:latin typeface="HP001 4 hàng" pitchFamily="34" charset="0"/>
              </a:rPr>
              <a:t> </a:t>
            </a:r>
            <a:endParaRPr lang="en-US" sz="3600" b="1" dirty="0" smtClean="0">
              <a:latin typeface="HP001 4 hàng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50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ki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-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lô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-gam cam</a:t>
            </a:r>
            <a:r>
              <a:rPr lang="en-US" sz="3600" b="1" dirty="0" smtClean="0">
                <a:latin typeface="HP001 4 hàng" pitchFamily="34" charset="0"/>
              </a:rPr>
              <a:t>.</a:t>
            </a:r>
            <a:endParaRPr lang="en-US" sz="3600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30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823" y="4705841"/>
            <a:ext cx="2526809" cy="2526809"/>
          </a:xfrm>
          <a:prstGeom prst="rect">
            <a:avLst/>
          </a:prstGeom>
        </p:spPr>
      </p:pic>
      <p:pic>
        <p:nvPicPr>
          <p:cNvPr id="34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7" y="87933"/>
            <a:ext cx="3240360" cy="3240360"/>
          </a:xfrm>
          <a:prstGeom prst="rect">
            <a:avLst/>
          </a:prstGeom>
        </p:spPr>
      </p:pic>
      <p:sp>
        <p:nvSpPr>
          <p:cNvPr id="35" name="文本框 3080"/>
          <p:cNvSpPr txBox="1">
            <a:spLocks noChangeArrowheads="1"/>
          </p:cNvSpPr>
          <p:nvPr/>
        </p:nvSpPr>
        <p:spPr bwMode="auto">
          <a:xfrm>
            <a:off x="567780" y="2497734"/>
            <a:ext cx="20451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2. </a:t>
            </a:r>
            <a:r>
              <a:rPr lang="en-US" altLang="zh-CN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Tạ</a:t>
            </a:r>
            <a:endParaRPr lang="en-US" altLang="zh-CN" sz="3600" b="1" dirty="0">
              <a:solidFill>
                <a:schemeClr val="tx1">
                  <a:lumMod val="95000"/>
                  <a:lumOff val="5000"/>
                </a:schemeClr>
              </a:solidFill>
              <a:latin typeface="HP001 4 hàng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89015" y="630895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HP001 4 hàng" pitchFamily="34" charset="0"/>
              </a:rPr>
              <a:t>Để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khối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lượng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các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vật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nặng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hàng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chục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yến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người</a:t>
            </a:r>
            <a:r>
              <a:rPr lang="en-US" sz="3200" b="1" dirty="0" smtClean="0">
                <a:latin typeface="HP001 4 hàng" pitchFamily="34" charset="0"/>
              </a:rPr>
              <a:t> ta </a:t>
            </a:r>
            <a:r>
              <a:rPr lang="en-US" sz="3200" b="1" dirty="0" err="1" smtClean="0">
                <a:latin typeface="HP001 4 hàng" pitchFamily="34" charset="0"/>
              </a:rPr>
              <a:t>còn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dùng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đơn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vị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.</a:t>
            </a:r>
            <a:endParaRPr lang="en-US" sz="3200" b="1" dirty="0">
              <a:latin typeface="HP001 4 hàng" pitchFamily="34" charset="0"/>
            </a:endParaRPr>
          </a:p>
        </p:txBody>
      </p:sp>
      <p:sp>
        <p:nvSpPr>
          <p:cNvPr id="37" name="Horizontal Scroll 36"/>
          <p:cNvSpPr/>
          <p:nvPr/>
        </p:nvSpPr>
        <p:spPr>
          <a:xfrm>
            <a:off x="4075621" y="1978968"/>
            <a:ext cx="5112568" cy="1371054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38" name="Horizontal Scroll 37"/>
          <p:cNvSpPr/>
          <p:nvPr/>
        </p:nvSpPr>
        <p:spPr>
          <a:xfrm>
            <a:off x="2828975" y="3355479"/>
            <a:ext cx="8080114" cy="1371054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100 kg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39" name="Horizontal Scroll 38"/>
          <p:cNvSpPr/>
          <p:nvPr/>
        </p:nvSpPr>
        <p:spPr>
          <a:xfrm>
            <a:off x="4084228" y="4636806"/>
            <a:ext cx="5112568" cy="1371054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100 kg= 1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026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 animBg="1"/>
      <p:bldP spid="38" grpId="0" animBg="1"/>
      <p:bldP spid="3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bg1"/>
            </a:gs>
            <a:gs pos="100000">
              <a:schemeClr val="accent1">
                <a:tint val="44500"/>
                <a:satMod val="160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2576"/>
            <a:ext cx="6176853" cy="46085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7" name="TextBox 76"/>
          <p:cNvSpPr txBox="1"/>
          <p:nvPr/>
        </p:nvSpPr>
        <p:spPr>
          <a:xfrm>
            <a:off x="884759" y="591989"/>
            <a:ext cx="109548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latin typeface="HP001 4 hàng" pitchFamily="34" charset="0"/>
              </a:rPr>
              <a:t>Một</a:t>
            </a:r>
            <a:r>
              <a:rPr lang="en-US" sz="3200" b="1" dirty="0" smtClean="0">
                <a:latin typeface="HP001 4 hàng" pitchFamily="34" charset="0"/>
              </a:rPr>
              <a:t> con </a:t>
            </a:r>
            <a:r>
              <a:rPr lang="en-US" sz="3200" b="1" dirty="0" err="1" smtClean="0">
                <a:latin typeface="HP001 4 hàng" pitchFamily="34" charset="0"/>
              </a:rPr>
              <a:t>bê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 1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nghĩa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con </a:t>
            </a:r>
            <a:r>
              <a:rPr lang="en-US" sz="3200" b="1" dirty="0" err="1" smtClean="0">
                <a:latin typeface="HP001 4 hàng" pitchFamily="34" charset="0"/>
              </a:rPr>
              <a:t>bê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yến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ki</a:t>
            </a:r>
            <a:r>
              <a:rPr lang="en-US" sz="3200" b="1" dirty="0" smtClean="0">
                <a:latin typeface="HP001 4 hàng" pitchFamily="34" charset="0"/>
              </a:rPr>
              <a:t>-</a:t>
            </a:r>
            <a:r>
              <a:rPr lang="en-US" sz="3200" b="1" dirty="0" err="1" smtClean="0">
                <a:latin typeface="HP001 4 hàng" pitchFamily="34" charset="0"/>
              </a:rPr>
              <a:t>lô</a:t>
            </a:r>
            <a:r>
              <a:rPr lang="en-US" sz="3200" b="1" dirty="0" smtClean="0">
                <a:latin typeface="HP001 4 hàng" pitchFamily="34" charset="0"/>
              </a:rPr>
              <a:t>-gam?</a:t>
            </a:r>
            <a:endParaRPr lang="en-US" sz="3200" b="1" dirty="0">
              <a:latin typeface="HP001 4 hàng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6060319" y="1822038"/>
            <a:ext cx="65172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latin typeface="HP001 4 hàng" pitchFamily="34" charset="0"/>
              </a:rPr>
              <a:t>Một</a:t>
            </a:r>
            <a:r>
              <a:rPr lang="en-US" sz="4000" b="1" dirty="0" smtClean="0">
                <a:latin typeface="HP001 4 hàng" pitchFamily="34" charset="0"/>
              </a:rPr>
              <a:t> con </a:t>
            </a:r>
            <a:r>
              <a:rPr lang="en-US" sz="4000" b="1" dirty="0" err="1" smtClean="0">
                <a:latin typeface="HP001 4 hàng" pitchFamily="34" charset="0"/>
              </a:rPr>
              <a:t>bê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err="1" smtClean="0">
                <a:latin typeface="HP001 4 hàng" pitchFamily="34" charset="0"/>
              </a:rPr>
              <a:t>nặng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r>
              <a:rPr lang="en-US" sz="4000" b="1" dirty="0" smtClean="0">
                <a:latin typeface="HP001 4 hàng" pitchFamily="34" charset="0"/>
              </a:rPr>
              <a:t>, </a:t>
            </a:r>
            <a:r>
              <a:rPr lang="en-US" sz="4000" b="1" dirty="0" err="1" smtClean="0">
                <a:latin typeface="HP001 4 hàng" pitchFamily="34" charset="0"/>
              </a:rPr>
              <a:t>nghĩa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err="1" smtClean="0">
                <a:latin typeface="HP001 4 hàng" pitchFamily="34" charset="0"/>
              </a:rPr>
              <a:t>là</a:t>
            </a:r>
            <a:r>
              <a:rPr lang="en-US" sz="4000" b="1" dirty="0" smtClean="0">
                <a:latin typeface="HP001 4 hàng" pitchFamily="34" charset="0"/>
              </a:rPr>
              <a:t> con </a:t>
            </a:r>
            <a:r>
              <a:rPr lang="en-US" sz="4000" b="1" dirty="0" err="1" smtClean="0">
                <a:latin typeface="HP001 4 hàng" pitchFamily="34" charset="0"/>
              </a:rPr>
              <a:t>bê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err="1" smtClean="0">
                <a:latin typeface="HP001 4 hàng" pitchFamily="34" charset="0"/>
              </a:rPr>
              <a:t>nặng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10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, 100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ki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-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lô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-gam.</a:t>
            </a:r>
            <a:endParaRPr lang="en-US" sz="40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88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9106" y="4704129"/>
            <a:ext cx="7079644" cy="257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257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8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bg1"/>
            </a:gs>
            <a:gs pos="10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35" y="591989"/>
            <a:ext cx="4392488" cy="58231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557167" y="736005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latin typeface="HP001 4 hàng" pitchFamily="34" charset="0"/>
              </a:rPr>
              <a:t>Một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xi </a:t>
            </a:r>
            <a:r>
              <a:rPr lang="en-US" sz="3200" b="1" dirty="0" err="1" smtClean="0">
                <a:latin typeface="HP001 4 hàng" pitchFamily="34" charset="0"/>
              </a:rPr>
              <a:t>măng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 10 </a:t>
            </a:r>
            <a:r>
              <a:rPr lang="en-US" sz="3200" b="1" dirty="0" err="1" smtClean="0">
                <a:latin typeface="HP001 4 hàng" pitchFamily="34" charset="0"/>
              </a:rPr>
              <a:t>yến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tức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bằng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ki</a:t>
            </a:r>
            <a:r>
              <a:rPr lang="en-US" sz="3200" b="1" dirty="0" smtClean="0">
                <a:latin typeface="HP001 4 hàng" pitchFamily="34" charset="0"/>
              </a:rPr>
              <a:t>-</a:t>
            </a:r>
            <a:r>
              <a:rPr lang="en-US" sz="3200" b="1" dirty="0" err="1" smtClean="0">
                <a:latin typeface="HP001 4 hàng" pitchFamily="34" charset="0"/>
              </a:rPr>
              <a:t>lô</a:t>
            </a:r>
            <a:r>
              <a:rPr lang="en-US" sz="3200" b="1" dirty="0" smtClean="0">
                <a:latin typeface="HP001 4 hàng" pitchFamily="34" charset="0"/>
              </a:rPr>
              <a:t>-gam?</a:t>
            </a:r>
            <a:endParaRPr lang="en-US" sz="3200" b="1" dirty="0">
              <a:latin typeface="HP001 4 hàng" pitchFamily="34" charset="0"/>
            </a:endParaRPr>
          </a:p>
        </p:txBody>
      </p:sp>
      <p:sp>
        <p:nvSpPr>
          <p:cNvPr id="4" name="Oval Callout 3"/>
          <p:cNvSpPr/>
          <p:nvPr/>
        </p:nvSpPr>
        <p:spPr>
          <a:xfrm>
            <a:off x="5277247" y="2896245"/>
            <a:ext cx="6336704" cy="2664296"/>
          </a:xfrm>
          <a:prstGeom prst="wedgeEllipseCallout">
            <a:avLst>
              <a:gd name="adj1" fmla="val -38449"/>
              <a:gd name="adj2" fmla="val -6793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HP001 4 hàng" pitchFamily="34" charset="0"/>
              </a:rPr>
              <a:t>Bao</a:t>
            </a:r>
            <a:r>
              <a:rPr lang="en-US" sz="3600" b="1" dirty="0" smtClean="0">
                <a:latin typeface="HP001 4 hàng" pitchFamily="34" charset="0"/>
              </a:rPr>
              <a:t> </a:t>
            </a:r>
            <a:r>
              <a:rPr lang="en-US" sz="3600" b="1" dirty="0">
                <a:latin typeface="HP001 4 hàng" pitchFamily="34" charset="0"/>
              </a:rPr>
              <a:t>xi </a:t>
            </a:r>
            <a:r>
              <a:rPr lang="en-US" sz="3600" b="1" dirty="0" err="1">
                <a:latin typeface="HP001 4 hàng" pitchFamily="34" charset="0"/>
              </a:rPr>
              <a:t>măng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nặng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10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3600" b="1" dirty="0">
                <a:latin typeface="HP001 4 hàng" pitchFamily="34" charset="0"/>
              </a:rPr>
              <a:t>, </a:t>
            </a:r>
            <a:r>
              <a:rPr lang="en-US" sz="3600" b="1" dirty="0" err="1">
                <a:latin typeface="HP001 4 hàng" pitchFamily="34" charset="0"/>
              </a:rPr>
              <a:t>tức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là</a:t>
            </a:r>
            <a:r>
              <a:rPr lang="en-US" sz="3600" b="1" dirty="0">
                <a:latin typeface="HP001 4 hàng" pitchFamily="34" charset="0"/>
              </a:rPr>
              <a:t> </a:t>
            </a:r>
            <a:r>
              <a:rPr lang="en-US" sz="3600" b="1" dirty="0" err="1">
                <a:latin typeface="HP001 4 hàng" pitchFamily="34" charset="0"/>
              </a:rPr>
              <a:t>nặng</a:t>
            </a:r>
            <a:r>
              <a:rPr lang="en-US" sz="3600" b="1" dirty="0">
                <a:latin typeface="HP001 4 hàng" pitchFamily="34" charset="0"/>
              </a:rPr>
              <a:t> </a:t>
            </a:r>
            <a:endParaRPr lang="en-US" sz="3600" b="1" dirty="0" smtClean="0">
              <a:latin typeface="HP001 4 hàng" pitchFamily="34" charset="0"/>
            </a:endParaRPr>
          </a:p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3600" b="1" dirty="0" err="1">
                <a:solidFill>
                  <a:srgbClr val="FF0000"/>
                </a:solidFill>
                <a:latin typeface="HP001 4 hàng" pitchFamily="34" charset="0"/>
              </a:rPr>
              <a:t>tạ</a:t>
            </a:r>
            <a:r>
              <a:rPr lang="en-US" sz="3600" b="1" dirty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100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ki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-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lô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-gam.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5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137" y="5200500"/>
            <a:ext cx="11685958" cy="207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55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100000">
              <a:schemeClr val="bg1"/>
            </a:gs>
            <a:gs pos="100000">
              <a:schemeClr val="accent1">
                <a:tint val="44500"/>
                <a:satMod val="160000"/>
              </a:schemeClr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00983" y="591989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latin typeface="HP001 4 hàng" pitchFamily="34" charset="0"/>
              </a:rPr>
              <a:t>Một</a:t>
            </a:r>
            <a:r>
              <a:rPr lang="en-US" sz="3200" b="1" dirty="0" smtClean="0">
                <a:latin typeface="HP001 4 hàng" pitchFamily="34" charset="0"/>
              </a:rPr>
              <a:t> con </a:t>
            </a:r>
            <a:r>
              <a:rPr lang="en-US" sz="3200" b="1" dirty="0" err="1" smtClean="0">
                <a:latin typeface="HP001 4 hàng" pitchFamily="34" charset="0"/>
              </a:rPr>
              <a:t>trâu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 200kg, </a:t>
            </a:r>
            <a:r>
              <a:rPr lang="en-US" sz="3200" b="1" dirty="0" err="1" smtClean="0">
                <a:latin typeface="HP001 4 hàng" pitchFamily="34" charset="0"/>
              </a:rPr>
              <a:t>tức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con </a:t>
            </a:r>
            <a:r>
              <a:rPr lang="en-US" sz="3200" b="1" dirty="0" err="1" smtClean="0">
                <a:latin typeface="HP001 4 hàng" pitchFamily="34" charset="0"/>
              </a:rPr>
              <a:t>trâu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yến</a:t>
            </a:r>
            <a:r>
              <a:rPr lang="en-US" sz="3200" b="1" dirty="0" smtClean="0">
                <a:latin typeface="HP001 4 hàng" pitchFamily="34" charset="0"/>
              </a:rPr>
              <a:t>?</a:t>
            </a:r>
            <a:endParaRPr lang="en-US" sz="3200" b="1" dirty="0">
              <a:latin typeface="HP001 4 hàng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602" y="2752229"/>
            <a:ext cx="8064897" cy="4536504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8229575" y="2918842"/>
            <a:ext cx="4104456" cy="3384376"/>
          </a:xfrm>
          <a:prstGeom prst="cloudCallout">
            <a:avLst>
              <a:gd name="adj1" fmla="val -108567"/>
              <a:gd name="adj2" fmla="val -13302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200 kg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err="1" smtClean="0">
                <a:latin typeface="HP001 4 hàng" pitchFamily="34" charset="0"/>
              </a:rPr>
              <a:t>tức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err="1" smtClean="0">
                <a:latin typeface="HP001 4 hàng" pitchFamily="34" charset="0"/>
              </a:rPr>
              <a:t>là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2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, 20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endParaRPr lang="en-US" sz="40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887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7" y="87933"/>
            <a:ext cx="3240360" cy="3240360"/>
          </a:xfrm>
          <a:prstGeom prst="rect">
            <a:avLst/>
          </a:prstGeom>
        </p:spPr>
      </p:pic>
      <p:sp>
        <p:nvSpPr>
          <p:cNvPr id="35" name="文本框 3080"/>
          <p:cNvSpPr txBox="1">
            <a:spLocks noChangeArrowheads="1"/>
          </p:cNvSpPr>
          <p:nvPr/>
        </p:nvSpPr>
        <p:spPr bwMode="auto">
          <a:xfrm>
            <a:off x="567780" y="2497734"/>
            <a:ext cx="20451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r>
              <a:rPr lang="en-US" altLang="zh-C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. </a:t>
            </a:r>
            <a:r>
              <a:rPr lang="en-US" altLang="zh-CN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Tấn</a:t>
            </a:r>
            <a:endParaRPr lang="en-US" altLang="zh-CN" sz="3600" b="1" dirty="0">
              <a:solidFill>
                <a:schemeClr val="tx1">
                  <a:lumMod val="95000"/>
                  <a:lumOff val="5000"/>
                </a:schemeClr>
              </a:solidFill>
              <a:latin typeface="HP001 4 hàng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89015" y="630895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HP001 4 hàng" pitchFamily="34" charset="0"/>
              </a:rPr>
              <a:t>Để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khối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lượng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các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vật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nặng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hàng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chục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người</a:t>
            </a:r>
            <a:r>
              <a:rPr lang="en-US" sz="3200" b="1" dirty="0" smtClean="0">
                <a:latin typeface="HP001 4 hàng" pitchFamily="34" charset="0"/>
              </a:rPr>
              <a:t> ta </a:t>
            </a:r>
            <a:r>
              <a:rPr lang="en-US" sz="3200" b="1" dirty="0" err="1" smtClean="0">
                <a:latin typeface="HP001 4 hàng" pitchFamily="34" charset="0"/>
              </a:rPr>
              <a:t>còn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dùng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đơn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vị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tấn</a:t>
            </a:r>
            <a:r>
              <a:rPr lang="en-US" sz="3200" b="1" dirty="0" smtClean="0">
                <a:latin typeface="HP001 4 hàng" pitchFamily="34" charset="0"/>
              </a:rPr>
              <a:t>.</a:t>
            </a:r>
            <a:endParaRPr lang="en-US" sz="3200" b="1" dirty="0">
              <a:latin typeface="HP001 4 hàng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975" y="1689534"/>
            <a:ext cx="10029775" cy="564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914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8834" y="5488533"/>
            <a:ext cx="1950745" cy="1950745"/>
          </a:xfrm>
          <a:prstGeom prst="rect">
            <a:avLst/>
          </a:prstGeom>
        </p:spPr>
      </p:pic>
      <p:pic>
        <p:nvPicPr>
          <p:cNvPr id="34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7" y="87933"/>
            <a:ext cx="3240360" cy="3240360"/>
          </a:xfrm>
          <a:prstGeom prst="rect">
            <a:avLst/>
          </a:prstGeom>
        </p:spPr>
      </p:pic>
      <p:sp>
        <p:nvSpPr>
          <p:cNvPr id="35" name="文本框 3080"/>
          <p:cNvSpPr txBox="1">
            <a:spLocks noChangeArrowheads="1"/>
          </p:cNvSpPr>
          <p:nvPr/>
        </p:nvSpPr>
        <p:spPr bwMode="auto">
          <a:xfrm>
            <a:off x="567780" y="2497734"/>
            <a:ext cx="20451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3</a:t>
            </a:r>
            <a:r>
              <a:rPr lang="en-US" altLang="zh-C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. </a:t>
            </a:r>
            <a:r>
              <a:rPr lang="en-US" altLang="zh-CN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Tấn</a:t>
            </a:r>
            <a:endParaRPr lang="en-US" altLang="zh-CN" sz="3600" b="1" dirty="0">
              <a:solidFill>
                <a:schemeClr val="tx1">
                  <a:lumMod val="95000"/>
                  <a:lumOff val="5000"/>
                </a:schemeClr>
              </a:solidFill>
              <a:latin typeface="HP001 4 hàng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189015" y="630895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HP001 4 hàng" pitchFamily="34" charset="0"/>
              </a:rPr>
              <a:t>Để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khối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lượng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các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vật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nặng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hàng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chục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người</a:t>
            </a:r>
            <a:r>
              <a:rPr lang="en-US" sz="3200" b="1" dirty="0" smtClean="0">
                <a:latin typeface="HP001 4 hàng" pitchFamily="34" charset="0"/>
              </a:rPr>
              <a:t> ta </a:t>
            </a:r>
            <a:r>
              <a:rPr lang="en-US" sz="3200" b="1" dirty="0" err="1" smtClean="0">
                <a:latin typeface="HP001 4 hàng" pitchFamily="34" charset="0"/>
              </a:rPr>
              <a:t>còn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dùng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đơn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vị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tấn</a:t>
            </a:r>
            <a:r>
              <a:rPr lang="en-US" sz="3200" b="1" dirty="0" smtClean="0">
                <a:latin typeface="HP001 4 hàng" pitchFamily="34" charset="0"/>
              </a:rPr>
              <a:t>.</a:t>
            </a:r>
            <a:endParaRPr lang="en-US" sz="3200" b="1" dirty="0">
              <a:latin typeface="HP001 4 hàng" pitchFamily="34" charset="0"/>
            </a:endParaRPr>
          </a:p>
        </p:txBody>
      </p:sp>
      <p:sp>
        <p:nvSpPr>
          <p:cNvPr id="37" name="Horizontal Scroll 36"/>
          <p:cNvSpPr/>
          <p:nvPr/>
        </p:nvSpPr>
        <p:spPr>
          <a:xfrm>
            <a:off x="4413150" y="1857745"/>
            <a:ext cx="5112568" cy="1371054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tấn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38" name="Horizontal Scroll 37"/>
          <p:cNvSpPr/>
          <p:nvPr/>
        </p:nvSpPr>
        <p:spPr>
          <a:xfrm>
            <a:off x="2252911" y="4317330"/>
            <a:ext cx="10009112" cy="1371054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tấn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=10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100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1000kg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3189015" y="3060647"/>
            <a:ext cx="7560839" cy="1371054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tấn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100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1977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00983" y="591989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latin typeface="HP001 4 hàng" pitchFamily="34" charset="0"/>
              </a:rPr>
              <a:t>Một</a:t>
            </a:r>
            <a:r>
              <a:rPr lang="en-US" sz="3200" b="1" dirty="0" smtClean="0">
                <a:latin typeface="HP001 4 hàng" pitchFamily="34" charset="0"/>
              </a:rPr>
              <a:t> con </a:t>
            </a:r>
            <a:r>
              <a:rPr lang="en-US" sz="3200" b="1" dirty="0" err="1" smtClean="0">
                <a:latin typeface="HP001 4 hàng" pitchFamily="34" charset="0"/>
              </a:rPr>
              <a:t>voi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 2000kg, </a:t>
            </a:r>
            <a:r>
              <a:rPr lang="en-US" sz="3200" b="1" dirty="0" err="1" smtClean="0">
                <a:latin typeface="HP001 4 hàng" pitchFamily="34" charset="0"/>
              </a:rPr>
              <a:t>tức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con </a:t>
            </a:r>
            <a:r>
              <a:rPr lang="en-US" sz="3200" b="1" dirty="0" err="1" smtClean="0">
                <a:latin typeface="HP001 4 hàng" pitchFamily="34" charset="0"/>
              </a:rPr>
              <a:t>voi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tấn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?</a:t>
            </a:r>
            <a:endParaRPr lang="en-US" sz="3200" b="1" dirty="0">
              <a:latin typeface="HP001 4 hàng" pitchFamily="34" charset="0"/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524719" y="2561217"/>
            <a:ext cx="4104456" cy="3384376"/>
          </a:xfrm>
          <a:prstGeom prst="cloudCallout">
            <a:avLst>
              <a:gd name="adj1" fmla="val 78632"/>
              <a:gd name="adj2" fmla="val 1784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2000kg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err="1" smtClean="0">
                <a:latin typeface="HP001 4 hàng" pitchFamily="34" charset="0"/>
              </a:rPr>
              <a:t>tức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err="1" smtClean="0">
                <a:latin typeface="HP001 4 hàng" pitchFamily="34" charset="0"/>
              </a:rPr>
              <a:t>là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2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tấn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, 20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.</a:t>
            </a:r>
            <a:endParaRPr lang="en-US" sz="40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327" y="1960141"/>
            <a:ext cx="6749852" cy="4651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52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898" y="1462751"/>
            <a:ext cx="4264397" cy="4264397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4989215" y="2680221"/>
            <a:ext cx="7200800" cy="12003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6000" b="1" u="sng" dirty="0" err="1" smtClean="0">
                <a:latin typeface="HP001 4 hàng" pitchFamily="34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Kiểm</a:t>
            </a:r>
            <a:r>
              <a:rPr lang="en-US" altLang="zh-CN" sz="6000" b="1" u="sng" dirty="0" smtClean="0">
                <a:latin typeface="HP001 4 hàng" pitchFamily="34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6000" b="1" u="sng" dirty="0" err="1" smtClean="0">
                <a:latin typeface="HP001 4 hàng" pitchFamily="34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tra</a:t>
            </a:r>
            <a:r>
              <a:rPr lang="en-US" altLang="zh-CN" sz="6000" b="1" u="sng" dirty="0" smtClean="0">
                <a:latin typeface="HP001 4 hàng" pitchFamily="34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6000" b="1" u="sng" dirty="0" err="1" smtClean="0">
                <a:latin typeface="HP001 4 hàng" pitchFamily="34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bài</a:t>
            </a:r>
            <a:r>
              <a:rPr lang="en-US" altLang="zh-CN" sz="6000" b="1" u="sng" dirty="0" smtClean="0">
                <a:latin typeface="HP001 4 hàng" pitchFamily="34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 </a:t>
            </a:r>
            <a:r>
              <a:rPr lang="en-US" altLang="zh-CN" sz="6000" b="1" u="sng" dirty="0" err="1" smtClean="0">
                <a:latin typeface="HP001 4 hàng" pitchFamily="34" charset="0"/>
                <a:ea typeface="方正稚艺简体" panose="03000509000000000000" pitchFamily="65" charset="-122"/>
                <a:cs typeface="Times New Roman" pitchFamily="18" charset="0"/>
                <a:sym typeface="Arial" panose="020B0604020202020204" pitchFamily="34" charset="0"/>
              </a:rPr>
              <a:t>cũ</a:t>
            </a:r>
            <a:endParaRPr lang="zh-CN" altLang="en-US" sz="6000" b="1" u="sng" dirty="0">
              <a:latin typeface="HP001 4 hàng" pitchFamily="34" charset="0"/>
              <a:ea typeface="方正稚艺简体" panose="03000509000000000000" pitchFamily="65" charset="-122"/>
              <a:cs typeface="Times New Roman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02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900983" y="591989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>
                <a:latin typeface="HP001 4 hàng" pitchFamily="34" charset="0"/>
              </a:rPr>
              <a:t>Một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xe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chở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hàng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chở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được</a:t>
            </a:r>
            <a:r>
              <a:rPr lang="en-US" sz="3200" b="1" dirty="0" smtClean="0">
                <a:latin typeface="HP001 4 hàng" pitchFamily="34" charset="0"/>
              </a:rPr>
              <a:t> 3 </a:t>
            </a:r>
            <a:r>
              <a:rPr lang="en-US" sz="3200" b="1" dirty="0" err="1" smtClean="0">
                <a:latin typeface="HP001 4 hàng" pitchFamily="34" charset="0"/>
              </a:rPr>
              <a:t>tấn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hàng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vậy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xe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đó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chở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được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ki</a:t>
            </a:r>
            <a:r>
              <a:rPr lang="en-US" sz="3200" b="1" dirty="0" smtClean="0">
                <a:latin typeface="HP001 4 hàng" pitchFamily="34" charset="0"/>
              </a:rPr>
              <a:t>-</a:t>
            </a:r>
            <a:r>
              <a:rPr lang="en-US" sz="3200" b="1" dirty="0" err="1" smtClean="0">
                <a:latin typeface="HP001 4 hàng" pitchFamily="34" charset="0"/>
              </a:rPr>
              <a:t>lô</a:t>
            </a:r>
            <a:r>
              <a:rPr lang="en-US" sz="3200" b="1" dirty="0" smtClean="0">
                <a:latin typeface="HP001 4 hàng" pitchFamily="34" charset="0"/>
              </a:rPr>
              <a:t>-gam </a:t>
            </a:r>
            <a:r>
              <a:rPr lang="en-US" sz="3200" b="1" dirty="0" err="1" smtClean="0">
                <a:latin typeface="HP001 4 hàng" pitchFamily="34" charset="0"/>
              </a:rPr>
              <a:t>hàng</a:t>
            </a:r>
            <a:r>
              <a:rPr lang="en-US" sz="3200" b="1" dirty="0" smtClean="0">
                <a:latin typeface="HP001 4 hàng" pitchFamily="34" charset="0"/>
              </a:rPr>
              <a:t>?</a:t>
            </a:r>
            <a:endParaRPr lang="en-US" sz="3200" b="1" dirty="0">
              <a:latin typeface="HP001 4 hàng" pitchFamily="34" charset="0"/>
            </a:endParaRPr>
          </a:p>
        </p:txBody>
      </p:sp>
      <p:sp>
        <p:nvSpPr>
          <p:cNvPr id="8" name="Cloud Callout 7"/>
          <p:cNvSpPr/>
          <p:nvPr/>
        </p:nvSpPr>
        <p:spPr>
          <a:xfrm>
            <a:off x="7797527" y="2392189"/>
            <a:ext cx="4701183" cy="3384376"/>
          </a:xfrm>
          <a:prstGeom prst="cloudCallout">
            <a:avLst>
              <a:gd name="adj1" fmla="val -59540"/>
              <a:gd name="adj2" fmla="val 2872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3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tấn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hàng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4000" b="1" dirty="0" err="1" smtClean="0">
                <a:latin typeface="HP001 4 hàng" pitchFamily="34" charset="0"/>
              </a:rPr>
              <a:t>tức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err="1" smtClean="0">
                <a:latin typeface="HP001 4 hàng" pitchFamily="34" charset="0"/>
              </a:rPr>
              <a:t>là</a:t>
            </a:r>
            <a:r>
              <a:rPr lang="en-US" sz="4000" b="1" dirty="0" smtClean="0">
                <a:latin typeface="HP001 4 hàng" pitchFamily="34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3000kg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hàng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.</a:t>
            </a:r>
            <a:endParaRPr lang="en-US" sz="40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95" y="2464197"/>
            <a:ext cx="6984776" cy="45768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413151" y="3832349"/>
            <a:ext cx="187220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</a:rPr>
              <a:t>3 </a:t>
            </a:r>
            <a:r>
              <a:rPr lang="en-US" sz="3600" dirty="0" err="1" smtClean="0">
                <a:solidFill>
                  <a:schemeClr val="tx1"/>
                </a:solidFill>
              </a:rPr>
              <a:t>tấn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07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27" y="1292331"/>
            <a:ext cx="4264397" cy="4264397"/>
          </a:xfrm>
          <a:prstGeom prst="rect">
            <a:avLst/>
          </a:prstGeom>
        </p:spPr>
      </p:pic>
      <p:sp>
        <p:nvSpPr>
          <p:cNvPr id="6148" name="文本框 3080"/>
          <p:cNvSpPr txBox="1">
            <a:spLocks noChangeArrowheads="1"/>
          </p:cNvSpPr>
          <p:nvPr/>
        </p:nvSpPr>
        <p:spPr bwMode="auto">
          <a:xfrm>
            <a:off x="2756967" y="2680221"/>
            <a:ext cx="1101722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6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Luyện</a:t>
            </a:r>
            <a:r>
              <a:rPr lang="en-US" altLang="zh-CN" sz="6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6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tập</a:t>
            </a:r>
            <a:r>
              <a:rPr lang="en-US" altLang="zh-CN" sz="6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- </a:t>
            </a:r>
            <a:r>
              <a:rPr lang="en-US" altLang="zh-CN" sz="6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Thực</a:t>
            </a:r>
            <a:r>
              <a:rPr lang="en-US" altLang="zh-CN" sz="6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 </a:t>
            </a:r>
            <a:r>
              <a:rPr lang="en-US" altLang="zh-CN" sz="6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hành</a:t>
            </a:r>
            <a:endParaRPr lang="en-US" altLang="zh-CN" sz="6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788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2711" y="1674679"/>
            <a:ext cx="12241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Bài</a:t>
            </a:r>
            <a:r>
              <a:rPr lang="en-US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2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: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Viết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số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thích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hợp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vào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chỗ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chấm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: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88345" y="2608213"/>
            <a:ext cx="4977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M: 1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 = 10 kg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04964" y="4048373"/>
            <a:ext cx="43204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000" b="1" dirty="0" err="1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</a:rPr>
              <a:t> 7kg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=</a:t>
            </a:r>
            <a:endParaRPr lang="en-US" sz="4000" dirty="0"/>
          </a:p>
        </p:txBody>
      </p:sp>
      <p:sp>
        <p:nvSpPr>
          <p:cNvPr id="12" name="Left Brace 11"/>
          <p:cNvSpPr/>
          <p:nvPr/>
        </p:nvSpPr>
        <p:spPr>
          <a:xfrm rot="16200000">
            <a:off x="4749993" y="4136560"/>
            <a:ext cx="468054" cy="1285753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3158577" y="5013464"/>
            <a:ext cx="49773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=10kg+7kg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39767" y="3748676"/>
            <a:ext cx="12961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17kg</a:t>
            </a:r>
          </a:p>
        </p:txBody>
      </p:sp>
    </p:spTree>
    <p:extLst>
      <p:ext uri="{BB962C8B-B14F-4D97-AF65-F5344CB8AC3E}">
        <p14:creationId xmlns:p14="http://schemas.microsoft.com/office/powerpoint/2010/main" val="429477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/>
      <p:bldP spid="12" grpId="0" animBg="1"/>
      <p:bldP spid="13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51" y="399143"/>
            <a:ext cx="1238430" cy="123836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0894" y="4253632"/>
            <a:ext cx="2880320" cy="288016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7" b="15471"/>
          <a:stretch/>
        </p:blipFill>
        <p:spPr>
          <a:xfrm>
            <a:off x="-195361" y="-872431"/>
            <a:ext cx="14977664" cy="906099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260736" y="2424812"/>
            <a:ext cx="1006547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eaLnBrk="1" hangingPunct="1">
              <a:lnSpc>
                <a:spcPct val="150000"/>
              </a:lnSpc>
            </a:pPr>
            <a:r>
              <a:rPr lang="en-US" altLang="en-US" sz="3200" b="1" dirty="0" err="1" smtClean="0">
                <a:latin typeface="HP001 4 hàng" pitchFamily="34" charset="0"/>
              </a:rPr>
              <a:t>Mỗi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nhóm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sẽ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nhận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được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một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phiếu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bài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tập</a:t>
            </a:r>
            <a:r>
              <a:rPr lang="en-US" altLang="en-US" sz="3200" b="1" dirty="0" smtClean="0">
                <a:latin typeface="HP001 4 hàng" pitchFamily="34" charset="0"/>
              </a:rPr>
              <a:t> in </a:t>
            </a:r>
            <a:r>
              <a:rPr lang="en-US" altLang="en-US" sz="3200" b="1" dirty="0" err="1" smtClean="0">
                <a:latin typeface="HP001 4 hàng" pitchFamily="34" charset="0"/>
              </a:rPr>
              <a:t>sẵn</a:t>
            </a:r>
            <a:r>
              <a:rPr lang="en-US" altLang="en-US" sz="3200" b="1" dirty="0" smtClean="0">
                <a:latin typeface="HP001 4 hàng" pitchFamily="34" charset="0"/>
              </a:rPr>
              <a:t>, </a:t>
            </a:r>
            <a:r>
              <a:rPr lang="en-US" altLang="en-US" sz="3200" b="1" dirty="0" err="1" smtClean="0">
                <a:latin typeface="HP001 4 hàng" pitchFamily="34" charset="0"/>
              </a:rPr>
              <a:t>lần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lượt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truyền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nhau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trong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nhóm</a:t>
            </a:r>
            <a:r>
              <a:rPr lang="en-US" altLang="en-US" sz="3200" b="1" dirty="0" smtClean="0">
                <a:latin typeface="HP001 4 hàng" pitchFamily="34" charset="0"/>
              </a:rPr>
              <a:t>.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3200" b="1" dirty="0" err="1" smtClean="0">
                <a:latin typeface="HP001 4 hàng" pitchFamily="34" charset="0"/>
              </a:rPr>
              <a:t>Mỗi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bàn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sẽ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điền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vào</a:t>
            </a:r>
            <a:r>
              <a:rPr lang="en-US" altLang="en-US" sz="3200" b="1" dirty="0" smtClean="0">
                <a:latin typeface="HP001 4 hàng" pitchFamily="34" charset="0"/>
              </a:rPr>
              <a:t> 1 </a:t>
            </a:r>
            <a:r>
              <a:rPr lang="en-US" altLang="en-US" sz="3200" b="1" dirty="0" err="1" smtClean="0">
                <a:latin typeface="HP001 4 hàng" pitchFamily="34" charset="0"/>
              </a:rPr>
              <a:t>chỗ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trống</a:t>
            </a:r>
            <a:r>
              <a:rPr lang="en-US" altLang="en-US" sz="3200" b="1" dirty="0" smtClean="0">
                <a:latin typeface="HP001 4 hàng" pitchFamily="34" charset="0"/>
              </a:rPr>
              <a:t>, </a:t>
            </a:r>
            <a:r>
              <a:rPr lang="en-US" altLang="en-US" sz="3200" b="1" dirty="0" err="1" smtClean="0">
                <a:latin typeface="HP001 4 hàng" pitchFamily="34" charset="0"/>
              </a:rPr>
              <a:t>bàn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cuối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cùng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trong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nhóm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điền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xong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mang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phiếu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đính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lên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bảng</a:t>
            </a:r>
            <a:r>
              <a:rPr lang="en-US" altLang="en-US" sz="3200" b="1" dirty="0" smtClean="0">
                <a:latin typeface="HP001 4 hàng" pitchFamily="34" charset="0"/>
              </a:rPr>
              <a:t>.</a:t>
            </a:r>
          </a:p>
          <a:p>
            <a:pPr lvl="1" eaLnBrk="1" hangingPunct="1">
              <a:lnSpc>
                <a:spcPct val="150000"/>
              </a:lnSpc>
            </a:pPr>
            <a:r>
              <a:rPr lang="en-US" altLang="en-US" sz="3200" b="1" dirty="0" err="1" smtClean="0">
                <a:latin typeface="HP001 4 hàng" pitchFamily="34" charset="0"/>
              </a:rPr>
              <a:t>Đội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nhanh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và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chính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xác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nhất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sẽ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giành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chiến</a:t>
            </a:r>
            <a:r>
              <a:rPr lang="en-US" altLang="en-US" sz="3200" b="1" dirty="0" smtClean="0">
                <a:latin typeface="HP001 4 hàng" pitchFamily="34" charset="0"/>
              </a:rPr>
              <a:t> </a:t>
            </a:r>
            <a:r>
              <a:rPr lang="en-US" altLang="en-US" sz="3200" b="1" dirty="0" err="1" smtClean="0">
                <a:latin typeface="HP001 4 hàng" pitchFamily="34" charset="0"/>
              </a:rPr>
              <a:t>thắng</a:t>
            </a:r>
            <a:r>
              <a:rPr lang="en-US" altLang="en-US" sz="3200" b="1" dirty="0" smtClean="0">
                <a:latin typeface="HP001 4 hàng" pitchFamily="34" charset="0"/>
              </a:rPr>
              <a:t>.</a:t>
            </a:r>
            <a:endParaRPr lang="en-US" altLang="en-US" sz="3200" b="1" dirty="0">
              <a:latin typeface="HP001 4 hàng" pitchFamily="34" charset="0"/>
            </a:endParaRPr>
          </a:p>
          <a:p>
            <a:pPr lvl="1" eaLnBrk="1" hangingPunct="1"/>
            <a:endParaRPr lang="en-US" altLang="en-US" sz="3200" b="1" dirty="0">
              <a:latin typeface="HP001 4 hàng" pitchFamily="34" charset="0"/>
            </a:endParaRPr>
          </a:p>
          <a:p>
            <a:endParaRPr lang="en-US" sz="2800" b="1" dirty="0">
              <a:latin typeface="HP001 4 hàng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01183" y="1637505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err="1" smtClean="0">
                <a:solidFill>
                  <a:srgbClr val="0070C0"/>
                </a:solidFill>
                <a:latin typeface="HP001 4 hàng" pitchFamily="34" charset="0"/>
              </a:rPr>
              <a:t>Trò</a:t>
            </a:r>
            <a:r>
              <a:rPr lang="en-US" sz="4400" b="1" u="sng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4400" b="1" u="sng" dirty="0" err="1" smtClean="0">
                <a:solidFill>
                  <a:srgbClr val="0070C0"/>
                </a:solidFill>
                <a:latin typeface="HP001 4 hàng" pitchFamily="34" charset="0"/>
              </a:rPr>
              <a:t>chơi</a:t>
            </a:r>
            <a:r>
              <a:rPr lang="en-US" sz="4400" b="1" u="sng" dirty="0" smtClean="0">
                <a:solidFill>
                  <a:srgbClr val="0070C0"/>
                </a:solidFill>
                <a:latin typeface="HP001 4 hàng" pitchFamily="34" charset="0"/>
              </a:rPr>
              <a:t>: </a:t>
            </a:r>
            <a:r>
              <a:rPr lang="en-US" sz="4400" b="1" dirty="0" smtClean="0">
                <a:solidFill>
                  <a:srgbClr val="0070C0"/>
                </a:solidFill>
                <a:latin typeface="HP001 4 hàng" pitchFamily="34" charset="0"/>
              </a:rPr>
              <a:t>Chung </a:t>
            </a:r>
            <a:r>
              <a:rPr lang="en-US" sz="4400" b="1" dirty="0" err="1" smtClean="0">
                <a:solidFill>
                  <a:srgbClr val="0070C0"/>
                </a:solidFill>
                <a:latin typeface="HP001 4 hàng" pitchFamily="34" charset="0"/>
              </a:rPr>
              <a:t>sức</a:t>
            </a:r>
            <a:endParaRPr lang="en-US" sz="4400" b="1" dirty="0">
              <a:solidFill>
                <a:srgbClr val="0070C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7278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2711" y="224433"/>
            <a:ext cx="122413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Bài</a:t>
            </a:r>
            <a:r>
              <a:rPr lang="en-US" sz="32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2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: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Viết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số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thích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hợp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vào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chỗ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</a:t>
            </a:r>
            <a:r>
              <a:rPr lang="en-US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chấm</a:t>
            </a: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: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154586" y="725919"/>
            <a:ext cx="4464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M: 1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= 10 kg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1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 7kg= 17 kg </a:t>
            </a:r>
            <a:endParaRPr lang="en-US" sz="32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5824" y="2923661"/>
            <a:ext cx="3515319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HP001 4 hàng" pitchFamily="34" charset="0"/>
              </a:rPr>
              <a:t>1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       =… </a:t>
            </a:r>
            <a:r>
              <a:rPr lang="en-US" sz="3200" b="1" dirty="0" err="1" smtClean="0">
                <a:latin typeface="HP001 4 hàng" pitchFamily="34" charset="0"/>
              </a:rPr>
              <a:t>yến</a:t>
            </a:r>
            <a:endParaRPr lang="en-US" sz="3200" b="1" dirty="0" smtClean="0">
              <a:latin typeface="HP001 4 hàng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5 </a:t>
            </a:r>
            <a:r>
              <a:rPr lang="en-US" sz="3200" b="1" dirty="0" err="1" smtClean="0">
                <a:latin typeface="HP001 4 hàng" pitchFamily="34" charset="0"/>
              </a:rPr>
              <a:t>tấn</a:t>
            </a:r>
            <a:r>
              <a:rPr lang="en-US" sz="3200" b="1" dirty="0" smtClean="0">
                <a:latin typeface="HP001 4 hàng" pitchFamily="34" charset="0"/>
              </a:rPr>
              <a:t>     =… kg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1000kg   =… </a:t>
            </a:r>
            <a:r>
              <a:rPr lang="en-US" sz="3200" b="1" dirty="0" err="1" smtClean="0">
                <a:latin typeface="HP001 4 hàng" pitchFamily="34" charset="0"/>
              </a:rPr>
              <a:t>tấn</a:t>
            </a:r>
            <a:endParaRPr lang="en-US" sz="3200" b="1" dirty="0" smtClean="0">
              <a:latin typeface="HP001 4 hàng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10 </a:t>
            </a:r>
            <a:r>
              <a:rPr lang="en-US" sz="3200" b="1" dirty="0" err="1">
                <a:latin typeface="HP001 4 hàng" pitchFamily="34" charset="0"/>
              </a:rPr>
              <a:t>yến</a:t>
            </a:r>
            <a:r>
              <a:rPr lang="en-US" sz="3200" b="1" dirty="0">
                <a:latin typeface="HP001 4 hàng" pitchFamily="34" charset="0"/>
              </a:rPr>
              <a:t>    =…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endParaRPr lang="en-US" sz="3200" b="1" dirty="0" smtClean="0">
              <a:latin typeface="HP001 4 hàng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5 </a:t>
            </a:r>
            <a:r>
              <a:rPr lang="en-US" sz="3200" b="1" dirty="0" err="1" smtClean="0">
                <a:latin typeface="HP001 4 hàng" pitchFamily="34" charset="0"/>
              </a:rPr>
              <a:t>yến</a:t>
            </a:r>
            <a:r>
              <a:rPr lang="en-US" sz="3200" b="1" dirty="0" smtClean="0">
                <a:latin typeface="HP001 4 hàng" pitchFamily="34" charset="0"/>
              </a:rPr>
              <a:t> 3kg=… kg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71715" y="3132205"/>
            <a:ext cx="3515319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latin typeface="HP001 4 hàng" pitchFamily="34" charset="0"/>
              </a:rPr>
              <a:t>1 </a:t>
            </a:r>
            <a:r>
              <a:rPr lang="en-US" sz="3200" b="1" dirty="0" err="1">
                <a:latin typeface="HP001 4 hàng" pitchFamily="34" charset="0"/>
              </a:rPr>
              <a:t>tấn</a:t>
            </a:r>
            <a:r>
              <a:rPr lang="en-US" sz="3200" b="1" dirty="0">
                <a:latin typeface="HP001 4 hàng" pitchFamily="34" charset="0"/>
              </a:rPr>
              <a:t>      </a:t>
            </a:r>
            <a:r>
              <a:rPr lang="en-US" sz="3200" b="1" dirty="0" smtClean="0">
                <a:latin typeface="HP001 4 hàng" pitchFamily="34" charset="0"/>
              </a:rPr>
              <a:t>=… </a:t>
            </a:r>
            <a:r>
              <a:rPr lang="en-US" sz="3200" b="1" dirty="0" err="1">
                <a:latin typeface="HP001 4 hàng" pitchFamily="34" charset="0"/>
              </a:rPr>
              <a:t>tạ</a:t>
            </a:r>
            <a:endParaRPr lang="en-US" sz="3200" b="1" dirty="0">
              <a:latin typeface="HP001 4 hàng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3 </a:t>
            </a:r>
            <a:r>
              <a:rPr lang="en-US" sz="3200" b="1" dirty="0" err="1" smtClean="0">
                <a:latin typeface="HP001 4 hàng" pitchFamily="34" charset="0"/>
              </a:rPr>
              <a:t>tấn</a:t>
            </a:r>
            <a:r>
              <a:rPr lang="en-US" sz="3200" b="1" dirty="0" smtClean="0">
                <a:latin typeface="HP001 4 hàng" pitchFamily="34" charset="0"/>
              </a:rPr>
              <a:t>      =…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endParaRPr lang="en-US" sz="3200" b="1" dirty="0" smtClean="0">
              <a:latin typeface="HP001 4 hàng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1 </a:t>
            </a:r>
            <a:r>
              <a:rPr lang="en-US" sz="3200" b="1" dirty="0" err="1" smtClean="0">
                <a:latin typeface="HP001 4 hàng" pitchFamily="34" charset="0"/>
              </a:rPr>
              <a:t>tấn</a:t>
            </a:r>
            <a:r>
              <a:rPr lang="en-US" sz="3200" b="1" dirty="0" smtClean="0">
                <a:latin typeface="HP001 4 hàng" pitchFamily="34" charset="0"/>
              </a:rPr>
              <a:t>       =… kg</a:t>
            </a: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10kg       =… </a:t>
            </a:r>
            <a:r>
              <a:rPr lang="en-US" sz="3200" b="1" dirty="0" err="1" smtClean="0">
                <a:latin typeface="HP001 4 hàng" pitchFamily="34" charset="0"/>
              </a:rPr>
              <a:t>yến</a:t>
            </a:r>
            <a:endParaRPr lang="en-US" sz="3200" b="1" dirty="0" smtClean="0">
              <a:latin typeface="HP001 4 hàng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2 </a:t>
            </a:r>
            <a:r>
              <a:rPr lang="en-US" sz="3200" b="1" dirty="0" err="1" smtClean="0">
                <a:latin typeface="HP001 4 hàng" pitchFamily="34" charset="0"/>
              </a:rPr>
              <a:t>tấn</a:t>
            </a:r>
            <a:r>
              <a:rPr lang="en-US" sz="3200" b="1" dirty="0" smtClean="0">
                <a:latin typeface="HP001 4 hàng" pitchFamily="34" charset="0"/>
              </a:rPr>
              <a:t> 85kg=… kg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86761" y="2923661"/>
            <a:ext cx="3515319" cy="378565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1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       =… kg    100kg    =…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endParaRPr lang="en-US" sz="3200" b="1" dirty="0" smtClean="0">
              <a:latin typeface="HP001 4 hàng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10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      =… </a:t>
            </a:r>
            <a:r>
              <a:rPr lang="en-US" sz="3200" b="1" dirty="0" err="1" smtClean="0">
                <a:latin typeface="HP001 4 hàng" pitchFamily="34" charset="0"/>
              </a:rPr>
              <a:t>tấn</a:t>
            </a:r>
            <a:endParaRPr lang="en-US" sz="3200" b="1" dirty="0" smtClean="0">
              <a:latin typeface="HP001 4 hàng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8 </a:t>
            </a:r>
            <a:r>
              <a:rPr lang="en-US" sz="3200" b="1" dirty="0" err="1" smtClean="0">
                <a:latin typeface="HP001 4 hàng" pitchFamily="34" charset="0"/>
              </a:rPr>
              <a:t>tấn</a:t>
            </a:r>
            <a:r>
              <a:rPr lang="en-US" sz="3200" b="1" dirty="0" smtClean="0">
                <a:latin typeface="HP001 4 hàng" pitchFamily="34" charset="0"/>
              </a:rPr>
              <a:t>     =…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endParaRPr lang="en-US" sz="3200" b="1" dirty="0" smtClean="0">
              <a:latin typeface="HP001 4 hàng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200" b="1" dirty="0" smtClean="0">
                <a:latin typeface="HP001 4 hàng" pitchFamily="34" charset="0"/>
              </a:rPr>
              <a:t>4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 60kg=… kg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6847" y="2455486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Nhóm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1</a:t>
            </a:r>
            <a:endParaRPr lang="en-US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93271" y="2655342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Nhóm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2</a:t>
            </a:r>
            <a:endParaRPr lang="en-US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53711" y="2443367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Nhóm</a:t>
            </a:r>
            <a:r>
              <a:rPr lang="en-US" sz="32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001 4 hàng" pitchFamily="34" charset="0"/>
              </a:rPr>
              <a:t> 3</a:t>
            </a:r>
            <a:endParaRPr lang="en-US" sz="32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012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 animBg="1"/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51" y="399143"/>
            <a:ext cx="1238430" cy="123836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847" y="0"/>
            <a:ext cx="9937104" cy="734406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05039" y="4048373"/>
            <a:ext cx="6480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atin typeface="HP001 4 hàng" pitchFamily="34" charset="0"/>
              </a:rPr>
              <a:t>18 </a:t>
            </a:r>
            <a:r>
              <a:rPr lang="en-US" sz="6000" b="1" dirty="0" err="1" smtClean="0">
                <a:latin typeface="HP001 4 hàng" pitchFamily="34" charset="0"/>
              </a:rPr>
              <a:t>yến</a:t>
            </a:r>
            <a:r>
              <a:rPr lang="en-US" sz="6000" b="1" dirty="0" smtClean="0">
                <a:latin typeface="HP001 4 hàng" pitchFamily="34" charset="0"/>
              </a:rPr>
              <a:t> + 26 </a:t>
            </a:r>
            <a:r>
              <a:rPr lang="en-US" sz="6000" b="1" dirty="0" err="1" smtClean="0">
                <a:latin typeface="HP001 4 hàng" pitchFamily="34" charset="0"/>
              </a:rPr>
              <a:t>yến</a:t>
            </a:r>
            <a:endParaRPr lang="en-US" sz="6000" b="1" dirty="0"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61246" y="1456085"/>
            <a:ext cx="6480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u="sng" dirty="0" err="1" smtClean="0">
                <a:latin typeface="HP001 4 hàng" pitchFamily="34" charset="0"/>
              </a:rPr>
              <a:t>Bài</a:t>
            </a:r>
            <a:r>
              <a:rPr lang="en-US" sz="6000" b="1" u="sng" dirty="0" smtClean="0">
                <a:latin typeface="HP001 4 hàng" pitchFamily="34" charset="0"/>
              </a:rPr>
              <a:t> 3</a:t>
            </a:r>
            <a:r>
              <a:rPr lang="en-US" sz="6000" b="1" dirty="0" smtClean="0">
                <a:latin typeface="HP001 4 hàng" pitchFamily="34" charset="0"/>
              </a:rPr>
              <a:t>: </a:t>
            </a:r>
            <a:r>
              <a:rPr lang="en-US" sz="6000" b="1" dirty="0" err="1" smtClean="0">
                <a:latin typeface="HP001 4 hàng" pitchFamily="34" charset="0"/>
              </a:rPr>
              <a:t>Tính</a:t>
            </a:r>
            <a:endParaRPr lang="en-US" sz="6000" b="1" dirty="0">
              <a:latin typeface="HP001 4 hàng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44999" y="2656367"/>
            <a:ext cx="6480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  <a:latin typeface="HP001 4 hàng" pitchFamily="34" charset="0"/>
              </a:rPr>
              <a:t>Ví</a:t>
            </a:r>
            <a:r>
              <a:rPr lang="en-US" sz="60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6000" b="1" dirty="0" err="1" smtClean="0">
                <a:solidFill>
                  <a:srgbClr val="FF0000"/>
                </a:solidFill>
                <a:latin typeface="HP001 4 hàng" pitchFamily="34" charset="0"/>
              </a:rPr>
              <a:t>dụ</a:t>
            </a:r>
            <a:r>
              <a:rPr lang="en-US" sz="6000" b="1" dirty="0" smtClean="0">
                <a:solidFill>
                  <a:srgbClr val="FF0000"/>
                </a:solidFill>
                <a:latin typeface="HP001 4 hàng" pitchFamily="34" charset="0"/>
              </a:rPr>
              <a:t>:</a:t>
            </a:r>
            <a:endParaRPr lang="en-US" sz="60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65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244799" y="221825"/>
            <a:ext cx="4536504" cy="3636730"/>
            <a:chOff x="1964879" y="782082"/>
            <a:chExt cx="4176464" cy="3407644"/>
          </a:xfrm>
        </p:grpSpPr>
        <p:pic>
          <p:nvPicPr>
            <p:cNvPr id="2" name="图片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879" y="782082"/>
              <a:ext cx="4176464" cy="3407644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684959" y="2137939"/>
              <a:ext cx="273630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latin typeface="HP001 4 hàng" pitchFamily="34" charset="0"/>
                </a:rPr>
                <a:t>135 </a:t>
              </a:r>
              <a:r>
                <a:rPr lang="en-US" sz="4000" b="1" dirty="0" err="1" smtClean="0">
                  <a:latin typeface="HP001 4 hàng" pitchFamily="34" charset="0"/>
                </a:rPr>
                <a:t>tạ</a:t>
              </a:r>
              <a:r>
                <a:rPr lang="en-US" sz="4000" b="1" dirty="0" smtClean="0">
                  <a:latin typeface="HP001 4 hàng" pitchFamily="34" charset="0"/>
                </a:rPr>
                <a:t> </a:t>
              </a:r>
              <a:r>
                <a:rPr lang="en-US" sz="4000" b="1" dirty="0" smtClean="0">
                  <a:latin typeface="+mn-lt"/>
                </a:rPr>
                <a:t>x</a:t>
              </a:r>
              <a:r>
                <a:rPr lang="en-US" sz="4000" b="1" dirty="0" smtClean="0">
                  <a:latin typeface="HP001 4 hàng" pitchFamily="34" charset="0"/>
                </a:rPr>
                <a:t> 4</a:t>
              </a:r>
              <a:endParaRPr lang="en-US" sz="4000" b="1" dirty="0">
                <a:latin typeface="HP001 4 hàng" pitchFamily="34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861423" y="51591"/>
            <a:ext cx="4695082" cy="3830793"/>
            <a:chOff x="6621090" y="189527"/>
            <a:chExt cx="4695082" cy="3830793"/>
          </a:xfrm>
        </p:grpSpPr>
        <p:pic>
          <p:nvPicPr>
            <p:cNvPr id="4" name="图片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21090" y="189527"/>
              <a:ext cx="4695082" cy="3830793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7062885" y="1577962"/>
              <a:ext cx="404701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latin typeface="HP001 4 hàng" pitchFamily="34" charset="0"/>
                </a:rPr>
                <a:t>648 </a:t>
              </a:r>
              <a:r>
                <a:rPr lang="en-US" sz="4000" b="1" dirty="0" err="1" smtClean="0">
                  <a:latin typeface="HP001 4 hàng" pitchFamily="34" charset="0"/>
                </a:rPr>
                <a:t>tạ</a:t>
              </a:r>
              <a:r>
                <a:rPr lang="en-US" sz="4000" b="1" dirty="0" smtClean="0">
                  <a:latin typeface="HP001 4 hàng" pitchFamily="34" charset="0"/>
                </a:rPr>
                <a:t> </a:t>
              </a:r>
              <a:r>
                <a:rPr lang="en-US" sz="7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4 hàng" pitchFamily="34" charset="0"/>
                </a:rPr>
                <a:t>-</a:t>
              </a:r>
              <a:r>
                <a:rPr lang="en-US" sz="4000" b="1" dirty="0" smtClean="0">
                  <a:latin typeface="HP001 4 hàng" pitchFamily="34" charset="0"/>
                </a:rPr>
                <a:t> 75 </a:t>
              </a:r>
              <a:r>
                <a:rPr lang="en-US" sz="4000" b="1" dirty="0" err="1" smtClean="0">
                  <a:latin typeface="HP001 4 hàng" pitchFamily="34" charset="0"/>
                </a:rPr>
                <a:t>tạ</a:t>
              </a:r>
              <a:endParaRPr lang="en-US" sz="4000" b="1" dirty="0">
                <a:latin typeface="HP001 4 hàng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2867771" y="3688333"/>
            <a:ext cx="4262751" cy="3478047"/>
            <a:chOff x="2867771" y="3688333"/>
            <a:chExt cx="4262751" cy="3478047"/>
          </a:xfrm>
        </p:grpSpPr>
        <p:pic>
          <p:nvPicPr>
            <p:cNvPr id="3" name="图片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7771" y="3688333"/>
              <a:ext cx="4262751" cy="3478047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3462486" y="4984477"/>
              <a:ext cx="339893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 smtClean="0">
                  <a:latin typeface="HP001 4 hàng" pitchFamily="34" charset="0"/>
                </a:rPr>
                <a:t>512 </a:t>
              </a:r>
              <a:r>
                <a:rPr lang="en-US" sz="4000" b="1" dirty="0" err="1" smtClean="0">
                  <a:latin typeface="HP001 4 hàng" pitchFamily="34" charset="0"/>
                </a:rPr>
                <a:t>tấn</a:t>
              </a:r>
              <a:r>
                <a:rPr lang="en-US" sz="4000" b="1" dirty="0" smtClean="0">
                  <a:latin typeface="HP001 4 hàng" pitchFamily="34" charset="0"/>
                </a:rPr>
                <a:t> </a:t>
              </a:r>
              <a:r>
                <a:rPr lang="en-US" sz="4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P001 4 hàng" pitchFamily="34" charset="0"/>
                </a:rPr>
                <a:t>:</a:t>
              </a:r>
              <a:r>
                <a:rPr lang="en-US" sz="4000" b="1" dirty="0" smtClean="0">
                  <a:latin typeface="HP001 4 hàng" pitchFamily="34" charset="0"/>
                </a:rPr>
                <a:t> 8</a:t>
              </a:r>
              <a:endParaRPr lang="en-US" sz="4000" b="1" dirty="0">
                <a:latin typeface="HP001 4 hàng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531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6767" y="519981"/>
            <a:ext cx="115212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200" b="1" u="sng" dirty="0" err="1" smtClean="0">
                <a:latin typeface="HP001 4 hàng" pitchFamily="34" charset="0"/>
              </a:rPr>
              <a:t>Bài</a:t>
            </a:r>
            <a:r>
              <a:rPr lang="en-US" sz="3200" b="1" u="sng" dirty="0" smtClean="0">
                <a:latin typeface="HP001 4 hàng" pitchFamily="34" charset="0"/>
              </a:rPr>
              <a:t> 4</a:t>
            </a:r>
            <a:r>
              <a:rPr lang="en-US" sz="3200" b="1" dirty="0" smtClean="0">
                <a:latin typeface="HP001 4 hàng" pitchFamily="34" charset="0"/>
              </a:rPr>
              <a:t>: </a:t>
            </a:r>
            <a:r>
              <a:rPr lang="en-US" sz="3200" b="1" dirty="0" err="1" smtClean="0">
                <a:latin typeface="HP001 4 hàng" pitchFamily="34" charset="0"/>
              </a:rPr>
              <a:t>Một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xe</a:t>
            </a:r>
            <a:r>
              <a:rPr lang="en-US" sz="3200" b="1" dirty="0" smtClean="0">
                <a:latin typeface="HP001 4 hàng" pitchFamily="34" charset="0"/>
              </a:rPr>
              <a:t> ô </a:t>
            </a:r>
            <a:r>
              <a:rPr lang="en-US" sz="3200" b="1" dirty="0" err="1" smtClean="0">
                <a:latin typeface="HP001 4 hàng" pitchFamily="34" charset="0"/>
              </a:rPr>
              <a:t>tô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chuyến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trước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chở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được</a:t>
            </a:r>
            <a:r>
              <a:rPr lang="en-US" sz="3200" b="1" dirty="0" smtClean="0">
                <a:latin typeface="HP001 4 hàng" pitchFamily="34" charset="0"/>
              </a:rPr>
              <a:t> 3 </a:t>
            </a:r>
            <a:r>
              <a:rPr lang="en-US" sz="3200" b="1" dirty="0" err="1" smtClean="0">
                <a:latin typeface="HP001 4 hàng" pitchFamily="34" charset="0"/>
              </a:rPr>
              <a:t>tấn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muối</a:t>
            </a:r>
            <a:r>
              <a:rPr lang="en-US" sz="3200" b="1" dirty="0" smtClean="0">
                <a:latin typeface="HP001 4 hàng" pitchFamily="34" charset="0"/>
              </a:rPr>
              <a:t>, </a:t>
            </a:r>
            <a:r>
              <a:rPr lang="en-US" sz="3200" b="1" dirty="0" err="1" smtClean="0">
                <a:latin typeface="HP001 4 hàng" pitchFamily="34" charset="0"/>
              </a:rPr>
              <a:t>chuyến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sau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chở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nhiều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hơn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chuyến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trước</a:t>
            </a:r>
            <a:r>
              <a:rPr lang="en-US" sz="3200" b="1" dirty="0" smtClean="0">
                <a:latin typeface="HP001 4 hàng" pitchFamily="34" charset="0"/>
              </a:rPr>
              <a:t> 3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. </a:t>
            </a:r>
            <a:r>
              <a:rPr lang="en-US" sz="3200" b="1" dirty="0" err="1" smtClean="0">
                <a:latin typeface="HP001 4 hàng" pitchFamily="34" charset="0"/>
              </a:rPr>
              <a:t>Hỏi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cả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hai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chuyến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xe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đó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chở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được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bao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nhiêu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tạ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muối</a:t>
            </a:r>
            <a:r>
              <a:rPr lang="en-US" sz="3200" b="1" dirty="0" smtClean="0">
                <a:latin typeface="HP001 4 hàng" pitchFamily="34" charset="0"/>
              </a:rPr>
              <a:t>?</a:t>
            </a:r>
            <a:endParaRPr lang="en-US" sz="3200" b="1" dirty="0">
              <a:latin typeface="HP001 4 hàng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557167" y="1177032"/>
            <a:ext cx="5616624" cy="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748855" y="1753096"/>
            <a:ext cx="5616624" cy="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8445599" y="1753096"/>
            <a:ext cx="3240360" cy="4093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748855" y="2329160"/>
            <a:ext cx="3960440" cy="0"/>
          </a:xfrm>
          <a:prstGeom prst="line">
            <a:avLst/>
          </a:prstGeom>
          <a:ln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4235314" y="1757188"/>
            <a:ext cx="612068" cy="622161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5467206" y="2680221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 smtClean="0">
                <a:latin typeface="HP001 4 hàng" pitchFamily="34" charset="0"/>
              </a:rPr>
              <a:t>Tóm</a:t>
            </a:r>
            <a:r>
              <a:rPr lang="en-US" sz="3600" b="1" u="sng" dirty="0" smtClean="0">
                <a:latin typeface="HP001 4 hàng" pitchFamily="34" charset="0"/>
              </a:rPr>
              <a:t> </a:t>
            </a:r>
            <a:r>
              <a:rPr lang="en-US" sz="3600" b="1" u="sng" dirty="0" err="1" smtClean="0">
                <a:latin typeface="HP001 4 hàng" pitchFamily="34" charset="0"/>
              </a:rPr>
              <a:t>tắt</a:t>
            </a:r>
            <a:r>
              <a:rPr lang="en-US" dirty="0" smtClean="0"/>
              <a:t>:</a:t>
            </a:r>
            <a:endParaRPr lang="en-US" dirty="0"/>
          </a:p>
        </p:txBody>
      </p:sp>
      <p:grpSp>
        <p:nvGrpSpPr>
          <p:cNvPr id="42" name="Group 41"/>
          <p:cNvGrpSpPr/>
          <p:nvPr/>
        </p:nvGrpSpPr>
        <p:grpSpPr>
          <a:xfrm>
            <a:off x="1723058" y="3660428"/>
            <a:ext cx="9863931" cy="2659236"/>
            <a:chOff x="1822028" y="3613620"/>
            <a:chExt cx="9863931" cy="2659236"/>
          </a:xfrm>
        </p:grpSpPr>
        <p:grpSp>
          <p:nvGrpSpPr>
            <p:cNvPr id="39" name="Group 38"/>
            <p:cNvGrpSpPr/>
            <p:nvPr/>
          </p:nvGrpSpPr>
          <p:grpSpPr>
            <a:xfrm>
              <a:off x="1822028" y="4198396"/>
              <a:ext cx="9863931" cy="2074460"/>
              <a:chOff x="1822028" y="3486081"/>
              <a:chExt cx="9863931" cy="2074460"/>
            </a:xfrm>
          </p:grpSpPr>
          <p:cxnSp>
            <p:nvCxnSpPr>
              <p:cNvPr id="15" name="Straight Connector 14"/>
              <p:cNvCxnSpPr/>
              <p:nvPr/>
            </p:nvCxnSpPr>
            <p:spPr>
              <a:xfrm>
                <a:off x="4487069" y="4039740"/>
                <a:ext cx="3905845" cy="0"/>
              </a:xfrm>
              <a:prstGeom prst="lin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4485159" y="5363620"/>
                <a:ext cx="5184576" cy="0"/>
              </a:xfrm>
              <a:prstGeom prst="line">
                <a:avLst/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21" name="TextBox 20"/>
              <p:cNvSpPr txBox="1"/>
              <p:nvPr/>
            </p:nvSpPr>
            <p:spPr>
              <a:xfrm>
                <a:off x="1822029" y="3747353"/>
                <a:ext cx="257646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latin typeface="HP001 4 hàng" pitchFamily="34" charset="0"/>
                  </a:rPr>
                  <a:t>Chuyến</a:t>
                </a:r>
                <a:r>
                  <a:rPr lang="en-US" sz="3200" b="1" dirty="0" smtClean="0">
                    <a:latin typeface="HP001 4 hàng" pitchFamily="34" charset="0"/>
                  </a:rPr>
                  <a:t> </a:t>
                </a:r>
                <a:r>
                  <a:rPr lang="en-US" sz="3200" b="1" dirty="0" err="1" smtClean="0">
                    <a:latin typeface="HP001 4 hàng" pitchFamily="34" charset="0"/>
                  </a:rPr>
                  <a:t>trước</a:t>
                </a:r>
                <a:endParaRPr lang="en-US" sz="3200" b="1" dirty="0">
                  <a:latin typeface="HP001 4 hàng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1822028" y="4918461"/>
                <a:ext cx="257646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err="1" smtClean="0">
                    <a:latin typeface="HP001 4 hàng" pitchFamily="34" charset="0"/>
                  </a:rPr>
                  <a:t>Chuyến</a:t>
                </a:r>
                <a:r>
                  <a:rPr lang="en-US" sz="3200" b="1" dirty="0" smtClean="0">
                    <a:latin typeface="HP001 4 hàng" pitchFamily="34" charset="0"/>
                  </a:rPr>
                  <a:t> </a:t>
                </a:r>
                <a:r>
                  <a:rPr lang="en-US" sz="3200" b="1" dirty="0" err="1" smtClean="0">
                    <a:latin typeface="HP001 4 hàng" pitchFamily="34" charset="0"/>
                  </a:rPr>
                  <a:t>sau</a:t>
                </a:r>
                <a:endParaRPr lang="en-US" sz="3200" b="1" dirty="0">
                  <a:latin typeface="HP001 4 hàng" pitchFamily="34" charset="0"/>
                </a:endParaRPr>
              </a:p>
            </p:txBody>
          </p:sp>
          <p:cxnSp>
            <p:nvCxnSpPr>
              <p:cNvPr id="25" name="Straight Connector 24"/>
              <p:cNvCxnSpPr/>
              <p:nvPr/>
            </p:nvCxnSpPr>
            <p:spPr>
              <a:xfrm>
                <a:off x="4471529" y="3842989"/>
                <a:ext cx="0" cy="432048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8392914" y="3832349"/>
                <a:ext cx="0" cy="432048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4471529" y="5128493"/>
                <a:ext cx="0" cy="432048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8392914" y="5128493"/>
                <a:ext cx="0" cy="432048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9683774" y="5128493"/>
                <a:ext cx="0" cy="432048"/>
              </a:xfrm>
              <a:prstGeom prst="line">
                <a:avLst/>
              </a:prstGeom>
              <a:ln w="28575"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32" name="TextBox 31"/>
              <p:cNvSpPr txBox="1"/>
              <p:nvPr/>
            </p:nvSpPr>
            <p:spPr>
              <a:xfrm>
                <a:off x="8670788" y="4336405"/>
                <a:ext cx="98958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HP001 4 hàng" pitchFamily="34" charset="0"/>
                  </a:rPr>
                  <a:t>3 </a:t>
                </a:r>
                <a:r>
                  <a:rPr lang="en-US" sz="3200" b="1" dirty="0" err="1" smtClean="0">
                    <a:latin typeface="HP001 4 hàng" pitchFamily="34" charset="0"/>
                  </a:rPr>
                  <a:t>tạ</a:t>
                </a:r>
                <a:endParaRPr lang="en-US" sz="3200" b="1" dirty="0">
                  <a:latin typeface="HP001 4 hàng" pitchFamily="34" charset="0"/>
                </a:endParaRPr>
              </a:p>
            </p:txBody>
          </p:sp>
          <p:sp>
            <p:nvSpPr>
              <p:cNvPr id="33" name="Right Brace 32"/>
              <p:cNvSpPr/>
              <p:nvPr/>
            </p:nvSpPr>
            <p:spPr>
              <a:xfrm rot="16200000">
                <a:off x="6241951" y="1703574"/>
                <a:ext cx="368458" cy="3933472"/>
              </a:xfrm>
              <a:prstGeom prst="rightBrac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ight Brace 35"/>
              <p:cNvSpPr/>
              <p:nvPr/>
            </p:nvSpPr>
            <p:spPr>
              <a:xfrm>
                <a:off x="9927153" y="3556331"/>
                <a:ext cx="368458" cy="1284130"/>
              </a:xfrm>
              <a:prstGeom prst="rightBrac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10397724" y="3832349"/>
                <a:ext cx="128823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latin typeface="HP001 4 hàng" pitchFamily="34" charset="0"/>
                  </a:rPr>
                  <a:t>… </a:t>
                </a:r>
                <a:r>
                  <a:rPr lang="en-US" sz="3200" b="1" dirty="0" err="1" smtClean="0">
                    <a:latin typeface="HP001 4 hàng" pitchFamily="34" charset="0"/>
                  </a:rPr>
                  <a:t>tạ</a:t>
                </a:r>
                <a:r>
                  <a:rPr lang="en-US" sz="3200" b="1" dirty="0" smtClean="0">
                    <a:latin typeface="HP001 4 hàng" pitchFamily="34" charset="0"/>
                  </a:rPr>
                  <a:t>?</a:t>
                </a:r>
                <a:endParaRPr lang="en-US" sz="3200" b="1" dirty="0">
                  <a:latin typeface="HP001 4 hàng" pitchFamily="34" charset="0"/>
                </a:endParaRPr>
              </a:p>
            </p:txBody>
          </p:sp>
          <p:sp>
            <p:nvSpPr>
              <p:cNvPr id="38" name="Right Brace 37"/>
              <p:cNvSpPr/>
              <p:nvPr/>
            </p:nvSpPr>
            <p:spPr>
              <a:xfrm rot="16200000">
                <a:off x="8857058" y="4325176"/>
                <a:ext cx="368458" cy="1238175"/>
              </a:xfrm>
              <a:prstGeom prst="rightBrace">
                <a:avLst/>
              </a:prstGeom>
              <a:ln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5945197" y="3613620"/>
              <a:ext cx="14202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HP001 4 hàng" pitchFamily="34" charset="0"/>
                </a:rPr>
                <a:t>3 </a:t>
              </a:r>
              <a:r>
                <a:rPr lang="en-US" sz="3200" b="1" dirty="0" err="1" smtClean="0">
                  <a:latin typeface="HP001 4 hàng" pitchFamily="34" charset="0"/>
                </a:rPr>
                <a:t>tấn</a:t>
              </a:r>
              <a:endParaRPr lang="en-US" sz="3200" b="1" dirty="0">
                <a:latin typeface="HP001 4 hàng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454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4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486" y="3903191"/>
            <a:ext cx="3312368" cy="23462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650" y="255715"/>
            <a:ext cx="5112568" cy="5375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293" y="1171269"/>
            <a:ext cx="3168352" cy="354425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6134" y="4912469"/>
            <a:ext cx="3740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HP001 4 hàng" pitchFamily="34" charset="0"/>
              </a:rPr>
              <a:t>Con </a:t>
            </a:r>
            <a:r>
              <a:rPr lang="en-US" sz="2800" b="1" dirty="0" err="1" smtClean="0">
                <a:latin typeface="HP001 4 hàng" pitchFamily="34" charset="0"/>
              </a:rPr>
              <a:t>bò</a:t>
            </a:r>
            <a:r>
              <a:rPr lang="en-US" sz="2800" b="1" dirty="0" smtClean="0">
                <a:latin typeface="HP001 4 hàng" pitchFamily="34" charset="0"/>
              </a:rPr>
              <a:t> </a:t>
            </a:r>
            <a:r>
              <a:rPr lang="en-US" sz="2800" b="1" dirty="0" err="1" smtClean="0">
                <a:latin typeface="HP001 4 hàng" pitchFamily="34" charset="0"/>
              </a:rPr>
              <a:t>cân</a:t>
            </a:r>
            <a:r>
              <a:rPr lang="en-US" sz="2800" b="1" dirty="0" smtClean="0">
                <a:latin typeface="HP001 4 hàng" pitchFamily="34" charset="0"/>
              </a:rPr>
              <a:t> </a:t>
            </a:r>
            <a:r>
              <a:rPr lang="en-US" sz="2800" b="1" dirty="0" err="1" smtClean="0">
                <a:latin typeface="HP001 4 hàng" pitchFamily="34" charset="0"/>
              </a:rPr>
              <a:t>nặng</a:t>
            </a:r>
            <a:r>
              <a:rPr lang="en-US" sz="2800" b="1" dirty="0" smtClean="0">
                <a:latin typeface="HP001 4 hàng" pitchFamily="34" charset="0"/>
              </a:rPr>
              <a:t>….</a:t>
            </a:r>
            <a:endParaRPr lang="en-US" sz="2800" b="1" dirty="0">
              <a:latin typeface="HP001 4 hàng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083645" y="6113482"/>
            <a:ext cx="3740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HP001 4 hàng" pitchFamily="34" charset="0"/>
              </a:rPr>
              <a:t>Con </a:t>
            </a:r>
            <a:r>
              <a:rPr lang="en-US" sz="2800" b="1" dirty="0" err="1" smtClean="0">
                <a:latin typeface="HP001 4 hàng" pitchFamily="34" charset="0"/>
              </a:rPr>
              <a:t>gà</a:t>
            </a:r>
            <a:r>
              <a:rPr lang="en-US" sz="2800" b="1" dirty="0" smtClean="0">
                <a:latin typeface="HP001 4 hàng" pitchFamily="34" charset="0"/>
              </a:rPr>
              <a:t> </a:t>
            </a:r>
            <a:r>
              <a:rPr lang="en-US" sz="2800" b="1" dirty="0" err="1" smtClean="0">
                <a:latin typeface="HP001 4 hàng" pitchFamily="34" charset="0"/>
              </a:rPr>
              <a:t>cân</a:t>
            </a:r>
            <a:r>
              <a:rPr lang="en-US" sz="2800" b="1" dirty="0" smtClean="0">
                <a:latin typeface="HP001 4 hàng" pitchFamily="34" charset="0"/>
              </a:rPr>
              <a:t> </a:t>
            </a:r>
            <a:r>
              <a:rPr lang="en-US" sz="2800" b="1" dirty="0" err="1" smtClean="0">
                <a:latin typeface="HP001 4 hàng" pitchFamily="34" charset="0"/>
              </a:rPr>
              <a:t>nặng</a:t>
            </a:r>
            <a:r>
              <a:rPr lang="en-US" sz="2800" b="1" dirty="0" smtClean="0">
                <a:latin typeface="HP001 4 hàng" pitchFamily="34" charset="0"/>
              </a:rPr>
              <a:t>….</a:t>
            </a:r>
            <a:endParaRPr lang="en-US" sz="2800" b="1" dirty="0">
              <a:latin typeface="HP001 4 hàng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111298" y="5611613"/>
            <a:ext cx="37400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HP001 4 hàng" pitchFamily="34" charset="0"/>
              </a:rPr>
              <a:t>Con </a:t>
            </a:r>
            <a:r>
              <a:rPr lang="en-US" sz="2800" b="1" dirty="0" err="1" smtClean="0">
                <a:latin typeface="HP001 4 hàng" pitchFamily="34" charset="0"/>
              </a:rPr>
              <a:t>voi</a:t>
            </a:r>
            <a:r>
              <a:rPr lang="en-US" sz="2800" b="1" dirty="0" smtClean="0">
                <a:latin typeface="HP001 4 hàng" pitchFamily="34" charset="0"/>
              </a:rPr>
              <a:t> </a:t>
            </a:r>
            <a:r>
              <a:rPr lang="en-US" sz="2800" b="1" dirty="0" err="1" smtClean="0">
                <a:latin typeface="HP001 4 hàng" pitchFamily="34" charset="0"/>
              </a:rPr>
              <a:t>cân</a:t>
            </a:r>
            <a:r>
              <a:rPr lang="en-US" sz="2800" b="1" dirty="0" smtClean="0">
                <a:latin typeface="HP001 4 hàng" pitchFamily="34" charset="0"/>
              </a:rPr>
              <a:t> </a:t>
            </a:r>
            <a:r>
              <a:rPr lang="en-US" sz="2800" b="1" dirty="0" err="1" smtClean="0">
                <a:latin typeface="HP001 4 hàng" pitchFamily="34" charset="0"/>
              </a:rPr>
              <a:t>nặng</a:t>
            </a:r>
            <a:r>
              <a:rPr lang="en-US" sz="2800" b="1" dirty="0" smtClean="0">
                <a:latin typeface="HP001 4 hàng" pitchFamily="34" charset="0"/>
              </a:rPr>
              <a:t>….</a:t>
            </a:r>
            <a:endParaRPr lang="en-US" sz="2800" b="1" dirty="0">
              <a:latin typeface="HP001 4 hàng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63529" y="4850914"/>
            <a:ext cx="10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2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endParaRPr lang="en-US" sz="32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968748" y="5551830"/>
            <a:ext cx="1509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2 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tấn</a:t>
            </a:r>
            <a:endParaRPr lang="en-US" sz="32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933431" y="6064597"/>
            <a:ext cx="11778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</a:rPr>
              <a:t>2 kg</a:t>
            </a:r>
            <a:endParaRPr lang="en-US" sz="32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83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980"/>
            <a:ext cx="6712669" cy="6712669"/>
          </a:xfrm>
          <a:prstGeom prst="rect">
            <a:avLst/>
          </a:prstGeom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4112890" y="736005"/>
            <a:ext cx="835292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defTabSz="974725" eaLnBrk="0" hangingPunct="0"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defTabSz="9747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Chúc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các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em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chăm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ngoan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,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học</a:t>
            </a:r>
            <a:r>
              <a:rPr lang="en-US" altLang="zh-CN" sz="7200" b="1" dirty="0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7200" b="1" dirty="0" err="1" smtClean="0">
                <a:ln w="12700">
                  <a:noFill/>
                </a:ln>
                <a:solidFill>
                  <a:srgbClr val="444242"/>
                </a:solidFill>
                <a:latin typeface="HP001 4 hàng" pitchFamily="34" charset="0"/>
                <a:ea typeface="微软雅黑" panose="020B0503020204020204" pitchFamily="34" charset="-122"/>
              </a:rPr>
              <a:t>giỏi</a:t>
            </a:r>
            <a:endParaRPr lang="zh-CN" altLang="en-US" sz="7200" b="1" dirty="0">
              <a:ln w="12700">
                <a:noFill/>
              </a:ln>
              <a:solidFill>
                <a:srgbClr val="444242"/>
              </a:solidFill>
              <a:latin typeface="HP001 4 hàng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930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857894" y="1232556"/>
            <a:ext cx="9144000" cy="8001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000" dirty="0" smtClean="0">
                <a:solidFill>
                  <a:schemeClr val="tx1"/>
                </a:solidFill>
                <a:latin typeface="VNI-Times" pitchFamily="2" charset="0"/>
              </a:rPr>
              <a:t>1.Tìm </a:t>
            </a:r>
            <a:r>
              <a:rPr lang="en-US" sz="4000" dirty="0" err="1" smtClean="0">
                <a:solidFill>
                  <a:schemeClr val="tx1"/>
                </a:solidFill>
                <a:latin typeface="VNI-Times" pitchFamily="2" charset="0"/>
              </a:rPr>
              <a:t>soá</a:t>
            </a:r>
            <a:r>
              <a:rPr lang="en-US" sz="4000" dirty="0" smtClean="0">
                <a:solidFill>
                  <a:schemeClr val="tx1"/>
                </a:solidFill>
                <a:latin typeface="VNI-Times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VNI-Times" pitchFamily="2" charset="0"/>
              </a:rPr>
              <a:t>troøn</a:t>
            </a:r>
            <a:r>
              <a:rPr lang="en-US" sz="4000" dirty="0" smtClean="0">
                <a:solidFill>
                  <a:schemeClr val="tx1"/>
                </a:solidFill>
                <a:latin typeface="VNI-Times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VNI-Times" pitchFamily="2" charset="0"/>
              </a:rPr>
              <a:t>chuïc</a:t>
            </a:r>
            <a:r>
              <a:rPr lang="en-US" sz="4000" dirty="0" smtClean="0">
                <a:solidFill>
                  <a:schemeClr val="tx1"/>
                </a:solidFill>
                <a:latin typeface="VNI-Times" pitchFamily="2" charset="0"/>
              </a:rPr>
              <a:t> x, </a:t>
            </a:r>
            <a:r>
              <a:rPr lang="en-US" sz="4000" dirty="0" err="1" smtClean="0">
                <a:solidFill>
                  <a:schemeClr val="tx1"/>
                </a:solidFill>
                <a:latin typeface="VNI-Times" pitchFamily="2" charset="0"/>
              </a:rPr>
              <a:t>bieát</a:t>
            </a:r>
            <a:r>
              <a:rPr lang="en-US" sz="4000" dirty="0" smtClean="0">
                <a:solidFill>
                  <a:schemeClr val="tx1"/>
                </a:solidFill>
                <a:latin typeface="VNI-Times" pitchFamily="2" charset="0"/>
              </a:rPr>
              <a:t> 25 &lt; x &lt;35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auto">
          <a:xfrm>
            <a:off x="2865659" y="2451756"/>
            <a:ext cx="3200400" cy="646331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VNI-Avo" pitchFamily="2" charset="0"/>
              </a:rPr>
              <a:t>20</a:t>
            </a:r>
          </a:p>
        </p:txBody>
      </p:sp>
      <p:pic>
        <p:nvPicPr>
          <p:cNvPr id="18" name="Picture 5" descr="a_apple_hb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616" y="2451756"/>
            <a:ext cx="10668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6"/>
          <p:cNvSpPr txBox="1">
            <a:spLocks noChangeArrowheads="1"/>
          </p:cNvSpPr>
          <p:nvPr/>
        </p:nvSpPr>
        <p:spPr bwMode="auto">
          <a:xfrm>
            <a:off x="7368784" y="4273235"/>
            <a:ext cx="4483104" cy="646331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 err="1">
                <a:latin typeface="VNI-Times" pitchFamily="2" charset="0"/>
              </a:rPr>
              <a:t>Caû</a:t>
            </a:r>
            <a:r>
              <a:rPr lang="en-US" altLang="en-US" sz="3600" b="1" dirty="0">
                <a:latin typeface="VNI-Times" pitchFamily="2" charset="0"/>
              </a:rPr>
              <a:t> b </a:t>
            </a:r>
            <a:r>
              <a:rPr lang="en-US" altLang="en-US" sz="3600" b="1" dirty="0" err="1">
                <a:latin typeface="VNI-Times" pitchFamily="2" charset="0"/>
              </a:rPr>
              <a:t>vaø</a:t>
            </a:r>
            <a:r>
              <a:rPr lang="en-US" altLang="en-US" sz="3600" b="1" dirty="0">
                <a:latin typeface="VNI-Times" pitchFamily="2" charset="0"/>
              </a:rPr>
              <a:t> c </a:t>
            </a:r>
            <a:r>
              <a:rPr lang="en-US" altLang="en-US" sz="3600" b="1" dirty="0" err="1">
                <a:latin typeface="VNI-Times" pitchFamily="2" charset="0"/>
              </a:rPr>
              <a:t>ñeàu</a:t>
            </a:r>
            <a:r>
              <a:rPr lang="en-US" altLang="en-US" sz="3600" b="1" dirty="0">
                <a:latin typeface="VNI-Times" pitchFamily="2" charset="0"/>
              </a:rPr>
              <a:t> </a:t>
            </a:r>
            <a:r>
              <a:rPr lang="en-US" altLang="en-US" sz="3600" b="1" dirty="0" err="1">
                <a:latin typeface="VNI-Times" pitchFamily="2" charset="0"/>
              </a:rPr>
              <a:t>ñuùng</a:t>
            </a:r>
            <a:endParaRPr lang="en-US" altLang="en-US" sz="3600" b="1" dirty="0">
              <a:latin typeface="VNI-Times" pitchFamily="2" charset="0"/>
            </a:endParaRPr>
          </a:p>
        </p:txBody>
      </p:sp>
      <p:pic>
        <p:nvPicPr>
          <p:cNvPr id="20" name="Picture 7" descr="b_baby_boy_hb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178" y="2549060"/>
            <a:ext cx="10668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2785340" y="4365308"/>
            <a:ext cx="3200400" cy="646331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latin typeface="VNI-Avo" pitchFamily="2" charset="0"/>
              </a:rPr>
              <a:t>40</a:t>
            </a:r>
          </a:p>
        </p:txBody>
      </p:sp>
      <p:pic>
        <p:nvPicPr>
          <p:cNvPr id="22" name="Picture 9" descr="c_car_hb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940" y="4486535"/>
            <a:ext cx="11430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7433540" y="2564330"/>
            <a:ext cx="3505200" cy="523220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CCECFF"/>
              </a:gs>
            </a:gsLst>
            <a:lin ang="2700000" scaled="1"/>
          </a:gra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66"/>
                </a:solidFill>
                <a:latin typeface="VNI-Avo" pitchFamily="2" charset="0"/>
              </a:rPr>
              <a:t>30</a:t>
            </a:r>
          </a:p>
        </p:txBody>
      </p:sp>
      <p:pic>
        <p:nvPicPr>
          <p:cNvPr id="24" name="Picture 11" descr="d_dog_hb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0540" y="4313509"/>
            <a:ext cx="1143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Box 12"/>
          <p:cNvSpPr txBox="1">
            <a:spLocks noChangeArrowheads="1"/>
          </p:cNvSpPr>
          <p:nvPr/>
        </p:nvSpPr>
        <p:spPr bwMode="auto">
          <a:xfrm>
            <a:off x="7447956" y="2549060"/>
            <a:ext cx="3505200" cy="584775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latin typeface="VNI-Avo" pitchFamily="2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808426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 autoUpdateAnimBg="0"/>
      <p:bldP spid="19" grpId="0" animBg="1" autoUpdateAnimBg="0"/>
      <p:bldP spid="21" grpId="0" animBg="1" autoUpdateAnimBg="0"/>
      <p:bldP spid="23" grpId="0" animBg="1"/>
      <p:bldP spid="25" grpId="0" animBg="1"/>
      <p:bldP spid="2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36"/>
          <p:cNvGrpSpPr/>
          <p:nvPr/>
        </p:nvGrpSpPr>
        <p:grpSpPr>
          <a:xfrm>
            <a:off x="1868586" y="7841136"/>
            <a:ext cx="769442" cy="850779"/>
            <a:chOff x="922980" y="3281022"/>
            <a:chExt cx="630089" cy="696693"/>
          </a:xfrm>
        </p:grpSpPr>
        <p:sp>
          <p:nvSpPr>
            <p:cNvPr id="57" name="Oval 56"/>
            <p:cNvSpPr>
              <a:spLocks noChangeAspect="1"/>
            </p:cNvSpPr>
            <p:nvPr/>
          </p:nvSpPr>
          <p:spPr>
            <a:xfrm>
              <a:off x="1088218" y="3281022"/>
              <a:ext cx="200183" cy="194452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20000"/>
                </a:lnSpc>
              </a:pPr>
              <a:endParaRPr lang="en-US" sz="10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9" name="Group 120"/>
            <p:cNvGrpSpPr/>
            <p:nvPr/>
          </p:nvGrpSpPr>
          <p:grpSpPr>
            <a:xfrm>
              <a:off x="922980" y="3475474"/>
              <a:ext cx="630089" cy="502241"/>
              <a:chOff x="980587" y="3705902"/>
              <a:chExt cx="630089" cy="502241"/>
            </a:xfrm>
          </p:grpSpPr>
          <p:sp>
            <p:nvSpPr>
              <p:cNvPr id="59" name="TextBox 58"/>
              <p:cNvSpPr txBox="1"/>
              <p:nvPr/>
            </p:nvSpPr>
            <p:spPr>
              <a:xfrm>
                <a:off x="980587" y="4056922"/>
                <a:ext cx="630089" cy="15122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>
                <a:spAutoFit/>
              </a:bodyPr>
              <a:lstStyle/>
              <a:p>
                <a:pPr algn="ctr">
                  <a:lnSpc>
                    <a:spcPct val="120000"/>
                  </a:lnSpc>
                </a:pPr>
                <a:r>
                  <a:rPr lang="zh-CN" altLang="en-US" sz="1000" b="1" dirty="0">
                    <a:solidFill>
                      <a:schemeClr val="bg1">
                        <a:lumMod val="65000"/>
                      </a:scheme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+mn-ea"/>
                    <a:sym typeface="Arial" panose="020B0604020202020204" pitchFamily="34" charset="0"/>
                  </a:rPr>
                  <a:t>替换文字内容</a:t>
                </a:r>
                <a:endParaRPr lang="en-US" sz="1000" b="1" dirty="0">
                  <a:solidFill>
                    <a:schemeClr val="bg1">
                      <a:lumMod val="65000"/>
                    </a:schemeClr>
                  </a:solidFill>
                  <a:latin typeface="Arial" panose="020B0604020202020204" pitchFamily="34" charset="0"/>
                  <a:ea typeface="微软雅黑" panose="020B0503020204020204" pitchFamily="34" charset="-122"/>
                  <a:cs typeface="+mn-ea"/>
                  <a:sym typeface="Arial" panose="020B0604020202020204" pitchFamily="34" charset="0"/>
                </a:endParaRPr>
              </a:p>
            </p:txBody>
          </p:sp>
          <p:cxnSp>
            <p:nvCxnSpPr>
              <p:cNvPr id="60" name="Straight Connector 59"/>
              <p:cNvCxnSpPr/>
              <p:nvPr/>
            </p:nvCxnSpPr>
            <p:spPr>
              <a:xfrm>
                <a:off x="1246034" y="3705902"/>
                <a:ext cx="0" cy="342098"/>
              </a:xfrm>
              <a:prstGeom prst="line">
                <a:avLst/>
              </a:prstGeom>
              <a:ln>
                <a:solidFill>
                  <a:schemeClr val="bg1">
                    <a:lumMod val="6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3" name="Rectangle 2"/>
          <p:cNvSpPr txBox="1">
            <a:spLocks noChangeArrowheads="1"/>
          </p:cNvSpPr>
          <p:nvPr/>
        </p:nvSpPr>
        <p:spPr>
          <a:xfrm>
            <a:off x="1244799" y="729825"/>
            <a:ext cx="10964690" cy="8001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2.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Dãy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bé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3570756" y="1765821"/>
            <a:ext cx="5943600" cy="584775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VNI-Avo" pitchFamily="2" charset="0"/>
              </a:rPr>
              <a:t>1984; 1952; 1978; 1942</a:t>
            </a:r>
          </a:p>
        </p:txBody>
      </p:sp>
      <p:pic>
        <p:nvPicPr>
          <p:cNvPr id="67" name="Picture 5" descr="a_apple_hb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156" y="1658664"/>
            <a:ext cx="1092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Text Box 6"/>
          <p:cNvSpPr txBox="1">
            <a:spLocks noChangeArrowheads="1"/>
          </p:cNvSpPr>
          <p:nvPr/>
        </p:nvSpPr>
        <p:spPr bwMode="auto">
          <a:xfrm>
            <a:off x="3646956" y="2680221"/>
            <a:ext cx="5867400" cy="584775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VNI-Avo" pitchFamily="2" charset="0"/>
              </a:rPr>
              <a:t>1984; 1978; 1952; 1942</a:t>
            </a:r>
          </a:p>
        </p:txBody>
      </p:sp>
      <p:pic>
        <p:nvPicPr>
          <p:cNvPr id="69" name="Picture 7" descr="b_baby_boy_hb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157" y="2451620"/>
            <a:ext cx="109061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Text Box 8"/>
          <p:cNvSpPr txBox="1">
            <a:spLocks noChangeArrowheads="1"/>
          </p:cNvSpPr>
          <p:nvPr/>
        </p:nvSpPr>
        <p:spPr bwMode="auto">
          <a:xfrm>
            <a:off x="3723156" y="3480321"/>
            <a:ext cx="5867400" cy="584775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VNI-Avo" pitchFamily="2" charset="0"/>
              </a:rPr>
              <a:t>1942; 1952; 1978; 1984</a:t>
            </a:r>
          </a:p>
        </p:txBody>
      </p:sp>
      <p:pic>
        <p:nvPicPr>
          <p:cNvPr id="71" name="Picture 9" descr="c_car_hb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156" y="3400549"/>
            <a:ext cx="11430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Text Box 10"/>
          <p:cNvSpPr txBox="1">
            <a:spLocks noChangeArrowheads="1"/>
          </p:cNvSpPr>
          <p:nvPr/>
        </p:nvSpPr>
        <p:spPr bwMode="auto">
          <a:xfrm>
            <a:off x="3665099" y="2680221"/>
            <a:ext cx="5867400" cy="584775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CCECFF"/>
              </a:gs>
            </a:gsLst>
            <a:lin ang="2700000" scaled="1"/>
          </a:gra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008000"/>
                </a:solidFill>
                <a:latin typeface="VNI-Avo" pitchFamily="2" charset="0"/>
              </a:rPr>
              <a:t>1984; 1978; 1952; 1942</a:t>
            </a:r>
          </a:p>
        </p:txBody>
      </p:sp>
      <p:pic>
        <p:nvPicPr>
          <p:cNvPr id="73" name="Picture 11" descr="d_dog_hb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0156" y="4366145"/>
            <a:ext cx="1143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Text Box 12"/>
          <p:cNvSpPr txBox="1">
            <a:spLocks noChangeArrowheads="1"/>
          </p:cNvSpPr>
          <p:nvPr/>
        </p:nvSpPr>
        <p:spPr bwMode="auto">
          <a:xfrm>
            <a:off x="3723156" y="4451871"/>
            <a:ext cx="5867400" cy="584775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9900"/>
                </a:solidFill>
                <a:latin typeface="VNI-Avo" pitchFamily="2" charset="0"/>
              </a:rPr>
              <a:t>1978; 1984; 1952; 1942</a:t>
            </a:r>
          </a:p>
        </p:txBody>
      </p:sp>
    </p:spTree>
    <p:extLst>
      <p:ext uri="{BB962C8B-B14F-4D97-AF65-F5344CB8AC3E}">
        <p14:creationId xmlns:p14="http://schemas.microsoft.com/office/powerpoint/2010/main" val="207354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 autoUpdateAnimBg="0"/>
      <p:bldP spid="68" grpId="0" animBg="1" autoUpdateAnimBg="0"/>
      <p:bldP spid="68" grpId="1" animBg="1"/>
      <p:bldP spid="70" grpId="0" animBg="1" autoUpdateAnimBg="0"/>
      <p:bldP spid="72" grpId="0" animBg="1"/>
      <p:bldP spid="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Text Box 4"/>
          <p:cNvSpPr txBox="1">
            <a:spLocks noChangeArrowheads="1"/>
          </p:cNvSpPr>
          <p:nvPr/>
        </p:nvSpPr>
        <p:spPr bwMode="auto">
          <a:xfrm>
            <a:off x="3982119" y="2356146"/>
            <a:ext cx="5943600" cy="584775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008000"/>
                </a:solidFill>
                <a:latin typeface="VNI-Times" pitchFamily="2" charset="0"/>
              </a:rPr>
              <a:t>20</a:t>
            </a:r>
            <a:endParaRPr lang="en-US" altLang="en-US" b="1" dirty="0">
              <a:solidFill>
                <a:srgbClr val="008000"/>
              </a:solidFill>
              <a:latin typeface="VNI-Times" pitchFamily="2" charset="0"/>
            </a:endParaRPr>
          </a:p>
        </p:txBody>
      </p:sp>
      <p:pic>
        <p:nvPicPr>
          <p:cNvPr id="69" name="Picture 5" descr="a_apple_hb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712" y="2321617"/>
            <a:ext cx="10922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Text Box 6"/>
          <p:cNvSpPr txBox="1">
            <a:spLocks noChangeArrowheads="1"/>
          </p:cNvSpPr>
          <p:nvPr/>
        </p:nvSpPr>
        <p:spPr bwMode="auto">
          <a:xfrm>
            <a:off x="4058319" y="3213396"/>
            <a:ext cx="5867400" cy="584775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008000"/>
                </a:solidFill>
                <a:latin typeface="VNI-Times" pitchFamily="2" charset="0"/>
              </a:rPr>
              <a:t>200</a:t>
            </a:r>
            <a:endParaRPr lang="en-US" altLang="en-US" b="1" dirty="0">
              <a:solidFill>
                <a:srgbClr val="008000"/>
              </a:solidFill>
              <a:latin typeface="VNI-Times" pitchFamily="2" charset="0"/>
            </a:endParaRPr>
          </a:p>
        </p:txBody>
      </p:sp>
      <p:pic>
        <p:nvPicPr>
          <p:cNvPr id="71" name="Picture 7" descr="b_baby_boy_hb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713" y="3064567"/>
            <a:ext cx="1090613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Text Box 8"/>
          <p:cNvSpPr txBox="1">
            <a:spLocks noChangeArrowheads="1"/>
          </p:cNvSpPr>
          <p:nvPr/>
        </p:nvSpPr>
        <p:spPr bwMode="auto">
          <a:xfrm>
            <a:off x="4058319" y="3978968"/>
            <a:ext cx="5867400" cy="584775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008000"/>
                </a:solidFill>
                <a:latin typeface="VNI-Times" pitchFamily="2" charset="0"/>
              </a:rPr>
              <a:t>2000</a:t>
            </a:r>
            <a:endParaRPr lang="en-US" altLang="en-US" b="1" dirty="0">
              <a:solidFill>
                <a:srgbClr val="008000"/>
              </a:solidFill>
              <a:latin typeface="VNI-Times" pitchFamily="2" charset="0"/>
            </a:endParaRPr>
          </a:p>
        </p:txBody>
      </p:sp>
      <p:pic>
        <p:nvPicPr>
          <p:cNvPr id="73" name="Picture 9" descr="c_car_hb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519" y="3899196"/>
            <a:ext cx="11430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" name="Text Box 10"/>
          <p:cNvSpPr txBox="1">
            <a:spLocks noChangeArrowheads="1"/>
          </p:cNvSpPr>
          <p:nvPr/>
        </p:nvSpPr>
        <p:spPr bwMode="auto">
          <a:xfrm>
            <a:off x="4061890" y="3978283"/>
            <a:ext cx="5867400" cy="584775"/>
          </a:xfrm>
          <a:prstGeom prst="rect">
            <a:avLst/>
          </a:prstGeom>
          <a:gradFill rotWithShape="1">
            <a:gsLst>
              <a:gs pos="0">
                <a:srgbClr val="3399FF"/>
              </a:gs>
              <a:gs pos="100000">
                <a:srgbClr val="CCECFF"/>
              </a:gs>
            </a:gsLst>
            <a:lin ang="2700000" scaled="1"/>
          </a:gradFill>
          <a:ln w="9525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008000"/>
                </a:solidFill>
                <a:latin typeface="VNI-Times" pitchFamily="2" charset="0"/>
              </a:rPr>
              <a:t>2000</a:t>
            </a:r>
            <a:endParaRPr lang="en-US" altLang="en-US" b="1" dirty="0">
              <a:solidFill>
                <a:srgbClr val="008000"/>
              </a:solidFill>
              <a:latin typeface="VNI-Times" pitchFamily="2" charset="0"/>
            </a:endParaRPr>
          </a:p>
        </p:txBody>
      </p:sp>
      <p:pic>
        <p:nvPicPr>
          <p:cNvPr id="75" name="Picture 11" descr="d_dog_hb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1519" y="4636192"/>
            <a:ext cx="1143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Text Box 12"/>
          <p:cNvSpPr txBox="1">
            <a:spLocks noChangeArrowheads="1"/>
          </p:cNvSpPr>
          <p:nvPr/>
        </p:nvSpPr>
        <p:spPr bwMode="auto">
          <a:xfrm>
            <a:off x="4108326" y="4721918"/>
            <a:ext cx="5867400" cy="584775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NI-Cooper" pitchFamily="2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NI-Cooper" pitchFamily="2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NI-Cooper" pitchFamily="2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NI-Cooper" pitchFamily="2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NI-Cooper" pitchFamily="2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b="1" dirty="0" smtClean="0">
                <a:solidFill>
                  <a:srgbClr val="009900"/>
                </a:solidFill>
                <a:latin typeface="VNI-Times" pitchFamily="2" charset="0"/>
              </a:rPr>
              <a:t>20000</a:t>
            </a:r>
            <a:endParaRPr lang="en-US" altLang="en-US" b="1" dirty="0">
              <a:solidFill>
                <a:srgbClr val="009900"/>
              </a:solidFill>
              <a:latin typeface="VNI-Times" pitchFamily="2" charset="0"/>
            </a:endParaRPr>
          </a:p>
        </p:txBody>
      </p:sp>
      <p:sp>
        <p:nvSpPr>
          <p:cNvPr id="78" name="Rectangle 14"/>
          <p:cNvSpPr>
            <a:spLocks noChangeArrowheads="1"/>
          </p:cNvSpPr>
          <p:nvPr/>
        </p:nvSpPr>
        <p:spPr bwMode="auto">
          <a:xfrm>
            <a:off x="2324919" y="808013"/>
            <a:ext cx="9144000" cy="1200150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600" dirty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6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600" dirty="0" smtClean="0">
                <a:solidFill>
                  <a:srgbClr val="CC00CC"/>
                </a:solidFill>
                <a:latin typeface="Times New Roman" pitchFamily="18" charset="0"/>
                <a:cs typeface="Times New Roman" pitchFamily="18" charset="0"/>
              </a:rPr>
              <a:t>: 2kg=…g</a:t>
            </a:r>
            <a:endParaRPr lang="en-US" sz="3600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33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5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48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8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0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3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 autoUpdateAnimBg="0"/>
      <p:bldP spid="68" grpId="1" animBg="1"/>
      <p:bldP spid="70" grpId="0" animBg="1" autoUpdateAnimBg="0"/>
      <p:bldP spid="70" grpId="1" animBg="1"/>
      <p:bldP spid="72" grpId="0" animBg="1" autoUpdateAnimBg="0"/>
      <p:bldP spid="72" grpId="1" animBg="1"/>
      <p:bldP spid="74" grpId="0" animBg="1"/>
      <p:bldP spid="74" grpId="1" animBg="1"/>
      <p:bldP spid="76" grpId="0" animBg="1"/>
      <p:bldP spid="76" grpId="1" animBg="1"/>
      <p:bldP spid="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84759" y="158236"/>
            <a:ext cx="12241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 err="1" smtClean="0">
                <a:solidFill>
                  <a:srgbClr val="0070C0"/>
                </a:solidFill>
                <a:latin typeface="HP001 4 hàng" pitchFamily="34" charset="0"/>
              </a:rPr>
              <a:t>Bạn</a:t>
            </a:r>
            <a:r>
              <a:rPr lang="en-US" sz="40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itchFamily="34" charset="0"/>
              </a:rPr>
              <a:t>ơi</a:t>
            </a:r>
            <a:r>
              <a:rPr lang="en-US" sz="40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itchFamily="34" charset="0"/>
              </a:rPr>
              <a:t>đoán</a:t>
            </a:r>
            <a:r>
              <a:rPr lang="en-US" sz="4000" b="1" dirty="0" smtClean="0">
                <a:solidFill>
                  <a:srgbClr val="0070C0"/>
                </a:solidFill>
                <a:latin typeface="HP001 4 hàng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HP001 4 hàng" pitchFamily="34" charset="0"/>
              </a:rPr>
              <a:t>xem</a:t>
            </a:r>
            <a:r>
              <a:rPr lang="en-US" sz="4000" b="1" dirty="0" smtClean="0">
                <a:solidFill>
                  <a:srgbClr val="0070C0"/>
                </a:solidFill>
                <a:latin typeface="HP001 4 hàng" pitchFamily="34" charset="0"/>
              </a:rPr>
              <a:t>?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108" y="1600101"/>
            <a:ext cx="3312368" cy="23462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43" y="1816125"/>
            <a:ext cx="4464496" cy="46939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756" y="3166184"/>
            <a:ext cx="3168352" cy="354425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949655" y="1369748"/>
            <a:ext cx="37400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HP001 4 hàng" pitchFamily="34" charset="0"/>
              </a:rPr>
              <a:t>Còn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tớ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….???</a:t>
            </a:r>
            <a:endParaRPr lang="en-US" sz="3200" b="1" dirty="0">
              <a:latin typeface="HP001 4 hàng" pitchFamily="34" charset="0"/>
            </a:endParaRPr>
          </a:p>
        </p:txBody>
      </p:sp>
      <p:sp>
        <p:nvSpPr>
          <p:cNvPr id="2" name="Cloud Callout 1"/>
          <p:cNvSpPr/>
          <p:nvPr/>
        </p:nvSpPr>
        <p:spPr>
          <a:xfrm>
            <a:off x="656729" y="1312069"/>
            <a:ext cx="3720405" cy="1683996"/>
          </a:xfrm>
          <a:prstGeom prst="cloudCallout">
            <a:avLst>
              <a:gd name="adj1" fmla="val -18289"/>
              <a:gd name="adj2" fmla="val 62654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HP001 4 hàng" pitchFamily="34" charset="0"/>
              </a:rPr>
              <a:t>Tớ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nặng</a:t>
            </a:r>
            <a:r>
              <a:rPr lang="en-US" sz="3200" b="1" dirty="0">
                <a:latin typeface="HP001 4 hàng" pitchFamily="34" charset="0"/>
              </a:rPr>
              <a:t>….?</a:t>
            </a:r>
          </a:p>
        </p:txBody>
      </p:sp>
      <p:sp>
        <p:nvSpPr>
          <p:cNvPr id="15" name="Cloud Callout 14"/>
          <p:cNvSpPr/>
          <p:nvPr/>
        </p:nvSpPr>
        <p:spPr>
          <a:xfrm>
            <a:off x="4190777" y="4265222"/>
            <a:ext cx="3720405" cy="1683996"/>
          </a:xfrm>
          <a:prstGeom prst="cloudCallout">
            <a:avLst>
              <a:gd name="adj1" fmla="val 14141"/>
              <a:gd name="adj2" fmla="val -141723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HP001 4 hàng" pitchFamily="34" charset="0"/>
              </a:rPr>
              <a:t>Tớ</a:t>
            </a:r>
            <a:r>
              <a:rPr lang="en-US" sz="3200" b="1" dirty="0">
                <a:latin typeface="HP001 4 hàng" pitchFamily="34" charset="0"/>
              </a:rPr>
              <a:t> </a:t>
            </a:r>
            <a:r>
              <a:rPr lang="en-US" sz="3200" b="1" dirty="0" err="1">
                <a:latin typeface="HP001 4 hàng" pitchFamily="34" charset="0"/>
              </a:rPr>
              <a:t>nặng</a:t>
            </a:r>
            <a:r>
              <a:rPr lang="en-US" sz="3200" b="1" dirty="0">
                <a:latin typeface="HP001 4 hàng" pitchFamily="34" charset="0"/>
              </a:rPr>
              <a:t>….?</a:t>
            </a:r>
          </a:p>
        </p:txBody>
      </p:sp>
    </p:spTree>
    <p:extLst>
      <p:ext uri="{BB962C8B-B14F-4D97-AF65-F5344CB8AC3E}">
        <p14:creationId xmlns:p14="http://schemas.microsoft.com/office/powerpoint/2010/main" val="3634409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2" grpId="0" animBg="1"/>
      <p:bldP spid="1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3353" y="1794866"/>
            <a:ext cx="4264397" cy="42643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773191" y="2304061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u="sng" dirty="0" err="1" smtClean="0">
                <a:latin typeface="HP001 4 hàng" pitchFamily="34" charset="0"/>
              </a:rPr>
              <a:t>Bài</a:t>
            </a:r>
            <a:r>
              <a:rPr lang="en-US" sz="4800" b="1" dirty="0" smtClean="0">
                <a:latin typeface="HP001 4 hàng" pitchFamily="34" charset="0"/>
              </a:rPr>
              <a:t>: </a:t>
            </a:r>
            <a:r>
              <a:rPr lang="en-US" sz="48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4800" b="1" dirty="0" smtClean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4800" b="1" dirty="0" err="1" smtClean="0">
                <a:solidFill>
                  <a:srgbClr val="FF0000"/>
                </a:solidFill>
                <a:latin typeface="HP001 4 hàng" pitchFamily="34" charset="0"/>
              </a:rPr>
              <a:t>tạ</a:t>
            </a:r>
            <a:r>
              <a:rPr lang="en-US" sz="4800" b="1" dirty="0" smtClean="0">
                <a:solidFill>
                  <a:srgbClr val="FF0000"/>
                </a:solidFill>
                <a:latin typeface="HP001 4 hàng" pitchFamily="34" charset="0"/>
              </a:rPr>
              <a:t>, </a:t>
            </a:r>
            <a:r>
              <a:rPr lang="en-US" sz="4800" b="1" dirty="0" err="1" smtClean="0">
                <a:solidFill>
                  <a:srgbClr val="FF0000"/>
                </a:solidFill>
                <a:latin typeface="HP001 4 hàng" pitchFamily="34" charset="0"/>
              </a:rPr>
              <a:t>tấn</a:t>
            </a:r>
            <a:endParaRPr lang="en-US" sz="48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17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2730012" y="736005"/>
            <a:ext cx="7560840" cy="2232248"/>
          </a:xfrm>
          <a:prstGeom prst="horizontalScroll">
            <a:avLst/>
          </a:prstGeom>
          <a:solidFill>
            <a:srgbClr val="F3C5B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4000" b="1" dirty="0" err="1" smtClean="0">
                <a:solidFill>
                  <a:schemeClr val="tx1"/>
                </a:solidFill>
                <a:latin typeface="HP001 4 hàng" pitchFamily="34" charset="0"/>
              </a:rPr>
              <a:t>Hãy</a:t>
            </a:r>
            <a:r>
              <a:rPr lang="en-US" altLang="en-US" sz="4000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solidFill>
                  <a:schemeClr val="tx1"/>
                </a:solidFill>
                <a:latin typeface="HP001 4 hàng" pitchFamily="34" charset="0"/>
              </a:rPr>
              <a:t>kể</a:t>
            </a:r>
            <a:r>
              <a:rPr lang="en-US" altLang="en-US" sz="4000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solidFill>
                  <a:schemeClr val="tx1"/>
                </a:solidFill>
                <a:latin typeface="HP001 4 hàng" pitchFamily="34" charset="0"/>
              </a:rPr>
              <a:t>những</a:t>
            </a:r>
            <a:r>
              <a:rPr lang="en-US" altLang="en-US" sz="4000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solidFill>
                  <a:schemeClr val="tx1"/>
                </a:solidFill>
                <a:latin typeface="HP001 4 hàng" pitchFamily="34" charset="0"/>
              </a:rPr>
              <a:t>đơn</a:t>
            </a:r>
            <a:r>
              <a:rPr lang="en-US" altLang="en-US" sz="4000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solidFill>
                  <a:schemeClr val="tx1"/>
                </a:solidFill>
                <a:latin typeface="HP001 4 hàng" pitchFamily="34" charset="0"/>
              </a:rPr>
              <a:t>vị</a:t>
            </a:r>
            <a:r>
              <a:rPr lang="en-US" altLang="en-US" sz="4000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solidFill>
                  <a:schemeClr val="tx1"/>
                </a:solidFill>
                <a:latin typeface="HP001 4 hàng" pitchFamily="34" charset="0"/>
              </a:rPr>
              <a:t>đo</a:t>
            </a:r>
            <a:r>
              <a:rPr lang="en-US" altLang="en-US" sz="4000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solidFill>
                  <a:schemeClr val="tx1"/>
                </a:solidFill>
                <a:latin typeface="HP001 4 hàng" pitchFamily="34" charset="0"/>
              </a:rPr>
              <a:t>khối</a:t>
            </a:r>
            <a:r>
              <a:rPr lang="en-US" altLang="en-US" sz="4000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solidFill>
                  <a:schemeClr val="tx1"/>
                </a:solidFill>
                <a:latin typeface="HP001 4 hàng" pitchFamily="34" charset="0"/>
              </a:rPr>
              <a:t>lượng</a:t>
            </a:r>
            <a:r>
              <a:rPr lang="en-US" altLang="en-US" sz="4000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solidFill>
                  <a:schemeClr val="tx1"/>
                </a:solidFill>
                <a:latin typeface="HP001 4 hàng" pitchFamily="34" charset="0"/>
              </a:rPr>
              <a:t>đã</a:t>
            </a:r>
            <a:r>
              <a:rPr lang="en-US" altLang="en-US" sz="4000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solidFill>
                  <a:schemeClr val="tx1"/>
                </a:solidFill>
                <a:latin typeface="HP001 4 hàng" pitchFamily="34" charset="0"/>
              </a:rPr>
              <a:t>được</a:t>
            </a:r>
            <a:r>
              <a:rPr lang="en-US" altLang="en-US" sz="4000" b="1" dirty="0" smtClean="0">
                <a:solidFill>
                  <a:schemeClr val="tx1"/>
                </a:solidFill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solidFill>
                  <a:schemeClr val="tx1"/>
                </a:solidFill>
                <a:latin typeface="HP001 4 hàng" pitchFamily="34" charset="0"/>
              </a:rPr>
              <a:t>học</a:t>
            </a:r>
            <a:endParaRPr lang="en-US" sz="4000" b="1" dirty="0">
              <a:solidFill>
                <a:schemeClr val="tx1"/>
              </a:solidFill>
              <a:latin typeface="HP001 4 hàng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32292" y="3431659"/>
            <a:ext cx="10394192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en-US" sz="4000" b="1" dirty="0" err="1" smtClean="0">
                <a:latin typeface="HP001 4 hàng" pitchFamily="34" charset="0"/>
              </a:rPr>
              <a:t>Những</a:t>
            </a:r>
            <a:r>
              <a:rPr lang="en-US" altLang="en-US" sz="4000" b="1" dirty="0" smtClean="0"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latin typeface="HP001 4 hàng" pitchFamily="34" charset="0"/>
              </a:rPr>
              <a:t>đơn</a:t>
            </a:r>
            <a:r>
              <a:rPr lang="en-US" altLang="en-US" sz="4000" b="1" dirty="0" smtClean="0"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latin typeface="HP001 4 hàng" pitchFamily="34" charset="0"/>
              </a:rPr>
              <a:t>vị</a:t>
            </a:r>
            <a:r>
              <a:rPr lang="en-US" altLang="en-US" sz="4000" b="1" dirty="0" smtClean="0"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latin typeface="HP001 4 hàng" pitchFamily="34" charset="0"/>
              </a:rPr>
              <a:t>đo</a:t>
            </a:r>
            <a:r>
              <a:rPr lang="en-US" altLang="en-US" sz="4000" b="1" dirty="0" smtClean="0"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latin typeface="HP001 4 hàng" pitchFamily="34" charset="0"/>
              </a:rPr>
              <a:t>khối</a:t>
            </a:r>
            <a:r>
              <a:rPr lang="en-US" altLang="en-US" sz="4000" b="1" dirty="0" smtClean="0"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latin typeface="HP001 4 hàng" pitchFamily="34" charset="0"/>
              </a:rPr>
              <a:t>lượng</a:t>
            </a:r>
            <a:r>
              <a:rPr lang="en-US" altLang="en-US" sz="4000" b="1" dirty="0" smtClean="0"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latin typeface="HP001 4 hàng" pitchFamily="34" charset="0"/>
              </a:rPr>
              <a:t>đã</a:t>
            </a:r>
            <a:r>
              <a:rPr lang="en-US" altLang="en-US" sz="4000" b="1" dirty="0" smtClean="0"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latin typeface="HP001 4 hàng" pitchFamily="34" charset="0"/>
              </a:rPr>
              <a:t>được</a:t>
            </a:r>
            <a:r>
              <a:rPr lang="en-US" altLang="en-US" sz="4000" b="1" dirty="0" smtClean="0"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latin typeface="HP001 4 hàng" pitchFamily="34" charset="0"/>
              </a:rPr>
              <a:t>học</a:t>
            </a:r>
            <a:r>
              <a:rPr lang="en-US" altLang="en-US" sz="4000" b="1" dirty="0" smtClean="0"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latin typeface="HP001 4 hàng" pitchFamily="34" charset="0"/>
              </a:rPr>
              <a:t>là</a:t>
            </a:r>
            <a:r>
              <a:rPr lang="en-US" altLang="en-US" sz="4000" b="1" dirty="0" smtClean="0">
                <a:latin typeface="HP001 4 hàng" pitchFamily="34" charset="0"/>
              </a:rPr>
              <a:t> : </a:t>
            </a:r>
          </a:p>
          <a:p>
            <a:pPr algn="ctr"/>
            <a:r>
              <a:rPr lang="en-US" alt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Ki – </a:t>
            </a:r>
            <a:r>
              <a:rPr lang="en-US" altLang="en-US" sz="4000" b="1" dirty="0" err="1" smtClean="0">
                <a:solidFill>
                  <a:srgbClr val="FF0000"/>
                </a:solidFill>
                <a:latin typeface="HP001 4 hàng" pitchFamily="34" charset="0"/>
              </a:rPr>
              <a:t>lô</a:t>
            </a:r>
            <a:r>
              <a:rPr lang="en-US" alt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 – gam</a:t>
            </a:r>
            <a:r>
              <a:rPr lang="en-US" altLang="en-US" sz="4000" b="1" dirty="0" smtClean="0">
                <a:latin typeface="HP001 4 hàng" pitchFamily="34" charset="0"/>
              </a:rPr>
              <a:t>. </a:t>
            </a:r>
            <a:r>
              <a:rPr lang="en-US" altLang="en-US" sz="4000" b="1" dirty="0" err="1" smtClean="0">
                <a:latin typeface="HP001 4 hàng" pitchFamily="34" charset="0"/>
              </a:rPr>
              <a:t>Kí</a:t>
            </a:r>
            <a:r>
              <a:rPr lang="en-US" altLang="en-US" sz="4000" b="1" dirty="0" smtClean="0"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latin typeface="HP001 4 hàng" pitchFamily="34" charset="0"/>
              </a:rPr>
              <a:t>hiệu</a:t>
            </a:r>
            <a:r>
              <a:rPr lang="en-US" altLang="en-US" sz="4000" b="1" dirty="0" smtClean="0">
                <a:latin typeface="HP001 4 hàng" pitchFamily="34" charset="0"/>
              </a:rPr>
              <a:t>: kg</a:t>
            </a:r>
          </a:p>
          <a:p>
            <a:pPr algn="ctr"/>
            <a:r>
              <a:rPr lang="en-US" altLang="en-US" sz="4000" b="1" dirty="0" smtClean="0">
                <a:solidFill>
                  <a:srgbClr val="FF0000"/>
                </a:solidFill>
                <a:latin typeface="HP001 4 hàng" pitchFamily="34" charset="0"/>
              </a:rPr>
              <a:t>Gam</a:t>
            </a:r>
            <a:r>
              <a:rPr lang="en-US" altLang="en-US" sz="4000" b="1" dirty="0" smtClean="0">
                <a:latin typeface="HP001 4 hàng" pitchFamily="34" charset="0"/>
              </a:rPr>
              <a:t>. </a:t>
            </a:r>
            <a:r>
              <a:rPr lang="en-US" altLang="en-US" sz="4000" b="1" dirty="0" err="1" smtClean="0">
                <a:latin typeface="HP001 4 hàng" pitchFamily="34" charset="0"/>
              </a:rPr>
              <a:t>Kí</a:t>
            </a:r>
            <a:r>
              <a:rPr lang="en-US" altLang="en-US" sz="4000" b="1" dirty="0" smtClean="0">
                <a:latin typeface="HP001 4 hàng" pitchFamily="34" charset="0"/>
              </a:rPr>
              <a:t> </a:t>
            </a:r>
            <a:r>
              <a:rPr lang="en-US" altLang="en-US" sz="4000" b="1" dirty="0" err="1" smtClean="0">
                <a:latin typeface="HP001 4 hàng" pitchFamily="34" charset="0"/>
              </a:rPr>
              <a:t>hiệu</a:t>
            </a:r>
            <a:r>
              <a:rPr lang="en-US" altLang="en-US" sz="4000" b="1" dirty="0" smtClean="0">
                <a:latin typeface="HP001 4 hàng" pitchFamily="34" charset="0"/>
              </a:rPr>
              <a:t>: g</a:t>
            </a:r>
            <a:endParaRPr lang="en-US" altLang="en-US" sz="4000" b="1" dirty="0"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320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189015" y="519981"/>
            <a:ext cx="86409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HP001 4 hàng" pitchFamily="34" charset="0"/>
              </a:rPr>
              <a:t>Để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khối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lượng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các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vật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nặng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hàng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chục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ki</a:t>
            </a:r>
            <a:r>
              <a:rPr lang="en-US" sz="3200" b="1" dirty="0" smtClean="0">
                <a:latin typeface="HP001 4 hàng" pitchFamily="34" charset="0"/>
              </a:rPr>
              <a:t>-</a:t>
            </a:r>
            <a:r>
              <a:rPr lang="en-US" sz="3200" b="1" dirty="0" err="1" smtClean="0">
                <a:latin typeface="HP001 4 hàng" pitchFamily="34" charset="0"/>
              </a:rPr>
              <a:t>lô</a:t>
            </a:r>
            <a:r>
              <a:rPr lang="en-US" sz="3200" b="1" dirty="0" smtClean="0">
                <a:latin typeface="HP001 4 hàng" pitchFamily="34" charset="0"/>
              </a:rPr>
              <a:t>-gam, </a:t>
            </a:r>
            <a:r>
              <a:rPr lang="en-US" sz="3200" b="1" dirty="0" err="1" smtClean="0">
                <a:latin typeface="HP001 4 hàng" pitchFamily="34" charset="0"/>
              </a:rPr>
              <a:t>người</a:t>
            </a:r>
            <a:r>
              <a:rPr lang="en-US" sz="3200" b="1" dirty="0" smtClean="0">
                <a:latin typeface="HP001 4 hàng" pitchFamily="34" charset="0"/>
              </a:rPr>
              <a:t> ta </a:t>
            </a:r>
            <a:r>
              <a:rPr lang="en-US" sz="3200" b="1" dirty="0" err="1" smtClean="0">
                <a:latin typeface="HP001 4 hàng" pitchFamily="34" charset="0"/>
              </a:rPr>
              <a:t>còn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dùng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đơn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vị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HP001 4 hàng" pitchFamily="34" charset="0"/>
              </a:rPr>
              <a:t>y</a:t>
            </a:r>
            <a:r>
              <a:rPr lang="en-US" sz="3200" b="1" dirty="0" err="1" smtClean="0">
                <a:solidFill>
                  <a:srgbClr val="FF0000"/>
                </a:solidFill>
                <a:latin typeface="HP001 4 hàng" pitchFamily="34" charset="0"/>
              </a:rPr>
              <a:t>ến</a:t>
            </a:r>
            <a:r>
              <a:rPr lang="en-US" sz="3200" b="1" dirty="0" smtClean="0">
                <a:latin typeface="HP001 4 hàng" pitchFamily="34" charset="0"/>
              </a:rPr>
              <a:t>.</a:t>
            </a:r>
            <a:endParaRPr lang="en-US" sz="3200" b="1" dirty="0">
              <a:latin typeface="HP001 4 hàng" pitchFamily="34" charset="0"/>
            </a:endParaRPr>
          </a:p>
        </p:txBody>
      </p:sp>
      <p:pic>
        <p:nvPicPr>
          <p:cNvPr id="41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7" y="87933"/>
            <a:ext cx="3240360" cy="3240360"/>
          </a:xfrm>
          <a:prstGeom prst="rect">
            <a:avLst/>
          </a:prstGeom>
        </p:spPr>
      </p:pic>
      <p:sp>
        <p:nvSpPr>
          <p:cNvPr id="42" name="文本框 3080"/>
          <p:cNvSpPr txBox="1">
            <a:spLocks noChangeArrowheads="1"/>
          </p:cNvSpPr>
          <p:nvPr/>
        </p:nvSpPr>
        <p:spPr bwMode="auto">
          <a:xfrm>
            <a:off x="567780" y="2497734"/>
            <a:ext cx="20451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1. </a:t>
            </a:r>
            <a:r>
              <a:rPr lang="en-US" altLang="zh-CN" sz="3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HP001 4 hàng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Yến</a:t>
            </a:r>
            <a:endParaRPr lang="en-US" altLang="zh-CN" sz="3600" b="1" dirty="0">
              <a:solidFill>
                <a:schemeClr val="tx1">
                  <a:lumMod val="95000"/>
                  <a:lumOff val="5000"/>
                </a:schemeClr>
              </a:solidFill>
              <a:latin typeface="HP001 4 hàng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7" name="Horizontal Scroll 16"/>
          <p:cNvSpPr/>
          <p:nvPr/>
        </p:nvSpPr>
        <p:spPr>
          <a:xfrm>
            <a:off x="4062822" y="1649498"/>
            <a:ext cx="5112568" cy="1371054"/>
          </a:xfrm>
          <a:prstGeom prst="horizontalScroll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44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4400" b="1" dirty="0" smtClean="0">
                <a:solidFill>
                  <a:srgbClr val="FF0000"/>
                </a:solidFill>
                <a:latin typeface="HP001 4 hàng" pitchFamily="34" charset="0"/>
              </a:rPr>
              <a:t> = 10 kg</a:t>
            </a:r>
            <a:endParaRPr lang="en-US" sz="4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197906" y="3616325"/>
            <a:ext cx="99751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HP001 4 hàng" pitchFamily="34" charset="0"/>
              </a:rPr>
              <a:t>Một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người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mua</a:t>
            </a:r>
            <a:r>
              <a:rPr lang="en-US" sz="3200" b="1" dirty="0" smtClean="0">
                <a:latin typeface="HP001 4 hàng" pitchFamily="34" charset="0"/>
              </a:rPr>
              <a:t> 10kg </a:t>
            </a:r>
            <a:r>
              <a:rPr lang="en-US" sz="3200" b="1" dirty="0" err="1" smtClean="0">
                <a:latin typeface="HP001 4 hàng" pitchFamily="34" charset="0"/>
              </a:rPr>
              <a:t>gạo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tức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là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mua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mấy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yến</a:t>
            </a:r>
            <a:r>
              <a:rPr lang="en-US" sz="3200" b="1" dirty="0" smtClean="0">
                <a:latin typeface="HP001 4 hàng" pitchFamily="34" charset="0"/>
              </a:rPr>
              <a:t> </a:t>
            </a:r>
            <a:r>
              <a:rPr lang="en-US" sz="3200" b="1" dirty="0" err="1" smtClean="0">
                <a:latin typeface="HP001 4 hàng" pitchFamily="34" charset="0"/>
              </a:rPr>
              <a:t>gạo</a:t>
            </a:r>
            <a:r>
              <a:rPr lang="en-US" sz="3200" b="1" dirty="0" smtClean="0">
                <a:latin typeface="HP001 4 hàng" pitchFamily="34" charset="0"/>
              </a:rPr>
              <a:t>?</a:t>
            </a:r>
            <a:endParaRPr lang="en-US" sz="3200" b="1" dirty="0">
              <a:latin typeface="HP001 4 hàng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186669" y="4624437"/>
            <a:ext cx="9975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HP001 4 hàng" pitchFamily="34" charset="0"/>
              </a:rPr>
              <a:t>Một</a:t>
            </a:r>
            <a:r>
              <a:rPr lang="en-US" sz="3600" b="1" dirty="0" smtClean="0">
                <a:latin typeface="HP001 4 hàng" pitchFamily="34" charset="0"/>
              </a:rPr>
              <a:t> </a:t>
            </a:r>
            <a:r>
              <a:rPr lang="en-US" sz="3600" b="1" dirty="0" err="1" smtClean="0">
                <a:latin typeface="HP001 4 hàng" pitchFamily="34" charset="0"/>
              </a:rPr>
              <a:t>người</a:t>
            </a:r>
            <a:r>
              <a:rPr lang="en-US" sz="3600" b="1" dirty="0" smtClean="0">
                <a:latin typeface="HP001 4 hàng" pitchFamily="34" charset="0"/>
              </a:rPr>
              <a:t> </a:t>
            </a:r>
            <a:r>
              <a:rPr lang="en-US" sz="3600" b="1" dirty="0" err="1" smtClean="0">
                <a:latin typeface="HP001 4 hàng" pitchFamily="34" charset="0"/>
              </a:rPr>
              <a:t>mua</a:t>
            </a:r>
            <a:r>
              <a:rPr lang="en-US" sz="3600" b="1" dirty="0" smtClean="0">
                <a:latin typeface="HP001 4 hàng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10kg</a:t>
            </a:r>
            <a:r>
              <a:rPr lang="en-US" sz="3600" b="1" dirty="0" smtClean="0">
                <a:latin typeface="HP001 4 hàng" pitchFamily="34" charset="0"/>
              </a:rPr>
              <a:t> </a:t>
            </a:r>
            <a:r>
              <a:rPr lang="en-US" sz="3600" b="1" dirty="0" err="1" smtClean="0">
                <a:latin typeface="HP001 4 hàng" pitchFamily="34" charset="0"/>
              </a:rPr>
              <a:t>gạo</a:t>
            </a:r>
            <a:r>
              <a:rPr lang="en-US" sz="3600" b="1" dirty="0" smtClean="0">
                <a:latin typeface="HP001 4 hàng" pitchFamily="34" charset="0"/>
              </a:rPr>
              <a:t> </a:t>
            </a:r>
            <a:r>
              <a:rPr lang="en-US" sz="3600" b="1" dirty="0" err="1" smtClean="0">
                <a:latin typeface="HP001 4 hàng" pitchFamily="34" charset="0"/>
              </a:rPr>
              <a:t>tức</a:t>
            </a:r>
            <a:r>
              <a:rPr lang="en-US" sz="3600" b="1" dirty="0" smtClean="0">
                <a:latin typeface="HP001 4 hàng" pitchFamily="34" charset="0"/>
              </a:rPr>
              <a:t> </a:t>
            </a:r>
            <a:r>
              <a:rPr lang="en-US" sz="3600" b="1" dirty="0" err="1" smtClean="0">
                <a:latin typeface="HP001 4 hàng" pitchFamily="34" charset="0"/>
              </a:rPr>
              <a:t>là</a:t>
            </a:r>
            <a:r>
              <a:rPr lang="en-US" sz="3600" b="1" dirty="0" smtClean="0">
                <a:latin typeface="HP001 4 hàng" pitchFamily="34" charset="0"/>
              </a:rPr>
              <a:t> </a:t>
            </a:r>
            <a:r>
              <a:rPr lang="en-US" sz="3600" b="1" dirty="0" err="1" smtClean="0">
                <a:latin typeface="HP001 4 hàng" pitchFamily="34" charset="0"/>
              </a:rPr>
              <a:t>mua</a:t>
            </a:r>
            <a:r>
              <a:rPr lang="en-US" sz="3600" b="1" dirty="0" smtClean="0">
                <a:latin typeface="HP001 4 hàng" pitchFamily="34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1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yến</a:t>
            </a:r>
            <a:r>
              <a:rPr lang="en-US" sz="3600" b="1" dirty="0" smtClean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HP001 4 hàng" pitchFamily="34" charset="0"/>
              </a:rPr>
              <a:t>gạo</a:t>
            </a:r>
            <a:endParaRPr lang="en-US" sz="36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42" grpId="0"/>
      <p:bldP spid="17" grpId="0" animBg="1"/>
      <p:bldP spid="44" grpId="0"/>
      <p:bldP spid="4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卡通幼儿成长教育儿童招生开学PPT课件"/>
</p:tagLst>
</file>

<file path=ppt/theme/theme1.xml><?xml version="1.0" encoding="utf-8"?>
<a:theme xmlns:a="http://schemas.openxmlformats.org/drawingml/2006/main" name="1_自定义设计方案">
  <a:themeElements>
    <a:clrScheme name="自定义 2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AB37"/>
      </a:accent1>
      <a:accent2>
        <a:srgbClr val="4DF4A3"/>
      </a:accent2>
      <a:accent3>
        <a:srgbClr val="D84035"/>
      </a:accent3>
      <a:accent4>
        <a:srgbClr val="F9AB37"/>
      </a:accent4>
      <a:accent5>
        <a:srgbClr val="4DF4A3"/>
      </a:accent5>
      <a:accent6>
        <a:srgbClr val="D84035"/>
      </a:accent6>
      <a:hlink>
        <a:srgbClr val="4DF4A3"/>
      </a:hlink>
      <a:folHlink>
        <a:srgbClr val="7ABED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987</Words>
  <Application>Microsoft Office PowerPoint</Application>
  <PresentationFormat>Custom</PresentationFormat>
  <Paragraphs>148</Paragraphs>
  <Slides>29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1_自定义设计方案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卡通幼儿成长教育儿童招生开学PPT课件</dc:title>
  <dc:creator/>
  <cp:lastModifiedBy/>
  <cp:revision>1</cp:revision>
  <dcterms:created xsi:type="dcterms:W3CDTF">2016-10-17T14:00:15Z</dcterms:created>
  <dcterms:modified xsi:type="dcterms:W3CDTF">2020-09-30T10:01:37Z</dcterms:modified>
</cp:coreProperties>
</file>