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9" r:id="rId2"/>
    <p:sldId id="270" r:id="rId3"/>
    <p:sldId id="256" r:id="rId4"/>
    <p:sldId id="283" r:id="rId5"/>
    <p:sldId id="278" r:id="rId6"/>
    <p:sldId id="284" r:id="rId7"/>
    <p:sldId id="274" r:id="rId8"/>
    <p:sldId id="262" r:id="rId9"/>
    <p:sldId id="263" r:id="rId10"/>
    <p:sldId id="276" r:id="rId11"/>
    <p:sldId id="272" r:id="rId12"/>
    <p:sldId id="280" r:id="rId13"/>
    <p:sldId id="271" r:id="rId14"/>
    <p:sldId id="273" r:id="rId15"/>
    <p:sldId id="285" r:id="rId16"/>
    <p:sldId id="286" r:id="rId17"/>
    <p:sldId id="287" r:id="rId18"/>
    <p:sldId id="288" r:id="rId19"/>
    <p:sldId id="289" r:id="rId20"/>
    <p:sldId id="29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1" d="100"/>
          <a:sy n="61" d="100"/>
        </p:scale>
        <p:origin x="-84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C44DA2-6E2F-41B3-942C-BCC6A3DCDEF3}" type="datetimeFigureOut">
              <a:rPr lang="en-US" smtClean="0"/>
              <a:pPr/>
              <a:t>2/13/2017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693A4C-AF40-4499-9923-0925EECEBDC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4C1BE2-3B19-413E-9699-9FC9FF331F22}"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738572-50C5-414A-A187-346D409F9089}" type="datetimeFigureOut">
              <a:rPr lang="en-US" smtClean="0"/>
              <a:pPr/>
              <a:t>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738572-50C5-414A-A187-346D409F9089}" type="datetimeFigureOut">
              <a:rPr lang="en-US" smtClean="0"/>
              <a:pPr/>
              <a:t>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738572-50C5-414A-A187-346D409F9089}" type="datetimeFigureOut">
              <a:rPr lang="en-US" smtClean="0"/>
              <a:pPr/>
              <a:t>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738572-50C5-414A-A187-346D409F9089}" type="datetimeFigureOut">
              <a:rPr lang="en-US" smtClean="0"/>
              <a:pPr/>
              <a:t>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738572-50C5-414A-A187-346D409F9089}" type="datetimeFigureOut">
              <a:rPr lang="en-US" smtClean="0"/>
              <a:pPr/>
              <a:t>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738572-50C5-414A-A187-346D409F9089}" type="datetimeFigureOut">
              <a:rPr lang="en-US" smtClean="0"/>
              <a:pPr/>
              <a:t>2/13/2017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738572-50C5-414A-A187-346D409F9089}" type="datetimeFigureOut">
              <a:rPr lang="en-US" smtClean="0"/>
              <a:pPr/>
              <a:t>2/13/2017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738572-50C5-414A-A187-346D409F9089}" type="datetimeFigureOut">
              <a:rPr lang="en-US" smtClean="0"/>
              <a:pPr/>
              <a:t>2/13/2017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38572-50C5-414A-A187-346D409F9089}" type="datetimeFigureOut">
              <a:rPr lang="en-US" smtClean="0"/>
              <a:pPr/>
              <a:t>2/13/2017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738572-50C5-414A-A187-346D409F9089}" type="datetimeFigureOut">
              <a:rPr lang="en-US" smtClean="0"/>
              <a:pPr/>
              <a:t>2/13/2017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738572-50C5-414A-A187-346D409F9089}" type="datetimeFigureOut">
              <a:rPr lang="en-US" smtClean="0"/>
              <a:pPr/>
              <a:t>2/13/2017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E8F79A-90AB-436B-B307-01E343EDE26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38572-50C5-414A-A187-346D409F9089}" type="datetimeFigureOut">
              <a:rPr lang="en-US" smtClean="0"/>
              <a:pPr/>
              <a:t>2/13/2017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8F79A-90AB-436B-B307-01E343EDE26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gif"/><Relationship Id="rId12"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gif"/><Relationship Id="rId11" Type="http://schemas.openxmlformats.org/officeDocument/2006/relationships/image" Target="../media/image9.png"/><Relationship Id="rId5" Type="http://schemas.openxmlformats.org/officeDocument/2006/relationships/image" Target="../media/image3.gif"/><Relationship Id="rId10" Type="http://schemas.openxmlformats.org/officeDocument/2006/relationships/image" Target="../media/image8.png"/><Relationship Id="rId4" Type="http://schemas.openxmlformats.org/officeDocument/2006/relationships/image" Target="../media/image2.gif"/><Relationship Id="rId9" Type="http://schemas.openxmlformats.org/officeDocument/2006/relationships/image" Target="../media/image7.gif"/><Relationship Id="rId14" Type="http://schemas.openxmlformats.org/officeDocument/2006/relationships/image" Target="../media/image1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audio" Target="file:///D:\GIAO%20AN%20MT%202009%20sua\GI&#193;O%20&#193;N%202016-2017\NH&#7840;C%20C&#7892;%20&#272;I&#7874;N\Audio.wma" TargetMode="External"/><Relationship Id="rId5" Type="http://schemas.openxmlformats.org/officeDocument/2006/relationships/image" Target="../media/image18.png"/><Relationship Id="rId4" Type="http://schemas.openxmlformats.org/officeDocument/2006/relationships/image" Target="../media/image17.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rames PPT 006"/>
          <p:cNvPicPr>
            <a:picLocks noChangeAspect="1" noChangeArrowheads="1"/>
          </p:cNvPicPr>
          <p:nvPr/>
        </p:nvPicPr>
        <p:blipFill>
          <a:blip r:embed="rId3"/>
          <a:srcRect/>
          <a:stretch>
            <a:fillRect/>
          </a:stretch>
        </p:blipFill>
        <p:spPr bwMode="auto">
          <a:xfrm>
            <a:off x="0" y="0"/>
            <a:ext cx="8991600" cy="6743700"/>
          </a:xfrm>
          <a:prstGeom prst="rect">
            <a:avLst/>
          </a:prstGeom>
          <a:noFill/>
          <a:ln w="9525">
            <a:noFill/>
            <a:miter lim="800000"/>
            <a:headEnd/>
            <a:tailEnd/>
          </a:ln>
        </p:spPr>
      </p:pic>
      <p:sp>
        <p:nvSpPr>
          <p:cNvPr id="2052" name="Rectangle 4"/>
          <p:cNvSpPr>
            <a:spLocks noGrp="1" noChangeArrowheads="1"/>
          </p:cNvSpPr>
          <p:nvPr>
            <p:ph type="body" idx="1"/>
          </p:nvPr>
        </p:nvSpPr>
        <p:spPr>
          <a:xfrm>
            <a:off x="0" y="2057400"/>
            <a:ext cx="9448800" cy="4068763"/>
          </a:xfrm>
          <a:noFill/>
        </p:spPr>
        <p:txBody>
          <a:bodyPr/>
          <a:lstStyle/>
          <a:p>
            <a:pPr eaLnBrk="1" hangingPunct="1">
              <a:lnSpc>
                <a:spcPct val="90000"/>
              </a:lnSpc>
              <a:buFontTx/>
              <a:buNone/>
            </a:pPr>
            <a:r>
              <a:rPr lang="en-US" sz="2800" b="1" dirty="0" smtClean="0">
                <a:solidFill>
                  <a:srgbClr val="0000FF"/>
                </a:solidFill>
              </a:rPr>
              <a:t>                                 MÔN</a:t>
            </a:r>
            <a:r>
              <a:rPr lang="en-US" sz="2800" dirty="0" smtClean="0">
                <a:solidFill>
                  <a:srgbClr val="0000FF"/>
                </a:solidFill>
              </a:rPr>
              <a:t>: </a:t>
            </a:r>
          </a:p>
          <a:p>
            <a:pPr eaLnBrk="1" hangingPunct="1">
              <a:lnSpc>
                <a:spcPct val="90000"/>
              </a:lnSpc>
              <a:buFontTx/>
              <a:buNone/>
            </a:pPr>
            <a:r>
              <a:rPr lang="en-US" sz="2800" dirty="0" smtClean="0"/>
              <a:t>                         </a:t>
            </a:r>
          </a:p>
          <a:p>
            <a:pPr eaLnBrk="1" hangingPunct="1">
              <a:lnSpc>
                <a:spcPct val="90000"/>
              </a:lnSpc>
              <a:buFontTx/>
              <a:buNone/>
            </a:pPr>
            <a:r>
              <a:rPr lang="en-US" sz="2800" dirty="0" smtClean="0"/>
              <a:t>                                        </a:t>
            </a:r>
            <a:r>
              <a:rPr lang="en-US" sz="2800" b="1" dirty="0" smtClean="0">
                <a:solidFill>
                  <a:srgbClr val="0000FF"/>
                </a:solidFill>
              </a:rPr>
              <a:t>LỚP 1</a:t>
            </a:r>
          </a:p>
          <a:p>
            <a:pPr eaLnBrk="1" hangingPunct="1">
              <a:lnSpc>
                <a:spcPct val="90000"/>
              </a:lnSpc>
            </a:pPr>
            <a:endParaRPr lang="en-US" sz="2800" dirty="0" smtClean="0">
              <a:solidFill>
                <a:srgbClr val="0000FF"/>
              </a:solidFill>
            </a:endParaRPr>
          </a:p>
          <a:p>
            <a:pPr eaLnBrk="1" hangingPunct="1">
              <a:lnSpc>
                <a:spcPct val="90000"/>
              </a:lnSpc>
            </a:pPr>
            <a:endParaRPr lang="en-US" sz="2800" dirty="0" smtClean="0"/>
          </a:p>
          <a:p>
            <a:pPr eaLnBrk="1" hangingPunct="1">
              <a:lnSpc>
                <a:spcPct val="90000"/>
              </a:lnSpc>
            </a:pPr>
            <a:endParaRPr lang="en-US" sz="2800" dirty="0" smtClean="0"/>
          </a:p>
          <a:p>
            <a:pPr eaLnBrk="1" hangingPunct="1">
              <a:lnSpc>
                <a:spcPct val="90000"/>
              </a:lnSpc>
            </a:pPr>
            <a:endParaRPr lang="en-US" sz="2800" dirty="0" smtClean="0"/>
          </a:p>
          <a:p>
            <a:pPr eaLnBrk="1" hangingPunct="1">
              <a:lnSpc>
                <a:spcPct val="90000"/>
              </a:lnSpc>
              <a:buFontTx/>
              <a:buNone/>
            </a:pPr>
            <a:r>
              <a:rPr lang="en-US" sz="2800" dirty="0" smtClean="0"/>
              <a:t>                              </a:t>
            </a:r>
            <a:r>
              <a:rPr lang="en-US" sz="2800" b="1" dirty="0" smtClean="0">
                <a:solidFill>
                  <a:srgbClr val="0000FF"/>
                </a:solidFill>
              </a:rPr>
              <a:t>Giáo Viên : Kim </a:t>
            </a:r>
            <a:r>
              <a:rPr lang="en-US" sz="2800" b="1" dirty="0" err="1" smtClean="0">
                <a:solidFill>
                  <a:srgbClr val="0000FF"/>
                </a:solidFill>
              </a:rPr>
              <a:t>Cuc</a:t>
            </a:r>
            <a:endParaRPr lang="en-US" sz="2800" b="1" dirty="0" smtClean="0">
              <a:solidFill>
                <a:srgbClr val="0000FF"/>
              </a:solidFill>
            </a:endParaRPr>
          </a:p>
        </p:txBody>
      </p:sp>
      <p:pic>
        <p:nvPicPr>
          <p:cNvPr id="2053" name="Picture 5" descr="a"/>
          <p:cNvPicPr>
            <a:picLocks noChangeAspect="1" noChangeArrowheads="1" noCrop="1"/>
          </p:cNvPicPr>
          <p:nvPr/>
        </p:nvPicPr>
        <p:blipFill>
          <a:blip r:embed="rId4"/>
          <a:srcRect/>
          <a:stretch>
            <a:fillRect/>
          </a:stretch>
        </p:blipFill>
        <p:spPr bwMode="auto">
          <a:xfrm>
            <a:off x="6553200" y="1981200"/>
            <a:ext cx="477838" cy="519113"/>
          </a:xfrm>
          <a:prstGeom prst="rect">
            <a:avLst/>
          </a:prstGeom>
          <a:noFill/>
          <a:ln w="9525">
            <a:noFill/>
            <a:miter lim="800000"/>
            <a:headEnd/>
            <a:tailEnd/>
          </a:ln>
        </p:spPr>
      </p:pic>
      <p:pic>
        <p:nvPicPr>
          <p:cNvPr id="2054" name="Picture 6" descr="h"/>
          <p:cNvPicPr>
            <a:picLocks noChangeAspect="1" noChangeArrowheads="1" noCrop="1"/>
          </p:cNvPicPr>
          <p:nvPr/>
        </p:nvPicPr>
        <p:blipFill>
          <a:blip r:embed="rId5"/>
          <a:srcRect/>
          <a:stretch>
            <a:fillRect/>
          </a:stretch>
        </p:blipFill>
        <p:spPr bwMode="auto">
          <a:xfrm>
            <a:off x="5638800" y="1981200"/>
            <a:ext cx="477838" cy="519113"/>
          </a:xfrm>
          <a:prstGeom prst="rect">
            <a:avLst/>
          </a:prstGeom>
          <a:noFill/>
          <a:ln w="9525">
            <a:noFill/>
            <a:miter lim="800000"/>
            <a:headEnd/>
            <a:tailEnd/>
          </a:ln>
        </p:spPr>
      </p:pic>
      <p:pic>
        <p:nvPicPr>
          <p:cNvPr id="2055" name="Picture 7" descr="m"/>
          <p:cNvPicPr>
            <a:picLocks noChangeAspect="1" noChangeArrowheads="1" noCrop="1"/>
          </p:cNvPicPr>
          <p:nvPr/>
        </p:nvPicPr>
        <p:blipFill>
          <a:blip r:embed="rId6"/>
          <a:srcRect/>
          <a:stretch>
            <a:fillRect/>
          </a:stretch>
        </p:blipFill>
        <p:spPr bwMode="auto">
          <a:xfrm>
            <a:off x="4038600" y="1981200"/>
            <a:ext cx="477838" cy="519113"/>
          </a:xfrm>
          <a:prstGeom prst="rect">
            <a:avLst/>
          </a:prstGeom>
          <a:noFill/>
          <a:ln w="9525">
            <a:noFill/>
            <a:miter lim="800000"/>
            <a:headEnd/>
            <a:tailEnd/>
          </a:ln>
        </p:spPr>
      </p:pic>
      <p:pic>
        <p:nvPicPr>
          <p:cNvPr id="2056" name="Picture 8" descr="t"/>
          <p:cNvPicPr>
            <a:picLocks noChangeAspect="1" noChangeArrowheads="1" noCrop="1"/>
          </p:cNvPicPr>
          <p:nvPr/>
        </p:nvPicPr>
        <p:blipFill>
          <a:blip r:embed="rId7"/>
          <a:srcRect/>
          <a:stretch>
            <a:fillRect/>
          </a:stretch>
        </p:blipFill>
        <p:spPr bwMode="auto">
          <a:xfrm>
            <a:off x="7086600" y="1981200"/>
            <a:ext cx="388938" cy="519113"/>
          </a:xfrm>
          <a:prstGeom prst="rect">
            <a:avLst/>
          </a:prstGeom>
          <a:noFill/>
          <a:ln w="9525">
            <a:noFill/>
            <a:miter lim="800000"/>
            <a:headEnd/>
            <a:tailEnd/>
          </a:ln>
        </p:spPr>
      </p:pic>
      <p:pic>
        <p:nvPicPr>
          <p:cNvPr id="2057" name="Picture 9" descr="u"/>
          <p:cNvPicPr>
            <a:picLocks noChangeAspect="1" noChangeArrowheads="1" noCrop="1"/>
          </p:cNvPicPr>
          <p:nvPr/>
        </p:nvPicPr>
        <p:blipFill>
          <a:blip r:embed="rId8"/>
          <a:srcRect/>
          <a:stretch>
            <a:fillRect/>
          </a:stretch>
        </p:blipFill>
        <p:spPr bwMode="auto">
          <a:xfrm>
            <a:off x="6172200" y="1981200"/>
            <a:ext cx="441325" cy="519113"/>
          </a:xfrm>
          <a:prstGeom prst="rect">
            <a:avLst/>
          </a:prstGeom>
          <a:noFill/>
          <a:ln w="9525">
            <a:noFill/>
            <a:miter lim="800000"/>
            <a:headEnd/>
            <a:tailEnd/>
          </a:ln>
        </p:spPr>
      </p:pic>
      <p:pic>
        <p:nvPicPr>
          <p:cNvPr id="2058" name="Picture 10" descr="y"/>
          <p:cNvPicPr>
            <a:picLocks noChangeAspect="1" noChangeArrowheads="1" noCrop="1"/>
          </p:cNvPicPr>
          <p:nvPr/>
        </p:nvPicPr>
        <p:blipFill>
          <a:blip r:embed="rId9"/>
          <a:srcRect/>
          <a:stretch>
            <a:fillRect/>
          </a:stretch>
        </p:blipFill>
        <p:spPr bwMode="auto">
          <a:xfrm>
            <a:off x="4495800" y="1981200"/>
            <a:ext cx="477838" cy="519113"/>
          </a:xfrm>
          <a:prstGeom prst="rect">
            <a:avLst/>
          </a:prstGeom>
          <a:noFill/>
          <a:ln w="9525">
            <a:noFill/>
            <a:miter lim="800000"/>
            <a:headEnd/>
            <a:tailEnd/>
          </a:ln>
        </p:spPr>
      </p:pic>
      <p:pic>
        <p:nvPicPr>
          <p:cNvPr id="2059" name="Picture 11" descr="t"/>
          <p:cNvPicPr>
            <a:picLocks noChangeAspect="1" noChangeArrowheads="1" noCrop="1"/>
          </p:cNvPicPr>
          <p:nvPr/>
        </p:nvPicPr>
        <p:blipFill>
          <a:blip r:embed="rId7"/>
          <a:srcRect/>
          <a:stretch>
            <a:fillRect/>
          </a:stretch>
        </p:blipFill>
        <p:spPr bwMode="auto">
          <a:xfrm>
            <a:off x="5257800" y="1981200"/>
            <a:ext cx="388938" cy="519113"/>
          </a:xfrm>
          <a:prstGeom prst="rect">
            <a:avLst/>
          </a:prstGeom>
          <a:noFill/>
          <a:ln w="9525">
            <a:noFill/>
            <a:miter lim="800000"/>
            <a:headEnd/>
            <a:tailEnd/>
          </a:ln>
        </p:spPr>
      </p:pic>
      <p:pic>
        <p:nvPicPr>
          <p:cNvPr id="2060" name="Picture 12" descr="o"/>
          <p:cNvPicPr>
            <a:picLocks noChangeAspect="1" noChangeArrowheads="1" noCrop="1"/>
          </p:cNvPicPr>
          <p:nvPr/>
        </p:nvPicPr>
        <p:blipFill>
          <a:blip r:embed="rId10"/>
          <a:srcRect/>
          <a:stretch>
            <a:fillRect/>
          </a:stretch>
        </p:blipFill>
        <p:spPr bwMode="auto">
          <a:xfrm>
            <a:off x="6705600" y="2514600"/>
            <a:ext cx="128588" cy="152400"/>
          </a:xfrm>
          <a:prstGeom prst="rect">
            <a:avLst/>
          </a:prstGeom>
          <a:noFill/>
          <a:ln w="9525">
            <a:noFill/>
            <a:miter lim="800000"/>
            <a:headEnd/>
            <a:tailEnd/>
          </a:ln>
        </p:spPr>
      </p:pic>
      <p:pic>
        <p:nvPicPr>
          <p:cNvPr id="2061" name="Picture 13" descr="s"/>
          <p:cNvPicPr>
            <a:picLocks noChangeAspect="1" noChangeArrowheads="1" noCrop="1"/>
          </p:cNvPicPr>
          <p:nvPr/>
        </p:nvPicPr>
        <p:blipFill>
          <a:blip r:embed="rId11"/>
          <a:srcRect/>
          <a:stretch>
            <a:fillRect/>
          </a:stretch>
        </p:blipFill>
        <p:spPr bwMode="auto">
          <a:xfrm rot="5644127" flipV="1">
            <a:off x="4625975" y="1743075"/>
            <a:ext cx="196850" cy="304800"/>
          </a:xfrm>
          <a:prstGeom prst="rect">
            <a:avLst/>
          </a:prstGeom>
          <a:noFill/>
          <a:ln w="9525">
            <a:noFill/>
            <a:miter lim="800000"/>
            <a:headEnd/>
            <a:tailEnd/>
          </a:ln>
        </p:spPr>
      </p:pic>
      <p:pic>
        <p:nvPicPr>
          <p:cNvPr id="2062" name="Picture 14" descr="u"/>
          <p:cNvPicPr>
            <a:picLocks noChangeAspect="1" noChangeArrowheads="1" noCrop="1"/>
          </p:cNvPicPr>
          <p:nvPr/>
        </p:nvPicPr>
        <p:blipFill>
          <a:blip r:embed="rId12"/>
          <a:srcRect/>
          <a:stretch>
            <a:fillRect/>
          </a:stretch>
        </p:blipFill>
        <p:spPr bwMode="auto">
          <a:xfrm>
            <a:off x="6781800" y="1752600"/>
            <a:ext cx="266700" cy="315913"/>
          </a:xfrm>
          <a:prstGeom prst="rect">
            <a:avLst/>
          </a:prstGeom>
          <a:noFill/>
          <a:ln w="9525">
            <a:noFill/>
            <a:miter lim="800000"/>
            <a:headEnd/>
            <a:tailEnd/>
          </a:ln>
        </p:spPr>
      </p:pic>
      <p:pic>
        <p:nvPicPr>
          <p:cNvPr id="2063" name="Picture 15" descr="clip_image002"/>
          <p:cNvPicPr>
            <a:picLocks noChangeAspect="1" noChangeArrowheads="1"/>
          </p:cNvPicPr>
          <p:nvPr/>
        </p:nvPicPr>
        <p:blipFill>
          <a:blip r:embed="rId13">
            <a:lum bright="-60000"/>
          </a:blip>
          <a:srcRect/>
          <a:stretch>
            <a:fillRect/>
          </a:stretch>
        </p:blipFill>
        <p:spPr bwMode="auto">
          <a:xfrm>
            <a:off x="838200" y="1066800"/>
            <a:ext cx="2514600" cy="5562600"/>
          </a:xfrm>
          <a:prstGeom prst="rect">
            <a:avLst/>
          </a:prstGeom>
          <a:noFill/>
          <a:ln w="9525">
            <a:noFill/>
            <a:miter lim="800000"/>
            <a:headEnd/>
            <a:tailEnd/>
          </a:ln>
        </p:spPr>
      </p:pic>
      <p:pic>
        <p:nvPicPr>
          <p:cNvPr id="29712" name="Picture 16" descr="Obst100">
            <a:hlinkClick r:id="" action="ppaction://noaction"/>
          </p:cNvPr>
          <p:cNvPicPr>
            <a:picLocks noChangeAspect="1" noChangeArrowheads="1" noCrop="1"/>
          </p:cNvPicPr>
          <p:nvPr/>
        </p:nvPicPr>
        <p:blipFill>
          <a:blip r:embed="rId14"/>
          <a:srcRect/>
          <a:stretch>
            <a:fillRect/>
          </a:stretch>
        </p:blipFill>
        <p:spPr bwMode="auto">
          <a:xfrm>
            <a:off x="5181600" y="3200400"/>
            <a:ext cx="2286000" cy="19050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repeatCount="2000" fill="hold" nodeType="withEffect">
                                  <p:stCondLst>
                                    <p:cond delay="0"/>
                                  </p:stCondLst>
                                  <p:childTnLst>
                                    <p:set>
                                      <p:cBhvr>
                                        <p:cTn id="6" dur="1" fill="hold">
                                          <p:stCondLst>
                                            <p:cond delay="0"/>
                                          </p:stCondLst>
                                        </p:cTn>
                                        <p:tgtEl>
                                          <p:spTgt spid="29712"/>
                                        </p:tgtEl>
                                        <p:attrNameLst>
                                          <p:attrName>style.visibility</p:attrName>
                                        </p:attrNameLst>
                                      </p:cBhvr>
                                      <p:to>
                                        <p:strVal val="visible"/>
                                      </p:to>
                                    </p:set>
                                    <p:anim calcmode="lin" valueType="num">
                                      <p:cBhvr>
                                        <p:cTn id="7" dur="1000" fill="hold"/>
                                        <p:tgtEl>
                                          <p:spTgt spid="29712"/>
                                        </p:tgtEl>
                                        <p:attrNameLst>
                                          <p:attrName>ppt_w</p:attrName>
                                        </p:attrNameLst>
                                      </p:cBhvr>
                                      <p:tavLst>
                                        <p:tav tm="0">
                                          <p:val>
                                            <p:fltVal val="0"/>
                                          </p:val>
                                        </p:tav>
                                        <p:tav tm="100000">
                                          <p:val>
                                            <p:strVal val="#ppt_w"/>
                                          </p:val>
                                        </p:tav>
                                      </p:tavLst>
                                    </p:anim>
                                    <p:anim calcmode="lin" valueType="num">
                                      <p:cBhvr>
                                        <p:cTn id="8" dur="1000" fill="hold"/>
                                        <p:tgtEl>
                                          <p:spTgt spid="2971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applause.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228600"/>
            <a:ext cx="3733800" cy="584775"/>
          </a:xfrm>
          <a:prstGeom prst="rect">
            <a:avLst/>
          </a:prstGeom>
          <a:noFill/>
        </p:spPr>
        <p:txBody>
          <a:bodyPr wrap="square" rtlCol="0">
            <a:spAutoFit/>
          </a:bodyPr>
          <a:lstStyle/>
          <a:p>
            <a:r>
              <a:rPr lang="en-US" sz="3200" b="1" dirty="0">
                <a:solidFill>
                  <a:srgbClr val="FF0000"/>
                </a:solidFill>
                <a:latin typeface="Times New Roman" pitchFamily="18" charset="0"/>
                <a:cs typeface="Times New Roman" pitchFamily="18" charset="0"/>
              </a:rPr>
              <a:t>2</a:t>
            </a:r>
            <a:r>
              <a:rPr lang="en-US" sz="3200" b="1" dirty="0" smtClean="0">
                <a:solidFill>
                  <a:srgbClr val="FF0000"/>
                </a:solidFill>
                <a:latin typeface="Times New Roman" pitchFamily="18" charset="0"/>
                <a:cs typeface="Times New Roman" pitchFamily="18" charset="0"/>
              </a:rPr>
              <a:t>./  Cách thực hiện.</a:t>
            </a:r>
            <a:endParaRPr lang="en-US" sz="3200" b="1" dirty="0">
              <a:solidFill>
                <a:srgbClr val="FF0000"/>
              </a:solidFill>
              <a:latin typeface="Times New Roman" pitchFamily="18" charset="0"/>
              <a:cs typeface="Times New Roman" pitchFamily="18" charset="0"/>
            </a:endParaRPr>
          </a:p>
        </p:txBody>
      </p:sp>
      <p:sp>
        <p:nvSpPr>
          <p:cNvPr id="9217" name="Rectangle 1"/>
          <p:cNvSpPr>
            <a:spLocks noChangeArrowheads="1"/>
          </p:cNvSpPr>
          <p:nvPr/>
        </p:nvSpPr>
        <p:spPr bwMode="auto">
          <a:xfrm>
            <a:off x="0" y="914400"/>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Tóm tắt /Kết luận</a:t>
            </a:r>
          </a:p>
          <a:p>
            <a:r>
              <a:rPr lang="en-US" sz="3200" i="1" dirty="0" smtClean="0">
                <a:solidFill>
                  <a:srgbClr val="002060"/>
                </a:solidFill>
                <a:latin typeface="Times New Roman" pitchFamily="18" charset="0"/>
                <a:cs typeface="Times New Roman" pitchFamily="18" charset="0"/>
              </a:rPr>
              <a:t>   -</a:t>
            </a:r>
            <a:r>
              <a:rPr lang="en-US" sz="3200" b="1" i="1" dirty="0" smtClean="0">
                <a:solidFill>
                  <a:srgbClr val="002060"/>
                </a:solidFill>
                <a:latin typeface="Times New Roman" pitchFamily="18" charset="0"/>
                <a:cs typeface="Times New Roman" pitchFamily="18" charset="0"/>
              </a:rPr>
              <a:t> </a:t>
            </a:r>
            <a:r>
              <a:rPr lang="en-US" sz="3200" i="1" dirty="0" smtClean="0">
                <a:solidFill>
                  <a:srgbClr val="002060"/>
                </a:solidFill>
                <a:latin typeface="Times New Roman" pitchFamily="18" charset="0"/>
                <a:cs typeface="Times New Roman" pitchFamily="18" charset="0"/>
              </a:rPr>
              <a:t>Vẽ các bộ phận chính con gà trước, có thể vẽ đầu và thân là những hình tròn.</a:t>
            </a:r>
            <a:endParaRPr lang="en-US" sz="3200" dirty="0" smtClean="0">
              <a:solidFill>
                <a:srgbClr val="002060"/>
              </a:solidFill>
              <a:latin typeface="Times New Roman" pitchFamily="18" charset="0"/>
              <a:cs typeface="Times New Roman" pitchFamily="18" charset="0"/>
            </a:endParaRPr>
          </a:p>
          <a:p>
            <a:r>
              <a:rPr lang="en-US" sz="3200" i="1" dirty="0" smtClean="0">
                <a:solidFill>
                  <a:srgbClr val="002060"/>
                </a:solidFill>
                <a:latin typeface="Times New Roman" pitchFamily="18" charset="0"/>
                <a:cs typeface="Times New Roman" pitchFamily="18" charset="0"/>
              </a:rPr>
              <a:t>   - Tiếp tục vẽ các chi tiết như mào, mỏ, cổ , cánh, đuôi, chân gà.</a:t>
            </a:r>
            <a:endParaRPr lang="en-US" sz="3200" dirty="0" smtClean="0">
              <a:solidFill>
                <a:srgbClr val="002060"/>
              </a:solidFill>
              <a:latin typeface="Times New Roman" pitchFamily="18" charset="0"/>
              <a:cs typeface="Times New Roman" pitchFamily="18" charset="0"/>
            </a:endParaRPr>
          </a:p>
          <a:p>
            <a:r>
              <a:rPr lang="en-US" sz="3200" i="1" dirty="0" smtClean="0">
                <a:solidFill>
                  <a:srgbClr val="002060"/>
                </a:solidFill>
                <a:latin typeface="Times New Roman" pitchFamily="18" charset="0"/>
                <a:cs typeface="Times New Roman" pitchFamily="18" charset="0"/>
              </a:rPr>
              <a:t>   - Vẽ màu theo ý thích.</a:t>
            </a:r>
            <a:endParaRPr lang="en-US" sz="3200" dirty="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152400"/>
            <a:ext cx="37338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3./  Thực hành.</a:t>
            </a:r>
            <a:endParaRPr lang="en-US" sz="3200" b="1" dirty="0">
              <a:solidFill>
                <a:srgbClr val="FF0000"/>
              </a:solidFill>
              <a:latin typeface="Times New Roman" pitchFamily="18" charset="0"/>
              <a:cs typeface="Times New Roman" pitchFamily="18" charset="0"/>
            </a:endParaRPr>
          </a:p>
        </p:txBody>
      </p:sp>
      <p:sp>
        <p:nvSpPr>
          <p:cNvPr id="7" name="Rectangle 6"/>
          <p:cNvSpPr/>
          <p:nvPr/>
        </p:nvSpPr>
        <p:spPr>
          <a:xfrm>
            <a:off x="152400" y="762000"/>
            <a:ext cx="8839201" cy="584775"/>
          </a:xfrm>
          <a:prstGeom prst="rect">
            <a:avLst/>
          </a:prstGeom>
        </p:spPr>
        <p:txBody>
          <a:bodyPr wrap="square">
            <a:spAutoFit/>
          </a:bodyPr>
          <a:lstStyle/>
          <a:p>
            <a:r>
              <a:rPr lang="en-US" sz="3200" dirty="0" smtClean="0">
                <a:solidFill>
                  <a:srgbClr val="002060"/>
                </a:solidFill>
                <a:latin typeface="Times New Roman" pitchFamily="18" charset="0"/>
                <a:cs typeface="Times New Roman" pitchFamily="18" charset="0"/>
              </a:rPr>
              <a:t>-</a:t>
            </a:r>
            <a:r>
              <a:rPr lang="en-US" sz="3200" dirty="0" smtClean="0"/>
              <a:t> Tham khảo hình 10.4, về kho hình ảnh của nhóm.</a:t>
            </a:r>
          </a:p>
        </p:txBody>
      </p:sp>
      <p:pic>
        <p:nvPicPr>
          <p:cNvPr id="5" name="Picture 4" descr="scan0006.jpg"/>
          <p:cNvPicPr>
            <a:picLocks noChangeAspect="1"/>
          </p:cNvPicPr>
          <p:nvPr/>
        </p:nvPicPr>
        <p:blipFill>
          <a:blip r:embed="rId2"/>
          <a:stretch>
            <a:fillRect/>
          </a:stretch>
        </p:blipFill>
        <p:spPr>
          <a:xfrm>
            <a:off x="2438400" y="1524000"/>
            <a:ext cx="4728970" cy="5334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9800" y="2057400"/>
            <a:ext cx="5029200" cy="1600200"/>
          </a:xfrm>
          <a:prstGeom prst="rect">
            <a:avLst/>
          </a:prstGeom>
        </p:spPr>
        <p:txBody>
          <a:bodyPr wrap="none">
            <a:prstTxWarp prst="textDeflate">
              <a:avLst/>
            </a:prstTxWarp>
            <a:spAutoFit/>
          </a:bodyPr>
          <a:lstStyle/>
          <a:p>
            <a:pPr lvl="0" algn="just" fontAlgn="base">
              <a:spcBef>
                <a:spcPct val="0"/>
              </a:spcBef>
              <a:spcAft>
                <a:spcPct val="0"/>
              </a:spcAft>
            </a:pPr>
            <a:r>
              <a:rPr kumimoji="0" lang="en-US" sz="3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3./ Thực</a:t>
            </a:r>
            <a:r>
              <a:rPr kumimoji="0" lang="en-US" sz="3600" b="1" i="0" u="none" strike="noStrike" cap="none" normalizeH="0" dirty="0" smtClean="0">
                <a:ln>
                  <a:noFill/>
                </a:ln>
                <a:solidFill>
                  <a:srgbClr val="0070C0"/>
                </a:solidFill>
                <a:effectLst/>
                <a:latin typeface="Times New Roman" pitchFamily="18" charset="0"/>
                <a:ea typeface="Times New Roman" pitchFamily="18" charset="0"/>
                <a:cs typeface="Times New Roman" pitchFamily="18" charset="0"/>
              </a:rPr>
              <a:t> hành.</a:t>
            </a:r>
          </a:p>
        </p:txBody>
      </p:sp>
      <p:sp>
        <p:nvSpPr>
          <p:cNvPr id="38913" name="Rectangle 1"/>
          <p:cNvSpPr>
            <a:spLocks noChangeArrowheads="1"/>
          </p:cNvSpPr>
          <p:nvPr/>
        </p:nvSpPr>
        <p:spPr bwMode="auto">
          <a:xfrm>
            <a:off x="0" y="342900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US" sz="32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lang="en-US" sz="3200" dirty="0" smtClean="0">
                <a:solidFill>
                  <a:srgbClr val="002060"/>
                </a:solidFill>
                <a:latin typeface="Times New Roman" pitchFamily="18" charset="0"/>
                <a:cs typeface="Times New Roman" pitchFamily="18" charset="0"/>
              </a:rPr>
              <a:t> Vẽ một con gà</a:t>
            </a:r>
            <a:r>
              <a:rPr lang="en-US" sz="3200" dirty="0" smtClean="0"/>
              <a:t> </a:t>
            </a:r>
            <a:r>
              <a:rPr lang="en-US" sz="3200" dirty="0" smtClean="0">
                <a:solidFill>
                  <a:srgbClr val="002060"/>
                </a:solidFill>
                <a:latin typeface="Times New Roman" pitchFamily="18" charset="0"/>
                <a:cs typeface="Times New Roman" pitchFamily="18" charset="0"/>
              </a:rPr>
              <a:t>theo ý thích rồi cắt rời ra khỏi tờ giấy để tạo kho hình ảnh của nhóm.</a:t>
            </a:r>
          </a:p>
        </p:txBody>
      </p:sp>
      <p:sp>
        <p:nvSpPr>
          <p:cNvPr id="6" name="Rectangle 2"/>
          <p:cNvSpPr txBox="1">
            <a:spLocks noChangeArrowheads="1"/>
          </p:cNvSpPr>
          <p:nvPr/>
        </p:nvSpPr>
        <p:spPr>
          <a:xfrm>
            <a:off x="914400" y="0"/>
            <a:ext cx="7620000" cy="12414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70C0"/>
                </a:solidFill>
                <a:effectLst/>
                <a:uLnTx/>
                <a:uFillTx/>
                <a:latin typeface="Times New Roman" pitchFamily="18" charset="0"/>
                <a:ea typeface="+mj-ea"/>
                <a:cs typeface="+mj-cs"/>
              </a:rPr>
              <a:t>Thứ </a:t>
            </a:r>
            <a:r>
              <a:rPr lang="en-US" sz="3200" b="1" dirty="0" smtClean="0">
                <a:solidFill>
                  <a:srgbClr val="0070C0"/>
                </a:solidFill>
                <a:latin typeface="Times New Roman" pitchFamily="18" charset="0"/>
                <a:ea typeface="+mj-ea"/>
                <a:cs typeface="+mj-cs"/>
              </a:rPr>
              <a:t>năm</a:t>
            </a:r>
            <a:r>
              <a:rPr kumimoji="0" lang="en-US" sz="3200" b="1" i="0" u="none" strike="noStrike" kern="1200" cap="none" spc="0" normalizeH="0" baseline="0" noProof="0" dirty="0" smtClean="0">
                <a:ln>
                  <a:noFill/>
                </a:ln>
                <a:solidFill>
                  <a:srgbClr val="0070C0"/>
                </a:solidFill>
                <a:effectLst/>
                <a:uLnTx/>
                <a:uFillTx/>
                <a:latin typeface="Times New Roman" pitchFamily="18" charset="0"/>
                <a:ea typeface="+mj-ea"/>
                <a:cs typeface="+mj-cs"/>
              </a:rPr>
              <a:t> ngày 2 tháng 2 năm 2017</a:t>
            </a:r>
            <a:r>
              <a:rPr kumimoji="0" lang="en-US" sz="3200" b="1" i="0" u="sng" strike="noStrike" kern="1200" cap="none" spc="0" normalizeH="0" baseline="0" noProof="0" dirty="0" smtClean="0">
                <a:ln>
                  <a:noFill/>
                </a:ln>
                <a:solidFill>
                  <a:srgbClr val="0070C0"/>
                </a:solidFill>
                <a:effectLst/>
                <a:uLnTx/>
                <a:uFillTx/>
                <a:latin typeface="Times New Roman" pitchFamily="18" charset="0"/>
                <a:ea typeface="+mj-ea"/>
                <a:cs typeface="+mj-cs"/>
              </a:rPr>
              <a:t/>
            </a:r>
            <a:br>
              <a:rPr kumimoji="0" lang="en-US" sz="3200" b="1" i="0" u="sng" strike="noStrike" kern="1200" cap="none" spc="0" normalizeH="0" baseline="0" noProof="0" dirty="0" smtClean="0">
                <a:ln>
                  <a:noFill/>
                </a:ln>
                <a:solidFill>
                  <a:srgbClr val="0070C0"/>
                </a:solidFill>
                <a:effectLst/>
                <a:uLnTx/>
                <a:uFillTx/>
                <a:latin typeface="Times New Roman" pitchFamily="18" charset="0"/>
                <a:ea typeface="+mj-ea"/>
                <a:cs typeface="+mj-cs"/>
              </a:rPr>
            </a:br>
            <a:r>
              <a:rPr kumimoji="0" lang="en-US" sz="3200" b="1" i="0" u="none" strike="noStrike" kern="1200" cap="none" spc="0" normalizeH="0" baseline="0" noProof="0" dirty="0" smtClean="0">
                <a:ln>
                  <a:noFill/>
                </a:ln>
                <a:solidFill>
                  <a:srgbClr val="0070C0"/>
                </a:solidFill>
                <a:effectLst/>
                <a:uLnTx/>
                <a:uFillTx/>
                <a:latin typeface="Times New Roman" pitchFamily="18" charset="0"/>
                <a:ea typeface="+mj-ea"/>
                <a:cs typeface="+mj-cs"/>
              </a:rPr>
              <a:t>Mĩ thuật</a:t>
            </a:r>
          </a:p>
        </p:txBody>
      </p:sp>
      <p:sp>
        <p:nvSpPr>
          <p:cNvPr id="7" name="Rectangle 3"/>
          <p:cNvSpPr txBox="1">
            <a:spLocks noChangeArrowheads="1"/>
          </p:cNvSpPr>
          <p:nvPr/>
        </p:nvSpPr>
        <p:spPr>
          <a:xfrm>
            <a:off x="2133600" y="1295400"/>
            <a:ext cx="5562600" cy="5334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tabLst/>
              <a:defRPr/>
            </a:pPr>
            <a:r>
              <a:rPr kumimoji="0" lang="en-US"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Chủ đề: Đàn</a:t>
            </a:r>
            <a:r>
              <a:rPr kumimoji="0" lang="en-US" sz="32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gà của em</a:t>
            </a:r>
            <a:r>
              <a:rPr kumimoji="0" lang="en-US"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(tiết 1)</a:t>
            </a:r>
          </a:p>
        </p:txBody>
      </p:sp>
      <p:pic>
        <p:nvPicPr>
          <p:cNvPr id="10" name="Picture 17" descr="FLOWERS5"/>
          <p:cNvPicPr>
            <a:picLocks noChangeAspect="1" noChangeArrowheads="1"/>
          </p:cNvPicPr>
          <p:nvPr/>
        </p:nvPicPr>
        <p:blipFill>
          <a:blip r:embed="rId4"/>
          <a:srcRect/>
          <a:stretch>
            <a:fillRect/>
          </a:stretch>
        </p:blipFill>
        <p:spPr bwMode="auto">
          <a:xfrm>
            <a:off x="0" y="4591050"/>
            <a:ext cx="1660525" cy="2266950"/>
          </a:xfrm>
          <a:prstGeom prst="rect">
            <a:avLst/>
          </a:prstGeom>
          <a:noFill/>
        </p:spPr>
      </p:pic>
      <p:pic>
        <p:nvPicPr>
          <p:cNvPr id="11" name="Picture 17" descr="FLOWERS5"/>
          <p:cNvPicPr>
            <a:picLocks noChangeAspect="1" noChangeArrowheads="1"/>
          </p:cNvPicPr>
          <p:nvPr/>
        </p:nvPicPr>
        <p:blipFill>
          <a:blip r:embed="rId4"/>
          <a:srcRect/>
          <a:stretch>
            <a:fillRect/>
          </a:stretch>
        </p:blipFill>
        <p:spPr bwMode="auto">
          <a:xfrm>
            <a:off x="2743200" y="4591050"/>
            <a:ext cx="1660525" cy="2266950"/>
          </a:xfrm>
          <a:prstGeom prst="rect">
            <a:avLst/>
          </a:prstGeom>
          <a:noFill/>
        </p:spPr>
      </p:pic>
      <p:pic>
        <p:nvPicPr>
          <p:cNvPr id="12" name="Picture 17" descr="FLOWERS5"/>
          <p:cNvPicPr>
            <a:picLocks noChangeAspect="1" noChangeArrowheads="1"/>
          </p:cNvPicPr>
          <p:nvPr/>
        </p:nvPicPr>
        <p:blipFill>
          <a:blip r:embed="rId4"/>
          <a:srcRect/>
          <a:stretch>
            <a:fillRect/>
          </a:stretch>
        </p:blipFill>
        <p:spPr bwMode="auto">
          <a:xfrm>
            <a:off x="1447800" y="4591050"/>
            <a:ext cx="1660525" cy="2266950"/>
          </a:xfrm>
          <a:prstGeom prst="rect">
            <a:avLst/>
          </a:prstGeom>
          <a:noFill/>
        </p:spPr>
      </p:pic>
      <p:pic>
        <p:nvPicPr>
          <p:cNvPr id="13" name="Picture 17" descr="FLOWERS5"/>
          <p:cNvPicPr>
            <a:picLocks noChangeAspect="1" noChangeArrowheads="1"/>
          </p:cNvPicPr>
          <p:nvPr/>
        </p:nvPicPr>
        <p:blipFill>
          <a:blip r:embed="rId4"/>
          <a:srcRect/>
          <a:stretch>
            <a:fillRect/>
          </a:stretch>
        </p:blipFill>
        <p:spPr bwMode="auto">
          <a:xfrm>
            <a:off x="7483475" y="4591050"/>
            <a:ext cx="1660525" cy="2266950"/>
          </a:xfrm>
          <a:prstGeom prst="rect">
            <a:avLst/>
          </a:prstGeom>
          <a:noFill/>
        </p:spPr>
      </p:pic>
      <p:pic>
        <p:nvPicPr>
          <p:cNvPr id="14" name="Picture 17" descr="FLOWERS5"/>
          <p:cNvPicPr>
            <a:picLocks noChangeAspect="1" noChangeArrowheads="1"/>
          </p:cNvPicPr>
          <p:nvPr/>
        </p:nvPicPr>
        <p:blipFill>
          <a:blip r:embed="rId4"/>
          <a:srcRect/>
          <a:stretch>
            <a:fillRect/>
          </a:stretch>
        </p:blipFill>
        <p:spPr bwMode="auto">
          <a:xfrm>
            <a:off x="5943600" y="4591050"/>
            <a:ext cx="1660525" cy="2266950"/>
          </a:xfrm>
          <a:prstGeom prst="rect">
            <a:avLst/>
          </a:prstGeom>
          <a:noFill/>
        </p:spPr>
      </p:pic>
      <p:pic>
        <p:nvPicPr>
          <p:cNvPr id="15" name="Picture 17" descr="FLOWERS5"/>
          <p:cNvPicPr>
            <a:picLocks noChangeAspect="1" noChangeArrowheads="1"/>
          </p:cNvPicPr>
          <p:nvPr/>
        </p:nvPicPr>
        <p:blipFill>
          <a:blip r:embed="rId4"/>
          <a:srcRect/>
          <a:stretch>
            <a:fillRect/>
          </a:stretch>
        </p:blipFill>
        <p:spPr bwMode="auto">
          <a:xfrm>
            <a:off x="4343400" y="4591050"/>
            <a:ext cx="1660525" cy="2266950"/>
          </a:xfrm>
          <a:prstGeom prst="rect">
            <a:avLst/>
          </a:prstGeom>
          <a:noFill/>
        </p:spPr>
      </p:pic>
      <p:pic>
        <p:nvPicPr>
          <p:cNvPr id="16" name="Audio.wma">
            <a:hlinkClick r:id="" action="ppaction://media"/>
          </p:cNvPr>
          <p:cNvPicPr>
            <a:picLocks noRot="1" noChangeAspect="1"/>
          </p:cNvPicPr>
          <p:nvPr>
            <a:audioFile r:link="rId1"/>
          </p:nvPr>
        </p:nvPicPr>
        <p:blipFill>
          <a:blip r:embed="rId5"/>
          <a:stretch>
            <a:fillRect/>
          </a:stretch>
        </p:blipFill>
        <p:spPr>
          <a:xfrm>
            <a:off x="8153400" y="274320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5705" fill="hold"/>
                                        <p:tgtEl>
                                          <p:spTgt spid="16"/>
                                        </p:tgtEl>
                                      </p:cBhvr>
                                    </p:cmd>
                                  </p:childTnLst>
                                </p:cTn>
                              </p:par>
                            </p:childTnLst>
                          </p:cTn>
                        </p:par>
                      </p:childTnLst>
                    </p:cTn>
                  </p:par>
                </p:childTnLst>
              </p:cTn>
              <p:nextCondLst>
                <p:cond evt="onClick" delay="0">
                  <p:tgtEl>
                    <p:spTgt spid="1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838200"/>
            <a:ext cx="3200400" cy="584775"/>
          </a:xfrm>
          <a:prstGeom prst="rect">
            <a:avLst/>
          </a:prstGeom>
          <a:noFill/>
        </p:spPr>
        <p:txBody>
          <a:bodyPr wrap="square" rtlCol="0">
            <a:spAutoFit/>
          </a:bodyPr>
          <a:lstStyle/>
          <a:p>
            <a:endParaRPr lang="en-US" sz="3200" dirty="0">
              <a:latin typeface="Times New Roman" pitchFamily="18" charset="0"/>
              <a:cs typeface="Times New Roman" pitchFamily="18" charset="0"/>
            </a:endParaRPr>
          </a:p>
        </p:txBody>
      </p:sp>
      <p:sp>
        <p:nvSpPr>
          <p:cNvPr id="6" name="Rectangle 1"/>
          <p:cNvSpPr>
            <a:spLocks noChangeArrowheads="1"/>
          </p:cNvSpPr>
          <p:nvPr/>
        </p:nvSpPr>
        <p:spPr bwMode="auto">
          <a:xfrm>
            <a:off x="228600" y="1981201"/>
            <a:ext cx="861060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sz="2400" b="1" dirty="0">
                <a:solidFill>
                  <a:srgbClr val="0070C0"/>
                </a:solidFill>
                <a:latin typeface="Times New Roman" pitchFamily="18" charset="0"/>
                <a:ea typeface="Calibri" pitchFamily="34" charset="0"/>
                <a:cs typeface="Times New Roman" pitchFamily="18" charset="0"/>
              </a:rPr>
              <a:t> </a:t>
            </a:r>
            <a:r>
              <a:rPr lang="en-US" sz="2400" b="1" dirty="0" smtClean="0">
                <a:solidFill>
                  <a:srgbClr val="0070C0"/>
                </a:solidFill>
                <a:latin typeface="Times New Roman" pitchFamily="18" charset="0"/>
                <a:ea typeface="Calibri" pitchFamily="34" charset="0"/>
                <a:cs typeface="Times New Roman" pitchFamily="18" charset="0"/>
              </a:rPr>
              <a:t>    </a:t>
            </a:r>
            <a:r>
              <a:rPr kumimoji="0" lang="en-US" sz="24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NHẬN</a:t>
            </a:r>
            <a:r>
              <a:rPr kumimoji="0" lang="en-US" sz="2400" b="1" i="0" u="none" strike="noStrike" cap="none" normalizeH="0" dirty="0" smtClean="0">
                <a:ln>
                  <a:noFill/>
                </a:ln>
                <a:solidFill>
                  <a:srgbClr val="0070C0"/>
                </a:solidFill>
                <a:effectLst/>
                <a:latin typeface="Times New Roman" pitchFamily="18" charset="0"/>
                <a:ea typeface="Calibri" pitchFamily="34" charset="0"/>
                <a:cs typeface="Times New Roman" pitchFamily="18" charset="0"/>
              </a:rPr>
              <a:t> XÉT ĐÁNH GIÁ SẢN PHẨM SAU HOẠT ĐỘNG</a:t>
            </a:r>
            <a:endParaRPr kumimoji="0" lang="en-US" sz="2400" b="0" i="0" u="none" strike="noStrike" cap="none" normalizeH="0" baseline="0" dirty="0" smtClean="0">
              <a:ln>
                <a:noFill/>
              </a:ln>
              <a:solidFill>
                <a:srgbClr val="0070C0"/>
              </a:solidFill>
              <a:effectLst/>
              <a:latin typeface="Times New Roman" pitchFamily="18" charset="0"/>
              <a:cs typeface="Times New Roman" pitchFamily="18" charset="0"/>
            </a:endParaRPr>
          </a:p>
          <a:p>
            <a:pPr lvl="0" algn="just" fontAlgn="base">
              <a:spcBef>
                <a:spcPct val="0"/>
              </a:spcBef>
              <a:spcAft>
                <a:spcPct val="0"/>
              </a:spcAft>
              <a:tabLst>
                <a:tab pos="450850" algn="l"/>
              </a:tabLst>
            </a:pPr>
            <a:r>
              <a:rPr kumimoji="0" lang="en-US" sz="3200" b="0" i="0"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   - Tiêu</a:t>
            </a:r>
            <a:r>
              <a:rPr kumimoji="0" lang="en-US" sz="3200" b="0" i="0" strike="noStrike" cap="none" normalizeH="0" dirty="0" smtClean="0">
                <a:ln>
                  <a:noFill/>
                </a:ln>
                <a:solidFill>
                  <a:srgbClr val="0070C0"/>
                </a:solidFill>
                <a:effectLst/>
                <a:latin typeface="Times New Roman" pitchFamily="18" charset="0"/>
                <a:ea typeface="Calibri" pitchFamily="34" charset="0"/>
                <a:cs typeface="Times New Roman" pitchFamily="18" charset="0"/>
              </a:rPr>
              <a:t> trí nhận xét:</a:t>
            </a:r>
          </a:p>
          <a:p>
            <a:pPr lvl="0" algn="just" fontAlgn="base">
              <a:lnSpc>
                <a:spcPct val="150000"/>
              </a:lnSpc>
              <a:spcBef>
                <a:spcPct val="0"/>
              </a:spcBef>
              <a:spcAft>
                <a:spcPct val="0"/>
              </a:spcAft>
              <a:tabLst>
                <a:tab pos="450850" algn="l"/>
              </a:tabLst>
            </a:pPr>
            <a:r>
              <a:rPr lang="en-US" sz="3200" dirty="0" smtClean="0">
                <a:solidFill>
                  <a:srgbClr val="0070C0"/>
                </a:solidFill>
                <a:latin typeface="Times New Roman" pitchFamily="18" charset="0"/>
                <a:ea typeface="Times New Roman" pitchFamily="18" charset="0"/>
                <a:cs typeface="Times New Roman" pitchFamily="18" charset="0"/>
              </a:rPr>
              <a:t>   </a:t>
            </a:r>
            <a:endParaRPr kumimoji="0" lang="en-US" sz="3200" b="0" i="0" strike="noStrike" cap="none" normalizeH="0" dirty="0" smtClean="0">
              <a:ln>
                <a:noFill/>
              </a:ln>
              <a:solidFill>
                <a:srgbClr val="0070C0"/>
              </a:solidFill>
              <a:effectLst/>
              <a:latin typeface="Times New Roman" pitchFamily="18" charset="0"/>
              <a:ea typeface="Calibri" pitchFamily="34" charset="0"/>
              <a:cs typeface="Times New Roman" pitchFamily="18" charset="0"/>
            </a:endParaRPr>
          </a:p>
          <a:p>
            <a:pPr lvl="0" eaLnBrk="0" fontAlgn="base" hangingPunct="0">
              <a:lnSpc>
                <a:spcPct val="150000"/>
              </a:lnSpc>
              <a:spcBef>
                <a:spcPct val="0"/>
              </a:spcBef>
              <a:spcAft>
                <a:spcPct val="0"/>
              </a:spcAft>
            </a:pPr>
            <a:endParaRPr kumimoji="0" lang="en-US" sz="3200" b="0" i="0" strike="noStrike" cap="none" normalizeH="0" dirty="0" smtClean="0">
              <a:ln>
                <a:noFill/>
              </a:ln>
              <a:solidFill>
                <a:srgbClr val="0070C0"/>
              </a:solidFill>
              <a:effectLst/>
              <a:latin typeface="Times New Roman" pitchFamily="18" charset="0"/>
              <a:ea typeface="Calibri" pitchFamily="34" charset="0"/>
              <a:cs typeface="Times New Roman" pitchFamily="18" charset="0"/>
            </a:endParaRPr>
          </a:p>
          <a:p>
            <a:pPr lvl="0" eaLnBrk="0" fontAlgn="base" hangingPunct="0">
              <a:lnSpc>
                <a:spcPct val="150000"/>
              </a:lnSpc>
              <a:spcBef>
                <a:spcPct val="0"/>
              </a:spcBef>
              <a:spcAft>
                <a:spcPct val="0"/>
              </a:spcAft>
            </a:pPr>
            <a:r>
              <a:rPr lang="en-US" sz="3200" u="none" baseline="0" dirty="0">
                <a:solidFill>
                  <a:srgbClr val="0070C0"/>
                </a:solidFill>
                <a:latin typeface="Times New Roman" pitchFamily="18" charset="0"/>
                <a:ea typeface="Times New Roman" pitchFamily="18" charset="0"/>
                <a:cs typeface="Times New Roman" pitchFamily="18" charset="0"/>
              </a:rPr>
              <a:t> </a:t>
            </a:r>
            <a:r>
              <a:rPr lang="en-US" sz="3200" u="none" baseline="0" dirty="0" smtClean="0">
                <a:solidFill>
                  <a:srgbClr val="0070C0"/>
                </a:solidFill>
                <a:latin typeface="Times New Roman" pitchFamily="18" charset="0"/>
                <a:ea typeface="Times New Roman" pitchFamily="18" charset="0"/>
                <a:cs typeface="Times New Roman" pitchFamily="18" charset="0"/>
              </a:rPr>
              <a:t>  </a:t>
            </a:r>
            <a:endParaRPr kumimoji="0" lang="en-US" sz="3200" b="0" i="0" strike="noStrike" cap="none" normalizeH="0" dirty="0" smtClean="0">
              <a:ln>
                <a:noFill/>
              </a:ln>
              <a:solidFill>
                <a:srgbClr val="0070C0"/>
              </a:solidFill>
              <a:effectLst/>
              <a:latin typeface="Times New Roman" pitchFamily="18" charset="0"/>
              <a:ea typeface="Calibri" pitchFamily="34" charset="0"/>
              <a:cs typeface="Times New Roman" pitchFamily="18" charset="0"/>
            </a:endParaRPr>
          </a:p>
          <a:p>
            <a:pPr lvl="0" fontAlgn="base">
              <a:spcBef>
                <a:spcPct val="0"/>
              </a:spcBef>
              <a:spcAft>
                <a:spcPct val="0"/>
              </a:spcAft>
            </a:pPr>
            <a:r>
              <a:rPr lang="en-US" sz="3200" dirty="0" smtClean="0">
                <a:latin typeface="Times New Roman" pitchFamily="18" charset="0"/>
                <a:ea typeface="Times New Roman" pitchFamily="18" charset="0"/>
                <a:cs typeface="Times New Roman" pitchFamily="18" charset="0"/>
              </a:rPr>
              <a:t>   </a:t>
            </a:r>
            <a:endParaRPr kumimoji="0" lang="en-US" sz="3200" b="0" i="0"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endParaRPr>
          </a:p>
        </p:txBody>
      </p:sp>
      <p:sp>
        <p:nvSpPr>
          <p:cNvPr id="4097" name="Rectangle 1"/>
          <p:cNvSpPr>
            <a:spLocks noChangeArrowheads="1"/>
          </p:cNvSpPr>
          <p:nvPr/>
        </p:nvSpPr>
        <p:spPr bwMode="auto">
          <a:xfrm>
            <a:off x="0" y="3124200"/>
            <a:ext cx="91440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en-US" sz="32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lang="en-US" sz="3200" dirty="0" smtClean="0">
                <a:solidFill>
                  <a:srgbClr val="002060"/>
                </a:solidFill>
                <a:latin typeface="Times New Roman" pitchFamily="18" charset="0"/>
                <a:cs typeface="Times New Roman" pitchFamily="18" charset="0"/>
              </a:rPr>
              <a:t>+ Em thấy con gà của các bạn vẽ đã rõ đặc điểm là con gà gì?</a:t>
            </a:r>
          </a:p>
          <a:p>
            <a:r>
              <a:rPr lang="en-US" sz="3200" dirty="0" smtClean="0">
                <a:solidFill>
                  <a:srgbClr val="002060"/>
                </a:solidFill>
                <a:latin typeface="Times New Roman" pitchFamily="18" charset="0"/>
                <a:cs typeface="Times New Roman" pitchFamily="18" charset="0"/>
              </a:rPr>
              <a:t>   + Màu sắc của con gà đã đẹp chưa?</a:t>
            </a:r>
          </a:p>
          <a:p>
            <a:r>
              <a:rPr lang="en-US" sz="3200" dirty="0" smtClean="0">
                <a:solidFill>
                  <a:srgbClr val="002060"/>
                </a:solidFill>
                <a:latin typeface="Times New Roman" pitchFamily="18" charset="0"/>
                <a:cs typeface="Times New Roman" pitchFamily="18" charset="0"/>
              </a:rPr>
              <a:t>   + Em thích bài nào nhất? Vì sao?</a:t>
            </a:r>
          </a:p>
        </p:txBody>
      </p:sp>
      <p:sp>
        <p:nvSpPr>
          <p:cNvPr id="8" name="Rectangle 2"/>
          <p:cNvSpPr txBox="1">
            <a:spLocks noChangeArrowheads="1"/>
          </p:cNvSpPr>
          <p:nvPr/>
        </p:nvSpPr>
        <p:spPr>
          <a:xfrm>
            <a:off x="914400" y="0"/>
            <a:ext cx="7620000" cy="12414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70C0"/>
                </a:solidFill>
                <a:effectLst/>
                <a:uLnTx/>
                <a:uFillTx/>
                <a:latin typeface="Times New Roman" pitchFamily="18" charset="0"/>
                <a:ea typeface="+mj-ea"/>
                <a:cs typeface="+mj-cs"/>
              </a:rPr>
              <a:t>Thứ </a:t>
            </a:r>
            <a:r>
              <a:rPr lang="en-US" sz="3200" b="1" dirty="0" smtClean="0">
                <a:solidFill>
                  <a:srgbClr val="0070C0"/>
                </a:solidFill>
                <a:latin typeface="Times New Roman" pitchFamily="18" charset="0"/>
                <a:ea typeface="+mj-ea"/>
                <a:cs typeface="+mj-cs"/>
              </a:rPr>
              <a:t>năm</a:t>
            </a:r>
            <a:r>
              <a:rPr kumimoji="0" lang="en-US" sz="3200" b="1" i="0" u="none" strike="noStrike" kern="1200" cap="none" spc="0" normalizeH="0" baseline="0" noProof="0" dirty="0" smtClean="0">
                <a:ln>
                  <a:noFill/>
                </a:ln>
                <a:solidFill>
                  <a:srgbClr val="0070C0"/>
                </a:solidFill>
                <a:effectLst/>
                <a:uLnTx/>
                <a:uFillTx/>
                <a:latin typeface="Times New Roman" pitchFamily="18" charset="0"/>
                <a:ea typeface="+mj-ea"/>
                <a:cs typeface="+mj-cs"/>
              </a:rPr>
              <a:t> ngày 2 tháng 2 năm 2017</a:t>
            </a:r>
            <a:r>
              <a:rPr kumimoji="0" lang="en-US" sz="3200" b="1" i="0" u="sng" strike="noStrike" kern="1200" cap="none" spc="0" normalizeH="0" baseline="0" noProof="0" dirty="0" smtClean="0">
                <a:ln>
                  <a:noFill/>
                </a:ln>
                <a:solidFill>
                  <a:srgbClr val="0070C0"/>
                </a:solidFill>
                <a:effectLst/>
                <a:uLnTx/>
                <a:uFillTx/>
                <a:latin typeface="Times New Roman" pitchFamily="18" charset="0"/>
                <a:ea typeface="+mj-ea"/>
                <a:cs typeface="+mj-cs"/>
              </a:rPr>
              <a:t/>
            </a:r>
            <a:br>
              <a:rPr kumimoji="0" lang="en-US" sz="3200" b="1" i="0" u="sng" strike="noStrike" kern="1200" cap="none" spc="0" normalizeH="0" baseline="0" noProof="0" dirty="0" smtClean="0">
                <a:ln>
                  <a:noFill/>
                </a:ln>
                <a:solidFill>
                  <a:srgbClr val="0070C0"/>
                </a:solidFill>
                <a:effectLst/>
                <a:uLnTx/>
                <a:uFillTx/>
                <a:latin typeface="Times New Roman" pitchFamily="18" charset="0"/>
                <a:ea typeface="+mj-ea"/>
                <a:cs typeface="+mj-cs"/>
              </a:rPr>
            </a:br>
            <a:r>
              <a:rPr kumimoji="0" lang="en-US" sz="3200" b="1" i="0" u="none" strike="noStrike" kern="1200" cap="none" spc="0" normalizeH="0" baseline="0" noProof="0" dirty="0" smtClean="0">
                <a:ln>
                  <a:noFill/>
                </a:ln>
                <a:solidFill>
                  <a:srgbClr val="0070C0"/>
                </a:solidFill>
                <a:effectLst/>
                <a:uLnTx/>
                <a:uFillTx/>
                <a:latin typeface="Times New Roman" pitchFamily="18" charset="0"/>
                <a:ea typeface="+mj-ea"/>
                <a:cs typeface="+mj-cs"/>
              </a:rPr>
              <a:t>Mĩ thuật</a:t>
            </a:r>
          </a:p>
        </p:txBody>
      </p:sp>
      <p:sp>
        <p:nvSpPr>
          <p:cNvPr id="9" name="Rectangle 3"/>
          <p:cNvSpPr txBox="1">
            <a:spLocks noChangeArrowheads="1"/>
          </p:cNvSpPr>
          <p:nvPr/>
        </p:nvSpPr>
        <p:spPr>
          <a:xfrm>
            <a:off x="2057400" y="1295400"/>
            <a:ext cx="5562600" cy="5334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tabLst/>
              <a:defRPr/>
            </a:pPr>
            <a:r>
              <a:rPr kumimoji="0" lang="en-US"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Chủ đề: Đàn</a:t>
            </a:r>
            <a:r>
              <a:rPr kumimoji="0" lang="en-US" sz="32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gà của em</a:t>
            </a:r>
            <a:r>
              <a:rPr kumimoji="0" lang="en-US"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(tiết 1)</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an0007.jpg"/>
          <p:cNvPicPr>
            <a:picLocks noChangeAspect="1"/>
          </p:cNvPicPr>
          <p:nvPr/>
        </p:nvPicPr>
        <p:blipFill>
          <a:blip r:embed="rId2"/>
          <a:stretch>
            <a:fillRect/>
          </a:stretch>
        </p:blipFill>
        <p:spPr>
          <a:xfrm>
            <a:off x="0" y="914400"/>
            <a:ext cx="9096270" cy="5943600"/>
          </a:xfrm>
          <a:prstGeom prst="rect">
            <a:avLst/>
          </a:prstGeom>
        </p:spPr>
      </p:pic>
      <p:sp>
        <p:nvSpPr>
          <p:cNvPr id="3" name="TextBox 2"/>
          <p:cNvSpPr txBox="1"/>
          <p:nvPr/>
        </p:nvSpPr>
        <p:spPr>
          <a:xfrm>
            <a:off x="228600" y="152400"/>
            <a:ext cx="6096000" cy="584775"/>
          </a:xfrm>
          <a:prstGeom prst="rect">
            <a:avLst/>
          </a:prstGeom>
          <a:noFill/>
        </p:spPr>
        <p:txBody>
          <a:bodyPr wrap="square" rtlCol="0">
            <a:spAutoFit/>
          </a:bodyPr>
          <a:lstStyle/>
          <a:p>
            <a:r>
              <a:rPr lang="en-US" sz="3200" dirty="0" smtClean="0">
                <a:solidFill>
                  <a:srgbClr val="002060"/>
                </a:solidFill>
                <a:latin typeface="Times New Roman" pitchFamily="18" charset="0"/>
                <a:cs typeface="Times New Roman" pitchFamily="18" charset="0"/>
              </a:rPr>
              <a:t>- Sản phẩm tạo hình của nhóm</a:t>
            </a:r>
            <a:endParaRPr lang="en-US" sz="32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3. </a:t>
            </a:r>
            <a:r>
              <a:rPr lang="en-US" sz="3200" dirty="0" err="1" smtClean="0"/>
              <a:t>Thực</a:t>
            </a:r>
            <a:r>
              <a:rPr lang="en-US" sz="3200" dirty="0" smtClean="0"/>
              <a:t> </a:t>
            </a:r>
            <a:r>
              <a:rPr lang="en-US" sz="3200" dirty="0" err="1" smtClean="0"/>
              <a:t>hành</a:t>
            </a:r>
            <a:r>
              <a:rPr lang="en-US" sz="3200" dirty="0" smtClean="0"/>
              <a:t/>
            </a:r>
            <a:br>
              <a:rPr lang="en-US" sz="3200" dirty="0" smtClean="0"/>
            </a:br>
            <a:r>
              <a:rPr lang="en-US" sz="3200" dirty="0" smtClean="0"/>
              <a:t>3.3. </a:t>
            </a:r>
            <a:r>
              <a:rPr lang="en-US" sz="3200" dirty="0" err="1" smtClean="0"/>
              <a:t>Hoạt</a:t>
            </a:r>
            <a:r>
              <a:rPr lang="en-US" sz="3200" dirty="0" smtClean="0"/>
              <a:t> </a:t>
            </a:r>
            <a:r>
              <a:rPr lang="en-US" sz="3200" dirty="0" err="1" smtClean="0"/>
              <a:t>động</a:t>
            </a:r>
            <a:r>
              <a:rPr lang="en-US" sz="3200" dirty="0" smtClean="0"/>
              <a:t> </a:t>
            </a:r>
            <a:r>
              <a:rPr lang="en-US" sz="3200" dirty="0" err="1" smtClean="0"/>
              <a:t>cá</a:t>
            </a:r>
            <a:r>
              <a:rPr lang="en-US" sz="3200" dirty="0" smtClean="0"/>
              <a:t> </a:t>
            </a:r>
            <a:r>
              <a:rPr lang="en-US" sz="3200" dirty="0" err="1" smtClean="0"/>
              <a:t>nhân</a:t>
            </a:r>
            <a:endParaRPr lang="en-US" sz="3200" dirty="0"/>
          </a:p>
        </p:txBody>
      </p:sp>
      <p:sp>
        <p:nvSpPr>
          <p:cNvPr id="3" name="Content Placeholder 2"/>
          <p:cNvSpPr>
            <a:spLocks noGrp="1"/>
          </p:cNvSpPr>
          <p:nvPr>
            <p:ph idx="1"/>
          </p:nvPr>
        </p:nvSpPr>
        <p:spPr/>
        <p:txBody>
          <a:bodyPr/>
          <a:lstStyle/>
          <a:p>
            <a:endParaRPr lang="en-US" dirty="0"/>
          </a:p>
        </p:txBody>
      </p:sp>
      <p:pic>
        <p:nvPicPr>
          <p:cNvPr id="1026" name="Picture 2" descr="C:\Users\pcv\AppData\Local\Temp\Rar$DIa0.860\scan0008.jpg"/>
          <p:cNvPicPr>
            <a:picLocks noChangeAspect="1" noChangeArrowheads="1"/>
          </p:cNvPicPr>
          <p:nvPr/>
        </p:nvPicPr>
        <p:blipFill>
          <a:blip r:embed="rId2"/>
          <a:srcRect/>
          <a:stretch>
            <a:fillRect/>
          </a:stretch>
        </p:blipFill>
        <p:spPr bwMode="auto">
          <a:xfrm>
            <a:off x="0" y="2057400"/>
            <a:ext cx="8834537" cy="23622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pcv\AppData\Local\Temp\Rar$DIa0.711\scan0009.jpg"/>
          <p:cNvPicPr>
            <a:picLocks noGrp="1" noChangeAspect="1" noChangeArrowheads="1"/>
          </p:cNvPicPr>
          <p:nvPr>
            <p:ph idx="1"/>
          </p:nvPr>
        </p:nvPicPr>
        <p:blipFill>
          <a:blip r:embed="rId2" cstate="print"/>
          <a:srcRect/>
          <a:stretch>
            <a:fillRect/>
          </a:stretch>
        </p:blipFill>
        <p:spPr bwMode="auto">
          <a:xfrm>
            <a:off x="762000" y="990600"/>
            <a:ext cx="7556980" cy="54102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800" dirty="0" err="1" smtClean="0"/>
              <a:t>Ghi</a:t>
            </a:r>
            <a:r>
              <a:rPr lang="en-US" sz="2800" dirty="0" smtClean="0"/>
              <a:t> </a:t>
            </a:r>
            <a:r>
              <a:rPr lang="en-US" sz="2800" dirty="0" err="1" smtClean="0"/>
              <a:t>nhớ</a:t>
            </a:r>
            <a:r>
              <a:rPr lang="en-US" sz="2800" dirty="0" smtClean="0"/>
              <a:t>:</a:t>
            </a:r>
            <a:endParaRPr lang="en-US" sz="2800" dirty="0"/>
          </a:p>
        </p:txBody>
      </p:sp>
      <p:pic>
        <p:nvPicPr>
          <p:cNvPr id="3074" name="Picture 2" descr="C:\Users\pcv\AppData\Local\Temp\Rar$DIa0.325\scan0010.jpg"/>
          <p:cNvPicPr>
            <a:picLocks noGrp="1" noChangeAspect="1" noChangeArrowheads="1"/>
          </p:cNvPicPr>
          <p:nvPr>
            <p:ph idx="1"/>
          </p:nvPr>
        </p:nvPicPr>
        <p:blipFill>
          <a:blip r:embed="rId2"/>
          <a:srcRect/>
          <a:stretch>
            <a:fillRect/>
          </a:stretch>
        </p:blipFill>
        <p:spPr bwMode="auto">
          <a:xfrm>
            <a:off x="276523" y="4343400"/>
            <a:ext cx="8867477" cy="2362200"/>
          </a:xfrm>
          <a:prstGeom prst="rect">
            <a:avLst/>
          </a:prstGeom>
          <a:noFill/>
        </p:spPr>
      </p:pic>
      <p:sp>
        <p:nvSpPr>
          <p:cNvPr id="5" name="TextBox 4"/>
          <p:cNvSpPr txBox="1"/>
          <p:nvPr/>
        </p:nvSpPr>
        <p:spPr>
          <a:xfrm>
            <a:off x="609600" y="1371600"/>
            <a:ext cx="7924800" cy="1754326"/>
          </a:xfrm>
          <a:prstGeom prst="rect">
            <a:avLst/>
          </a:prstGeom>
          <a:noFill/>
        </p:spPr>
        <p:txBody>
          <a:bodyPr wrap="square" rtlCol="0">
            <a:spAutoFit/>
          </a:bodyPr>
          <a:lstStyle/>
          <a:p>
            <a:r>
              <a:rPr lang="en-US" dirty="0" err="1" smtClean="0"/>
              <a:t>Có</a:t>
            </a:r>
            <a:r>
              <a:rPr lang="en-US" dirty="0" smtClean="0"/>
              <a:t> </a:t>
            </a:r>
            <a:r>
              <a:rPr lang="en-US" dirty="0" err="1" smtClean="0"/>
              <a:t>thể</a:t>
            </a:r>
            <a:r>
              <a:rPr lang="en-US" dirty="0" smtClean="0"/>
              <a:t> </a:t>
            </a:r>
            <a:r>
              <a:rPr lang="en-US" dirty="0" err="1" smtClean="0"/>
              <a:t>tạo</a:t>
            </a:r>
            <a:r>
              <a:rPr lang="en-US" dirty="0" smtClean="0"/>
              <a:t> </a:t>
            </a:r>
            <a:r>
              <a:rPr lang="en-US" dirty="0" err="1" smtClean="0"/>
              <a:t>hình</a:t>
            </a:r>
            <a:r>
              <a:rPr lang="en-US" dirty="0" smtClean="0"/>
              <a:t> con </a:t>
            </a:r>
            <a:r>
              <a:rPr lang="en-US" dirty="0" err="1" smtClean="0"/>
              <a:t>gà</a:t>
            </a:r>
            <a:r>
              <a:rPr lang="en-US" dirty="0" smtClean="0"/>
              <a:t> </a:t>
            </a:r>
            <a:r>
              <a:rPr lang="en-US" dirty="0" err="1" smtClean="0"/>
              <a:t>từ</a:t>
            </a:r>
            <a:r>
              <a:rPr lang="en-US" dirty="0" smtClean="0"/>
              <a:t> </a:t>
            </a:r>
            <a:r>
              <a:rPr lang="en-US" dirty="0" err="1" smtClean="0"/>
              <a:t>bìa</a:t>
            </a:r>
            <a:r>
              <a:rPr lang="en-US" dirty="0" smtClean="0"/>
              <a:t> </a:t>
            </a:r>
            <a:r>
              <a:rPr lang="en-US" dirty="0" err="1" smtClean="0"/>
              <a:t>hoặc</a:t>
            </a:r>
            <a:r>
              <a:rPr lang="en-US" dirty="0" smtClean="0"/>
              <a:t> </a:t>
            </a:r>
            <a:r>
              <a:rPr lang="en-US" dirty="0" err="1" smtClean="0"/>
              <a:t>giấy</a:t>
            </a:r>
            <a:r>
              <a:rPr lang="en-US" dirty="0" smtClean="0"/>
              <a:t> </a:t>
            </a:r>
            <a:r>
              <a:rPr lang="en-US" dirty="0" err="1" smtClean="0"/>
              <a:t>như</a:t>
            </a:r>
            <a:r>
              <a:rPr lang="en-US" dirty="0" smtClean="0"/>
              <a:t> </a:t>
            </a:r>
            <a:r>
              <a:rPr lang="en-US" dirty="0" err="1" smtClean="0"/>
              <a:t>sau</a:t>
            </a:r>
            <a:r>
              <a:rPr lang="en-US" dirty="0" smtClean="0"/>
              <a:t>:</a:t>
            </a:r>
          </a:p>
          <a:p>
            <a:r>
              <a:rPr lang="en-US" dirty="0" smtClean="0"/>
              <a:t> </a:t>
            </a:r>
            <a:r>
              <a:rPr lang="en-US" dirty="0" smtClean="0"/>
              <a:t>- </a:t>
            </a:r>
            <a:r>
              <a:rPr lang="en-US" dirty="0" err="1" smtClean="0"/>
              <a:t>Gập</a:t>
            </a:r>
            <a:r>
              <a:rPr lang="en-US" dirty="0" smtClean="0"/>
              <a:t> </a:t>
            </a:r>
            <a:r>
              <a:rPr lang="en-US" dirty="0" err="1" smtClean="0"/>
              <a:t>đôi</a:t>
            </a:r>
            <a:r>
              <a:rPr lang="en-US" dirty="0" smtClean="0"/>
              <a:t> </a:t>
            </a:r>
            <a:r>
              <a:rPr lang="en-US" dirty="0" err="1" smtClean="0"/>
              <a:t>tờ</a:t>
            </a:r>
            <a:r>
              <a:rPr lang="en-US" dirty="0" smtClean="0"/>
              <a:t> </a:t>
            </a:r>
            <a:r>
              <a:rPr lang="en-US" dirty="0" err="1" smtClean="0"/>
              <a:t>giấy</a:t>
            </a:r>
            <a:r>
              <a:rPr lang="en-US" dirty="0" smtClean="0"/>
              <a:t> </a:t>
            </a:r>
            <a:r>
              <a:rPr lang="en-US" dirty="0" err="1" smtClean="0"/>
              <a:t>bìa</a:t>
            </a:r>
            <a:endParaRPr lang="en-US" dirty="0" smtClean="0"/>
          </a:p>
          <a:p>
            <a:pPr>
              <a:buFontTx/>
              <a:buChar char="-"/>
            </a:pPr>
            <a:r>
              <a:rPr lang="en-US" dirty="0" err="1" smtClean="0"/>
              <a:t>Vẽ</a:t>
            </a:r>
            <a:r>
              <a:rPr lang="en-US" dirty="0" smtClean="0"/>
              <a:t> </a:t>
            </a:r>
            <a:r>
              <a:rPr lang="en-US" dirty="0" err="1" smtClean="0"/>
              <a:t>phần</a:t>
            </a:r>
            <a:r>
              <a:rPr lang="en-US" dirty="0" smtClean="0"/>
              <a:t> </a:t>
            </a:r>
            <a:r>
              <a:rPr lang="en-US" dirty="0" err="1" smtClean="0"/>
              <a:t>thân</a:t>
            </a:r>
            <a:r>
              <a:rPr lang="en-US" dirty="0" smtClean="0"/>
              <a:t>, </a:t>
            </a:r>
            <a:r>
              <a:rPr lang="en-US" dirty="0" err="1" smtClean="0"/>
              <a:t>mỏ</a:t>
            </a:r>
            <a:r>
              <a:rPr lang="en-US" dirty="0" smtClean="0"/>
              <a:t>, </a:t>
            </a:r>
            <a:r>
              <a:rPr lang="en-US" dirty="0" err="1" smtClean="0"/>
              <a:t>đuôi</a:t>
            </a:r>
            <a:r>
              <a:rPr lang="en-US" dirty="0" smtClean="0"/>
              <a:t> ở </a:t>
            </a:r>
            <a:r>
              <a:rPr lang="en-US" dirty="0" err="1" smtClean="0"/>
              <a:t>phần</a:t>
            </a:r>
            <a:r>
              <a:rPr lang="en-US" dirty="0" smtClean="0"/>
              <a:t> </a:t>
            </a:r>
            <a:r>
              <a:rPr lang="en-US" dirty="0" err="1" smtClean="0"/>
              <a:t>gáy</a:t>
            </a:r>
            <a:r>
              <a:rPr lang="en-US" dirty="0" smtClean="0"/>
              <a:t> </a:t>
            </a:r>
            <a:r>
              <a:rPr lang="en-US" dirty="0" err="1" smtClean="0"/>
              <a:t>gập</a:t>
            </a:r>
            <a:r>
              <a:rPr lang="en-US" dirty="0" smtClean="0"/>
              <a:t> ( </a:t>
            </a:r>
            <a:r>
              <a:rPr lang="en-US" dirty="0" err="1" smtClean="0"/>
              <a:t>chú</a:t>
            </a:r>
            <a:r>
              <a:rPr lang="en-US" dirty="0" smtClean="0"/>
              <a:t> ý </a:t>
            </a:r>
            <a:r>
              <a:rPr lang="en-US" dirty="0" err="1" smtClean="0"/>
              <a:t>đến</a:t>
            </a:r>
            <a:r>
              <a:rPr lang="en-US" dirty="0" smtClean="0"/>
              <a:t> </a:t>
            </a:r>
            <a:r>
              <a:rPr lang="en-US" dirty="0" err="1" smtClean="0"/>
              <a:t>đặc</a:t>
            </a:r>
            <a:r>
              <a:rPr lang="en-US" dirty="0" smtClean="0"/>
              <a:t> </a:t>
            </a:r>
            <a:r>
              <a:rPr lang="en-US" dirty="0" err="1" smtClean="0"/>
              <a:t>điểm</a:t>
            </a:r>
            <a:r>
              <a:rPr lang="en-US" dirty="0" smtClean="0"/>
              <a:t> </a:t>
            </a:r>
            <a:r>
              <a:rPr lang="en-US" dirty="0" err="1" smtClean="0"/>
              <a:t>của</a:t>
            </a:r>
            <a:r>
              <a:rPr lang="en-US" dirty="0" smtClean="0"/>
              <a:t> con </a:t>
            </a:r>
            <a:r>
              <a:rPr lang="en-US" dirty="0" err="1" smtClean="0"/>
              <a:t>gà</a:t>
            </a:r>
            <a:r>
              <a:rPr lang="en-US" dirty="0" smtClean="0"/>
              <a:t> </a:t>
            </a:r>
            <a:r>
              <a:rPr lang="en-US" dirty="0" err="1" smtClean="0"/>
              <a:t>trống</a:t>
            </a:r>
            <a:r>
              <a:rPr lang="en-US" dirty="0" smtClean="0"/>
              <a:t>, </a:t>
            </a:r>
            <a:r>
              <a:rPr lang="en-US" dirty="0" err="1" smtClean="0"/>
              <a:t>gà</a:t>
            </a:r>
            <a:r>
              <a:rPr lang="en-US" dirty="0" smtClean="0"/>
              <a:t> </a:t>
            </a:r>
            <a:r>
              <a:rPr lang="en-US" dirty="0" err="1" smtClean="0"/>
              <a:t>mái</a:t>
            </a:r>
            <a:r>
              <a:rPr lang="en-US" dirty="0" smtClean="0"/>
              <a:t> )</a:t>
            </a:r>
          </a:p>
          <a:p>
            <a:pPr>
              <a:buFontTx/>
              <a:buChar char="-"/>
            </a:pPr>
            <a:r>
              <a:rPr lang="en-US" dirty="0" smtClean="0"/>
              <a:t> </a:t>
            </a:r>
            <a:r>
              <a:rPr lang="en-US" dirty="0" err="1" smtClean="0"/>
              <a:t>Vẽ</a:t>
            </a:r>
            <a:r>
              <a:rPr lang="en-US" dirty="0" smtClean="0"/>
              <a:t> </a:t>
            </a:r>
            <a:r>
              <a:rPr lang="en-US" dirty="0" err="1" smtClean="0"/>
              <a:t>màu</a:t>
            </a:r>
            <a:r>
              <a:rPr lang="en-US" dirty="0" smtClean="0"/>
              <a:t> </a:t>
            </a:r>
            <a:r>
              <a:rPr lang="en-US" dirty="0" err="1" smtClean="0"/>
              <a:t>trang</a:t>
            </a:r>
            <a:r>
              <a:rPr lang="en-US" dirty="0" smtClean="0"/>
              <a:t> </a:t>
            </a:r>
            <a:r>
              <a:rPr lang="en-US" dirty="0" err="1" smtClean="0"/>
              <a:t>trí</a:t>
            </a:r>
            <a:r>
              <a:rPr lang="en-US" dirty="0" smtClean="0"/>
              <a:t> </a:t>
            </a:r>
            <a:r>
              <a:rPr lang="en-US" dirty="0" err="1" smtClean="0"/>
              <a:t>theo</a:t>
            </a:r>
            <a:r>
              <a:rPr lang="en-US" dirty="0" smtClean="0"/>
              <a:t> ý </a:t>
            </a:r>
            <a:r>
              <a:rPr lang="en-US" dirty="0" err="1" smtClean="0"/>
              <a:t>thích</a:t>
            </a:r>
            <a:r>
              <a:rPr lang="en-US" dirty="0" smtClean="0"/>
              <a:t>.</a:t>
            </a:r>
          </a:p>
          <a:p>
            <a:pPr>
              <a:buFontTx/>
              <a:buChar char="-"/>
            </a:pPr>
            <a:r>
              <a:rPr lang="en-US" dirty="0" err="1" smtClean="0"/>
              <a:t>Có</a:t>
            </a:r>
            <a:r>
              <a:rPr lang="en-US" dirty="0" smtClean="0"/>
              <a:t> </a:t>
            </a:r>
            <a:r>
              <a:rPr lang="en-US" dirty="0" err="1" smtClean="0"/>
              <a:t>thể</a:t>
            </a:r>
            <a:r>
              <a:rPr lang="en-US" dirty="0" smtClean="0"/>
              <a:t> </a:t>
            </a:r>
            <a:r>
              <a:rPr lang="en-US" dirty="0" err="1" smtClean="0"/>
              <a:t>tạo</a:t>
            </a:r>
            <a:r>
              <a:rPr lang="en-US" dirty="0" smtClean="0"/>
              <a:t> </a:t>
            </a:r>
            <a:r>
              <a:rPr lang="en-US" dirty="0" err="1" smtClean="0"/>
              <a:t>hình</a:t>
            </a:r>
            <a:r>
              <a:rPr lang="en-US" dirty="0" smtClean="0"/>
              <a:t> con </a:t>
            </a:r>
            <a:r>
              <a:rPr lang="en-US" dirty="0" err="1" smtClean="0"/>
              <a:t>gà</a:t>
            </a:r>
            <a:r>
              <a:rPr lang="en-US" dirty="0" smtClean="0"/>
              <a:t> </a:t>
            </a:r>
            <a:r>
              <a:rPr lang="en-US" dirty="0" err="1" smtClean="0"/>
              <a:t>bằng</a:t>
            </a:r>
            <a:r>
              <a:rPr lang="en-US" dirty="0" smtClean="0"/>
              <a:t> </a:t>
            </a:r>
            <a:r>
              <a:rPr lang="en-US" dirty="0" err="1" smtClean="0"/>
              <a:t>hình</a:t>
            </a:r>
            <a:r>
              <a:rPr lang="en-US" dirty="0" smtClean="0"/>
              <a:t> </a:t>
            </a:r>
            <a:r>
              <a:rPr lang="en-US" dirty="0" err="1" smtClean="0"/>
              <a:t>thức</a:t>
            </a:r>
            <a:r>
              <a:rPr lang="en-US" dirty="0" smtClean="0"/>
              <a:t> </a:t>
            </a:r>
            <a:r>
              <a:rPr lang="en-US" dirty="0" err="1" smtClean="0"/>
              <a:t>cắt</a:t>
            </a:r>
            <a:r>
              <a:rPr lang="en-US" dirty="0" smtClean="0"/>
              <a:t> </a:t>
            </a:r>
            <a:r>
              <a:rPr lang="en-US" dirty="0" err="1" smtClean="0"/>
              <a:t>dán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box(in)">
                                      <p:cBhvr>
                                        <p:cTn id="15"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3.4. </a:t>
            </a:r>
            <a:r>
              <a:rPr lang="en-US" sz="3200" dirty="0" err="1" smtClean="0"/>
              <a:t>Hoạt</a:t>
            </a:r>
            <a:r>
              <a:rPr lang="en-US" sz="3200" dirty="0" smtClean="0"/>
              <a:t> </a:t>
            </a:r>
            <a:r>
              <a:rPr lang="en-US" sz="3200" dirty="0" err="1" smtClean="0"/>
              <a:t>động</a:t>
            </a:r>
            <a:r>
              <a:rPr lang="en-US" sz="3200" dirty="0" smtClean="0"/>
              <a:t> </a:t>
            </a:r>
            <a:r>
              <a:rPr lang="en-US" sz="3200" dirty="0" err="1" smtClean="0"/>
              <a:t>nhóm</a:t>
            </a:r>
            <a:endParaRPr lang="en-US" sz="3200" dirty="0"/>
          </a:p>
        </p:txBody>
      </p:sp>
      <p:pic>
        <p:nvPicPr>
          <p:cNvPr id="4098" name="Picture 2" descr="C:\Users\pcv\AppData\Local\Temp\Rar$DIa0.917\scan0011.jpg"/>
          <p:cNvPicPr>
            <a:picLocks noGrp="1" noChangeAspect="1" noChangeArrowheads="1"/>
          </p:cNvPicPr>
          <p:nvPr>
            <p:ph idx="1"/>
          </p:nvPr>
        </p:nvPicPr>
        <p:blipFill>
          <a:blip r:embed="rId2" cstate="print"/>
          <a:srcRect/>
          <a:stretch>
            <a:fillRect/>
          </a:stretch>
        </p:blipFill>
        <p:spPr bwMode="auto">
          <a:xfrm>
            <a:off x="533400" y="1752600"/>
            <a:ext cx="8033759" cy="44196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C:\Users\pcv\AppData\Local\Temp\Rar$DIa0.520\scan0012.jpg"/>
          <p:cNvPicPr>
            <a:picLocks noGrp="1" noChangeAspect="1" noChangeArrowheads="1"/>
          </p:cNvPicPr>
          <p:nvPr>
            <p:ph idx="1"/>
          </p:nvPr>
        </p:nvPicPr>
        <p:blipFill>
          <a:blip r:embed="rId2"/>
          <a:srcRect/>
          <a:stretch>
            <a:fillRect/>
          </a:stretch>
        </p:blipFill>
        <p:spPr bwMode="auto">
          <a:xfrm>
            <a:off x="304800" y="2362200"/>
            <a:ext cx="8250106" cy="25908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762000" y="0"/>
            <a:ext cx="7620000" cy="1241425"/>
          </a:xfrm>
        </p:spPr>
        <p:txBody>
          <a:bodyPr/>
          <a:lstStyle/>
          <a:p>
            <a:pPr eaLnBrk="1" hangingPunct="1"/>
            <a:r>
              <a:rPr lang="en-US" sz="3200" b="1" dirty="0" smtClean="0">
                <a:solidFill>
                  <a:srgbClr val="0070C0"/>
                </a:solidFill>
                <a:latin typeface="Times New Roman" pitchFamily="18" charset="0"/>
              </a:rPr>
              <a:t>Thứ năm ngày 2 tháng 2 năm 2017</a:t>
            </a:r>
            <a:r>
              <a:rPr lang="en-US" sz="3200" b="1" u="sng" dirty="0" smtClean="0">
                <a:solidFill>
                  <a:srgbClr val="0070C0"/>
                </a:solidFill>
                <a:latin typeface="Times New Roman" pitchFamily="18" charset="0"/>
              </a:rPr>
              <a:t/>
            </a:r>
            <a:br>
              <a:rPr lang="en-US" sz="3200" b="1" u="sng" dirty="0" smtClean="0">
                <a:solidFill>
                  <a:srgbClr val="0070C0"/>
                </a:solidFill>
                <a:latin typeface="Times New Roman" pitchFamily="18" charset="0"/>
              </a:rPr>
            </a:br>
            <a:r>
              <a:rPr lang="en-US" sz="3200" b="1" dirty="0" smtClean="0">
                <a:solidFill>
                  <a:srgbClr val="0070C0"/>
                </a:solidFill>
                <a:latin typeface="Times New Roman" pitchFamily="18" charset="0"/>
              </a:rPr>
              <a:t>Mĩ thuật</a:t>
            </a:r>
          </a:p>
        </p:txBody>
      </p:sp>
      <p:sp>
        <p:nvSpPr>
          <p:cNvPr id="22" name="TextBox 21"/>
          <p:cNvSpPr txBox="1"/>
          <p:nvPr/>
        </p:nvSpPr>
        <p:spPr>
          <a:xfrm>
            <a:off x="228600" y="1905000"/>
            <a:ext cx="3429000" cy="584775"/>
          </a:xfrm>
          <a:prstGeom prst="rect">
            <a:avLst/>
          </a:prstGeom>
          <a:noFill/>
        </p:spPr>
        <p:txBody>
          <a:bodyPr wrap="square" rtlCol="0">
            <a:spAutoFit/>
          </a:bodyPr>
          <a:lstStyle/>
          <a:p>
            <a:r>
              <a:rPr lang="en-US" sz="3200" b="1" dirty="0" smtClean="0">
                <a:solidFill>
                  <a:srgbClr val="0070C0"/>
                </a:solidFill>
                <a:latin typeface="Times New Roman" pitchFamily="18" charset="0"/>
                <a:cs typeface="Times New Roman" pitchFamily="18" charset="0"/>
              </a:rPr>
              <a:t>1/. Tìm hiểu</a:t>
            </a:r>
            <a:endParaRPr lang="en-US" sz="3200" b="1" dirty="0">
              <a:solidFill>
                <a:srgbClr val="0070C0"/>
              </a:solidFill>
              <a:latin typeface="Times New Roman" pitchFamily="18" charset="0"/>
              <a:cs typeface="Times New Roman" pitchFamily="18" charset="0"/>
            </a:endParaRPr>
          </a:p>
        </p:txBody>
      </p:sp>
      <p:sp>
        <p:nvSpPr>
          <p:cNvPr id="11" name="Rectangle 3"/>
          <p:cNvSpPr txBox="1">
            <a:spLocks noChangeArrowheads="1"/>
          </p:cNvSpPr>
          <p:nvPr/>
        </p:nvSpPr>
        <p:spPr>
          <a:xfrm>
            <a:off x="2209800" y="1295400"/>
            <a:ext cx="4876800" cy="53340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90000"/>
              </a:lnSpc>
              <a:spcBef>
                <a:spcPct val="20000"/>
              </a:spcBef>
              <a:spcAft>
                <a:spcPts val="0"/>
              </a:spcAft>
              <a:buClrTx/>
              <a:buSzTx/>
              <a:tabLst/>
              <a:defRPr/>
            </a:pPr>
            <a:r>
              <a:rPr kumimoji="0" lang="en-US"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Chủ đề: </a:t>
            </a:r>
            <a:r>
              <a:rPr lang="en-US" sz="2800" b="1" dirty="0" smtClean="0">
                <a:solidFill>
                  <a:srgbClr val="FF0000"/>
                </a:solidFill>
                <a:latin typeface="Times New Roman" pitchFamily="18" charset="0"/>
                <a:cs typeface="Times New Roman" pitchFamily="18" charset="0"/>
              </a:rPr>
              <a:t>Đàn gà của em</a:t>
            </a:r>
            <a:r>
              <a:rPr kumimoji="0" lang="en-US"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(tiết 1)</a:t>
            </a:r>
          </a:p>
        </p:txBody>
      </p:sp>
      <p:pic>
        <p:nvPicPr>
          <p:cNvPr id="7" name="Picture 6" descr="scan0004.jpg"/>
          <p:cNvPicPr>
            <a:picLocks noChangeAspect="1"/>
          </p:cNvPicPr>
          <p:nvPr/>
        </p:nvPicPr>
        <p:blipFill>
          <a:blip r:embed="rId2"/>
          <a:stretch>
            <a:fillRect/>
          </a:stretch>
        </p:blipFill>
        <p:spPr>
          <a:xfrm>
            <a:off x="0" y="2514600"/>
            <a:ext cx="9144000" cy="43434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C:\Users\pcv\AppData\Local\Temp\Rar$DIa0.337\scan0013.jpg"/>
          <p:cNvPicPr>
            <a:picLocks noGrp="1" noChangeAspect="1" noChangeArrowheads="1"/>
          </p:cNvPicPr>
          <p:nvPr>
            <p:ph idx="1"/>
          </p:nvPr>
        </p:nvPicPr>
        <p:blipFill>
          <a:blip r:embed="rId2" cstate="print"/>
          <a:srcRect/>
          <a:stretch>
            <a:fillRect/>
          </a:stretch>
        </p:blipFill>
        <p:spPr bwMode="auto">
          <a:xfrm>
            <a:off x="838200" y="1981200"/>
            <a:ext cx="7160642" cy="344744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4800" y="0"/>
            <a:ext cx="35052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1./ Tìm hiểu.</a:t>
            </a:r>
            <a:endParaRPr lang="en-US" sz="3200" b="1" dirty="0">
              <a:solidFill>
                <a:srgbClr val="FF0000"/>
              </a:solidFill>
              <a:latin typeface="Times New Roman" pitchFamily="18" charset="0"/>
              <a:cs typeface="Times New Roman" pitchFamily="18" charset="0"/>
            </a:endParaRPr>
          </a:p>
        </p:txBody>
      </p:sp>
      <p:sp>
        <p:nvSpPr>
          <p:cNvPr id="7" name="Rectangle 6"/>
          <p:cNvSpPr/>
          <p:nvPr/>
        </p:nvSpPr>
        <p:spPr>
          <a:xfrm>
            <a:off x="0" y="533401"/>
            <a:ext cx="9144000" cy="1384995"/>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 Quan sát hình 10.1,</a:t>
            </a:r>
            <a:r>
              <a:rPr lang="en-US" sz="2800" dirty="0" smtClean="0"/>
              <a:t> </a:t>
            </a:r>
            <a:r>
              <a:rPr lang="en-US" sz="2800" dirty="0" smtClean="0">
                <a:latin typeface="Times New Roman" pitchFamily="18" charset="0"/>
                <a:cs typeface="Times New Roman" pitchFamily="18" charset="0"/>
              </a:rPr>
              <a:t>để tìm hiểu về đặc điềm hình dáng và hoạt động của những con gà.</a:t>
            </a:r>
            <a:r>
              <a:rPr lang="en-US" sz="2800" dirty="0" smtClean="0">
                <a:solidFill>
                  <a:srgbClr val="002060"/>
                </a:solidFill>
                <a:latin typeface="Times New Roman" pitchFamily="18" charset="0"/>
                <a:cs typeface="Times New Roman" pitchFamily="18" charset="0"/>
              </a:rPr>
              <a:t> </a:t>
            </a:r>
          </a:p>
          <a:p>
            <a:endParaRPr lang="en-US" sz="2800" dirty="0" smtClean="0">
              <a:solidFill>
                <a:srgbClr val="002060"/>
              </a:solidFill>
              <a:latin typeface="Times New Roman" pitchFamily="18" charset="0"/>
              <a:cs typeface="Times New Roman" pitchFamily="18" charset="0"/>
            </a:endParaRPr>
          </a:p>
        </p:txBody>
      </p:sp>
      <p:pic>
        <p:nvPicPr>
          <p:cNvPr id="5" name="Picture 4" descr="scan0003.jpg"/>
          <p:cNvPicPr>
            <a:picLocks noChangeAspect="1"/>
          </p:cNvPicPr>
          <p:nvPr/>
        </p:nvPicPr>
        <p:blipFill>
          <a:blip r:embed="rId2"/>
          <a:stretch>
            <a:fillRect/>
          </a:stretch>
        </p:blipFill>
        <p:spPr>
          <a:xfrm>
            <a:off x="3653" y="1600200"/>
            <a:ext cx="9136694" cy="52578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4800" y="0"/>
            <a:ext cx="35052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1./ Tìm hiểu.</a:t>
            </a:r>
            <a:endParaRPr lang="en-US" sz="3200" b="1" dirty="0">
              <a:solidFill>
                <a:srgbClr val="FF0000"/>
              </a:solidFill>
              <a:latin typeface="Times New Roman" pitchFamily="18" charset="0"/>
              <a:cs typeface="Times New Roman" pitchFamily="18" charset="0"/>
            </a:endParaRPr>
          </a:p>
        </p:txBody>
      </p:sp>
      <p:sp>
        <p:nvSpPr>
          <p:cNvPr id="7" name="Rectangle 6"/>
          <p:cNvSpPr/>
          <p:nvPr/>
        </p:nvSpPr>
        <p:spPr>
          <a:xfrm>
            <a:off x="0" y="533400"/>
            <a:ext cx="9144000" cy="3108543"/>
          </a:xfrm>
          <a:prstGeom prst="rect">
            <a:avLst/>
          </a:prstGeom>
        </p:spPr>
        <p:txBody>
          <a:bodyPr wrap="square">
            <a:spAutoFit/>
          </a:bodyPr>
          <a:lstStyle/>
          <a:p>
            <a:r>
              <a:rPr lang="en-US" sz="2800" dirty="0" smtClean="0">
                <a:latin typeface="Times New Roman" pitchFamily="18" charset="0"/>
                <a:cs typeface="Times New Roman" pitchFamily="18" charset="0"/>
              </a:rPr>
              <a:t>   + Em quan sát thấy trong hình 10.1 có những con gà nào?</a:t>
            </a:r>
          </a:p>
          <a:p>
            <a:r>
              <a:rPr lang="en-US" sz="2800" dirty="0" smtClean="0">
                <a:latin typeface="Times New Roman" pitchFamily="18" charset="0"/>
                <a:cs typeface="Times New Roman" pitchFamily="18" charset="0"/>
              </a:rPr>
              <a:t>   + Con gà có những bộ phận gì? Hình dạng của đầu và thân gà như thế nào?</a:t>
            </a:r>
          </a:p>
          <a:p>
            <a:r>
              <a:rPr lang="en-US" sz="2800" dirty="0" smtClean="0">
                <a:latin typeface="Times New Roman" pitchFamily="18" charset="0"/>
                <a:cs typeface="Times New Roman" pitchFamily="18" charset="0"/>
              </a:rPr>
              <a:t>   + Nêu những đặc điểm nổi bật của con gà trống  và con gà mái là gì? Gà trống khác gà mái ở điểm nào? Gà con trông như thế nào?</a:t>
            </a:r>
          </a:p>
          <a:p>
            <a:r>
              <a:rPr lang="en-US" sz="2800" dirty="0" smtClean="0">
                <a:latin typeface="Times New Roman" pitchFamily="18" charset="0"/>
                <a:cs typeface="Times New Roman" pitchFamily="18" charset="0"/>
              </a:rPr>
              <a:t>   + Những hoạt động chính của con gà là gì?</a:t>
            </a:r>
          </a:p>
        </p:txBody>
      </p:sp>
      <p:pic>
        <p:nvPicPr>
          <p:cNvPr id="5" name="Picture 4" descr="scan0003.jpg"/>
          <p:cNvPicPr>
            <a:picLocks noChangeAspect="1"/>
          </p:cNvPicPr>
          <p:nvPr/>
        </p:nvPicPr>
        <p:blipFill>
          <a:blip r:embed="rId2"/>
          <a:stretch>
            <a:fillRect/>
          </a:stretch>
        </p:blipFill>
        <p:spPr>
          <a:xfrm>
            <a:off x="3653" y="3810000"/>
            <a:ext cx="9136694" cy="30480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4800" y="0"/>
            <a:ext cx="35052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1./ Tìm hiểu.</a:t>
            </a:r>
            <a:endParaRPr lang="en-US" sz="3200" b="1" dirty="0">
              <a:solidFill>
                <a:srgbClr val="FF0000"/>
              </a:solidFill>
              <a:latin typeface="Times New Roman" pitchFamily="18" charset="0"/>
              <a:cs typeface="Times New Roman" pitchFamily="18" charset="0"/>
            </a:endParaRPr>
          </a:p>
        </p:txBody>
      </p:sp>
      <p:sp>
        <p:nvSpPr>
          <p:cNvPr id="5" name="Rectangle 4"/>
          <p:cNvSpPr/>
          <p:nvPr/>
        </p:nvSpPr>
        <p:spPr>
          <a:xfrm>
            <a:off x="0" y="609600"/>
            <a:ext cx="9144000" cy="1077218"/>
          </a:xfrm>
          <a:prstGeom prst="rect">
            <a:avLst/>
          </a:prstGeom>
        </p:spPr>
        <p:txBody>
          <a:bodyPr wrap="square">
            <a:spAutoFit/>
          </a:bodyPr>
          <a:lstStyle/>
          <a:p>
            <a:r>
              <a:rPr lang="en-US" sz="3200" dirty="0" smtClean="0">
                <a:solidFill>
                  <a:srgbClr val="002060"/>
                </a:solidFill>
                <a:latin typeface="Times New Roman" pitchFamily="18" charset="0"/>
                <a:cs typeface="Times New Roman" pitchFamily="18" charset="0"/>
              </a:rPr>
              <a:t>   - Quan sát hình 10.2,</a:t>
            </a:r>
            <a:r>
              <a:rPr lang="en-US" sz="3200" dirty="0" smtClean="0"/>
              <a:t> </a:t>
            </a:r>
            <a:r>
              <a:rPr lang="en-US" sz="3200" dirty="0" smtClean="0">
                <a:latin typeface="Times New Roman" pitchFamily="18" charset="0"/>
                <a:cs typeface="Times New Roman" pitchFamily="18" charset="0"/>
              </a:rPr>
              <a:t>để tham khảo và có ý tưởng về tạo hình con gà.</a:t>
            </a:r>
            <a:r>
              <a:rPr lang="en-US" sz="3200" dirty="0" smtClean="0">
                <a:solidFill>
                  <a:srgbClr val="002060"/>
                </a:solidFill>
                <a:latin typeface="Times New Roman" pitchFamily="18" charset="0"/>
                <a:cs typeface="Times New Roman" pitchFamily="18" charset="0"/>
              </a:rPr>
              <a:t> </a:t>
            </a:r>
            <a:endParaRPr lang="en-US" sz="3200" dirty="0">
              <a:solidFill>
                <a:srgbClr val="002060"/>
              </a:solidFill>
              <a:latin typeface="Times New Roman" pitchFamily="18" charset="0"/>
              <a:cs typeface="Times New Roman" pitchFamily="18" charset="0"/>
            </a:endParaRPr>
          </a:p>
        </p:txBody>
      </p:sp>
      <p:pic>
        <p:nvPicPr>
          <p:cNvPr id="7" name="Picture 6" descr="scan0004.jpg"/>
          <p:cNvPicPr>
            <a:picLocks noChangeAspect="1"/>
          </p:cNvPicPr>
          <p:nvPr/>
        </p:nvPicPr>
        <p:blipFill>
          <a:blip r:embed="rId2"/>
          <a:stretch>
            <a:fillRect/>
          </a:stretch>
        </p:blipFill>
        <p:spPr>
          <a:xfrm>
            <a:off x="0" y="1747381"/>
            <a:ext cx="9144000" cy="511061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4800" y="0"/>
            <a:ext cx="35052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1./ Tìm hiểu.</a:t>
            </a:r>
            <a:endParaRPr lang="en-US" sz="3200" b="1" dirty="0">
              <a:solidFill>
                <a:srgbClr val="FF0000"/>
              </a:solidFill>
              <a:latin typeface="Times New Roman" pitchFamily="18" charset="0"/>
              <a:cs typeface="Times New Roman" pitchFamily="18" charset="0"/>
            </a:endParaRPr>
          </a:p>
        </p:txBody>
      </p:sp>
      <p:sp>
        <p:nvSpPr>
          <p:cNvPr id="1025" name="Rectangle 1"/>
          <p:cNvSpPr>
            <a:spLocks noChangeArrowheads="1"/>
          </p:cNvSpPr>
          <p:nvPr/>
        </p:nvSpPr>
        <p:spPr bwMode="auto">
          <a:xfrm>
            <a:off x="0" y="533400"/>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en-US"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lang="en-US" sz="2800" dirty="0" smtClean="0">
                <a:latin typeface="Times New Roman" pitchFamily="18" charset="0"/>
                <a:cs typeface="Times New Roman" pitchFamily="18" charset="0"/>
              </a:rPr>
              <a:t>+ Em nhận ra được những con gà nào trong hình 10.2? Vì sao em nhận ra?</a:t>
            </a:r>
          </a:p>
          <a:p>
            <a:r>
              <a:rPr lang="en-US" sz="2800" dirty="0" smtClean="0">
                <a:latin typeface="Times New Roman" pitchFamily="18" charset="0"/>
                <a:cs typeface="Times New Roman" pitchFamily="18" charset="0"/>
              </a:rPr>
              <a:t>  + Các con gà đang làm gì?</a:t>
            </a:r>
          </a:p>
          <a:p>
            <a:r>
              <a:rPr lang="en-US" sz="2800" dirty="0" smtClean="0">
                <a:latin typeface="Times New Roman" pitchFamily="18" charset="0"/>
                <a:cs typeface="Times New Roman" pitchFamily="18" charset="0"/>
              </a:rPr>
              <a:t>  + Các con gà đang có hoạt động gì?</a:t>
            </a:r>
          </a:p>
          <a:p>
            <a:r>
              <a:rPr lang="en-US" sz="2800" dirty="0" smtClean="0">
                <a:latin typeface="Times New Roman" pitchFamily="18" charset="0"/>
                <a:cs typeface="Times New Roman" pitchFamily="18" charset="0"/>
              </a:rPr>
              <a:t>  + Màu sắc của các bức tranh được vẽ như nào?</a:t>
            </a:r>
          </a:p>
        </p:txBody>
      </p:sp>
      <p:pic>
        <p:nvPicPr>
          <p:cNvPr id="5" name="Picture 4" descr="scan0004.jpg"/>
          <p:cNvPicPr>
            <a:picLocks noChangeAspect="1"/>
          </p:cNvPicPr>
          <p:nvPr/>
        </p:nvPicPr>
        <p:blipFill>
          <a:blip r:embed="rId2"/>
          <a:stretch>
            <a:fillRect/>
          </a:stretch>
        </p:blipFill>
        <p:spPr>
          <a:xfrm>
            <a:off x="0" y="2819400"/>
            <a:ext cx="9144000" cy="40386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152400"/>
            <a:ext cx="35052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1./ Tìm hiểu.</a:t>
            </a:r>
            <a:endParaRPr lang="en-US" sz="3200" b="1" dirty="0">
              <a:solidFill>
                <a:srgbClr val="FF0000"/>
              </a:solidFill>
              <a:latin typeface="Times New Roman" pitchFamily="18" charset="0"/>
              <a:cs typeface="Times New Roman" pitchFamily="18" charset="0"/>
            </a:endParaRPr>
          </a:p>
        </p:txBody>
      </p:sp>
      <p:sp>
        <p:nvSpPr>
          <p:cNvPr id="13313" name="Rectangle 1"/>
          <p:cNvSpPr>
            <a:spLocks noChangeArrowheads="1"/>
          </p:cNvSpPr>
          <p:nvPr/>
        </p:nvSpPr>
        <p:spPr bwMode="auto">
          <a:xfrm>
            <a:off x="0" y="838200"/>
            <a:ext cx="91440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Tóm tắt /Kết luận</a:t>
            </a:r>
            <a:endParaRPr kumimoji="0" lang="en-US" sz="2800" b="0" i="0" u="none" strike="noStrike" cap="none" normalizeH="0" baseline="0" dirty="0" smtClean="0">
              <a:ln>
                <a:noFill/>
              </a:ln>
              <a:solidFill>
                <a:srgbClr val="002060"/>
              </a:solidFill>
              <a:effectLst/>
              <a:latin typeface="Times New Roman" pitchFamily="18" charset="0"/>
              <a:cs typeface="Times New Roman" pitchFamily="18" charset="0"/>
            </a:endParaRPr>
          </a:p>
          <a:p>
            <a:pPr algn="just"/>
            <a:r>
              <a:rPr kumimoji="0" lang="en-US" sz="2800" b="0" i="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lang="en-US" sz="2800" i="1" dirty="0" smtClean="0">
                <a:latin typeface="Times New Roman" pitchFamily="18" charset="0"/>
                <a:cs typeface="Times New Roman" pitchFamily="18" charset="0"/>
              </a:rPr>
              <a:t>-</a:t>
            </a:r>
            <a:r>
              <a:rPr lang="en-US" sz="2800" b="1" i="1" dirty="0" smtClean="0">
                <a:latin typeface="Times New Roman" pitchFamily="18" charset="0"/>
                <a:cs typeface="Times New Roman" pitchFamily="18" charset="0"/>
              </a:rPr>
              <a:t> </a:t>
            </a:r>
            <a:r>
              <a:rPr lang="en-US" sz="2800" i="1" dirty="0" smtClean="0">
                <a:latin typeface="Times New Roman" pitchFamily="18" charset="0"/>
                <a:cs typeface="Times New Roman" pitchFamily="18" charset="0"/>
              </a:rPr>
              <a:t>Gà là con vật thân thiết với con người.Có nhiều giống gà khác nhau như gà ri, gà tre, gà công nghiệp,...Có gà trống,gà mái, gà con.Con gà có các bộ phận chính là đầu, mào, cổ, thân , cánh, đuôi và hai chân.</a:t>
            </a:r>
            <a:endParaRPr lang="en-US" sz="2800" dirty="0" smtClean="0">
              <a:latin typeface="Times New Roman" pitchFamily="18" charset="0"/>
              <a:cs typeface="Times New Roman" pitchFamily="18" charset="0"/>
            </a:endParaRPr>
          </a:p>
          <a:p>
            <a:pPr algn="just"/>
            <a:r>
              <a:rPr lang="en-US" sz="2800" i="1" dirty="0" smtClean="0">
                <a:latin typeface="Times New Roman" pitchFamily="18" charset="0"/>
                <a:cs typeface="Times New Roman" pitchFamily="18" charset="0"/>
              </a:rPr>
              <a:t>  * Gà trống có dáng đi oai vệ, lông sặc sỡ, đuôi cong, dài, mào to, chân cao, to.</a:t>
            </a:r>
            <a:endParaRPr lang="en-US" sz="2800" dirty="0" smtClean="0">
              <a:latin typeface="Times New Roman" pitchFamily="18" charset="0"/>
              <a:cs typeface="Times New Roman" pitchFamily="18" charset="0"/>
            </a:endParaRPr>
          </a:p>
          <a:p>
            <a:pPr algn="just"/>
            <a:r>
              <a:rPr lang="en-US" sz="2800" i="1" dirty="0" smtClean="0">
                <a:latin typeface="Times New Roman" pitchFamily="18" charset="0"/>
                <a:cs typeface="Times New Roman" pitchFamily="18" charset="0"/>
              </a:rPr>
              <a:t>  * Gà mái có đuôi và chân ngắn, lông ít màu, mào nhỏ.</a:t>
            </a:r>
            <a:endParaRPr lang="en-US" sz="2800" dirty="0" smtClean="0">
              <a:latin typeface="Times New Roman" pitchFamily="18" charset="0"/>
              <a:cs typeface="Times New Roman" pitchFamily="18" charset="0"/>
            </a:endParaRPr>
          </a:p>
          <a:p>
            <a:pPr algn="just"/>
            <a:r>
              <a:rPr lang="en-US" sz="2800" i="1" dirty="0" smtClean="0">
                <a:latin typeface="Times New Roman" pitchFamily="18" charset="0"/>
                <a:cs typeface="Times New Roman" pitchFamily="18" charset="0"/>
              </a:rPr>
              <a:t>  * Gà con thân nhỏ, lông mượt.</a:t>
            </a:r>
            <a:endParaRPr lang="en-US" sz="2800" dirty="0" smtClean="0">
              <a:latin typeface="Times New Roman" pitchFamily="18" charset="0"/>
              <a:cs typeface="Times New Roman" pitchFamily="18" charset="0"/>
            </a:endParaRPr>
          </a:p>
          <a:p>
            <a:pPr algn="just"/>
            <a:r>
              <a:rPr lang="en-US" sz="2800" i="1" dirty="0" smtClean="0">
                <a:latin typeface="Times New Roman" pitchFamily="18" charset="0"/>
                <a:cs typeface="Times New Roman" pitchFamily="18" charset="0"/>
              </a:rPr>
              <a:t>  * Gà có nhiều hoạt động: đi, đứng, chạy, gáy, vỗ cánh, mổ thức ăn,...</a:t>
            </a:r>
            <a:endParaRPr lang="en-US" sz="2800" dirty="0" smtClean="0">
              <a:latin typeface="Times New Roman" pitchFamily="18" charset="0"/>
              <a:cs typeface="Times New Roman" pitchFamily="18" charset="0"/>
            </a:endParaRPr>
          </a:p>
          <a:p>
            <a:pPr algn="just"/>
            <a:r>
              <a:rPr lang="en-US" sz="2800" i="1" dirty="0" smtClean="0">
                <a:latin typeface="Times New Roman" pitchFamily="18" charset="0"/>
                <a:cs typeface="Times New Roman" pitchFamily="18" charset="0"/>
              </a:rPr>
              <a:t>   - Khi vẽ, cần nắm được đặc điểm của gà trống, gà mái, gà con để vẽ</a:t>
            </a:r>
            <a:endParaRPr kumimoji="0" lang="en-US" sz="2800" b="0"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0" y="381000"/>
            <a:ext cx="3733800" cy="584775"/>
          </a:xfrm>
          <a:prstGeom prst="rect">
            <a:avLst/>
          </a:prstGeom>
          <a:noFill/>
        </p:spPr>
        <p:txBody>
          <a:bodyPr wrap="square" rtlCol="0">
            <a:spAutoFit/>
          </a:bodyPr>
          <a:lstStyle/>
          <a:p>
            <a:r>
              <a:rPr lang="en-US" sz="3200" b="1" dirty="0">
                <a:solidFill>
                  <a:srgbClr val="FF0000"/>
                </a:solidFill>
                <a:latin typeface="Times New Roman" pitchFamily="18" charset="0"/>
                <a:cs typeface="Times New Roman" pitchFamily="18" charset="0"/>
              </a:rPr>
              <a:t>2</a:t>
            </a:r>
            <a:r>
              <a:rPr lang="en-US" sz="3200" b="1" dirty="0" smtClean="0">
                <a:solidFill>
                  <a:srgbClr val="FF0000"/>
                </a:solidFill>
                <a:latin typeface="Times New Roman" pitchFamily="18" charset="0"/>
                <a:cs typeface="Times New Roman" pitchFamily="18" charset="0"/>
              </a:rPr>
              <a:t>./  Cách thực hiện.</a:t>
            </a:r>
            <a:endParaRPr lang="en-US" sz="3200" b="1" dirty="0">
              <a:solidFill>
                <a:srgbClr val="FF0000"/>
              </a:solidFill>
              <a:latin typeface="Times New Roman" pitchFamily="18" charset="0"/>
              <a:cs typeface="Times New Roman" pitchFamily="18" charset="0"/>
            </a:endParaRPr>
          </a:p>
        </p:txBody>
      </p:sp>
      <p:sp>
        <p:nvSpPr>
          <p:cNvPr id="4" name="Rectangle 3"/>
          <p:cNvSpPr/>
          <p:nvPr/>
        </p:nvSpPr>
        <p:spPr>
          <a:xfrm>
            <a:off x="152400" y="990600"/>
            <a:ext cx="8763000" cy="4031873"/>
          </a:xfrm>
          <a:prstGeom prst="rect">
            <a:avLst/>
          </a:prstGeom>
        </p:spPr>
        <p:txBody>
          <a:bodyPr wrap="square">
            <a:spAutoFit/>
          </a:bodyPr>
          <a:lstStyle/>
          <a:p>
            <a:pPr algn="just"/>
            <a:r>
              <a:rPr lang="en-US" sz="3200" dirty="0" smtClean="0">
                <a:solidFill>
                  <a:srgbClr val="002060"/>
                </a:solidFill>
                <a:latin typeface="Times New Roman" pitchFamily="18" charset="0"/>
                <a:cs typeface="Times New Roman" pitchFamily="18" charset="0"/>
              </a:rPr>
              <a:t>   - Câu hỏi gợi mởi để hs thảo luận nhóm tìm ra cách vẽ con gà.</a:t>
            </a:r>
          </a:p>
          <a:p>
            <a:pPr algn="just"/>
            <a:r>
              <a:rPr lang="en-US" sz="3200" dirty="0" smtClean="0">
                <a:solidFill>
                  <a:srgbClr val="002060"/>
                </a:solidFill>
                <a:latin typeface="Times New Roman" pitchFamily="18" charset="0"/>
                <a:cs typeface="Times New Roman" pitchFamily="18" charset="0"/>
              </a:rPr>
              <a:t>   </a:t>
            </a:r>
            <a:r>
              <a:rPr lang="en-US" sz="3200" dirty="0" smtClean="0">
                <a:solidFill>
                  <a:srgbClr val="0070C0"/>
                </a:solidFill>
                <a:latin typeface="Times New Roman" pitchFamily="18" charset="0"/>
                <a:cs typeface="Times New Roman" pitchFamily="18" charset="0"/>
              </a:rPr>
              <a:t>+ Em vẽ gà trống, gà mái hay gà con? Đặc điểm của mỗi con gà đó như thế nào?</a:t>
            </a:r>
          </a:p>
          <a:p>
            <a:pPr algn="just"/>
            <a:r>
              <a:rPr lang="en-US" sz="3200" dirty="0" smtClean="0">
                <a:solidFill>
                  <a:srgbClr val="0070C0"/>
                </a:solidFill>
                <a:latin typeface="Times New Roman" pitchFamily="18" charset="0"/>
                <a:cs typeface="Times New Roman" pitchFamily="18" charset="0"/>
              </a:rPr>
              <a:t>   + Em vẽ con gà đang làm gì? Em vẽ gà vào vị trí nào của tờ giấy?</a:t>
            </a:r>
          </a:p>
          <a:p>
            <a:pPr algn="just"/>
            <a:r>
              <a:rPr lang="en-US" sz="3200" dirty="0" smtClean="0">
                <a:solidFill>
                  <a:srgbClr val="0070C0"/>
                </a:solidFill>
                <a:latin typeface="Times New Roman" pitchFamily="18" charset="0"/>
                <a:cs typeface="Times New Roman" pitchFamily="18" charset="0"/>
              </a:rPr>
              <a:t>   + Em vẽ bộ phận nào trước, bộ phân nào sau?</a:t>
            </a:r>
          </a:p>
          <a:p>
            <a:pPr algn="just"/>
            <a:r>
              <a:rPr lang="en-US" sz="3200" dirty="0" smtClean="0">
                <a:solidFill>
                  <a:srgbClr val="0070C0"/>
                </a:solidFill>
                <a:latin typeface="Times New Roman" pitchFamily="18" charset="0"/>
                <a:cs typeface="Times New Roman" pitchFamily="18" charset="0"/>
              </a:rPr>
              <a:t>   + Em vẽ màu cho con gà như thế nào?</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0"/>
            <a:ext cx="3733800" cy="584775"/>
          </a:xfrm>
          <a:prstGeom prst="rect">
            <a:avLst/>
          </a:prstGeom>
          <a:noFill/>
        </p:spPr>
        <p:txBody>
          <a:bodyPr wrap="square" rtlCol="0">
            <a:spAutoFit/>
          </a:bodyPr>
          <a:lstStyle/>
          <a:p>
            <a:r>
              <a:rPr lang="en-US" sz="3200" b="1" dirty="0">
                <a:solidFill>
                  <a:srgbClr val="FF0000"/>
                </a:solidFill>
                <a:latin typeface="Times New Roman" pitchFamily="18" charset="0"/>
                <a:cs typeface="Times New Roman" pitchFamily="18" charset="0"/>
              </a:rPr>
              <a:t>2</a:t>
            </a:r>
            <a:r>
              <a:rPr lang="en-US" sz="3200" b="1" dirty="0" smtClean="0">
                <a:solidFill>
                  <a:srgbClr val="FF0000"/>
                </a:solidFill>
                <a:latin typeface="Times New Roman" pitchFamily="18" charset="0"/>
                <a:cs typeface="Times New Roman" pitchFamily="18" charset="0"/>
              </a:rPr>
              <a:t>./  Cách thực hiện.</a:t>
            </a:r>
            <a:endParaRPr lang="en-US" sz="3200" b="1" dirty="0">
              <a:solidFill>
                <a:srgbClr val="FF0000"/>
              </a:solidFill>
              <a:latin typeface="Times New Roman" pitchFamily="18" charset="0"/>
              <a:cs typeface="Times New Roman" pitchFamily="18" charset="0"/>
            </a:endParaRPr>
          </a:p>
        </p:txBody>
      </p:sp>
      <p:sp>
        <p:nvSpPr>
          <p:cNvPr id="6" name="Rectangle 5"/>
          <p:cNvSpPr/>
          <p:nvPr/>
        </p:nvSpPr>
        <p:spPr>
          <a:xfrm>
            <a:off x="0" y="609600"/>
            <a:ext cx="9144000" cy="523220"/>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 Quan sát hình 10.3,</a:t>
            </a:r>
            <a:r>
              <a:rPr lang="en-US" sz="2800" dirty="0" smtClean="0"/>
              <a:t> </a:t>
            </a:r>
            <a:r>
              <a:rPr lang="en-US" sz="2800" dirty="0" smtClean="0">
                <a:solidFill>
                  <a:srgbClr val="002060"/>
                </a:solidFill>
                <a:latin typeface="Times New Roman" pitchFamily="18" charset="0"/>
                <a:cs typeface="Times New Roman" pitchFamily="18" charset="0"/>
              </a:rPr>
              <a:t>để nhận biết cách vẽ con gà</a:t>
            </a:r>
            <a:r>
              <a:rPr lang="en-US" sz="2800" dirty="0" smtClean="0">
                <a:latin typeface="Times New Roman" pitchFamily="18" charset="0"/>
                <a:cs typeface="Times New Roman" pitchFamily="18" charset="0"/>
              </a:rPr>
              <a:t>.</a:t>
            </a:r>
            <a:r>
              <a:rPr lang="en-US" sz="2800" dirty="0" smtClean="0">
                <a:solidFill>
                  <a:srgbClr val="002060"/>
                </a:solidFill>
                <a:latin typeface="Times New Roman" pitchFamily="18" charset="0"/>
                <a:cs typeface="Times New Roman" pitchFamily="18" charset="0"/>
              </a:rPr>
              <a:t> </a:t>
            </a:r>
            <a:endParaRPr lang="en-US" sz="2800" dirty="0">
              <a:solidFill>
                <a:srgbClr val="002060"/>
              </a:solidFill>
              <a:latin typeface="Times New Roman" pitchFamily="18" charset="0"/>
              <a:cs typeface="Times New Roman" pitchFamily="18" charset="0"/>
            </a:endParaRPr>
          </a:p>
        </p:txBody>
      </p:sp>
      <p:pic>
        <p:nvPicPr>
          <p:cNvPr id="7" name="Picture 6" descr="scan0005.jpg"/>
          <p:cNvPicPr>
            <a:picLocks noChangeAspect="1"/>
          </p:cNvPicPr>
          <p:nvPr/>
        </p:nvPicPr>
        <p:blipFill>
          <a:blip r:embed="rId2"/>
          <a:stretch>
            <a:fillRect/>
          </a:stretch>
        </p:blipFill>
        <p:spPr>
          <a:xfrm>
            <a:off x="0" y="2133600"/>
            <a:ext cx="9144001" cy="243697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TotalTime>
  <Words>809</Words>
  <Application>Microsoft Office PowerPoint</Application>
  <PresentationFormat>On-screen Show (4:3)</PresentationFormat>
  <Paragraphs>73</Paragraphs>
  <Slides>20</Slides>
  <Notes>1</Notes>
  <HiddenSlides>0</HiddenSlides>
  <MMClips>1</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Thứ năm ngày 2 tháng 2 năm 2017 Mĩ thuật</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3. Thực hành 3.3. Hoạt động cá nhân</vt:lpstr>
      <vt:lpstr>Slide 16</vt:lpstr>
      <vt:lpstr>Ghi nhớ:</vt:lpstr>
      <vt:lpstr>3.4. Hoạt động nhóm</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vu hien</dc:creator>
  <cp:lastModifiedBy>pcv</cp:lastModifiedBy>
  <cp:revision>38</cp:revision>
  <dcterms:created xsi:type="dcterms:W3CDTF">2016-11-07T12:54:38Z</dcterms:created>
  <dcterms:modified xsi:type="dcterms:W3CDTF">2017-02-13T10:08:43Z</dcterms:modified>
</cp:coreProperties>
</file>