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30"/>
  </p:notesMasterIdLst>
  <p:handoutMasterIdLst>
    <p:handoutMasterId r:id="rId31"/>
  </p:handoutMasterIdLst>
  <p:sldIdLst>
    <p:sldId id="281" r:id="rId2"/>
    <p:sldId id="290" r:id="rId3"/>
    <p:sldId id="318" r:id="rId4"/>
    <p:sldId id="305" r:id="rId5"/>
    <p:sldId id="315" r:id="rId6"/>
    <p:sldId id="267" r:id="rId7"/>
    <p:sldId id="323" r:id="rId8"/>
    <p:sldId id="303" r:id="rId9"/>
    <p:sldId id="302" r:id="rId10"/>
    <p:sldId id="307" r:id="rId11"/>
    <p:sldId id="325" r:id="rId12"/>
    <p:sldId id="265" r:id="rId13"/>
    <p:sldId id="301" r:id="rId14"/>
    <p:sldId id="312" r:id="rId15"/>
    <p:sldId id="313" r:id="rId16"/>
    <p:sldId id="284" r:id="rId17"/>
    <p:sldId id="291" r:id="rId18"/>
    <p:sldId id="292" r:id="rId19"/>
    <p:sldId id="299" r:id="rId20"/>
    <p:sldId id="326" r:id="rId21"/>
    <p:sldId id="324" r:id="rId22"/>
    <p:sldId id="322" r:id="rId23"/>
    <p:sldId id="317" r:id="rId24"/>
    <p:sldId id="327" r:id="rId25"/>
    <p:sldId id="306" r:id="rId26"/>
    <p:sldId id="304" r:id="rId27"/>
    <p:sldId id="260" r:id="rId28"/>
    <p:sldId id="279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00FF"/>
    <a:srgbClr val="006600"/>
    <a:srgbClr val="FFFF00"/>
    <a:srgbClr val="FF66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3" autoAdjust="0"/>
    <p:restoredTop sz="94728" autoAdjust="0"/>
  </p:normalViewPr>
  <p:slideViewPr>
    <p:cSldViewPr>
      <p:cViewPr>
        <p:scale>
          <a:sx n="66" d="100"/>
          <a:sy n="66" d="100"/>
        </p:scale>
        <p:origin x="-58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DEC0AA4-1D74-4B5B-9CF6-A8B2DC4853F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17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noProof="0" smtClean="0"/>
              <a:t>Click to edit Master text styles</a:t>
            </a:r>
          </a:p>
          <a:p>
            <a:pPr lvl="1"/>
            <a:r>
              <a:rPr lang="vi-VN" noProof="0" smtClean="0"/>
              <a:t>Second level</a:t>
            </a:r>
          </a:p>
          <a:p>
            <a:pPr lvl="2"/>
            <a:r>
              <a:rPr lang="vi-VN" noProof="0" smtClean="0"/>
              <a:t>Third level</a:t>
            </a:r>
          </a:p>
          <a:p>
            <a:pPr lvl="3"/>
            <a:r>
              <a:rPr lang="vi-VN" noProof="0" smtClean="0"/>
              <a:t>Fourth level</a:t>
            </a:r>
          </a:p>
          <a:p>
            <a:pPr lvl="4"/>
            <a:r>
              <a:rPr lang="vi-VN" noProof="0" smtClean="0"/>
              <a:t>Fifth level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1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E4F09E7-36F2-483B-9256-8F83B14FB1A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758738-F0E6-481F-964A-99BFAC7D382C}" type="slidenum">
              <a:rPr lang="vi-VN" smtClean="0"/>
              <a:pPr/>
              <a:t>1</a:t>
            </a:fld>
            <a:endParaRPr lang="vi-VN" smtClean="0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7DD9C4-9D22-43A1-976E-21DD3EC501A3}" type="slidenum">
              <a:rPr lang="vi-VN" smtClean="0"/>
              <a:pPr/>
              <a:t>16</a:t>
            </a:fld>
            <a:endParaRPr lang="vi-VN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71FA03-5685-4546-A03F-A3B786BDD5B9}" type="slidenum">
              <a:rPr lang="vi-VN" smtClean="0"/>
              <a:pPr/>
              <a:t>17</a:t>
            </a:fld>
            <a:endParaRPr lang="vi-VN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71B6E9-D817-4CDE-B46D-949B77D63193}" type="slidenum">
              <a:rPr lang="vi-VN" smtClean="0"/>
              <a:pPr/>
              <a:t>18</a:t>
            </a:fld>
            <a:endParaRPr lang="vi-VN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B240B5-E64A-4427-AF8D-BCC90BD8A821}" type="slidenum">
              <a:rPr lang="vi-VN" smtClean="0"/>
              <a:pPr/>
              <a:t>19</a:t>
            </a:fld>
            <a:endParaRPr lang="vi-VN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49DB1A-9C86-49DF-971E-BBAA8BB53404}" type="slidenum">
              <a:rPr lang="vi-VN" smtClean="0"/>
              <a:pPr/>
              <a:t>25</a:t>
            </a:fld>
            <a:endParaRPr lang="vi-VN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8FCCDF-1881-4D85-AD62-13AD61A4B838}" type="slidenum">
              <a:rPr lang="vi-VN" smtClean="0"/>
              <a:pPr/>
              <a:t>26</a:t>
            </a:fld>
            <a:endParaRPr lang="vi-VN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4C86C0-1A1F-4A52-A3FA-B0F7389DEAA7}" type="slidenum">
              <a:rPr lang="vi-VN" smtClean="0"/>
              <a:pPr/>
              <a:t>27</a:t>
            </a:fld>
            <a:endParaRPr lang="vi-VN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ED9F13-A718-4E36-AA65-62F16DC9D377}" type="slidenum">
              <a:rPr lang="vi-VN" smtClean="0"/>
              <a:pPr/>
              <a:t>28</a:t>
            </a:fld>
            <a:endParaRPr lang="vi-VN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36CE08-1225-4A0D-AF3D-38D23F07D79B}" type="slidenum">
              <a:rPr lang="vi-VN" smtClean="0"/>
              <a:pPr/>
              <a:t>2</a:t>
            </a:fld>
            <a:endParaRPr lang="vi-VN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BEACB4-3EA3-4DDD-A57F-5809542966D0}" type="slidenum">
              <a:rPr lang="vi-VN" smtClean="0"/>
              <a:pPr/>
              <a:t>3</a:t>
            </a:fld>
            <a:endParaRPr lang="vi-VN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7B00B8-3AB8-4ECF-B06A-6199530DADA5}" type="slidenum">
              <a:rPr lang="vi-VN" smtClean="0"/>
              <a:pPr/>
              <a:t>4</a:t>
            </a:fld>
            <a:endParaRPr lang="vi-VN" smtClean="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370223-EBD0-4918-9E65-E46C67BA02F6}" type="slidenum">
              <a:rPr lang="vi-VN" smtClean="0"/>
              <a:pPr/>
              <a:t>6</a:t>
            </a:fld>
            <a:endParaRPr lang="vi-VN" smtClean="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94F7EE-AE77-40B0-BD07-D0632D36AC26}" type="slidenum">
              <a:rPr lang="vi-VN" smtClean="0"/>
              <a:pPr/>
              <a:t>8</a:t>
            </a:fld>
            <a:endParaRPr lang="vi-VN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EDEA29-B64E-4319-AB14-648038387562}" type="slidenum">
              <a:rPr lang="vi-VN" smtClean="0"/>
              <a:pPr/>
              <a:t>9</a:t>
            </a:fld>
            <a:endParaRPr lang="vi-VN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14918C-D5AA-41B7-833A-E2313E19AE58}" type="slidenum">
              <a:rPr lang="vi-VN" smtClean="0"/>
              <a:pPr/>
              <a:t>12</a:t>
            </a:fld>
            <a:endParaRPr lang="vi-VN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BBB79F-75B4-43E1-ABDC-96079EEC802A}" type="slidenum">
              <a:rPr lang="vi-VN" smtClean="0"/>
              <a:pPr/>
              <a:t>13</a:t>
            </a:fld>
            <a:endParaRPr lang="vi-VN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730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730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1E643-85F5-4919-B59A-DCAE29CDD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B1F7F-34F1-4BDE-A797-C2C3378D45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4CEB1-29EF-447A-8247-17156BB96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DCEC9-98AA-4935-90EA-FDA97160BE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4314C-CF99-4E5E-8164-7C454CA70A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37D5E-B726-4C97-844E-DD9A6C0BF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B452F-EDC9-4C76-A340-975BC9B1A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B162C-823D-4852-83E3-412B1C5254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2480C-003F-4A99-A9A2-654B46D8F4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B1CDA-EACE-4A02-B7DF-616CBA0E72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161F9-4248-46C8-8F5C-E4A52ACED2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24EAA-2A97-4380-A456-0FD92F7052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4BAB2-8ADA-4820-A55F-0514694929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6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9626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627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627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628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8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8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8114683-BBE4-4213-9187-AD0B1DEBF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aoquangngai.com.vn/dataimages/201004/original/images328776_nhieu_con_tau_cua_ngu_dan_x__B_nh_h_i_van_dang_nam_bo_cho_tien_ho_tro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jpeg"/><Relationship Id="rId7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1.jpeg"/><Relationship Id="rId4" Type="http://schemas.openxmlformats.org/officeDocument/2006/relationships/image" Target="../media/image26.jpeg"/><Relationship Id="rId9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video" Target="file:///D:\vung%20bien\bai%20ca.MPG" TargetMode="Externa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272;&#7841;o%20d&#7913;c1\JNGL1D01.MID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vung%20bien\bien%20hat%20chiu%20no.m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video" Target="file:///D:\vung%20bien\lanh%20hai.mpg" TargetMode="Externa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D:\vung%20bien\nhiet%20doi.mpg" TargetMode="External"/><Relationship Id="rId1" Type="http://schemas.openxmlformats.org/officeDocument/2006/relationships/video" Target="file:///D:\vung%20bien\bien%20lanh.mpg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sunflowe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2100263"/>
            <a:ext cx="9906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85800" y="381000"/>
            <a:ext cx="822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/>
          </a:p>
        </p:txBody>
      </p:sp>
      <p:pic>
        <p:nvPicPr>
          <p:cNvPr id="3076" name="Picture 6" descr="sflowe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0913" y="133350"/>
            <a:ext cx="52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7" descr="sflowe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6313" y="6238875"/>
            <a:ext cx="52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Line 8"/>
          <p:cNvSpPr>
            <a:spLocks noChangeShapeType="1"/>
          </p:cNvSpPr>
          <p:nvPr/>
        </p:nvSpPr>
        <p:spPr bwMode="auto">
          <a:xfrm>
            <a:off x="8915400" y="773113"/>
            <a:ext cx="0" cy="5334000"/>
          </a:xfrm>
          <a:prstGeom prst="line">
            <a:avLst/>
          </a:prstGeom>
          <a:noFill/>
          <a:ln w="76200" cmpd="tri">
            <a:solidFill>
              <a:srgbClr val="FB7DE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9" name="Line 9"/>
          <p:cNvSpPr>
            <a:spLocks noChangeShapeType="1"/>
          </p:cNvSpPr>
          <p:nvPr/>
        </p:nvSpPr>
        <p:spPr bwMode="auto">
          <a:xfrm>
            <a:off x="246063" y="773113"/>
            <a:ext cx="0" cy="5334000"/>
          </a:xfrm>
          <a:prstGeom prst="line">
            <a:avLst/>
          </a:prstGeom>
          <a:noFill/>
          <a:ln w="76200" cmpd="tri">
            <a:solidFill>
              <a:srgbClr val="FB7DE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080" name="Picture 10" descr="sflowe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190223">
            <a:off x="93663" y="158750"/>
            <a:ext cx="52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Line 11"/>
          <p:cNvSpPr>
            <a:spLocks noChangeShapeType="1"/>
          </p:cNvSpPr>
          <p:nvPr/>
        </p:nvSpPr>
        <p:spPr bwMode="auto">
          <a:xfrm flipH="1">
            <a:off x="768350" y="6607175"/>
            <a:ext cx="7659688" cy="0"/>
          </a:xfrm>
          <a:prstGeom prst="line">
            <a:avLst/>
          </a:prstGeom>
          <a:noFill/>
          <a:ln w="57150" cmpd="thinThick">
            <a:solidFill>
              <a:srgbClr val="FB7DE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082" name="Picture 12" descr="sflowe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0913" y="133350"/>
            <a:ext cx="52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3" descr="sflowe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6313" y="6238875"/>
            <a:ext cx="52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4" name="Line 14"/>
          <p:cNvSpPr>
            <a:spLocks noChangeShapeType="1"/>
          </p:cNvSpPr>
          <p:nvPr/>
        </p:nvSpPr>
        <p:spPr bwMode="auto">
          <a:xfrm>
            <a:off x="8915400" y="773113"/>
            <a:ext cx="0" cy="5334000"/>
          </a:xfrm>
          <a:prstGeom prst="line">
            <a:avLst/>
          </a:prstGeom>
          <a:noFill/>
          <a:ln w="76200" cmpd="tri">
            <a:solidFill>
              <a:srgbClr val="FB7DE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5" name="Line 15"/>
          <p:cNvSpPr>
            <a:spLocks noChangeShapeType="1"/>
          </p:cNvSpPr>
          <p:nvPr/>
        </p:nvSpPr>
        <p:spPr bwMode="auto">
          <a:xfrm>
            <a:off x="246063" y="773113"/>
            <a:ext cx="0" cy="5334000"/>
          </a:xfrm>
          <a:prstGeom prst="line">
            <a:avLst/>
          </a:prstGeom>
          <a:noFill/>
          <a:ln w="76200" cmpd="tri">
            <a:solidFill>
              <a:srgbClr val="FB7DE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6" name="Line 16"/>
          <p:cNvSpPr>
            <a:spLocks noChangeShapeType="1"/>
          </p:cNvSpPr>
          <p:nvPr/>
        </p:nvSpPr>
        <p:spPr bwMode="auto">
          <a:xfrm flipH="1">
            <a:off x="768350" y="6607175"/>
            <a:ext cx="7659688" cy="0"/>
          </a:xfrm>
          <a:prstGeom prst="line">
            <a:avLst/>
          </a:prstGeom>
          <a:noFill/>
          <a:ln w="57150" cmpd="thinThick">
            <a:solidFill>
              <a:srgbClr val="FB7DE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9953" name="Picture 17" descr="sunflowe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2092325"/>
            <a:ext cx="9906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4" name="Picture 18" descr="sunflowe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078038"/>
            <a:ext cx="9906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5" name="Picture 19" descr="sunflowe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9925" y="2057400"/>
            <a:ext cx="9906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20" descr="girls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4343400"/>
            <a:ext cx="31242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1" name="Picture 21" descr="sflowe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190223">
            <a:off x="76200" y="6181725"/>
            <a:ext cx="52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2" name="Text Box 22"/>
          <p:cNvSpPr txBox="1">
            <a:spLocks noChangeArrowheads="1"/>
          </p:cNvSpPr>
          <p:nvPr/>
        </p:nvSpPr>
        <p:spPr bwMode="auto">
          <a:xfrm>
            <a:off x="2514600" y="1371600"/>
            <a:ext cx="5486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4000" b="1">
              <a:solidFill>
                <a:srgbClr val="FF0000"/>
              </a:solidFill>
            </a:endParaRPr>
          </a:p>
        </p:txBody>
      </p:sp>
      <p:sp>
        <p:nvSpPr>
          <p:cNvPr id="3093" name="Text Box 23"/>
          <p:cNvSpPr txBox="1">
            <a:spLocks noChangeArrowheads="1"/>
          </p:cNvSpPr>
          <p:nvPr/>
        </p:nvSpPr>
        <p:spPr bwMode="auto">
          <a:xfrm>
            <a:off x="1295400" y="2590800"/>
            <a:ext cx="71628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500" b="1"/>
              <a:t> ĐỊA LÍ : LỚP 5</a:t>
            </a:r>
          </a:p>
        </p:txBody>
      </p:sp>
      <p:sp>
        <p:nvSpPr>
          <p:cNvPr id="3094" name="Text Box 24"/>
          <p:cNvSpPr txBox="1">
            <a:spLocks noChangeArrowheads="1"/>
          </p:cNvSpPr>
          <p:nvPr/>
        </p:nvSpPr>
        <p:spPr bwMode="auto">
          <a:xfrm>
            <a:off x="533400" y="3505200"/>
            <a:ext cx="86106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500" b="1">
                <a:solidFill>
                  <a:srgbClr val="FF0000"/>
                </a:solidFill>
              </a:rPr>
              <a:t>BÀI 5 :   VÙNG BIỂN NƯỚC TA </a:t>
            </a:r>
          </a:p>
        </p:txBody>
      </p:sp>
      <p:sp>
        <p:nvSpPr>
          <p:cNvPr id="3095" name="WordArt 26"/>
          <p:cNvSpPr>
            <a:spLocks noChangeArrowheads="1" noChangeShapeType="1" noTextEdit="1"/>
          </p:cNvSpPr>
          <p:nvPr/>
        </p:nvSpPr>
        <p:spPr bwMode="auto">
          <a:xfrm>
            <a:off x="2971800" y="1371600"/>
            <a:ext cx="32004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19050">
                  <a:solidFill>
                    <a:srgbClr val="CC0066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GIÁO ÁN ĐIỆN TỬ</a:t>
            </a:r>
          </a:p>
        </p:txBody>
      </p:sp>
      <p:pic>
        <p:nvPicPr>
          <p:cNvPr id="39963" name="Picture 27" descr="!dk8_1la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4114800"/>
            <a:ext cx="1676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7" name="Picture 28" descr="IMAGE01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15200" y="5867400"/>
            <a:ext cx="83820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8" name="Picture 29" descr="IMAGE01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24800" y="4953000"/>
            <a:ext cx="8477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9" name="Picture 30" descr="IMAGE01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01000" y="3733800"/>
            <a:ext cx="8477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0" name="Picture 31" descr="IMAGE01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000" y="2514600"/>
            <a:ext cx="8477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1" name="Picture 32" descr="IMAGE01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10400" y="1295400"/>
            <a:ext cx="8477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69" name="Picture 33" descr="3d butterfly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21248">
            <a:off x="2286000" y="228600"/>
            <a:ext cx="94615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0" name="Picture 34" descr="3d butterfly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21248">
            <a:off x="1371600" y="3886200"/>
            <a:ext cx="94615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1" name="Picture 35" descr="3d butterfly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21248">
            <a:off x="1524000" y="1524000"/>
            <a:ext cx="94615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2" name="Picture 36" descr="3d butterfly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21248">
            <a:off x="533400" y="838200"/>
            <a:ext cx="94615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99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99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9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9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9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9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9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9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99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9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9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Biển Việt Nam có đặc điểm, thuận lợi gì cho người dân?</a:t>
            </a:r>
            <a:endParaRPr lang="vi-VN" sz="3200" smtClean="0"/>
          </a:p>
        </p:txBody>
      </p:sp>
      <p:sp>
        <p:nvSpPr>
          <p:cNvPr id="126980" name="Text Box 4"/>
          <p:cNvSpPr>
            <a:spLocks noChangeArrowheads="1"/>
          </p:cNvSpPr>
          <p:nvPr>
            <p:ph type="body" idx="1"/>
          </p:nvPr>
        </p:nvSpPr>
        <p:spPr>
          <a:xfrm>
            <a:off x="457200" y="3124200"/>
            <a:ext cx="8229600" cy="1905000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smtClean="0"/>
              <a:t> </a:t>
            </a:r>
            <a:r>
              <a:rPr lang="en-US" sz="2800" i="1" u="sng" smtClean="0"/>
              <a:t>Kết luận</a:t>
            </a:r>
            <a:r>
              <a:rPr lang="en-US" sz="2800" i="1" smtClean="0"/>
              <a:t>: Vùng biển nước ta không đóng băng nên thuận lợi cho việc khai thác và đánh bắt thủy hải sản; giao thông đường biển.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8" grpId="0"/>
      <p:bldP spid="1269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019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Biển gây ra những khó khăn gì trong cuộc sống người dân ven biển?</a:t>
            </a:r>
            <a:endParaRPr lang="vi-VN" sz="2800" smtClean="0"/>
          </a:p>
        </p:txBody>
      </p:sp>
      <p:pic>
        <p:nvPicPr>
          <p:cNvPr id="164867" name="Picture 3" descr="080920054404-197-217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4572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8" name="Picture 4" descr="080903101410-189-62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914400"/>
            <a:ext cx="441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4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1648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4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4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6" grpId="0"/>
      <p:bldP spid="16486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6" name="Picture 18" descr="Khu%20DL%20hon%20dau%20mong%20mongtruoc%20gio%20bao[1]"/>
          <p:cNvPicPr>
            <a:picLocks noChangeAspect="1" noChangeArrowheads="1"/>
          </p:cNvPicPr>
          <p:nvPr>
            <p:ph type="subTitle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6200" y="838200"/>
            <a:ext cx="4267200" cy="4800600"/>
          </a:xfrm>
          <a:noFill/>
        </p:spPr>
      </p:pic>
      <p:pic>
        <p:nvPicPr>
          <p:cNvPr id="12307" name="Picture 19" descr="song%20danh%20du%20doi%20vao%20bo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838200"/>
            <a:ext cx="4648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endParaRPr lang="vi-VN" smtClean="0"/>
          </a:p>
        </p:txBody>
      </p:sp>
      <p:pic>
        <p:nvPicPr>
          <p:cNvPr id="72709" name="Picture 5" descr="images328776_nhieu_con_tau_cua_ngu_dan_x__B_nh_h_i_van_dang_nam_bo_cho_tien_ho_tro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95400"/>
            <a:ext cx="4648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1" name="Picture 7" descr="qblut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1295400"/>
            <a:ext cx="441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Text Box 3"/>
          <p:cNvSpPr>
            <a:spLocks noChangeArrowheads="1"/>
          </p:cNvSpPr>
          <p:nvPr>
            <p:ph type="body" idx="1"/>
          </p:nvPr>
        </p:nvSpPr>
        <p:spPr>
          <a:xfrm>
            <a:off x="457200" y="2133600"/>
            <a:ext cx="8229600" cy="2819400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mtClean="0"/>
              <a:t> </a:t>
            </a:r>
            <a:r>
              <a:rPr lang="en-US" i="1" u="sng" smtClean="0"/>
              <a:t>Kết luận</a:t>
            </a:r>
            <a:r>
              <a:rPr lang="en-US" i="1" smtClean="0"/>
              <a:t>: Hằng ngày mực biển có lúc lên, có lúc hạ xuống; miền Bắc và miền Trung hay có bão. Bão biển gây ra những thiệt hại lớn cho tàu thuyền và cuộc sống của những vùng ven biển</a:t>
            </a:r>
            <a:r>
              <a:rPr lang="en-US" b="1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HĐ.3</a:t>
            </a:r>
            <a:r>
              <a:rPr lang="en-US" smtClean="0"/>
              <a:t>: </a:t>
            </a:r>
            <a:r>
              <a:rPr lang="en-US" sz="3200" u="sng" smtClean="0"/>
              <a:t>Vai trò của biển:</a:t>
            </a:r>
            <a:endParaRPr lang="vi-VN" sz="3200" u="sng" smtClean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14600"/>
            <a:ext cx="8229600" cy="304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                   Câu hỏi thảo luận:</a:t>
            </a:r>
          </a:p>
          <a:p>
            <a:pPr eaLnBrk="1" hangingPunct="1"/>
            <a:r>
              <a:rPr lang="en-US" smtClean="0"/>
              <a:t> Nêu vai trò của biển trong cuộc sống  kinh tế của người dân?</a:t>
            </a:r>
            <a:endParaRPr lang="vi-V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5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/>
      <p:bldP spid="135171" grpId="0" build="p"/>
      <p:bldP spid="135171" grpI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4"/>
          <p:cNvSpPr txBox="1">
            <a:spLocks noChangeArrowheads="1"/>
          </p:cNvSpPr>
          <p:nvPr/>
        </p:nvSpPr>
        <p:spPr bwMode="auto">
          <a:xfrm>
            <a:off x="685800" y="2362200"/>
            <a:ext cx="3276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vi-VN">
              <a:solidFill>
                <a:srgbClr val="FF0000"/>
              </a:solidFill>
            </a:endParaRPr>
          </a:p>
        </p:txBody>
      </p:sp>
      <p:sp>
        <p:nvSpPr>
          <p:cNvPr id="18435" name="Text Box 15"/>
          <p:cNvSpPr txBox="1">
            <a:spLocks noChangeArrowheads="1"/>
          </p:cNvSpPr>
          <p:nvPr/>
        </p:nvSpPr>
        <p:spPr bwMode="auto">
          <a:xfrm>
            <a:off x="685800" y="3810000"/>
            <a:ext cx="3276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vi-VN">
              <a:solidFill>
                <a:srgbClr val="FF0000"/>
              </a:solidFill>
            </a:endParaRPr>
          </a:p>
        </p:txBody>
      </p:sp>
      <p:pic>
        <p:nvPicPr>
          <p:cNvPr id="47121" name="Picture 17" descr="080922201752-930-754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685800"/>
            <a:ext cx="4495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3" name="Picture 19" descr="Download[2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685800"/>
            <a:ext cx="4419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26" name="Rectangle 22"/>
          <p:cNvSpPr>
            <a:spLocks noChangeArrowheads="1"/>
          </p:cNvSpPr>
          <p:nvPr/>
        </p:nvSpPr>
        <p:spPr bwMode="auto">
          <a:xfrm>
            <a:off x="4648200" y="5715000"/>
            <a:ext cx="4191000" cy="606425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buClr>
                <a:schemeClr val="tx2"/>
              </a:buClr>
            </a:pPr>
            <a:r>
              <a:rPr lang="en-US"/>
              <a:t>Giao thông đường biển</a:t>
            </a:r>
          </a:p>
        </p:txBody>
      </p:sp>
      <p:sp>
        <p:nvSpPr>
          <p:cNvPr id="47127" name="Rectangle 23"/>
          <p:cNvSpPr>
            <a:spLocks noGrp="1" noChangeArrowheads="1"/>
          </p:cNvSpPr>
          <p:nvPr>
            <p:ph type="body" idx="1"/>
          </p:nvPr>
        </p:nvSpPr>
        <p:spPr>
          <a:xfrm>
            <a:off x="381000" y="5638800"/>
            <a:ext cx="3505200" cy="60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   Điều hòa khí hâu.</a:t>
            </a:r>
            <a:endParaRPr lang="vi-VN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6" grpId="0" animBg="1"/>
      <p:bldP spid="4712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Nuôi thủy hải sản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946525"/>
            <a:ext cx="8229600" cy="2149475"/>
          </a:xfrm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pic>
        <p:nvPicPr>
          <p:cNvPr id="59396" name="Picture 4" descr="mhtomhum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219200"/>
            <a:ext cx="4495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ngheu+2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19200"/>
            <a:ext cx="441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5181600" y="5867400"/>
            <a:ext cx="365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Nuôi tôm hùm ở biển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533400" y="5867400"/>
            <a:ext cx="365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Thu hoạch nghêu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8" grpId="0"/>
      <p:bldP spid="593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0"/>
            <a:ext cx="5181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Khai thác tài nguyên</a:t>
            </a:r>
          </a:p>
        </p:txBody>
      </p:sp>
      <p:pic>
        <p:nvPicPr>
          <p:cNvPr id="60420" name="Picture 4" descr="080913142043-409-225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838200"/>
            <a:ext cx="4648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6" descr="ImageVie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838200"/>
            <a:ext cx="4267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28600" y="5638800"/>
            <a:ext cx="4267200" cy="685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Khai thác cá ngừ đại                       dương</a:t>
            </a:r>
          </a:p>
        </p:txBody>
      </p:sp>
      <p:sp>
        <p:nvSpPr>
          <p:cNvPr id="60424" name="Rectangle 8"/>
          <p:cNvSpPr>
            <a:spLocks noChangeArrowheads="1"/>
          </p:cNvSpPr>
          <p:nvPr/>
        </p:nvSpPr>
        <p:spPr bwMode="auto">
          <a:xfrm>
            <a:off x="4953000" y="5638800"/>
            <a:ext cx="365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Khai thác dầu mỏ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23" grpId="0"/>
      <p:bldP spid="604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small_nvn_1244728085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0"/>
            <a:ext cx="441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Rectangle 5"/>
          <p:cNvSpPr>
            <a:spLocks noChangeArrowheads="1"/>
          </p:cNvSpPr>
          <p:nvPr>
            <p:ph type="body" idx="1"/>
          </p:nvPr>
        </p:nvSpPr>
        <p:spPr>
          <a:xfrm>
            <a:off x="762000" y="5334000"/>
            <a:ext cx="2362200" cy="606425"/>
          </a:xfrm>
          <a:solidFill>
            <a:srgbClr val="99CCFF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mtClean="0"/>
              <a:t>Làm muối</a:t>
            </a:r>
          </a:p>
        </p:txBody>
      </p:sp>
      <p:pic>
        <p:nvPicPr>
          <p:cNvPr id="68614" name="Picture 6" descr="bai_bien_nha_trang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762000"/>
            <a:ext cx="4648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4800600" y="5410200"/>
            <a:ext cx="3581400" cy="609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buClr>
                <a:schemeClr val="tx2"/>
              </a:buClr>
            </a:pPr>
            <a:r>
              <a:rPr lang="en-US" sz="3200"/>
              <a:t>Nghỉ mát, du lịch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3" grpId="0" animBg="1"/>
      <p:bldP spid="686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33528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u="sng" smtClean="0"/>
              <a:t>I.Mục tiêu</a:t>
            </a:r>
            <a:r>
              <a:rPr lang="en-US" sz="2800" b="1" smtClean="0"/>
              <a:t>: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Nêu được một số đặc điểm và vai trò của vùng biển nước ta: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i="1" smtClean="0"/>
              <a:t>Vùng biển nước Việt Nam là một bộ phận của biển đông; nước không bao giờ đóng băng.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i="1" smtClean="0"/>
              <a:t>Biển có vai trò điều hòa khí hậu, đường giao thông quan trọng và cung cấp nguồn tài nguyên to lớn.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Chỉ</a:t>
            </a:r>
            <a:r>
              <a:rPr lang="en-US" sz="2400" i="1" smtClean="0"/>
              <a:t> </a:t>
            </a:r>
            <a:r>
              <a:rPr lang="en-US" sz="2400" smtClean="0"/>
              <a:t>được một số điểm du lịch, nghỉ mát ven biển nổi tiếng: Hạ Long, Nha Trang, Vũng Tàu,...trên bản đồ (lược đồ) nước ta.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* Biết được những thuận lợi và khó khăn của người dân vùng biển trong cuộc sống phát triển kinh tế.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i="1" smtClean="0"/>
              <a:t>** </a:t>
            </a:r>
            <a:r>
              <a:rPr lang="en-US" sz="2400" smtClean="0"/>
              <a:t>Nhận biêt được sự cần thiết phải bảo vệ và khai thác tài nguyên biển một cách hợp lí.</a:t>
            </a:r>
            <a:endParaRPr lang="en-US" sz="2400" i="1" smtClean="0"/>
          </a:p>
          <a:p>
            <a:pPr eaLnBrk="1" hangingPunct="1">
              <a:lnSpc>
                <a:spcPct val="90000"/>
              </a:lnSpc>
            </a:pPr>
            <a:endParaRPr lang="en-US" sz="2400" i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2895600"/>
          </a:xfrm>
        </p:spPr>
        <p:txBody>
          <a:bodyPr/>
          <a:lstStyle/>
          <a:p>
            <a:pPr eaLnBrk="1" hangingPunct="1"/>
            <a:r>
              <a:rPr lang="en-US" smtClean="0"/>
              <a:t>Kết luận: Biển là nơi điều hòa khí hậu và nguồn tài nguyên phong phú, đường giao thông quan trọng. Ven biển có nhiều nơi du lịch, nghỉ mát hấp dẫn.</a:t>
            </a:r>
            <a:endParaRPr lang="vi-V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75260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smtClean="0"/>
              <a:t>Trò  chơi 1.: Nêu vai trò của biển trong đời sống của con người chúng ta.</a:t>
            </a:r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3124200"/>
            <a:ext cx="8229600" cy="15240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Trò chơi 2: Kể tên các bãi biển đẹp của Việt Nam mà em biết?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1536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/>
      <p:bldP spid="153602" grpId="1"/>
      <p:bldP spid="15360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Ban%20do%20VN%20tieng%20Viet[1]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43200" y="0"/>
            <a:ext cx="4495800" cy="6858000"/>
          </a:xfrm>
          <a:noFill/>
        </p:spPr>
      </p:pic>
      <p:sp>
        <p:nvSpPr>
          <p:cNvPr id="149507" name="Rectangle 3"/>
          <p:cNvSpPr>
            <a:spLocks noGrp="1" noChangeArrowheads="1"/>
          </p:cNvSpPr>
          <p:nvPr>
            <p:ph type="title"/>
          </p:nvPr>
        </p:nvSpPr>
        <p:spPr>
          <a:xfrm>
            <a:off x="4191000" y="685800"/>
            <a:ext cx="1219200" cy="304800"/>
          </a:xfrm>
        </p:spPr>
        <p:txBody>
          <a:bodyPr/>
          <a:lstStyle/>
          <a:p>
            <a:pPr eaLnBrk="1" hangingPunct="1">
              <a:defRPr/>
            </a:pPr>
            <a:r>
              <a:rPr lang="en-US" sz="1200" smtClean="0"/>
              <a:t>Quảng Ninh</a:t>
            </a:r>
          </a:p>
        </p:txBody>
      </p:sp>
      <p:sp>
        <p:nvSpPr>
          <p:cNvPr id="149508" name="Rectangle 4"/>
          <p:cNvSpPr>
            <a:spLocks noChangeArrowheads="1"/>
          </p:cNvSpPr>
          <p:nvPr/>
        </p:nvSpPr>
        <p:spPr bwMode="auto">
          <a:xfrm>
            <a:off x="4038600" y="13716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Thanh Hóa</a:t>
            </a:r>
          </a:p>
        </p:txBody>
      </p:sp>
      <p:pic>
        <p:nvPicPr>
          <p:cNvPr id="149536" name="Picture 32" descr="bien-cat-ba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990600"/>
            <a:ext cx="7848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37" name="Rectangle 33"/>
          <p:cNvSpPr>
            <a:spLocks noChangeArrowheads="1"/>
          </p:cNvSpPr>
          <p:nvPr/>
        </p:nvSpPr>
        <p:spPr bwMode="auto">
          <a:xfrm>
            <a:off x="6705600" y="5105400"/>
            <a:ext cx="1752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CÁT BÀ</a:t>
            </a:r>
          </a:p>
        </p:txBody>
      </p:sp>
      <p:pic>
        <p:nvPicPr>
          <p:cNvPr id="149538" name="Picture 34" descr="don_nang_mai(3)a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990600"/>
            <a:ext cx="7848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39" name="Rectangle 35"/>
          <p:cNvSpPr>
            <a:spLocks noChangeArrowheads="1"/>
          </p:cNvSpPr>
          <p:nvPr/>
        </p:nvSpPr>
        <p:spPr bwMode="auto">
          <a:xfrm>
            <a:off x="762000" y="5410200"/>
            <a:ext cx="1752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ĐỒ SƠN</a:t>
            </a:r>
          </a:p>
        </p:txBody>
      </p:sp>
      <p:pic>
        <p:nvPicPr>
          <p:cNvPr id="149540" name="Picture 36" descr="Download[6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990600"/>
            <a:ext cx="7848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41" name="Rectangle 37"/>
          <p:cNvSpPr>
            <a:spLocks noChangeArrowheads="1"/>
          </p:cNvSpPr>
          <p:nvPr/>
        </p:nvSpPr>
        <p:spPr bwMode="auto">
          <a:xfrm>
            <a:off x="762000" y="5486400"/>
            <a:ext cx="1752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LĂNG CÔ</a:t>
            </a:r>
          </a:p>
        </p:txBody>
      </p:sp>
      <p:pic>
        <p:nvPicPr>
          <p:cNvPr id="149542" name="Picture 38" descr="picture0913ef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" y="990600"/>
            <a:ext cx="79248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43" name="Rectangle 39"/>
          <p:cNvSpPr>
            <a:spLocks noChangeArrowheads="1"/>
          </p:cNvSpPr>
          <p:nvPr/>
        </p:nvSpPr>
        <p:spPr bwMode="auto">
          <a:xfrm>
            <a:off x="6705600" y="5410200"/>
            <a:ext cx="1752600" cy="6858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ĐÀ NẴNG</a:t>
            </a:r>
          </a:p>
        </p:txBody>
      </p:sp>
      <p:pic>
        <p:nvPicPr>
          <p:cNvPr id="149544" name="Picture 40" descr="bai_bien_nha_trang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" y="990600"/>
            <a:ext cx="8001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45" name="Rectangle 41"/>
          <p:cNvSpPr>
            <a:spLocks noChangeArrowheads="1"/>
          </p:cNvSpPr>
          <p:nvPr/>
        </p:nvSpPr>
        <p:spPr bwMode="auto">
          <a:xfrm>
            <a:off x="6324600" y="5486400"/>
            <a:ext cx="2209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NHA TRANG</a:t>
            </a:r>
          </a:p>
        </p:txBody>
      </p:sp>
      <p:pic>
        <p:nvPicPr>
          <p:cNvPr id="149546" name="Picture 42" descr="bien-mui-ne0[1]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9600" y="990600"/>
            <a:ext cx="8001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47" name="Rectangle 43"/>
          <p:cNvSpPr>
            <a:spLocks noChangeArrowheads="1"/>
          </p:cNvSpPr>
          <p:nvPr/>
        </p:nvSpPr>
        <p:spPr bwMode="auto">
          <a:xfrm>
            <a:off x="533400" y="5486400"/>
            <a:ext cx="2209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MŨI NÉ</a:t>
            </a:r>
          </a:p>
        </p:txBody>
      </p:sp>
      <p:pic>
        <p:nvPicPr>
          <p:cNvPr id="149548" name="Picture 44" descr="hoang-hon-tren-bien-vung-tau0[1]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9600" y="990600"/>
            <a:ext cx="8001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49" name="Rectangle 45"/>
          <p:cNvSpPr>
            <a:spLocks noChangeArrowheads="1"/>
          </p:cNvSpPr>
          <p:nvPr/>
        </p:nvSpPr>
        <p:spPr bwMode="auto">
          <a:xfrm>
            <a:off x="6248400" y="5410200"/>
            <a:ext cx="2209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VŨNG TÀU</a:t>
            </a:r>
          </a:p>
        </p:txBody>
      </p:sp>
      <p:pic>
        <p:nvPicPr>
          <p:cNvPr id="149550" name="Picture 46" descr="30411245562491[1]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600" y="990600"/>
            <a:ext cx="8001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51" name="Rectangle 47"/>
          <p:cNvSpPr>
            <a:spLocks noChangeArrowheads="1"/>
          </p:cNvSpPr>
          <p:nvPr/>
        </p:nvSpPr>
        <p:spPr bwMode="auto">
          <a:xfrm>
            <a:off x="685800" y="5486400"/>
            <a:ext cx="2209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HÀ TIÊN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49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9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1495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149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9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49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149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1495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49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49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2" dur="500"/>
                                        <p:tgtEl>
                                          <p:spTgt spid="1495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2000"/>
                                        <p:tgtEl>
                                          <p:spTgt spid="1495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49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149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0" dur="500"/>
                                        <p:tgtEl>
                                          <p:spTgt spid="1495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4" dur="500"/>
                                        <p:tgtEl>
                                          <p:spTgt spid="1495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149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149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8" dur="2000"/>
                                        <p:tgtEl>
                                          <p:spTgt spid="1495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2" dur="2000"/>
                                        <p:tgtEl>
                                          <p:spTgt spid="1495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149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149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6" dur="500"/>
                                        <p:tgtEl>
                                          <p:spTgt spid="1495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0" dur="2000"/>
                                        <p:tgtEl>
                                          <p:spTgt spid="1495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149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149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4" dur="500"/>
                                        <p:tgtEl>
                                          <p:spTgt spid="1495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7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8" dur="2000"/>
                                        <p:tgtEl>
                                          <p:spTgt spid="1495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9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4" dur="500"/>
                                        <p:tgtEl>
                                          <p:spTgt spid="149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8" dur="2000"/>
                                        <p:tgtEl>
                                          <p:spTgt spid="149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2" dur="2000"/>
                                        <p:tgtEl>
                                          <p:spTgt spid="1495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1495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7" grpId="0"/>
      <p:bldP spid="149508" grpId="0"/>
      <p:bldP spid="149537" grpId="0"/>
      <p:bldP spid="149537" grpId="1"/>
      <p:bldP spid="149539" grpId="0"/>
      <p:bldP spid="149539" grpId="1"/>
      <p:bldP spid="149541" grpId="0"/>
      <p:bldP spid="149541" grpId="1"/>
      <p:bldP spid="149543" grpId="0" animBg="1"/>
      <p:bldP spid="149543" grpId="1" animBg="1"/>
      <p:bldP spid="149545" grpId="0"/>
      <p:bldP spid="149545" grpId="1"/>
      <p:bldP spid="149547" grpId="0"/>
      <p:bldP spid="149547" grpId="1"/>
      <p:bldP spid="149549" grpId="0"/>
      <p:bldP spid="149549" grpId="1"/>
      <p:bldP spid="149551" grpId="0"/>
      <p:bldP spid="14955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Giáo dục môi trường:</a:t>
            </a:r>
            <a:br>
              <a:rPr lang="en-US" sz="4000" smtClean="0"/>
            </a:br>
            <a:endParaRPr lang="vi-VN" sz="2400" smtClean="0"/>
          </a:p>
        </p:txBody>
      </p:sp>
      <p:pic>
        <p:nvPicPr>
          <p:cNvPr id="142340" name="Picture 4" descr="16a3-ds366-2[1]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990600"/>
            <a:ext cx="4114800" cy="4267200"/>
          </a:xfrm>
          <a:noFill/>
        </p:spPr>
      </p:pic>
      <p:sp>
        <p:nvSpPr>
          <p:cNvPr id="142342" name="Rectangle 6"/>
          <p:cNvSpPr>
            <a:spLocks noChangeArrowheads="1"/>
          </p:cNvSpPr>
          <p:nvPr/>
        </p:nvSpPr>
        <p:spPr bwMode="auto">
          <a:xfrm>
            <a:off x="609600" y="2590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Nguyên nhân nào làm cho biển bị ô nhiễm?</a:t>
            </a:r>
            <a:r>
              <a:rPr lang="en-US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/>
            </a:r>
            <a:br>
              <a:rPr lang="en-US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</a:br>
            <a:endParaRPr lang="vi-VN" sz="2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142344" name="Picture 8" descr="vtc_190049_bien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990600"/>
            <a:ext cx="4800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45" name="Rectangle 9"/>
          <p:cNvSpPr>
            <a:spLocks noChangeArrowheads="1"/>
          </p:cNvSpPr>
          <p:nvPr/>
        </p:nvSpPr>
        <p:spPr bwMode="auto">
          <a:xfrm>
            <a:off x="1981200" y="5562600"/>
            <a:ext cx="396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Xả rác trên bãi biển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1" dur="1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/>
      <p:bldP spid="142338" grpId="1"/>
      <p:bldP spid="142342" grpId="0"/>
      <p:bldP spid="142342" grpId="1"/>
      <p:bldP spid="1423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167940" name="Picture 4" descr="images569674_bai_bien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4286250" cy="368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7941" name="Picture 5" descr="dau2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04800"/>
            <a:ext cx="4572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942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" y="4038600"/>
            <a:ext cx="3810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Nước thải chảy ra biển</a:t>
            </a:r>
          </a:p>
        </p:txBody>
      </p:sp>
      <p:sp>
        <p:nvSpPr>
          <p:cNvPr id="167943" name="Rectangle 7"/>
          <p:cNvSpPr>
            <a:spLocks noChangeArrowheads="1"/>
          </p:cNvSpPr>
          <p:nvPr/>
        </p:nvSpPr>
        <p:spPr bwMode="auto">
          <a:xfrm>
            <a:off x="4800600" y="3962400"/>
            <a:ext cx="396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Dầu tràn trên biển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2" grpId="0"/>
      <p:bldP spid="16794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41" name="Picture 13" descr="images558231_DSC07302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286000"/>
            <a:ext cx="4495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3" name="Picture 15" descr="080927000412-719-505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324100"/>
            <a:ext cx="44958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44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1524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* * Qua những hình ảnh trên mỗi chúng ta cần có hành động gì để bảo vệ các bãi biển sạch đẹp mỗi lần đi tham quan,và du lịch biển?</a:t>
            </a:r>
            <a:endParaRPr lang="vi-VN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9" name="bai ca.MPG">
            <a:hlinkClick r:id="" action="ppaction://media"/>
          </p:cNvPr>
          <p:cNvPicPr>
            <a:picLocks noRot="1" noChangeAspect="1" noChangeArrowheads="1"/>
          </p:cNvPicPr>
          <p:nvPr>
            <p:ph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304800" y="304800"/>
            <a:ext cx="8382000" cy="6286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98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98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87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9879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vi-VN" smtClean="0"/>
          </a:p>
        </p:txBody>
      </p:sp>
      <p:sp>
        <p:nvSpPr>
          <p:cNvPr id="7173" name="WordArt 5"/>
          <p:cNvSpPr>
            <a:spLocks noChangeArrowheads="1" noChangeShapeType="1" noTextEdit="1"/>
          </p:cNvSpPr>
          <p:nvPr/>
        </p:nvSpPr>
        <p:spPr bwMode="auto">
          <a:xfrm>
            <a:off x="1371600" y="1752600"/>
            <a:ext cx="6234113" cy="2847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Củng cố- Dặn dò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vi-VN" smtClean="0"/>
          </a:p>
        </p:txBody>
      </p:sp>
      <p:pic>
        <p:nvPicPr>
          <p:cNvPr id="34819" name="Picture 3" descr="P7010832"/>
          <p:cNvPicPr>
            <a:picLocks noChangeAspect="1" noChangeArrowheads="1"/>
          </p:cNvPicPr>
          <p:nvPr>
            <p:ph type="body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>
            <a:solidFill>
              <a:schemeClr val="tx1"/>
            </a:solidFill>
          </a:ln>
        </p:spPr>
      </p:pic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381000" y="1524000"/>
            <a:ext cx="8763000" cy="3094038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000" kern="10" spc="-400">
                <a:ln w="12700">
                  <a:solidFill>
                    <a:srgbClr val="00FF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66FF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Arial"/>
                <a:cs typeface="Arial"/>
              </a:rPr>
              <a:t>Kính chúc quý thầy cô giáo sức khỏe </a:t>
            </a:r>
          </a:p>
        </p:txBody>
      </p:sp>
      <p:pic>
        <p:nvPicPr>
          <p:cNvPr id="34821" name="JNGL1D01.MID">
            <a:hlinkClick r:id="" action="ppaction://media"/>
          </p:cNvPr>
          <p:cNvPicPr>
            <a:picLocks noRot="1" noChangeAspect="1" noChangeArrowheads="1"/>
          </p:cNvPicPr>
          <p:nvPr>
            <p:ph idx="1"/>
            <a:audi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8458200" y="6172200"/>
            <a:ext cx="533400" cy="533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232" fill="hold"/>
                                        <p:tgtEl>
                                          <p:spTgt spid="348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82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II</a:t>
            </a:r>
            <a:r>
              <a:rPr lang="en-US" sz="3200" smtClean="0"/>
              <a:t>. </a:t>
            </a:r>
            <a:r>
              <a:rPr lang="en-US" sz="3200" u="sng" smtClean="0"/>
              <a:t>Đồ dùng dạy học</a:t>
            </a:r>
            <a:r>
              <a:rPr lang="en-US" sz="3200" smtClean="0"/>
              <a:t>: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Bản đồ việt Nam.</a:t>
            </a:r>
          </a:p>
          <a:p>
            <a:pPr eaLnBrk="1" hangingPunct="1"/>
            <a:r>
              <a:rPr lang="en-US" sz="2800" smtClean="0"/>
              <a:t>Tranh ảnh và các thông tin tư liệu về biển Việt nam.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8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III. </a:t>
            </a:r>
            <a:r>
              <a:rPr lang="en-US" sz="2800" b="1" u="sng" smtClean="0"/>
              <a:t>Hoạt động dạy học</a:t>
            </a:r>
            <a:r>
              <a:rPr lang="en-US" sz="2800" b="1" smtClean="0"/>
              <a:t>: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14400"/>
            <a:ext cx="77724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smtClean="0"/>
              <a:t>                        1. </a:t>
            </a:r>
            <a:r>
              <a:rPr lang="en-US" sz="2400" u="sng" smtClean="0"/>
              <a:t>Kiểm tra bài cũ</a:t>
            </a:r>
            <a:r>
              <a:rPr lang="en-US" sz="2400" smtClean="0"/>
              <a:t>:</a:t>
            </a:r>
          </a:p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>
              <a:buFontTx/>
              <a:buNone/>
            </a:pPr>
            <a:r>
              <a:rPr lang="en-US" sz="2400" smtClean="0"/>
              <a:t>	</a:t>
            </a:r>
            <a:r>
              <a:rPr lang="en-US" sz="2400" u="sng" smtClean="0"/>
              <a:t>Câu hỏi 1</a:t>
            </a:r>
            <a:r>
              <a:rPr lang="en-US" sz="2400" smtClean="0"/>
              <a:t>: Nêu đặc điểm của sông ngòi nước ta?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</a:t>
            </a:r>
            <a:r>
              <a:rPr lang="en-US" sz="2400" u="sng" smtClean="0"/>
              <a:t>Câu hỏi 2</a:t>
            </a:r>
            <a:r>
              <a:rPr lang="en-US" sz="2400" smtClean="0"/>
              <a:t>: Vai trò của sông ngòi trong đời sống của người dân?</a:t>
            </a:r>
          </a:p>
          <a:p>
            <a:pPr eaLnBrk="1" hangingPunct="1">
              <a:buFontTx/>
              <a:buNone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  <p:bldP spid="993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2. </a:t>
            </a:r>
            <a:r>
              <a:rPr lang="en-US" sz="3200" u="sng" smtClean="0"/>
              <a:t>Bài mới:</a:t>
            </a:r>
            <a:endParaRPr lang="vi-VN" sz="3200" u="sng" smtClean="0"/>
          </a:p>
        </p:txBody>
      </p:sp>
      <p:sp>
        <p:nvSpPr>
          <p:cNvPr id="139270" name="Text Box 6"/>
          <p:cNvSpPr txBox="1">
            <a:spLocks noChangeArrowheads="1"/>
          </p:cNvSpPr>
          <p:nvPr/>
        </p:nvSpPr>
        <p:spPr bwMode="auto">
          <a:xfrm>
            <a:off x="1371600" y="868363"/>
            <a:ext cx="6324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5: VÙNG BIỂN NƯỚC TA </a:t>
            </a:r>
          </a:p>
        </p:txBody>
      </p:sp>
      <p:pic>
        <p:nvPicPr>
          <p:cNvPr id="139275" name="bien hat chiu no.mpg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485900"/>
            <a:ext cx="8229600" cy="53721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392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9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392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275"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9275"/>
                </p:tgtEl>
              </p:cMediaNode>
            </p:video>
          </p:childTnLst>
        </p:cTn>
      </p:par>
    </p:tnLst>
    <p:bldLst>
      <p:bldP spid="139266" grpId="0"/>
      <p:bldP spid="1392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HĐ.1: Vị trí vùng biển nước ta</a:t>
            </a:r>
          </a:p>
        </p:txBody>
      </p:sp>
      <p:pic>
        <p:nvPicPr>
          <p:cNvPr id="20484" name="Picture 4" descr="Ban%20do%20VN%20tieng%20Viet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1447800"/>
            <a:ext cx="4800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1981200" y="17526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800"/>
              <a:t> 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28600" y="1981200"/>
            <a:ext cx="35052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/>
              <a:t>Vùng biển nước ta là một bộ phận của Biển Đông.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US"/>
              <a:t>Biển bao bọc phía đông, nam, tây nam phần đất liền nước ta.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81000" y="1524000"/>
            <a:ext cx="3505200" cy="286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/>
              <a:t>Câu hỏi :Thảo luận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US"/>
              <a:t>Biển nước ta thuộc bộ phận của biển nào? và giáp phía nào phần đất liền nước ta?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0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20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Ban%20do%20VN%20tieng%20Viet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0"/>
            <a:ext cx="4724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579" name="Freeform 3"/>
          <p:cNvSpPr>
            <a:spLocks/>
          </p:cNvSpPr>
          <p:nvPr/>
        </p:nvSpPr>
        <p:spPr bwMode="auto">
          <a:xfrm>
            <a:off x="4114800" y="838200"/>
            <a:ext cx="623888" cy="565150"/>
          </a:xfrm>
          <a:custGeom>
            <a:avLst/>
            <a:gdLst>
              <a:gd name="T0" fmla="*/ 623888 w 393"/>
              <a:gd name="T1" fmla="*/ 0 h 356"/>
              <a:gd name="T2" fmla="*/ 508000 w 393"/>
              <a:gd name="T3" fmla="*/ 71438 h 356"/>
              <a:gd name="T4" fmla="*/ 492125 w 393"/>
              <a:gd name="T5" fmla="*/ 28575 h 356"/>
              <a:gd name="T6" fmla="*/ 477838 w 393"/>
              <a:gd name="T7" fmla="*/ 85725 h 356"/>
              <a:gd name="T8" fmla="*/ 406400 w 393"/>
              <a:gd name="T9" fmla="*/ 130175 h 356"/>
              <a:gd name="T10" fmla="*/ 319088 w 393"/>
              <a:gd name="T11" fmla="*/ 246063 h 356"/>
              <a:gd name="T12" fmla="*/ 173038 w 393"/>
              <a:gd name="T13" fmla="*/ 288925 h 356"/>
              <a:gd name="T14" fmla="*/ 101600 w 393"/>
              <a:gd name="T15" fmla="*/ 274638 h 356"/>
              <a:gd name="T16" fmla="*/ 71438 w 393"/>
              <a:gd name="T17" fmla="*/ 406400 h 356"/>
              <a:gd name="T18" fmla="*/ 28575 w 393"/>
              <a:gd name="T19" fmla="*/ 390525 h 356"/>
              <a:gd name="T20" fmla="*/ 0 w 393"/>
              <a:gd name="T21" fmla="*/ 565150 h 35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93"/>
              <a:gd name="T34" fmla="*/ 0 h 356"/>
              <a:gd name="T35" fmla="*/ 393 w 393"/>
              <a:gd name="T36" fmla="*/ 356 h 35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93" h="356">
                <a:moveTo>
                  <a:pt x="393" y="0"/>
                </a:moveTo>
                <a:cubicBezTo>
                  <a:pt x="371" y="21"/>
                  <a:pt x="346" y="28"/>
                  <a:pt x="320" y="45"/>
                </a:cubicBezTo>
                <a:cubicBezTo>
                  <a:pt x="317" y="36"/>
                  <a:pt x="319" y="14"/>
                  <a:pt x="310" y="18"/>
                </a:cubicBezTo>
                <a:cubicBezTo>
                  <a:pt x="299" y="23"/>
                  <a:pt x="306" y="43"/>
                  <a:pt x="301" y="54"/>
                </a:cubicBezTo>
                <a:cubicBezTo>
                  <a:pt x="291" y="75"/>
                  <a:pt x="276" y="75"/>
                  <a:pt x="256" y="82"/>
                </a:cubicBezTo>
                <a:cubicBezTo>
                  <a:pt x="221" y="115"/>
                  <a:pt x="242" y="93"/>
                  <a:pt x="201" y="155"/>
                </a:cubicBezTo>
                <a:cubicBezTo>
                  <a:pt x="198" y="160"/>
                  <a:pt x="121" y="178"/>
                  <a:pt x="109" y="182"/>
                </a:cubicBezTo>
                <a:cubicBezTo>
                  <a:pt x="94" y="179"/>
                  <a:pt x="76" y="163"/>
                  <a:pt x="64" y="173"/>
                </a:cubicBezTo>
                <a:cubicBezTo>
                  <a:pt x="42" y="191"/>
                  <a:pt x="54" y="229"/>
                  <a:pt x="45" y="256"/>
                </a:cubicBezTo>
                <a:cubicBezTo>
                  <a:pt x="36" y="253"/>
                  <a:pt x="26" y="240"/>
                  <a:pt x="18" y="246"/>
                </a:cubicBezTo>
                <a:cubicBezTo>
                  <a:pt x="5" y="256"/>
                  <a:pt x="0" y="344"/>
                  <a:pt x="0" y="356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80" name="Freeform 4"/>
          <p:cNvSpPr>
            <a:spLocks/>
          </p:cNvSpPr>
          <p:nvPr/>
        </p:nvSpPr>
        <p:spPr bwMode="auto">
          <a:xfrm>
            <a:off x="3733800" y="1447800"/>
            <a:ext cx="508000" cy="1347788"/>
          </a:xfrm>
          <a:custGeom>
            <a:avLst/>
            <a:gdLst>
              <a:gd name="T0" fmla="*/ 403225 w 320"/>
              <a:gd name="T1" fmla="*/ 0 h 849"/>
              <a:gd name="T2" fmla="*/ 301625 w 320"/>
              <a:gd name="T3" fmla="*/ 73025 h 849"/>
              <a:gd name="T4" fmla="*/ 200025 w 320"/>
              <a:gd name="T5" fmla="*/ 160338 h 849"/>
              <a:gd name="T6" fmla="*/ 127000 w 320"/>
              <a:gd name="T7" fmla="*/ 276225 h 849"/>
              <a:gd name="T8" fmla="*/ 53975 w 320"/>
              <a:gd name="T9" fmla="*/ 552450 h 849"/>
              <a:gd name="T10" fmla="*/ 53975 w 320"/>
              <a:gd name="T11" fmla="*/ 581025 h 849"/>
              <a:gd name="T12" fmla="*/ 68263 w 320"/>
              <a:gd name="T13" fmla="*/ 769938 h 849"/>
              <a:gd name="T14" fmla="*/ 98425 w 320"/>
              <a:gd name="T15" fmla="*/ 725488 h 849"/>
              <a:gd name="T16" fmla="*/ 127000 w 320"/>
              <a:gd name="T17" fmla="*/ 755650 h 849"/>
              <a:gd name="T18" fmla="*/ 200025 w 320"/>
              <a:gd name="T19" fmla="*/ 958850 h 849"/>
              <a:gd name="T20" fmla="*/ 330200 w 320"/>
              <a:gd name="T21" fmla="*/ 1016000 h 849"/>
              <a:gd name="T22" fmla="*/ 403225 w 320"/>
              <a:gd name="T23" fmla="*/ 1233488 h 849"/>
              <a:gd name="T24" fmla="*/ 460375 w 320"/>
              <a:gd name="T25" fmla="*/ 1335088 h 849"/>
              <a:gd name="T26" fmla="*/ 474663 w 320"/>
              <a:gd name="T27" fmla="*/ 1292225 h 849"/>
              <a:gd name="T28" fmla="*/ 504825 w 320"/>
              <a:gd name="T29" fmla="*/ 1247775 h 8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20"/>
              <a:gd name="T46" fmla="*/ 0 h 849"/>
              <a:gd name="T47" fmla="*/ 320 w 320"/>
              <a:gd name="T48" fmla="*/ 849 h 84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20" h="849">
                <a:moveTo>
                  <a:pt x="254" y="0"/>
                </a:moveTo>
                <a:cubicBezTo>
                  <a:pt x="231" y="22"/>
                  <a:pt x="221" y="36"/>
                  <a:pt x="190" y="46"/>
                </a:cubicBezTo>
                <a:cubicBezTo>
                  <a:pt x="162" y="72"/>
                  <a:pt x="164" y="88"/>
                  <a:pt x="126" y="101"/>
                </a:cubicBezTo>
                <a:cubicBezTo>
                  <a:pt x="114" y="144"/>
                  <a:pt x="123" y="160"/>
                  <a:pt x="80" y="174"/>
                </a:cubicBezTo>
                <a:cubicBezTo>
                  <a:pt x="61" y="232"/>
                  <a:pt x="49" y="289"/>
                  <a:pt x="34" y="348"/>
                </a:cubicBezTo>
                <a:cubicBezTo>
                  <a:pt x="23" y="392"/>
                  <a:pt x="0" y="435"/>
                  <a:pt x="34" y="366"/>
                </a:cubicBezTo>
                <a:cubicBezTo>
                  <a:pt x="37" y="406"/>
                  <a:pt x="31" y="447"/>
                  <a:pt x="43" y="485"/>
                </a:cubicBezTo>
                <a:cubicBezTo>
                  <a:pt x="46" y="496"/>
                  <a:pt x="51" y="460"/>
                  <a:pt x="62" y="457"/>
                </a:cubicBezTo>
                <a:cubicBezTo>
                  <a:pt x="70" y="455"/>
                  <a:pt x="74" y="470"/>
                  <a:pt x="80" y="476"/>
                </a:cubicBezTo>
                <a:cubicBezTo>
                  <a:pt x="88" y="514"/>
                  <a:pt x="92" y="577"/>
                  <a:pt x="126" y="604"/>
                </a:cubicBezTo>
                <a:cubicBezTo>
                  <a:pt x="139" y="615"/>
                  <a:pt x="190" y="634"/>
                  <a:pt x="208" y="640"/>
                </a:cubicBezTo>
                <a:cubicBezTo>
                  <a:pt x="238" y="686"/>
                  <a:pt x="214" y="739"/>
                  <a:pt x="254" y="777"/>
                </a:cubicBezTo>
                <a:cubicBezTo>
                  <a:pt x="255" y="783"/>
                  <a:pt x="257" y="849"/>
                  <a:pt x="290" y="841"/>
                </a:cubicBezTo>
                <a:cubicBezTo>
                  <a:pt x="299" y="839"/>
                  <a:pt x="294" y="822"/>
                  <a:pt x="299" y="814"/>
                </a:cubicBezTo>
                <a:cubicBezTo>
                  <a:pt x="320" y="780"/>
                  <a:pt x="318" y="810"/>
                  <a:pt x="318" y="786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81" name="Freeform 5"/>
          <p:cNvSpPr>
            <a:spLocks/>
          </p:cNvSpPr>
          <p:nvPr/>
        </p:nvSpPr>
        <p:spPr bwMode="auto">
          <a:xfrm>
            <a:off x="4191000" y="2667000"/>
            <a:ext cx="682625" cy="744538"/>
          </a:xfrm>
          <a:custGeom>
            <a:avLst/>
            <a:gdLst>
              <a:gd name="T0" fmla="*/ 0 w 430"/>
              <a:gd name="T1" fmla="*/ 28575 h 469"/>
              <a:gd name="T2" fmla="*/ 58738 w 430"/>
              <a:gd name="T3" fmla="*/ 115888 h 469"/>
              <a:gd name="T4" fmla="*/ 101600 w 430"/>
              <a:gd name="T5" fmla="*/ 158750 h 469"/>
              <a:gd name="T6" fmla="*/ 146050 w 430"/>
              <a:gd name="T7" fmla="*/ 173038 h 469"/>
              <a:gd name="T8" fmla="*/ 174625 w 430"/>
              <a:gd name="T9" fmla="*/ 288925 h 469"/>
              <a:gd name="T10" fmla="*/ 219075 w 430"/>
              <a:gd name="T11" fmla="*/ 304800 h 469"/>
              <a:gd name="T12" fmla="*/ 290513 w 430"/>
              <a:gd name="T13" fmla="*/ 361950 h 469"/>
              <a:gd name="T14" fmla="*/ 349250 w 430"/>
              <a:gd name="T15" fmla="*/ 420688 h 469"/>
              <a:gd name="T16" fmla="*/ 422275 w 430"/>
              <a:gd name="T17" fmla="*/ 477838 h 469"/>
              <a:gd name="T18" fmla="*/ 523875 w 430"/>
              <a:gd name="T19" fmla="*/ 550863 h 469"/>
              <a:gd name="T20" fmla="*/ 595313 w 430"/>
              <a:gd name="T21" fmla="*/ 623888 h 469"/>
              <a:gd name="T22" fmla="*/ 682625 w 430"/>
              <a:gd name="T23" fmla="*/ 695325 h 46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30"/>
              <a:gd name="T37" fmla="*/ 0 h 469"/>
              <a:gd name="T38" fmla="*/ 430 w 430"/>
              <a:gd name="T39" fmla="*/ 469 h 46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30" h="469">
                <a:moveTo>
                  <a:pt x="0" y="18"/>
                </a:moveTo>
                <a:cubicBezTo>
                  <a:pt x="56" y="0"/>
                  <a:pt x="10" y="5"/>
                  <a:pt x="37" y="73"/>
                </a:cubicBezTo>
                <a:cubicBezTo>
                  <a:pt x="42" y="85"/>
                  <a:pt x="55" y="91"/>
                  <a:pt x="64" y="100"/>
                </a:cubicBezTo>
                <a:cubicBezTo>
                  <a:pt x="93" y="181"/>
                  <a:pt x="53" y="96"/>
                  <a:pt x="92" y="109"/>
                </a:cubicBezTo>
                <a:cubicBezTo>
                  <a:pt x="105" y="113"/>
                  <a:pt x="98" y="163"/>
                  <a:pt x="110" y="182"/>
                </a:cubicBezTo>
                <a:cubicBezTo>
                  <a:pt x="116" y="190"/>
                  <a:pt x="129" y="189"/>
                  <a:pt x="138" y="192"/>
                </a:cubicBezTo>
                <a:cubicBezTo>
                  <a:pt x="173" y="245"/>
                  <a:pt x="135" y="200"/>
                  <a:pt x="183" y="228"/>
                </a:cubicBezTo>
                <a:cubicBezTo>
                  <a:pt x="193" y="234"/>
                  <a:pt x="211" y="258"/>
                  <a:pt x="220" y="265"/>
                </a:cubicBezTo>
                <a:cubicBezTo>
                  <a:pt x="297" y="328"/>
                  <a:pt x="205" y="243"/>
                  <a:pt x="266" y="301"/>
                </a:cubicBezTo>
                <a:cubicBezTo>
                  <a:pt x="280" y="344"/>
                  <a:pt x="282" y="362"/>
                  <a:pt x="330" y="347"/>
                </a:cubicBezTo>
                <a:cubicBezTo>
                  <a:pt x="353" y="362"/>
                  <a:pt x="365" y="365"/>
                  <a:pt x="375" y="393"/>
                </a:cubicBezTo>
                <a:cubicBezTo>
                  <a:pt x="388" y="429"/>
                  <a:pt x="373" y="469"/>
                  <a:pt x="430" y="438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82" name="Freeform 6"/>
          <p:cNvSpPr>
            <a:spLocks/>
          </p:cNvSpPr>
          <p:nvPr/>
        </p:nvSpPr>
        <p:spPr bwMode="auto">
          <a:xfrm>
            <a:off x="4876800" y="3429000"/>
            <a:ext cx="381000" cy="796925"/>
          </a:xfrm>
          <a:custGeom>
            <a:avLst/>
            <a:gdLst>
              <a:gd name="T0" fmla="*/ 0 w 251"/>
              <a:gd name="T1" fmla="*/ 0 h 504"/>
              <a:gd name="T2" fmla="*/ 97147 w 251"/>
              <a:gd name="T3" fmla="*/ 42692 h 504"/>
              <a:gd name="T4" fmla="*/ 194295 w 251"/>
              <a:gd name="T5" fmla="*/ 216624 h 504"/>
              <a:gd name="T6" fmla="*/ 250458 w 251"/>
              <a:gd name="T7" fmla="*/ 346283 h 504"/>
              <a:gd name="T8" fmla="*/ 318765 w 251"/>
              <a:gd name="T9" fmla="*/ 592950 h 504"/>
              <a:gd name="T10" fmla="*/ 361267 w 251"/>
              <a:gd name="T11" fmla="*/ 736839 h 504"/>
              <a:gd name="T12" fmla="*/ 374928 w 251"/>
              <a:gd name="T13" fmla="*/ 722609 h 50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1"/>
              <a:gd name="T22" fmla="*/ 0 h 504"/>
              <a:gd name="T23" fmla="*/ 251 w 251"/>
              <a:gd name="T24" fmla="*/ 504 h 50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1" h="504">
                <a:moveTo>
                  <a:pt x="0" y="0"/>
                </a:moveTo>
                <a:cubicBezTo>
                  <a:pt x="15" y="46"/>
                  <a:pt x="22" y="55"/>
                  <a:pt x="64" y="27"/>
                </a:cubicBezTo>
                <a:cubicBezTo>
                  <a:pt x="80" y="75"/>
                  <a:pt x="85" y="108"/>
                  <a:pt x="128" y="137"/>
                </a:cubicBezTo>
                <a:cubicBezTo>
                  <a:pt x="149" y="202"/>
                  <a:pt x="135" y="176"/>
                  <a:pt x="165" y="219"/>
                </a:cubicBezTo>
                <a:cubicBezTo>
                  <a:pt x="172" y="301"/>
                  <a:pt x="160" y="324"/>
                  <a:pt x="210" y="375"/>
                </a:cubicBezTo>
                <a:cubicBezTo>
                  <a:pt x="224" y="432"/>
                  <a:pt x="214" y="396"/>
                  <a:pt x="238" y="466"/>
                </a:cubicBezTo>
                <a:cubicBezTo>
                  <a:pt x="251" y="503"/>
                  <a:pt x="247" y="504"/>
                  <a:pt x="247" y="457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83" name="Freeform 7"/>
          <p:cNvSpPr>
            <a:spLocks/>
          </p:cNvSpPr>
          <p:nvPr/>
        </p:nvSpPr>
        <p:spPr bwMode="auto">
          <a:xfrm>
            <a:off x="5235575" y="4252913"/>
            <a:ext cx="128588" cy="768350"/>
          </a:xfrm>
          <a:custGeom>
            <a:avLst/>
            <a:gdLst>
              <a:gd name="T0" fmla="*/ 19050 w 81"/>
              <a:gd name="T1" fmla="*/ 0 h 484"/>
              <a:gd name="T2" fmla="*/ 47625 w 81"/>
              <a:gd name="T3" fmla="*/ 101600 h 484"/>
              <a:gd name="T4" fmla="*/ 19050 w 81"/>
              <a:gd name="T5" fmla="*/ 144463 h 484"/>
              <a:gd name="T6" fmla="*/ 47625 w 81"/>
              <a:gd name="T7" fmla="*/ 333375 h 484"/>
              <a:gd name="T8" fmla="*/ 61913 w 81"/>
              <a:gd name="T9" fmla="*/ 508000 h 484"/>
              <a:gd name="T10" fmla="*/ 106363 w 81"/>
              <a:gd name="T11" fmla="*/ 536575 h 484"/>
              <a:gd name="T12" fmla="*/ 47625 w 81"/>
              <a:gd name="T13" fmla="*/ 652463 h 484"/>
              <a:gd name="T14" fmla="*/ 19050 w 81"/>
              <a:gd name="T15" fmla="*/ 768350 h 484"/>
              <a:gd name="T16" fmla="*/ 61913 w 81"/>
              <a:gd name="T17" fmla="*/ 754063 h 4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81"/>
              <a:gd name="T28" fmla="*/ 0 h 484"/>
              <a:gd name="T29" fmla="*/ 81 w 81"/>
              <a:gd name="T30" fmla="*/ 484 h 48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81" h="484">
                <a:moveTo>
                  <a:pt x="12" y="0"/>
                </a:moveTo>
                <a:cubicBezTo>
                  <a:pt x="18" y="21"/>
                  <a:pt x="30" y="42"/>
                  <a:pt x="30" y="64"/>
                </a:cubicBezTo>
                <a:cubicBezTo>
                  <a:pt x="30" y="75"/>
                  <a:pt x="13" y="80"/>
                  <a:pt x="12" y="91"/>
                </a:cubicBezTo>
                <a:cubicBezTo>
                  <a:pt x="10" y="113"/>
                  <a:pt x="25" y="182"/>
                  <a:pt x="30" y="210"/>
                </a:cubicBezTo>
                <a:cubicBezTo>
                  <a:pt x="33" y="247"/>
                  <a:pt x="29" y="285"/>
                  <a:pt x="39" y="320"/>
                </a:cubicBezTo>
                <a:cubicBezTo>
                  <a:pt x="42" y="331"/>
                  <a:pt x="65" y="327"/>
                  <a:pt x="67" y="338"/>
                </a:cubicBezTo>
                <a:cubicBezTo>
                  <a:pt x="81" y="403"/>
                  <a:pt x="66" y="399"/>
                  <a:pt x="30" y="411"/>
                </a:cubicBezTo>
                <a:cubicBezTo>
                  <a:pt x="5" y="438"/>
                  <a:pt x="0" y="449"/>
                  <a:pt x="12" y="484"/>
                </a:cubicBezTo>
                <a:cubicBezTo>
                  <a:pt x="21" y="481"/>
                  <a:pt x="39" y="475"/>
                  <a:pt x="39" y="475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84" name="Freeform 8"/>
          <p:cNvSpPr>
            <a:spLocks/>
          </p:cNvSpPr>
          <p:nvPr/>
        </p:nvSpPr>
        <p:spPr bwMode="auto">
          <a:xfrm>
            <a:off x="4495800" y="4876800"/>
            <a:ext cx="914400" cy="990600"/>
          </a:xfrm>
          <a:custGeom>
            <a:avLst/>
            <a:gdLst>
              <a:gd name="T0" fmla="*/ 831121 w 549"/>
              <a:gd name="T1" fmla="*/ 17753 h 558"/>
              <a:gd name="T2" fmla="*/ 816131 w 549"/>
              <a:gd name="T3" fmla="*/ 67460 h 558"/>
              <a:gd name="T4" fmla="*/ 801141 w 549"/>
              <a:gd name="T5" fmla="*/ 17753 h 558"/>
              <a:gd name="T6" fmla="*/ 739515 w 549"/>
              <a:gd name="T7" fmla="*/ 456244 h 558"/>
              <a:gd name="T8" fmla="*/ 709534 w 549"/>
              <a:gd name="T9" fmla="*/ 603591 h 558"/>
              <a:gd name="T10" fmla="*/ 617928 w 549"/>
              <a:gd name="T11" fmla="*/ 635546 h 558"/>
              <a:gd name="T12" fmla="*/ 496341 w 549"/>
              <a:gd name="T13" fmla="*/ 733186 h 558"/>
              <a:gd name="T14" fmla="*/ 404734 w 549"/>
              <a:gd name="T15" fmla="*/ 765141 h 558"/>
              <a:gd name="T16" fmla="*/ 268157 w 549"/>
              <a:gd name="T17" fmla="*/ 797096 h 558"/>
              <a:gd name="T18" fmla="*/ 191541 w 549"/>
              <a:gd name="T19" fmla="*/ 944443 h 558"/>
              <a:gd name="T20" fmla="*/ 69954 w 549"/>
              <a:gd name="T21" fmla="*/ 926690 h 558"/>
              <a:gd name="T22" fmla="*/ 39974 w 549"/>
              <a:gd name="T23" fmla="*/ 976398 h 558"/>
              <a:gd name="T24" fmla="*/ 8328 w 549"/>
              <a:gd name="T25" fmla="*/ 910713 h 5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49"/>
              <a:gd name="T40" fmla="*/ 0 h 558"/>
              <a:gd name="T41" fmla="*/ 549 w 549"/>
              <a:gd name="T42" fmla="*/ 558 h 5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49" h="558">
                <a:moveTo>
                  <a:pt x="499" y="10"/>
                </a:moveTo>
                <a:cubicBezTo>
                  <a:pt x="496" y="19"/>
                  <a:pt x="500" y="38"/>
                  <a:pt x="490" y="38"/>
                </a:cubicBezTo>
                <a:cubicBezTo>
                  <a:pt x="480" y="38"/>
                  <a:pt x="482" y="0"/>
                  <a:pt x="481" y="10"/>
                </a:cubicBezTo>
                <a:cubicBezTo>
                  <a:pt x="459" y="262"/>
                  <a:pt x="549" y="223"/>
                  <a:pt x="444" y="257"/>
                </a:cubicBezTo>
                <a:cubicBezTo>
                  <a:pt x="435" y="284"/>
                  <a:pt x="445" y="319"/>
                  <a:pt x="426" y="340"/>
                </a:cubicBezTo>
                <a:cubicBezTo>
                  <a:pt x="413" y="355"/>
                  <a:pt x="371" y="358"/>
                  <a:pt x="371" y="358"/>
                </a:cubicBezTo>
                <a:cubicBezTo>
                  <a:pt x="347" y="374"/>
                  <a:pt x="324" y="401"/>
                  <a:pt x="298" y="413"/>
                </a:cubicBezTo>
                <a:cubicBezTo>
                  <a:pt x="280" y="421"/>
                  <a:pt x="243" y="431"/>
                  <a:pt x="243" y="431"/>
                </a:cubicBezTo>
                <a:cubicBezTo>
                  <a:pt x="206" y="419"/>
                  <a:pt x="193" y="427"/>
                  <a:pt x="161" y="449"/>
                </a:cubicBezTo>
                <a:cubicBezTo>
                  <a:pt x="146" y="497"/>
                  <a:pt x="180" y="553"/>
                  <a:pt x="115" y="532"/>
                </a:cubicBezTo>
                <a:cubicBezTo>
                  <a:pt x="77" y="558"/>
                  <a:pt x="73" y="555"/>
                  <a:pt x="42" y="522"/>
                </a:cubicBezTo>
                <a:cubicBezTo>
                  <a:pt x="36" y="531"/>
                  <a:pt x="35" y="547"/>
                  <a:pt x="24" y="550"/>
                </a:cubicBezTo>
                <a:cubicBezTo>
                  <a:pt x="0" y="556"/>
                  <a:pt x="5" y="520"/>
                  <a:pt x="5" y="513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85" name="Freeform 9"/>
          <p:cNvSpPr>
            <a:spLocks/>
          </p:cNvSpPr>
          <p:nvPr/>
        </p:nvSpPr>
        <p:spPr bwMode="auto">
          <a:xfrm>
            <a:off x="3957638" y="5864225"/>
            <a:ext cx="628650" cy="536575"/>
          </a:xfrm>
          <a:custGeom>
            <a:avLst/>
            <a:gdLst>
              <a:gd name="T0" fmla="*/ 628650 w 396"/>
              <a:gd name="T1" fmla="*/ 0 h 338"/>
              <a:gd name="T2" fmla="*/ 295275 w 396"/>
              <a:gd name="T3" fmla="*/ 144463 h 338"/>
              <a:gd name="T4" fmla="*/ 222250 w 396"/>
              <a:gd name="T5" fmla="*/ 260350 h 338"/>
              <a:gd name="T6" fmla="*/ 179388 w 396"/>
              <a:gd name="T7" fmla="*/ 406400 h 338"/>
              <a:gd name="T8" fmla="*/ 47625 w 396"/>
              <a:gd name="T9" fmla="*/ 536575 h 338"/>
              <a:gd name="T10" fmla="*/ 4763 w 396"/>
              <a:gd name="T11" fmla="*/ 508000 h 3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96"/>
              <a:gd name="T19" fmla="*/ 0 h 338"/>
              <a:gd name="T20" fmla="*/ 396 w 396"/>
              <a:gd name="T21" fmla="*/ 338 h 3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96" h="338">
                <a:moveTo>
                  <a:pt x="396" y="0"/>
                </a:moveTo>
                <a:cubicBezTo>
                  <a:pt x="373" y="69"/>
                  <a:pt x="247" y="83"/>
                  <a:pt x="186" y="91"/>
                </a:cubicBezTo>
                <a:cubicBezTo>
                  <a:pt x="176" y="123"/>
                  <a:pt x="158" y="136"/>
                  <a:pt x="140" y="164"/>
                </a:cubicBezTo>
                <a:cubicBezTo>
                  <a:pt x="130" y="194"/>
                  <a:pt x="126" y="227"/>
                  <a:pt x="113" y="256"/>
                </a:cubicBezTo>
                <a:cubicBezTo>
                  <a:pt x="99" y="288"/>
                  <a:pt x="53" y="315"/>
                  <a:pt x="30" y="338"/>
                </a:cubicBezTo>
                <a:cubicBezTo>
                  <a:pt x="0" y="328"/>
                  <a:pt x="3" y="338"/>
                  <a:pt x="3" y="32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86" name="Freeform 10"/>
          <p:cNvSpPr>
            <a:spLocks/>
          </p:cNvSpPr>
          <p:nvPr/>
        </p:nvSpPr>
        <p:spPr bwMode="auto">
          <a:xfrm>
            <a:off x="3276600" y="6019800"/>
            <a:ext cx="739775" cy="812800"/>
          </a:xfrm>
          <a:custGeom>
            <a:avLst/>
            <a:gdLst>
              <a:gd name="T0" fmla="*/ 739775 w 466"/>
              <a:gd name="T1" fmla="*/ 349250 h 512"/>
              <a:gd name="T2" fmla="*/ 595313 w 466"/>
              <a:gd name="T3" fmla="*/ 436563 h 512"/>
              <a:gd name="T4" fmla="*/ 479425 w 466"/>
              <a:gd name="T5" fmla="*/ 465138 h 512"/>
              <a:gd name="T6" fmla="*/ 363538 w 466"/>
              <a:gd name="T7" fmla="*/ 552450 h 512"/>
              <a:gd name="T8" fmla="*/ 304800 w 466"/>
              <a:gd name="T9" fmla="*/ 682625 h 512"/>
              <a:gd name="T10" fmla="*/ 174625 w 466"/>
              <a:gd name="T11" fmla="*/ 727075 h 512"/>
              <a:gd name="T12" fmla="*/ 130175 w 466"/>
              <a:gd name="T13" fmla="*/ 812800 h 512"/>
              <a:gd name="T14" fmla="*/ 101600 w 466"/>
              <a:gd name="T15" fmla="*/ 727075 h 512"/>
              <a:gd name="T16" fmla="*/ 115888 w 466"/>
              <a:gd name="T17" fmla="*/ 219075 h 512"/>
              <a:gd name="T18" fmla="*/ 146050 w 466"/>
              <a:gd name="T19" fmla="*/ 188913 h 512"/>
              <a:gd name="T20" fmla="*/ 203200 w 466"/>
              <a:gd name="T21" fmla="*/ 101600 h 512"/>
              <a:gd name="T22" fmla="*/ 44450 w 466"/>
              <a:gd name="T23" fmla="*/ 15875 h 512"/>
              <a:gd name="T24" fmla="*/ 0 w 466"/>
              <a:gd name="T25" fmla="*/ 0 h 51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66"/>
              <a:gd name="T40" fmla="*/ 0 h 512"/>
              <a:gd name="T41" fmla="*/ 466 w 466"/>
              <a:gd name="T42" fmla="*/ 512 h 51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66" h="512">
                <a:moveTo>
                  <a:pt x="466" y="220"/>
                </a:moveTo>
                <a:cubicBezTo>
                  <a:pt x="412" y="238"/>
                  <a:pt x="411" y="237"/>
                  <a:pt x="375" y="275"/>
                </a:cubicBezTo>
                <a:cubicBezTo>
                  <a:pt x="332" y="261"/>
                  <a:pt x="344" y="279"/>
                  <a:pt x="302" y="293"/>
                </a:cubicBezTo>
                <a:cubicBezTo>
                  <a:pt x="281" y="325"/>
                  <a:pt x="261" y="327"/>
                  <a:pt x="229" y="348"/>
                </a:cubicBezTo>
                <a:cubicBezTo>
                  <a:pt x="226" y="355"/>
                  <a:pt x="210" y="419"/>
                  <a:pt x="192" y="430"/>
                </a:cubicBezTo>
                <a:cubicBezTo>
                  <a:pt x="167" y="445"/>
                  <a:pt x="137" y="448"/>
                  <a:pt x="110" y="458"/>
                </a:cubicBezTo>
                <a:cubicBezTo>
                  <a:pt x="101" y="476"/>
                  <a:pt x="102" y="512"/>
                  <a:pt x="82" y="512"/>
                </a:cubicBezTo>
                <a:cubicBezTo>
                  <a:pt x="63" y="512"/>
                  <a:pt x="64" y="458"/>
                  <a:pt x="64" y="458"/>
                </a:cubicBezTo>
                <a:cubicBezTo>
                  <a:pt x="67" y="351"/>
                  <a:pt x="64" y="244"/>
                  <a:pt x="73" y="138"/>
                </a:cubicBezTo>
                <a:cubicBezTo>
                  <a:pt x="74" y="129"/>
                  <a:pt x="87" y="126"/>
                  <a:pt x="92" y="119"/>
                </a:cubicBezTo>
                <a:cubicBezTo>
                  <a:pt x="105" y="101"/>
                  <a:pt x="128" y="64"/>
                  <a:pt x="128" y="64"/>
                </a:cubicBezTo>
                <a:cubicBezTo>
                  <a:pt x="83" y="34"/>
                  <a:pt x="86" y="30"/>
                  <a:pt x="28" y="10"/>
                </a:cubicBezTo>
                <a:cubicBezTo>
                  <a:pt x="19" y="7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87" name="Freeform 11"/>
          <p:cNvSpPr>
            <a:spLocks/>
          </p:cNvSpPr>
          <p:nvPr/>
        </p:nvSpPr>
        <p:spPr bwMode="auto">
          <a:xfrm>
            <a:off x="3208338" y="5965825"/>
            <a:ext cx="71437" cy="87313"/>
          </a:xfrm>
          <a:custGeom>
            <a:avLst/>
            <a:gdLst>
              <a:gd name="T0" fmla="*/ 0 w 45"/>
              <a:gd name="T1" fmla="*/ 0 h 55"/>
              <a:gd name="T2" fmla="*/ 71437 w 45"/>
              <a:gd name="T3" fmla="*/ 87313 h 55"/>
              <a:gd name="T4" fmla="*/ 0 60000 65536"/>
              <a:gd name="T5" fmla="*/ 0 60000 65536"/>
              <a:gd name="T6" fmla="*/ 0 w 45"/>
              <a:gd name="T7" fmla="*/ 0 h 55"/>
              <a:gd name="T8" fmla="*/ 45 w 45"/>
              <a:gd name="T9" fmla="*/ 55 h 5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" h="55">
                <a:moveTo>
                  <a:pt x="0" y="0"/>
                </a:moveTo>
                <a:cubicBezTo>
                  <a:pt x="13" y="38"/>
                  <a:pt x="21" y="28"/>
                  <a:pt x="45" y="55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2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2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animBg="1"/>
      <p:bldP spid="152580" grpId="0" animBg="1"/>
      <p:bldP spid="152581" grpId="0" animBg="1"/>
      <p:bldP spid="152582" grpId="0" animBg="1"/>
      <p:bldP spid="152583" grpId="0" animBg="1"/>
      <p:bldP spid="152584" grpId="0" animBg="1"/>
      <p:bldP spid="152585" grpId="0" animBg="1"/>
      <p:bldP spid="152586" grpId="0" animBg="1"/>
      <p:bldP spid="15258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lanh hai.mpg">
            <a:hlinkClick r:id="" action="ppaction://media"/>
          </p:cNvPr>
          <p:cNvPicPr>
            <a:picLocks noRot="1" noChangeAspect="1" noChangeArrowheads="1"/>
          </p:cNvPicPr>
          <p:nvPr>
            <p:ph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869950" y="628650"/>
            <a:ext cx="7467600" cy="56007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78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78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782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bien lanh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1600200"/>
            <a:ext cx="4572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Hđ.2. </a:t>
            </a:r>
            <a:r>
              <a:rPr lang="en-US" sz="3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Đặc điểm của vùng biển nước ta</a:t>
            </a:r>
          </a:p>
        </p:txBody>
      </p:sp>
      <p:pic>
        <p:nvPicPr>
          <p:cNvPr id="76804" name="nhiet doi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572000" y="1600200"/>
            <a:ext cx="4572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533400" y="5410200"/>
            <a:ext cx="365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Vùng biển bị đóng băng</a:t>
            </a:r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5105400" y="5410200"/>
            <a:ext cx="365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Vùng biển Việt Nam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68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8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68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768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02"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6802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68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768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04"/>
                  </p:tgtEl>
                </p:cond>
              </p:nextCondLst>
            </p:seq>
            <p:vide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6804"/>
                </p:tgtEl>
              </p:cMediaNode>
            </p:video>
          </p:childTnLst>
        </p:cTn>
      </p:par>
    </p:tnLst>
    <p:bldLst>
      <p:bldP spid="76803" grpId="0"/>
      <p:bldP spid="76805" grpId="0"/>
    </p:bld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1773</TotalTime>
  <Words>644</Words>
  <Application>Microsoft Office PowerPoint</Application>
  <PresentationFormat>On-screen Show (4:3)</PresentationFormat>
  <Paragraphs>88</Paragraphs>
  <Slides>28</Slides>
  <Notes>17</Notes>
  <HiddenSlides>0</HiddenSlides>
  <MMClips>6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Arial</vt:lpstr>
      <vt:lpstr>Mountain Top</vt:lpstr>
      <vt:lpstr>Slide 1</vt:lpstr>
      <vt:lpstr>I.Mục tiêu:</vt:lpstr>
      <vt:lpstr>II. Đồ dùng dạy học:</vt:lpstr>
      <vt:lpstr>III. Hoạt động dạy học:</vt:lpstr>
      <vt:lpstr>2. Bài mới:</vt:lpstr>
      <vt:lpstr>HĐ.1: Vị trí vùng biển nước ta</vt:lpstr>
      <vt:lpstr>Slide 7</vt:lpstr>
      <vt:lpstr>Slide 8</vt:lpstr>
      <vt:lpstr>Slide 9</vt:lpstr>
      <vt:lpstr>Biển Việt Nam có đặc điểm, thuận lợi gì cho người dân?</vt:lpstr>
      <vt:lpstr>Biển gây ra những khó khăn gì trong cuộc sống người dân ven biển?</vt:lpstr>
      <vt:lpstr>Slide 12</vt:lpstr>
      <vt:lpstr>Slide 13</vt:lpstr>
      <vt:lpstr>Slide 14</vt:lpstr>
      <vt:lpstr>HĐ.3: Vai trò của biển:</vt:lpstr>
      <vt:lpstr>Slide 16</vt:lpstr>
      <vt:lpstr>Nuôi thủy hải sản</vt:lpstr>
      <vt:lpstr>Khai thác tài nguyên</vt:lpstr>
      <vt:lpstr>Slide 19</vt:lpstr>
      <vt:lpstr>Slide 20</vt:lpstr>
      <vt:lpstr>Trò  chơi 1.: Nêu vai trò của biển trong đời sống của con người chúng ta.</vt:lpstr>
      <vt:lpstr>Quảng Ninh</vt:lpstr>
      <vt:lpstr>Giáo dục môi trường: </vt:lpstr>
      <vt:lpstr>Nước thải chảy ra biển</vt:lpstr>
      <vt:lpstr>Slide 25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ATT</dc:creator>
  <cp:lastModifiedBy>CSTeam</cp:lastModifiedBy>
  <cp:revision>60</cp:revision>
  <dcterms:created xsi:type="dcterms:W3CDTF">2010-03-18T14:13:22Z</dcterms:created>
  <dcterms:modified xsi:type="dcterms:W3CDTF">2016-06-30T02:34:12Z</dcterms:modified>
</cp:coreProperties>
</file>