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95" r:id="rId2"/>
    <p:sldId id="325" r:id="rId3"/>
    <p:sldId id="258" r:id="rId4"/>
    <p:sldId id="318" r:id="rId5"/>
    <p:sldId id="319" r:id="rId6"/>
    <p:sldId id="320" r:id="rId7"/>
    <p:sldId id="321" r:id="rId8"/>
    <p:sldId id="322" r:id="rId9"/>
    <p:sldId id="282" r:id="rId10"/>
    <p:sldId id="283" r:id="rId11"/>
    <p:sldId id="284" r:id="rId12"/>
    <p:sldId id="286" r:id="rId13"/>
    <p:sldId id="294" r:id="rId14"/>
    <p:sldId id="287" r:id="rId15"/>
    <p:sldId id="293" r:id="rId16"/>
    <p:sldId id="288" r:id="rId17"/>
    <p:sldId id="289" r:id="rId18"/>
    <p:sldId id="326" r:id="rId19"/>
  </p:sldIdLst>
  <p:sldSz cx="12192000" cy="6858000"/>
  <p:notesSz cx="6858000" cy="9144000"/>
  <p:embeddedFontLst>
    <p:embeddedFont>
      <p:font typeface=".VnAristote" pitchFamily="34" charset="0"/>
      <p:regular r:id="rId21"/>
    </p:embeddedFont>
    <p:embeddedFont>
      <p:font typeface="Bahnschrift SemiBold Condensed" pitchFamily="34" charset="0"/>
      <p:bold r:id="rId22"/>
    </p:embeddedFont>
    <p:embeddedFont>
      <p:font typeface="Calibri Light" pitchFamily="34" charset="0"/>
      <p:regular r:id="rId23"/>
      <p:italic r:id="rId24"/>
    </p:embeddedFont>
    <p:embeddedFont>
      <p:font typeface="Elephant" charset="0"/>
      <p:regular r:id="rId25"/>
      <p:italic r:id="rId26"/>
    </p:embeddedFont>
    <p:embeddedFont>
      <p:font typeface="Calibri" pitchFamily="34" charset="0"/>
      <p:regular r:id="rId27"/>
      <p:bold r:id="rId28"/>
      <p:italic r:id="rId29"/>
      <p:boldItalic r:id="rId30"/>
    </p:embeddedFont>
    <p:embeddedFont>
      <p:font typeface="宋体" pitchFamily="2" charset="-122"/>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80E"/>
    <a:srgbClr val="FEF9B7"/>
    <a:srgbClr val="00CAF4"/>
    <a:srgbClr val="6B72D5"/>
    <a:srgbClr val="0996FF"/>
    <a:srgbClr val="D5E40E"/>
    <a:srgbClr val="36FC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6" d="100"/>
          <a:sy n="76" d="100"/>
        </p:scale>
        <p:origin x="-504" y="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1432CD-1729-4401-9D90-76BC32486740}" type="datetimeFigureOut">
              <a:rPr lang="en-US" smtClean="0"/>
              <a:t>4/10/2023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52515-DABC-4F72-B3B8-B21077F6A06B}" type="slidenum">
              <a:rPr lang="en-US" smtClean="0"/>
              <a:t>‹#›</a:t>
            </a:fld>
            <a:endParaRPr lang="en-US"/>
          </a:p>
        </p:txBody>
      </p:sp>
    </p:spTree>
    <p:extLst>
      <p:ext uri="{BB962C8B-B14F-4D97-AF65-F5344CB8AC3E}">
        <p14:creationId xmlns:p14="http://schemas.microsoft.com/office/powerpoint/2010/main" val="3023872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2009902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3845253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585266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050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230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383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6796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457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801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70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2256671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961209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59960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25068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24593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1192134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4121334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3A9364-C3A2-438D-B66B-D585EF706B47}" type="datetimeFigureOut">
              <a:rPr lang="en-US" smtClean="0"/>
              <a:t>4/10/2023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E86221-6D52-47F2-835E-390680D2D021}" type="slidenum">
              <a:rPr lang="en-US" smtClean="0"/>
              <a:t>‹#›</a:t>
            </a:fld>
            <a:endParaRPr lang="en-US"/>
          </a:p>
        </p:txBody>
      </p:sp>
    </p:spTree>
    <p:extLst>
      <p:ext uri="{BB962C8B-B14F-4D97-AF65-F5344CB8AC3E}">
        <p14:creationId xmlns:p14="http://schemas.microsoft.com/office/powerpoint/2010/main" val="356540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0"/>
          <a:stretch>
            <a:fillRect/>
          </a:stretch>
        </p:blipFill>
        <p:spPr>
          <a:xfrm>
            <a:off x="-9673" y="-30780"/>
            <a:ext cx="12211346" cy="6919560"/>
          </a:xfrm>
          <a:prstGeom prst="rect">
            <a:avLst/>
          </a:prstGeom>
        </p:spPr>
      </p:pic>
    </p:spTree>
    <p:extLst>
      <p:ext uri="{BB962C8B-B14F-4D97-AF65-F5344CB8AC3E}">
        <p14:creationId xmlns:p14="http://schemas.microsoft.com/office/powerpoint/2010/main" val="1673955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 id="2147483668" r:id="rId14"/>
    <p:sldLayoutId id="2147483669" r:id="rId15"/>
    <p:sldLayoutId id="2147483670" r:id="rId16"/>
    <p:sldLayoutId id="2147483671" r:id="rId17"/>
    <p:sldLayoutId id="2147483672"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4.wav"/><Relationship Id="rId7"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audio" Target="../media/audio7.wav"/><Relationship Id="rId5" Type="http://schemas.openxmlformats.org/officeDocument/2006/relationships/audio" Target="../media/audio6.wav"/><Relationship Id="rId4" Type="http://schemas.openxmlformats.org/officeDocument/2006/relationships/audio" Target="../media/audio5.wav"/></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8.wav"/></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audio2.wav"/><Relationship Id="rId7"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6.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audio" Target="../media/audio2.wav"/><Relationship Id="rId1" Type="http://schemas.openxmlformats.org/officeDocument/2006/relationships/slideLayout" Target="../slideLayouts/slideLayout1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audio2.wav"/><Relationship Id="rId7"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spham-0936082789"/>
          <p:cNvSpPr txBox="1"/>
          <p:nvPr/>
        </p:nvSpPr>
        <p:spPr>
          <a:xfrm>
            <a:off x="1136591" y="1347973"/>
            <a:ext cx="10417322" cy="3098768"/>
          </a:xfrm>
          <a:prstGeom prst="rect">
            <a:avLst/>
          </a:prstGeom>
          <a:noFill/>
        </p:spPr>
        <p:txBody>
          <a:bodyPr wrap="none" rtlCol="0">
            <a:prstTxWarp prst="textInflateTop">
              <a:avLst/>
            </a:prstTxWarp>
            <a:spAutoFit/>
          </a:bodyPr>
          <a:lstStyle/>
          <a:p>
            <a:pPr algn="ctr"/>
            <a:r>
              <a:rPr lang="en-US" sz="8800" b="1" dirty="0" smtClean="0">
                <a:ln w="12700" cmpd="sng">
                  <a:solidFill>
                    <a:schemeClr val="accent4"/>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rPr>
              <a:t>Welcome to my class</a:t>
            </a:r>
            <a:endParaRPr lang="en-US" sz="8800" b="1" dirty="0">
              <a:ln w="12700" cmpd="sng">
                <a:solidFill>
                  <a:schemeClr val="accent4"/>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endParaRPr>
          </a:p>
        </p:txBody>
      </p:sp>
    </p:spTree>
    <p:extLst>
      <p:ext uri="{BB962C8B-B14F-4D97-AF65-F5344CB8AC3E}">
        <p14:creationId xmlns:p14="http://schemas.microsoft.com/office/powerpoint/2010/main" val="17885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705662" y="237906"/>
            <a:ext cx="266130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1. Listen and repeat.</a:t>
            </a:r>
            <a:endParaRPr lang="en-US" sz="2000">
              <a:latin typeface="Arial" panose="020B0604020202020204" pitchFamily="34" charset="0"/>
              <a:cs typeface="Arial" panose="020B0604020202020204" pitchFamily="34" charset="0"/>
            </a:endParaRPr>
          </a:p>
        </p:txBody>
      </p:sp>
      <p:pic>
        <p:nvPicPr>
          <p:cNvPr id="6" name="Msphamsound"/>
          <p:cNvPicPr>
            <a:picLocks noChangeAspect="1"/>
          </p:cNvPicPr>
          <p:nvPr/>
        </p:nvPicPr>
        <p:blipFill>
          <a:blip r:embed="rId7"/>
          <a:stretch>
            <a:fillRect/>
          </a:stretch>
        </p:blipFill>
        <p:spPr>
          <a:xfrm>
            <a:off x="5531556" y="780102"/>
            <a:ext cx="371888" cy="365792"/>
          </a:xfrm>
          <a:prstGeom prst="rect">
            <a:avLst/>
          </a:prstGeom>
        </p:spPr>
      </p:pic>
      <p:pic>
        <p:nvPicPr>
          <p:cNvPr id="7" name="Picture 6"/>
          <p:cNvPicPr>
            <a:picLocks noChangeAspect="1"/>
          </p:cNvPicPr>
          <p:nvPr/>
        </p:nvPicPr>
        <p:blipFill>
          <a:blip r:embed="rId8"/>
          <a:stretch>
            <a:fillRect/>
          </a:stretch>
        </p:blipFill>
        <p:spPr>
          <a:xfrm>
            <a:off x="451413" y="1145894"/>
            <a:ext cx="11045299" cy="4096318"/>
          </a:xfrm>
          <a:prstGeom prst="rect">
            <a:avLst/>
          </a:prstGeom>
        </p:spPr>
      </p:pic>
      <p:pic>
        <p:nvPicPr>
          <p:cNvPr id="9" name="Msphamsound"/>
          <p:cNvPicPr>
            <a:picLocks noChangeAspect="1"/>
          </p:cNvPicPr>
          <p:nvPr/>
        </p:nvPicPr>
        <p:blipFill>
          <a:blip r:embed="rId7"/>
          <a:stretch>
            <a:fillRect/>
          </a:stretch>
        </p:blipFill>
        <p:spPr>
          <a:xfrm>
            <a:off x="5612579" y="5213275"/>
            <a:ext cx="371888" cy="365792"/>
          </a:xfrm>
          <a:prstGeom prst="rect">
            <a:avLst/>
          </a:prstGeom>
        </p:spPr>
      </p:pic>
      <p:pic>
        <p:nvPicPr>
          <p:cNvPr id="10" name="Msphamsound"/>
          <p:cNvPicPr>
            <a:picLocks noChangeAspect="1"/>
          </p:cNvPicPr>
          <p:nvPr/>
        </p:nvPicPr>
        <p:blipFill>
          <a:blip r:embed="rId7"/>
          <a:stretch>
            <a:fillRect/>
          </a:stretch>
        </p:blipFill>
        <p:spPr>
          <a:xfrm>
            <a:off x="7248409" y="791682"/>
            <a:ext cx="371888" cy="365792"/>
          </a:xfrm>
          <a:prstGeom prst="rect">
            <a:avLst/>
          </a:prstGeom>
        </p:spPr>
      </p:pic>
      <p:pic>
        <p:nvPicPr>
          <p:cNvPr id="11" name="Msphamsound"/>
          <p:cNvPicPr>
            <a:picLocks noChangeAspect="1"/>
          </p:cNvPicPr>
          <p:nvPr/>
        </p:nvPicPr>
        <p:blipFill>
          <a:blip r:embed="rId7"/>
          <a:stretch>
            <a:fillRect/>
          </a:stretch>
        </p:blipFill>
        <p:spPr>
          <a:xfrm>
            <a:off x="7248409" y="5213275"/>
            <a:ext cx="371888" cy="365792"/>
          </a:xfrm>
          <a:prstGeom prst="rect">
            <a:avLst/>
          </a:prstGeom>
        </p:spPr>
      </p:pic>
      <p:pic>
        <p:nvPicPr>
          <p:cNvPr id="12" name="Msphamsound"/>
          <p:cNvPicPr>
            <a:picLocks noChangeAspect="1"/>
          </p:cNvPicPr>
          <p:nvPr/>
        </p:nvPicPr>
        <p:blipFill>
          <a:blip r:embed="rId7"/>
          <a:stretch>
            <a:fillRect/>
          </a:stretch>
        </p:blipFill>
        <p:spPr>
          <a:xfrm>
            <a:off x="10994806" y="5849813"/>
            <a:ext cx="557783" cy="548640"/>
          </a:xfrm>
          <a:prstGeom prst="rect">
            <a:avLst/>
          </a:prstGeom>
        </p:spPr>
      </p:pic>
    </p:spTree>
    <p:extLst>
      <p:ext uri="{BB962C8B-B14F-4D97-AF65-F5344CB8AC3E}">
        <p14:creationId xmlns:p14="http://schemas.microsoft.com/office/powerpoint/2010/main" val="9403463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iếng Anh 5 Tập 1 - Unit 9 What did you see at the zoo- - Lesson 3 - 1 Listen and repeat (mp3cut.net) (1).wav"/>
                                        </p:tgtEl>
                                      </p:cMediaNode>
                                    </p:audio>
                                  </p:sub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9"/>
                                        </p:tgtEl>
                                      </p:cBhvr>
                                    </p:animEffect>
                                    <p:animScale>
                                      <p:cBhvr>
                                        <p:cTn id="13" dur="250" autoRev="1" fill="hold"/>
                                        <p:tgtEl>
                                          <p:spTgt spid="9"/>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3" name="Tiếng Anh 5 Tập 1 - Unit 9 What did you see at the zoo- - Lesson 3 - 1 Listen and repeat (mp3cut.net) (3).wav"/>
                                        </p:tgtEl>
                                      </p:cMediaNode>
                                    </p:audio>
                                  </p:sub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10"/>
                                        </p:tgtEl>
                                      </p:cBhvr>
                                    </p:animEffect>
                                    <p:animScale>
                                      <p:cBhvr>
                                        <p:cTn id="19" dur="250" autoRev="1" fill="hold"/>
                                        <p:tgtEl>
                                          <p:spTgt spid="10"/>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4" name="Tiếng Anh 5 Tập 1 - Unit 9 What did you see at the zoo- - Lesson 3 - 1 Listen and repeat (mp3cut.net) (2).wav"/>
                                        </p:tgtEl>
                                      </p:cMediaNode>
                                    </p:audio>
                                  </p:sub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11"/>
                                        </p:tgtEl>
                                      </p:cBhvr>
                                    </p:animEffect>
                                    <p:animScale>
                                      <p:cBhvr>
                                        <p:cTn id="25" dur="250" autoRev="1" fill="hold"/>
                                        <p:tgtEl>
                                          <p:spTgt spid="11"/>
                                        </p:tgtEl>
                                      </p:cBhvr>
                                      <p:by x="105000" y="105000"/>
                                    </p:animScale>
                                  </p:childTnLst>
                                  <p:subTnLst>
                                    <p:audio>
                                      <p:cMediaNode>
                                        <p:cTn display="0" masterRel="sameClick">
                                          <p:stCondLst>
                                            <p:cond evt="begin" delay="0">
                                              <p:tn val="23"/>
                                            </p:cond>
                                          </p:stCondLst>
                                          <p:endCondLst>
                                            <p:cond evt="onStopAudio" delay="0">
                                              <p:tgtEl>
                                                <p:sldTgt/>
                                              </p:tgtEl>
                                            </p:cond>
                                          </p:endCondLst>
                                        </p:cTn>
                                        <p:tgtEl>
                                          <p:sndTgt r:embed="rId5" name="Tiếng Anh 5 Tập 1 - Unit 9 What did you see at the zoo- - Lesson 3 - 1 Listen and repeat (mp3cut.net) (4).wav"/>
                                        </p:tgtEl>
                                      </p:cMediaNode>
                                    </p:audio>
                                  </p:sub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12"/>
                                        </p:tgtEl>
                                      </p:cBhvr>
                                    </p:animEffect>
                                    <p:animScale>
                                      <p:cBhvr>
                                        <p:cTn id="31" dur="250" autoRev="1" fill="hold"/>
                                        <p:tgtEl>
                                          <p:spTgt spid="12"/>
                                        </p:tgtEl>
                                      </p:cBhvr>
                                      <p:by x="105000" y="105000"/>
                                    </p:animScale>
                                  </p:childTnLst>
                                  <p:subTnLst>
                                    <p:audio>
                                      <p:cMediaNode>
                                        <p:cTn display="0" masterRel="sameClick">
                                          <p:stCondLst>
                                            <p:cond evt="begin" delay="0">
                                              <p:tn val="29"/>
                                            </p:cond>
                                          </p:stCondLst>
                                          <p:endCondLst>
                                            <p:cond evt="onStopAudio" delay="0">
                                              <p:tgtEl>
                                                <p:sldTgt/>
                                              </p:tgtEl>
                                            </p:cond>
                                          </p:endCondLst>
                                        </p:cTn>
                                        <p:tgtEl>
                                          <p:sndTgt r:embed="rId6" name="Tiếng Anh 5 Tập 1 - Unit 9 What did you see at the zoo- - Lesson 3 - 1 Listen and repeat (mp3cut.net).wav"/>
                                        </p:tgtEl>
                                      </p:cMediaNode>
                                    </p:audio>
                                  </p:subTnLst>
                                </p:cTn>
                              </p:par>
                            </p:childTnLst>
                          </p:cTn>
                        </p:par>
                      </p:childTnLst>
                    </p:cTn>
                  </p:par>
                </p:childTnLst>
              </p:cTn>
              <p:nextCondLst>
                <p:cond evt="onClick" delay="0">
                  <p:tgtEl>
                    <p:spTgt spid="1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45924" y="1480271"/>
            <a:ext cx="10602380" cy="3217843"/>
          </a:xfrm>
          <a:prstGeom prst="rect">
            <a:avLst/>
          </a:prstGeom>
        </p:spPr>
      </p:pic>
      <p:sp>
        <p:nvSpPr>
          <p:cNvPr id="2" name="Mspham-0936082789"/>
          <p:cNvSpPr/>
          <p:nvPr/>
        </p:nvSpPr>
        <p:spPr>
          <a:xfrm>
            <a:off x="616315" y="258574"/>
            <a:ext cx="9241632"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2. Listen and underline the stressed words. Then say the sentences aloud.</a:t>
            </a:r>
          </a:p>
        </p:txBody>
      </p:sp>
      <p:pic>
        <p:nvPicPr>
          <p:cNvPr id="7" name="Msphamsound-0936082789"/>
          <p:cNvPicPr>
            <a:picLocks noChangeAspect="1"/>
          </p:cNvPicPr>
          <p:nvPr/>
        </p:nvPicPr>
        <p:blipFill>
          <a:blip r:embed="rId3"/>
          <a:stretch>
            <a:fillRect/>
          </a:stretch>
        </p:blipFill>
        <p:spPr>
          <a:xfrm>
            <a:off x="11208657" y="5731075"/>
            <a:ext cx="539647" cy="548640"/>
          </a:xfrm>
          <a:prstGeom prst="rect">
            <a:avLst/>
          </a:prstGeom>
        </p:spPr>
      </p:pic>
      <p:pic>
        <p:nvPicPr>
          <p:cNvPr id="9" name="Msphamsound-0936082789"/>
          <p:cNvPicPr>
            <a:picLocks noChangeAspect="1"/>
          </p:cNvPicPr>
          <p:nvPr/>
        </p:nvPicPr>
        <p:blipFill>
          <a:blip r:embed="rId3"/>
          <a:stretch>
            <a:fillRect/>
          </a:stretch>
        </p:blipFill>
        <p:spPr>
          <a:xfrm>
            <a:off x="7594923" y="1837062"/>
            <a:ext cx="359765" cy="365760"/>
          </a:xfrm>
          <a:prstGeom prst="rect">
            <a:avLst/>
          </a:prstGeom>
        </p:spPr>
      </p:pic>
      <p:pic>
        <p:nvPicPr>
          <p:cNvPr id="10" name="Msphamsound-0936082789"/>
          <p:cNvPicPr>
            <a:picLocks noChangeAspect="1"/>
          </p:cNvPicPr>
          <p:nvPr/>
        </p:nvPicPr>
        <p:blipFill>
          <a:blip r:embed="rId3"/>
          <a:stretch>
            <a:fillRect/>
          </a:stretch>
        </p:blipFill>
        <p:spPr>
          <a:xfrm>
            <a:off x="5939743" y="2519968"/>
            <a:ext cx="359765" cy="365760"/>
          </a:xfrm>
          <a:prstGeom prst="rect">
            <a:avLst/>
          </a:prstGeom>
        </p:spPr>
      </p:pic>
      <p:pic>
        <p:nvPicPr>
          <p:cNvPr id="11" name="Msphamsound-0936082789"/>
          <p:cNvPicPr>
            <a:picLocks noChangeAspect="1"/>
          </p:cNvPicPr>
          <p:nvPr/>
        </p:nvPicPr>
        <p:blipFill>
          <a:blip r:embed="rId3"/>
          <a:stretch>
            <a:fillRect/>
          </a:stretch>
        </p:blipFill>
        <p:spPr>
          <a:xfrm>
            <a:off x="11388539" y="3422793"/>
            <a:ext cx="359765" cy="365760"/>
          </a:xfrm>
          <a:prstGeom prst="rect">
            <a:avLst/>
          </a:prstGeom>
        </p:spPr>
      </p:pic>
      <p:pic>
        <p:nvPicPr>
          <p:cNvPr id="12" name="Msphamsound-0936082789"/>
          <p:cNvPicPr>
            <a:picLocks noChangeAspect="1"/>
          </p:cNvPicPr>
          <p:nvPr/>
        </p:nvPicPr>
        <p:blipFill>
          <a:blip r:embed="rId3"/>
          <a:stretch>
            <a:fillRect/>
          </a:stretch>
        </p:blipFill>
        <p:spPr>
          <a:xfrm>
            <a:off x="6538747" y="4013102"/>
            <a:ext cx="359765" cy="365760"/>
          </a:xfrm>
          <a:prstGeom prst="rect">
            <a:avLst/>
          </a:prstGeom>
        </p:spPr>
      </p:pic>
      <p:cxnSp>
        <p:nvCxnSpPr>
          <p:cNvPr id="15" name="Mspham-0936082789"/>
          <p:cNvCxnSpPr/>
          <p:nvPr/>
        </p:nvCxnSpPr>
        <p:spPr>
          <a:xfrm>
            <a:off x="1853220" y="2249122"/>
            <a:ext cx="1006998"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3" name="Mspham-0936082789"/>
          <p:cNvCxnSpPr/>
          <p:nvPr/>
        </p:nvCxnSpPr>
        <p:spPr>
          <a:xfrm>
            <a:off x="4516173" y="2213973"/>
            <a:ext cx="694156"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4" name="Mspham-0936082789"/>
          <p:cNvCxnSpPr/>
          <p:nvPr/>
        </p:nvCxnSpPr>
        <p:spPr>
          <a:xfrm>
            <a:off x="6551434" y="2238590"/>
            <a:ext cx="694156"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6" name="Mspham-0936082789"/>
          <p:cNvCxnSpPr/>
          <p:nvPr/>
        </p:nvCxnSpPr>
        <p:spPr>
          <a:xfrm>
            <a:off x="2062977" y="2882304"/>
            <a:ext cx="741486"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7" name="Mspham-0936082789"/>
          <p:cNvCxnSpPr/>
          <p:nvPr/>
        </p:nvCxnSpPr>
        <p:spPr>
          <a:xfrm>
            <a:off x="2955075" y="2868715"/>
            <a:ext cx="669071" cy="13589"/>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18" name="Mspham-0936082789"/>
          <p:cNvCxnSpPr/>
          <p:nvPr/>
        </p:nvCxnSpPr>
        <p:spPr>
          <a:xfrm>
            <a:off x="4279078" y="2882304"/>
            <a:ext cx="1486102" cy="6794"/>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1" name="Mspham-0936082789"/>
          <p:cNvCxnSpPr/>
          <p:nvPr/>
        </p:nvCxnSpPr>
        <p:spPr>
          <a:xfrm>
            <a:off x="1852164" y="3740524"/>
            <a:ext cx="1006998"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2" name="Mspham-0936082789"/>
          <p:cNvCxnSpPr/>
          <p:nvPr/>
        </p:nvCxnSpPr>
        <p:spPr>
          <a:xfrm>
            <a:off x="4382054" y="3743949"/>
            <a:ext cx="1828800"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3" name="Mspham-0936082789"/>
          <p:cNvCxnSpPr/>
          <p:nvPr/>
        </p:nvCxnSpPr>
        <p:spPr>
          <a:xfrm>
            <a:off x="6384093" y="3729373"/>
            <a:ext cx="457200" cy="13589"/>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5" name="Mspham-0936082789"/>
          <p:cNvCxnSpPr/>
          <p:nvPr/>
        </p:nvCxnSpPr>
        <p:spPr>
          <a:xfrm>
            <a:off x="10136460" y="3742962"/>
            <a:ext cx="970155"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7" name="Mspham-0936082789"/>
          <p:cNvCxnSpPr/>
          <p:nvPr/>
        </p:nvCxnSpPr>
        <p:spPr>
          <a:xfrm>
            <a:off x="2888169" y="4352712"/>
            <a:ext cx="1335154"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cxnSp>
        <p:nvCxnSpPr>
          <p:cNvPr id="29" name="Mspham-0936082789"/>
          <p:cNvCxnSpPr/>
          <p:nvPr/>
        </p:nvCxnSpPr>
        <p:spPr>
          <a:xfrm>
            <a:off x="4354552" y="4352712"/>
            <a:ext cx="1856302" cy="0"/>
          </a:xfrm>
          <a:prstGeom prst="line">
            <a:avLst/>
          </a:prstGeom>
          <a:ln w="28575">
            <a:solidFill>
              <a:srgbClr val="FF18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20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7"/>
                    </p:tgtEl>
                  </p:cond>
                </p:stCondLst>
                <p:endSync evt="end" delay="0">
                  <p:rtn val="all"/>
                </p:endSync>
                <p:childTnLst>
                  <p:par>
                    <p:cTn id="68" fill="hold">
                      <p:stCondLst>
                        <p:cond delay="0"/>
                      </p:stCondLst>
                      <p:childTnLst>
                        <p:par>
                          <p:cTn id="69" fill="hold">
                            <p:stCondLst>
                              <p:cond delay="0"/>
                            </p:stCondLst>
                            <p:childTnLst>
                              <p:par>
                                <p:cTn id="70" presetID="26" presetClass="emph" presetSubtype="0" fill="hold" nodeType="clickEffect">
                                  <p:stCondLst>
                                    <p:cond delay="0"/>
                                  </p:stCondLst>
                                  <p:childTnLst>
                                    <p:animEffect transition="out" filter="fade">
                                      <p:cBhvr>
                                        <p:cTn id="71" dur="500" tmFilter="0, 0; .2, .5; .8, .5; 1, 0"/>
                                        <p:tgtEl>
                                          <p:spTgt spid="7"/>
                                        </p:tgtEl>
                                      </p:cBhvr>
                                    </p:animEffect>
                                    <p:animScale>
                                      <p:cBhvr>
                                        <p:cTn id="72"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73" restart="whenNotActive" fill="hold" evtFilter="cancelBubble" nodeType="interactiveSeq">
                <p:stCondLst>
                  <p:cond evt="onClick" delay="0">
                    <p:tgtEl>
                      <p:spTgt spid="9"/>
                    </p:tgtEl>
                  </p:cond>
                </p:stCondLst>
                <p:endSync evt="end" delay="0">
                  <p:rtn val="all"/>
                </p:endSync>
                <p:childTnLst>
                  <p:par>
                    <p:cTn id="74" fill="hold">
                      <p:stCondLst>
                        <p:cond delay="0"/>
                      </p:stCondLst>
                      <p:childTnLst>
                        <p:par>
                          <p:cTn id="75" fill="hold">
                            <p:stCondLst>
                              <p:cond delay="0"/>
                            </p:stCondLst>
                            <p:childTnLst>
                              <p:par>
                                <p:cTn id="76" presetID="26" presetClass="emph" presetSubtype="0" fill="hold" nodeType="clickEffect">
                                  <p:stCondLst>
                                    <p:cond delay="0"/>
                                  </p:stCondLst>
                                  <p:childTnLst>
                                    <p:animEffect transition="out" filter="fade">
                                      <p:cBhvr>
                                        <p:cTn id="77" dur="500" tmFilter="0, 0; .2, .5; .8, .5; 1, 0"/>
                                        <p:tgtEl>
                                          <p:spTgt spid="9"/>
                                        </p:tgtEl>
                                      </p:cBhvr>
                                    </p:animEffect>
                                    <p:animScale>
                                      <p:cBhvr>
                                        <p:cTn id="78"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79" restart="whenNotActive" fill="hold" evtFilter="cancelBubble" nodeType="interactiveSeq">
                <p:stCondLst>
                  <p:cond evt="onClick" delay="0">
                    <p:tgtEl>
                      <p:spTgt spid="10"/>
                    </p:tgtEl>
                  </p:cond>
                </p:stCondLst>
                <p:endSync evt="end" delay="0">
                  <p:rtn val="all"/>
                </p:endSync>
                <p:childTnLst>
                  <p:par>
                    <p:cTn id="80" fill="hold">
                      <p:stCondLst>
                        <p:cond delay="0"/>
                      </p:stCondLst>
                      <p:childTnLst>
                        <p:par>
                          <p:cTn id="81" fill="hold">
                            <p:stCondLst>
                              <p:cond delay="0"/>
                            </p:stCondLst>
                            <p:childTnLst>
                              <p:par>
                                <p:cTn id="82" presetID="26" presetClass="emph" presetSubtype="0" fill="hold" nodeType="clickEffect">
                                  <p:stCondLst>
                                    <p:cond delay="0"/>
                                  </p:stCondLst>
                                  <p:childTnLst>
                                    <p:animEffect transition="out" filter="fade">
                                      <p:cBhvr>
                                        <p:cTn id="83" dur="500" tmFilter="0, 0; .2, .5; .8, .5; 1, 0"/>
                                        <p:tgtEl>
                                          <p:spTgt spid="10"/>
                                        </p:tgtEl>
                                      </p:cBhvr>
                                    </p:animEffect>
                                    <p:animScale>
                                      <p:cBhvr>
                                        <p:cTn id="8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85" restart="whenNotActive" fill="hold" evtFilter="cancelBubble" nodeType="interactiveSeq">
                <p:stCondLst>
                  <p:cond evt="onClick" delay="0">
                    <p:tgtEl>
                      <p:spTgt spid="11"/>
                    </p:tgtEl>
                  </p:cond>
                </p:stCondLst>
                <p:endSync evt="end" delay="0">
                  <p:rtn val="all"/>
                </p:endSync>
                <p:childTnLst>
                  <p:par>
                    <p:cTn id="86" fill="hold">
                      <p:stCondLst>
                        <p:cond delay="0"/>
                      </p:stCondLst>
                      <p:childTnLst>
                        <p:par>
                          <p:cTn id="87" fill="hold">
                            <p:stCondLst>
                              <p:cond delay="0"/>
                            </p:stCondLst>
                            <p:childTnLst>
                              <p:par>
                                <p:cTn id="88" presetID="26" presetClass="emph" presetSubtype="0" fill="hold" nodeType="clickEffect">
                                  <p:stCondLst>
                                    <p:cond delay="0"/>
                                  </p:stCondLst>
                                  <p:childTnLst>
                                    <p:animEffect transition="out" filter="fade">
                                      <p:cBhvr>
                                        <p:cTn id="89" dur="500" tmFilter="0, 0; .2, .5; .8, .5; 1, 0"/>
                                        <p:tgtEl>
                                          <p:spTgt spid="11"/>
                                        </p:tgtEl>
                                      </p:cBhvr>
                                    </p:animEffect>
                                    <p:animScale>
                                      <p:cBhvr>
                                        <p:cTn id="90"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91" restart="whenNotActive" fill="hold" evtFilter="cancelBubble" nodeType="interactiveSeq">
                <p:stCondLst>
                  <p:cond evt="onClick" delay="0">
                    <p:tgtEl>
                      <p:spTgt spid="12"/>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2"/>
                                        </p:tgtEl>
                                      </p:cBhvr>
                                    </p:animEffect>
                                    <p:animScale>
                                      <p:cBhvr>
                                        <p:cTn id="96" dur="250" autoRev="1" fill="hold"/>
                                        <p:tgtEl>
                                          <p:spTgt spid="12"/>
                                        </p:tgtEl>
                                      </p:cBhvr>
                                      <p:by x="105000" y="105000"/>
                                    </p:animScale>
                                  </p:childTnLst>
                                </p:cTn>
                              </p:par>
                            </p:childTnLst>
                          </p:cTn>
                        </p:par>
                      </p:childTnLst>
                    </p:cTn>
                  </p:par>
                </p:childTnLst>
              </p:cTn>
              <p:nextCondLst>
                <p:cond evt="onClick" delay="0">
                  <p:tgtEl>
                    <p:spTgt spid="1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spham-093608278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38046" y="1011434"/>
            <a:ext cx="9335197" cy="5251048"/>
          </a:xfrm>
          <a:prstGeom prst="rect">
            <a:avLst/>
          </a:prstGeom>
        </p:spPr>
      </p:pic>
      <p:pic>
        <p:nvPicPr>
          <p:cNvPr id="2" name="Mspham-0936082789"/>
          <p:cNvPicPr>
            <a:picLocks noChangeAspect="1"/>
          </p:cNvPicPr>
          <p:nvPr/>
        </p:nvPicPr>
        <p:blipFill>
          <a:blip r:embed="rId6"/>
          <a:stretch>
            <a:fillRect/>
          </a:stretch>
        </p:blipFill>
        <p:spPr>
          <a:xfrm>
            <a:off x="949124" y="213179"/>
            <a:ext cx="10313043" cy="6310340"/>
          </a:xfrm>
          <a:prstGeom prst="roundRect">
            <a:avLst>
              <a:gd name="adj" fmla="val 13626"/>
            </a:avLst>
          </a:prstGeom>
        </p:spPr>
      </p:pic>
      <p:sp>
        <p:nvSpPr>
          <p:cNvPr id="14" name="Mspham-0936082789"/>
          <p:cNvSpPr/>
          <p:nvPr/>
        </p:nvSpPr>
        <p:spPr>
          <a:xfrm>
            <a:off x="688040" y="213179"/>
            <a:ext cx="181184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3. Let’s chant</a:t>
            </a:r>
            <a:endParaRPr lang="en-US" sz="2000">
              <a:latin typeface="Arial" panose="020B0604020202020204" pitchFamily="34" charset="0"/>
              <a:cs typeface="Arial" panose="020B0604020202020204" pitchFamily="34" charset="0"/>
            </a:endParaRPr>
          </a:p>
        </p:txBody>
      </p:sp>
      <p:pic>
        <p:nvPicPr>
          <p:cNvPr id="6" name="Mspham0936082789">
            <a:extLst>
              <a:ext uri="{FF2B5EF4-FFF2-40B4-BE49-F238E27FC236}">
                <a16:creationId xmlns:a16="http://schemas.microsoft.com/office/drawing/2014/main" xmlns="" id="{7FE67062-5D82-4304-8C9C-D5E5E947DEF8}"/>
              </a:ext>
            </a:extLst>
          </p:cNvPr>
          <p:cNvPicPr>
            <a:picLocks noChangeAspect="1"/>
          </p:cNvPicPr>
          <p:nvPr/>
        </p:nvPicPr>
        <p:blipFill>
          <a:blip r:embed="rId7"/>
          <a:stretch>
            <a:fillRect/>
          </a:stretch>
        </p:blipFill>
        <p:spPr>
          <a:xfrm>
            <a:off x="11298666" y="5672574"/>
            <a:ext cx="452423" cy="457200"/>
          </a:xfrm>
          <a:prstGeom prst="rect">
            <a:avLst/>
          </a:prstGeom>
        </p:spPr>
      </p:pic>
      <p:pic>
        <p:nvPicPr>
          <p:cNvPr id="7" name="Mspham0936082789">
            <a:extLst>
              <a:ext uri="{FF2B5EF4-FFF2-40B4-BE49-F238E27FC236}">
                <a16:creationId xmlns:a16="http://schemas.microsoft.com/office/drawing/2014/main" xmlns="" id="{1364AFD2-6098-4746-B2D6-82F3369418C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210325" y="5049806"/>
            <a:ext cx="548640" cy="5486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29239765"/>
      </p:ext>
    </p:extLst>
  </p:cSld>
  <p:clrMapOvr>
    <a:masterClrMapping/>
  </p:clrMapOvr>
  <p:timing>
    <p:tnLst>
      <p:par>
        <p:cTn id="1" dur="indefinite" restart="never" nodeType="tmRoot">
          <p:childTnLst>
            <p:video fullScrn="1">
              <p:cMediaNode vol="80000">
                <p:cTn id="2" fill="hold" display="0">
                  <p:stCondLst>
                    <p:cond delay="indefinite"/>
                  </p:stCondLst>
                </p:cTn>
                <p:tgtEl>
                  <p:spTgt spid="3"/>
                </p:tgtEl>
              </p:cMediaNode>
            </p:video>
            <p:seq concurrent="1" nextAc="seek">
              <p:cTn id="3" restart="whenNotActive" fill="hold" evtFilter="cancelBubble" nodeType="interactiveSeq">
                <p:stCondLst>
                  <p:cond evt="onClick" delay="0">
                    <p:tgtEl>
                      <p:spTgt spid="6"/>
                    </p:tgtEl>
                  </p:cond>
                </p:stCondLst>
                <p:endSync evt="end" delay="0">
                  <p:rtn val="all"/>
                </p:endSync>
                <p:childTnLst>
                  <p:par>
                    <p:cTn id="4" fill="hold">
                      <p:stCondLst>
                        <p:cond delay="0"/>
                      </p:stCondLst>
                      <p:childTnLst>
                        <p:par>
                          <p:cTn id="5" fill="hold">
                            <p:stCondLst>
                              <p:cond delay="0"/>
                            </p:stCondLst>
                            <p:childTnLst>
                              <p:par>
                                <p:cTn id="6" presetID="26" presetClass="emph" presetSubtype="0" fill="hold" nodeType="clickEffect">
                                  <p:stCondLst>
                                    <p:cond delay="0"/>
                                  </p:stCondLst>
                                  <p:childTnLst>
                                    <p:animEffect transition="out" filter="fade">
                                      <p:cBhvr>
                                        <p:cTn id="7" dur="500" tmFilter="0, 0; .2, .5; .8, .5; 1, 0"/>
                                        <p:tgtEl>
                                          <p:spTgt spid="6"/>
                                        </p:tgtEl>
                                      </p:cBhvr>
                                    </p:animEffect>
                                    <p:animScale>
                                      <p:cBhvr>
                                        <p:cTn id="8" dur="250" autoRev="1" fill="hold"/>
                                        <p:tgtEl>
                                          <p:spTgt spid="6"/>
                                        </p:tgtEl>
                                      </p:cBhvr>
                                      <p:by x="105000" y="105000"/>
                                    </p:animScale>
                                  </p:childTnLst>
                                  <p:subTnLst>
                                    <p:audio>
                                      <p:cMediaNode>
                                        <p:cTn display="0" masterRel="sameClick">
                                          <p:stCondLst>
                                            <p:cond evt="begin" delay="0">
                                              <p:tn val="6"/>
                                            </p:cond>
                                          </p:stCondLst>
                                          <p:endCondLst>
                                            <p:cond evt="onStopAudio" delay="0">
                                              <p:tgtEl>
                                                <p:sldTgt/>
                                              </p:tgtEl>
                                            </p:cond>
                                          </p:endCondLst>
                                        </p:cTn>
                                        <p:tgtEl>
                                          <p:sndTgt r:embed="rId4" name="Tiếng Anh 5 Tập 1 - Unit 9 What did you see at the zoo- - Lesson 3 - 3 Let’s chant (mp3cut.net).wav"/>
                                        </p:tgtEl>
                                      </p:cMediaNode>
                                    </p:audio>
                                  </p:subTnLst>
                                </p:cTn>
                              </p:par>
                            </p:childTnLst>
                          </p:cTn>
                        </p:par>
                      </p:childTnLst>
                    </p:cTn>
                  </p:par>
                </p:childTnLst>
              </p:cTn>
              <p:nextCondLst>
                <p:cond evt="onClick" delay="0">
                  <p:tgtEl>
                    <p:spTgt spid="6"/>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7"/>
                                        </p:tgtEl>
                                      </p:cBhvr>
                                    </p:animEffect>
                                    <p:animScale>
                                      <p:cBhvr>
                                        <p:cTn id="14" dur="250" autoRev="1" fill="hold"/>
                                        <p:tgtEl>
                                          <p:spTgt spid="7"/>
                                        </p:tgtEl>
                                      </p:cBhvr>
                                      <p:by x="105000" y="105000"/>
                                    </p:animScale>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36967" fill="hold"/>
                                        <p:tgtEl>
                                          <p:spTgt spid="3"/>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spham-0936082789"/>
          <p:cNvSpPr/>
          <p:nvPr/>
        </p:nvSpPr>
        <p:spPr>
          <a:xfrm>
            <a:off x="621603" y="240989"/>
            <a:ext cx="282000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complete</a:t>
            </a:r>
            <a:endParaRPr lang="en-US" sz="200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2"/>
          <a:srcRect l="66510"/>
          <a:stretch/>
        </p:blipFill>
        <p:spPr>
          <a:xfrm>
            <a:off x="5567423" y="937554"/>
            <a:ext cx="5776769" cy="5105977"/>
          </a:xfrm>
          <a:prstGeom prst="rect">
            <a:avLst/>
          </a:prstGeom>
        </p:spPr>
      </p:pic>
      <p:pic>
        <p:nvPicPr>
          <p:cNvPr id="4" name="Picture 3"/>
          <p:cNvPicPr>
            <a:picLocks noChangeAspect="1"/>
          </p:cNvPicPr>
          <p:nvPr/>
        </p:nvPicPr>
        <p:blipFill rotWithShape="1">
          <a:blip r:embed="rId2"/>
          <a:srcRect t="2513" r="83552" b="9515"/>
          <a:stretch/>
        </p:blipFill>
        <p:spPr>
          <a:xfrm>
            <a:off x="1241346" y="1210347"/>
            <a:ext cx="3052862" cy="4833184"/>
          </a:xfrm>
          <a:prstGeom prst="rect">
            <a:avLst/>
          </a:prstGeom>
        </p:spPr>
      </p:pic>
      <p:sp>
        <p:nvSpPr>
          <p:cNvPr id="5" name="Rounded Rectangle 4"/>
          <p:cNvSpPr/>
          <p:nvPr/>
        </p:nvSpPr>
        <p:spPr>
          <a:xfrm>
            <a:off x="1103972" y="5079821"/>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Rounded Rectangle 5"/>
          <p:cNvSpPr/>
          <p:nvPr/>
        </p:nvSpPr>
        <p:spPr>
          <a:xfrm>
            <a:off x="1103972" y="3758304"/>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Rounded Rectangle 6"/>
          <p:cNvSpPr/>
          <p:nvPr/>
        </p:nvSpPr>
        <p:spPr>
          <a:xfrm>
            <a:off x="1103970" y="2404956"/>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Rounded Rectangle 7"/>
          <p:cNvSpPr/>
          <p:nvPr/>
        </p:nvSpPr>
        <p:spPr>
          <a:xfrm>
            <a:off x="1103971" y="1062449"/>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524637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spham-0936082789"/>
          <p:cNvSpPr/>
          <p:nvPr/>
        </p:nvSpPr>
        <p:spPr>
          <a:xfrm>
            <a:off x="621603" y="240989"/>
            <a:ext cx="282000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complete</a:t>
            </a:r>
            <a:endParaRPr lang="en-US" sz="2000">
              <a:latin typeface="Arial" panose="020B0604020202020204" pitchFamily="34" charset="0"/>
              <a:cs typeface="Arial" panose="020B0604020202020204" pitchFamily="34" charset="0"/>
            </a:endParaRPr>
          </a:p>
        </p:txBody>
      </p:sp>
      <p:sp>
        <p:nvSpPr>
          <p:cNvPr id="6" name="Rectangle 5"/>
          <p:cNvSpPr/>
          <p:nvPr/>
        </p:nvSpPr>
        <p:spPr>
          <a:xfrm>
            <a:off x="1226916" y="668740"/>
            <a:ext cx="10243595" cy="5780044"/>
          </a:xfrm>
          <a:prstGeom prst="rect">
            <a:avLst/>
          </a:prstGeom>
        </p:spPr>
        <p:txBody>
          <a:bodyPr wrap="square">
            <a:spAutoFit/>
          </a:bodyPr>
          <a:lstStyle/>
          <a:p>
            <a:pPr algn="just">
              <a:lnSpc>
                <a:spcPct val="110000"/>
              </a:lnSpc>
            </a:pPr>
            <a:r>
              <a:rPr lang="en-US" sz="2800">
                <a:solidFill>
                  <a:srgbClr val="333333"/>
                </a:solidFill>
                <a:latin typeface="Arial" panose="020B0604020202020204" pitchFamily="34" charset="0"/>
                <a:cs typeface="Arial" panose="020B0604020202020204" pitchFamily="34" charset="0"/>
              </a:rPr>
              <a:t>Dear Tuan,</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I went to the zoo with my classmates last Friday. First, we saw the monkeys. They were fun to watch because they jumped up and down quickly. Then we went to see the elephants. They moved slowly and quietly. We also saw the tigers. I liked them very much because they were fast. Next, we saw the peacocks. My classmates liked them because they moved beautifully. In the end, we saw the pandas. They were very cute and did everything slowly. I had a really good time at the zoo.</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See you soon.</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Best wishes,</a:t>
            </a:r>
            <a:endParaRPr lang="en-US" sz="2800">
              <a:latin typeface="Arial" panose="020B0604020202020204" pitchFamily="34" charset="0"/>
              <a:cs typeface="Arial" panose="020B0604020202020204" pitchFamily="34" charset="0"/>
            </a:endParaRPr>
          </a:p>
          <a:p>
            <a:pPr algn="just">
              <a:lnSpc>
                <a:spcPct val="110000"/>
              </a:lnSpc>
            </a:pPr>
            <a:r>
              <a:rPr lang="en-US" sz="2800">
                <a:solidFill>
                  <a:srgbClr val="333333"/>
                </a:solidFill>
                <a:latin typeface="Arial" panose="020B0604020202020204" pitchFamily="34" charset="0"/>
                <a:cs typeface="Arial" panose="020B0604020202020204" pitchFamily="34" charset="0"/>
              </a:rPr>
              <a:t>Phong</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2892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spham-0936082789"/>
          <p:cNvSpPr/>
          <p:nvPr/>
        </p:nvSpPr>
        <p:spPr>
          <a:xfrm>
            <a:off x="621603" y="240989"/>
            <a:ext cx="2820003"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4. Read and complete</a:t>
            </a:r>
            <a:endParaRPr lang="en-US" sz="200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2"/>
          <a:srcRect l="66510"/>
          <a:stretch/>
        </p:blipFill>
        <p:spPr>
          <a:xfrm>
            <a:off x="5567423" y="937554"/>
            <a:ext cx="5776769" cy="5105977"/>
          </a:xfrm>
          <a:prstGeom prst="rect">
            <a:avLst/>
          </a:prstGeom>
        </p:spPr>
      </p:pic>
      <p:pic>
        <p:nvPicPr>
          <p:cNvPr id="4" name="Picture 3"/>
          <p:cNvPicPr>
            <a:picLocks noChangeAspect="1"/>
          </p:cNvPicPr>
          <p:nvPr/>
        </p:nvPicPr>
        <p:blipFill rotWithShape="1">
          <a:blip r:embed="rId2"/>
          <a:srcRect t="2513" r="83552" b="9515"/>
          <a:stretch/>
        </p:blipFill>
        <p:spPr>
          <a:xfrm>
            <a:off x="1241346" y="1210347"/>
            <a:ext cx="3052862" cy="4833184"/>
          </a:xfrm>
          <a:prstGeom prst="rect">
            <a:avLst/>
          </a:prstGeom>
        </p:spPr>
      </p:pic>
      <p:sp>
        <p:nvSpPr>
          <p:cNvPr id="5" name="Rounded Rectangle 4"/>
          <p:cNvSpPr/>
          <p:nvPr/>
        </p:nvSpPr>
        <p:spPr>
          <a:xfrm>
            <a:off x="1103972" y="5079821"/>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Rounded Rectangle 5"/>
          <p:cNvSpPr/>
          <p:nvPr/>
        </p:nvSpPr>
        <p:spPr>
          <a:xfrm>
            <a:off x="1103972" y="3758304"/>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Rounded Rectangle 6"/>
          <p:cNvSpPr/>
          <p:nvPr/>
        </p:nvSpPr>
        <p:spPr>
          <a:xfrm>
            <a:off x="1103970" y="2404956"/>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Rounded Rectangle 7"/>
          <p:cNvSpPr/>
          <p:nvPr/>
        </p:nvSpPr>
        <p:spPr>
          <a:xfrm>
            <a:off x="1103971" y="1062449"/>
            <a:ext cx="2958633" cy="819175"/>
          </a:xfrm>
          <a:prstGeom prst="roundRect">
            <a:avLst/>
          </a:prstGeom>
          <a:solidFill>
            <a:srgbClr val="FFFF00">
              <a:alpha val="7000"/>
            </a:srgb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cxnSp>
        <p:nvCxnSpPr>
          <p:cNvPr id="10" name="Straight Arrow Connector 9"/>
          <p:cNvCxnSpPr>
            <a:stCxn id="8" idx="3"/>
          </p:cNvCxnSpPr>
          <p:nvPr/>
        </p:nvCxnSpPr>
        <p:spPr>
          <a:xfrm>
            <a:off x="4062604" y="1472037"/>
            <a:ext cx="1504819" cy="143843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062604" y="2712562"/>
            <a:ext cx="1602216" cy="246160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3"/>
          </p:cNvCxnSpPr>
          <p:nvPr/>
        </p:nvCxnSpPr>
        <p:spPr>
          <a:xfrm flipV="1">
            <a:off x="4062605" y="1663998"/>
            <a:ext cx="1602215" cy="250389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3"/>
          </p:cNvCxnSpPr>
          <p:nvPr/>
        </p:nvCxnSpPr>
        <p:spPr>
          <a:xfrm flipV="1">
            <a:off x="4062605" y="4150993"/>
            <a:ext cx="1602215" cy="133841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74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6753" y="274717"/>
            <a:ext cx="4931350"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5. </a:t>
            </a:r>
            <a:r>
              <a:rPr lang="en-US" sz="2000" b="1"/>
              <a:t> </a:t>
            </a:r>
            <a:r>
              <a:rPr lang="en-US" sz="2000" b="1">
                <a:latin typeface="Arial" panose="020B0604020202020204" pitchFamily="34" charset="0"/>
                <a:cs typeface="Arial" panose="020B0604020202020204" pitchFamily="34" charset="0"/>
              </a:rPr>
              <a:t>Write about your last visit to the zoo</a:t>
            </a:r>
          </a:p>
        </p:txBody>
      </p:sp>
      <p:sp>
        <p:nvSpPr>
          <p:cNvPr id="2" name="Rectangle 1"/>
          <p:cNvSpPr/>
          <p:nvPr/>
        </p:nvSpPr>
        <p:spPr>
          <a:xfrm>
            <a:off x="1064510" y="1372553"/>
            <a:ext cx="10548360" cy="3416320"/>
          </a:xfrm>
          <a:prstGeom prst="rect">
            <a:avLst/>
          </a:prstGeom>
        </p:spPr>
        <p:txBody>
          <a:bodyPr wrap="square">
            <a:spAutoFit/>
          </a:bodyPr>
          <a:lstStyle/>
          <a:p>
            <a:pPr>
              <a:lnSpc>
                <a:spcPct val="150000"/>
              </a:lnSpc>
            </a:pPr>
            <a:r>
              <a:rPr lang="en-US" sz="3600">
                <a:solidFill>
                  <a:srgbClr val="002060"/>
                </a:solidFill>
                <a:latin typeface="Arial" panose="020B0604020202020204" pitchFamily="34" charset="0"/>
                <a:cs typeface="Arial" panose="020B0604020202020204" pitchFamily="34" charset="0"/>
              </a:rPr>
              <a:t>I went to the zoo with_________last _________.</a:t>
            </a:r>
          </a:p>
          <a:p>
            <a:pPr>
              <a:lnSpc>
                <a:spcPct val="150000"/>
              </a:lnSpc>
            </a:pPr>
            <a:r>
              <a:rPr lang="en-US" sz="3600">
                <a:solidFill>
                  <a:srgbClr val="002060"/>
                </a:solidFill>
                <a:latin typeface="Arial" panose="020B0604020202020204" pitchFamily="34" charset="0"/>
                <a:cs typeface="Arial" panose="020B0604020202020204" pitchFamily="34" charset="0"/>
              </a:rPr>
              <a:t>At the zoo, I saw  ________________________.</a:t>
            </a:r>
          </a:p>
          <a:p>
            <a:pPr>
              <a:lnSpc>
                <a:spcPct val="150000"/>
              </a:lnSpc>
            </a:pPr>
            <a:r>
              <a:rPr lang="en-US" sz="3600">
                <a:solidFill>
                  <a:srgbClr val="002060"/>
                </a:solidFill>
                <a:latin typeface="Arial" panose="020B0604020202020204" pitchFamily="34" charset="0"/>
                <a:cs typeface="Arial" panose="020B0604020202020204" pitchFamily="34" charset="0"/>
              </a:rPr>
              <a:t>The _________ and the _________.</a:t>
            </a:r>
          </a:p>
          <a:p>
            <a:pPr>
              <a:lnSpc>
                <a:spcPct val="150000"/>
              </a:lnSpc>
            </a:pPr>
            <a:r>
              <a:rPr lang="en-US" sz="3600">
                <a:solidFill>
                  <a:srgbClr val="002060"/>
                </a:solidFill>
                <a:latin typeface="Arial" panose="020B0604020202020204" pitchFamily="34" charset="0"/>
                <a:cs typeface="Arial" panose="020B0604020202020204" pitchFamily="34" charset="0"/>
              </a:rPr>
              <a:t>I think the animals at the zoo are ____________.</a:t>
            </a:r>
          </a:p>
        </p:txBody>
      </p:sp>
    </p:spTree>
    <p:extLst>
      <p:ext uri="{BB962C8B-B14F-4D97-AF65-F5344CB8AC3E}">
        <p14:creationId xmlns:p14="http://schemas.microsoft.com/office/powerpoint/2010/main" val="1691358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p:nvPr/>
        </p:nvSpPr>
        <p:spPr>
          <a:xfrm>
            <a:off x="825269" y="367359"/>
            <a:ext cx="1337226" cy="400110"/>
          </a:xfrm>
          <a:prstGeom prst="rect">
            <a:avLst/>
          </a:prstGeom>
        </p:spPr>
        <p:txBody>
          <a:bodyPr wrap="none">
            <a:spAutoFit/>
          </a:bodyPr>
          <a:lstStyle/>
          <a:p>
            <a:r>
              <a:rPr lang="en-US" sz="2000" b="1">
                <a:latin typeface="Arial" panose="020B0604020202020204" pitchFamily="34" charset="0"/>
                <a:cs typeface="Arial" panose="020B0604020202020204" pitchFamily="34" charset="0"/>
              </a:rPr>
              <a:t>6. Project</a:t>
            </a:r>
          </a:p>
        </p:txBody>
      </p:sp>
      <p:sp>
        <p:nvSpPr>
          <p:cNvPr id="3" name="Rectangle 2"/>
          <p:cNvSpPr/>
          <p:nvPr/>
        </p:nvSpPr>
        <p:spPr>
          <a:xfrm>
            <a:off x="1641657" y="567414"/>
            <a:ext cx="9340770" cy="707886"/>
          </a:xfrm>
          <a:prstGeom prst="rect">
            <a:avLst/>
          </a:prstGeom>
        </p:spPr>
        <p:txBody>
          <a:bodyPr wrap="square">
            <a:spAutoFit/>
          </a:bodyPr>
          <a:lstStyle/>
          <a:p>
            <a:pPr algn="ctr"/>
            <a:r>
              <a:rPr lang="en-US" sz="4000" b="1">
                <a:solidFill>
                  <a:srgbClr val="0996FF"/>
                </a:solidFill>
                <a:latin typeface="Arial" panose="020B0604020202020204" pitchFamily="34" charset="0"/>
                <a:cs typeface="Arial" panose="020B0604020202020204" pitchFamily="34" charset="0"/>
              </a:rPr>
              <a:t>Draw your dream zoo.</a:t>
            </a:r>
            <a:endParaRPr lang="en-US" sz="4000">
              <a:solidFill>
                <a:srgbClr val="0996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994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6142" y="939452"/>
            <a:ext cx="6200384" cy="369332"/>
          </a:xfrm>
          <a:prstGeom prst="rect">
            <a:avLst/>
          </a:prstGeom>
          <a:noFill/>
        </p:spPr>
        <p:txBody>
          <a:bodyPr wrap="square" rtlCol="0">
            <a:spAutoFit/>
          </a:bodyPr>
          <a:lstStyle/>
          <a:p>
            <a:r>
              <a:rPr lang="en-US" dirty="0" smtClean="0"/>
              <a:t>I</a:t>
            </a:r>
            <a:endParaRPr lang="en-US" dirty="0"/>
          </a:p>
        </p:txBody>
      </p:sp>
      <p:sp>
        <p:nvSpPr>
          <p:cNvPr id="3" name="TextBox 2"/>
          <p:cNvSpPr txBox="1"/>
          <p:nvPr/>
        </p:nvSpPr>
        <p:spPr>
          <a:xfrm>
            <a:off x="2467627" y="1308784"/>
            <a:ext cx="6951946" cy="2339102"/>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7, Homework</a:t>
            </a:r>
          </a:p>
          <a:p>
            <a:pPr marL="285750" indent="-285750">
              <a:buFontTx/>
              <a:buChar char="-"/>
            </a:pPr>
            <a:r>
              <a:rPr lang="en-US" sz="3200" dirty="0" smtClean="0">
                <a:latin typeface="Times New Roman" pitchFamily="18" charset="0"/>
                <a:cs typeface="Times New Roman" pitchFamily="18" charset="0"/>
              </a:rPr>
              <a:t>Read again part 1.</a:t>
            </a:r>
          </a:p>
          <a:p>
            <a:pPr marL="285750" indent="-285750">
              <a:buFontTx/>
              <a:buChar char="-"/>
            </a:pPr>
            <a:r>
              <a:rPr lang="en-US" sz="3200" dirty="0" smtClean="0">
                <a:latin typeface="Times New Roman" pitchFamily="18" charset="0"/>
                <a:cs typeface="Times New Roman" pitchFamily="18" charset="0"/>
              </a:rPr>
              <a:t>Do exercise in the workbook.</a:t>
            </a:r>
          </a:p>
          <a:p>
            <a:pPr marL="285750" indent="-285750">
              <a:buFontTx/>
              <a:buChar char="-"/>
            </a:pPr>
            <a:r>
              <a:rPr lang="en-US" sz="3200" dirty="0" smtClean="0">
                <a:latin typeface="Times New Roman" pitchFamily="18" charset="0"/>
                <a:cs typeface="Times New Roman" pitchFamily="18" charset="0"/>
              </a:rPr>
              <a:t>Prepare the next lesson.</a:t>
            </a:r>
          </a:p>
          <a:p>
            <a:endParaRPr lang="en-US" dirty="0"/>
          </a:p>
        </p:txBody>
      </p:sp>
    </p:spTree>
    <p:extLst>
      <p:ext uri="{BB962C8B-B14F-4D97-AF65-F5344CB8AC3E}">
        <p14:creationId xmlns:p14="http://schemas.microsoft.com/office/powerpoint/2010/main" val="4095768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2448897" y="702353"/>
            <a:ext cx="7510389" cy="1015663"/>
          </a:xfrm>
          <a:prstGeom prst="rect">
            <a:avLst/>
          </a:prstGeom>
          <a:noFill/>
        </p:spPr>
        <p:txBody>
          <a:bodyPr wrap="none" rtlCol="0">
            <a:spAutoFit/>
          </a:bodyPr>
          <a:lstStyle/>
          <a:p>
            <a:r>
              <a:rPr lang="en-US" sz="6000" b="1" dirty="0" smtClean="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rPr>
              <a:t>Tuesday, 13</a:t>
            </a:r>
            <a:r>
              <a:rPr lang="en-US" sz="6000" b="1" baseline="30000" dirty="0" smtClean="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rPr>
              <a:t>th</a:t>
            </a:r>
            <a:r>
              <a:rPr lang="en-US" sz="6000" b="1" dirty="0" smtClean="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rPr>
              <a:t> December 2022</a:t>
            </a:r>
            <a:endParaRPr lang="en-US" sz="6000" b="1" dirty="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endParaRPr>
          </a:p>
        </p:txBody>
      </p:sp>
      <p:sp>
        <p:nvSpPr>
          <p:cNvPr id="5" name="Mspham-0936082789"/>
          <p:cNvSpPr txBox="1"/>
          <p:nvPr/>
        </p:nvSpPr>
        <p:spPr>
          <a:xfrm>
            <a:off x="8337593" y="4727053"/>
            <a:ext cx="2398413" cy="1015663"/>
          </a:xfrm>
          <a:prstGeom prst="rect">
            <a:avLst/>
          </a:prstGeom>
          <a:noFill/>
        </p:spPr>
        <p:txBody>
          <a:bodyPr wrap="none" rtlCol="0">
            <a:spAutoFit/>
          </a:bodyPr>
          <a:lstStyle/>
          <a:p>
            <a:r>
              <a:rPr lang="en-US" sz="6000" b="1" dirty="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rPr>
              <a:t>Lesson </a:t>
            </a:r>
            <a:r>
              <a:rPr lang="en-US" sz="6000" b="1" dirty="0" smtClean="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rPr>
              <a:t>3</a:t>
            </a:r>
            <a:endParaRPr lang="en-US" sz="6000" b="1" dirty="0">
              <a:ln w="0">
                <a:solidFill>
                  <a:srgbClr val="D5E40E"/>
                </a:solidFill>
              </a:ln>
              <a:solidFill>
                <a:srgbClr val="0996FF"/>
              </a:solidFill>
              <a:effectLst>
                <a:outerShdw blurRad="38100" dist="19050" dir="2700000" algn="tl" rotWithShape="0">
                  <a:prstClr val="black">
                    <a:alpha val="40000"/>
                  </a:prstClr>
                </a:outerShdw>
              </a:effectLst>
              <a:latin typeface="Bahnschrift SemiBold Condensed" panose="020B0502040204020203" pitchFamily="34" charset="0"/>
            </a:endParaRPr>
          </a:p>
        </p:txBody>
      </p:sp>
      <p:sp>
        <p:nvSpPr>
          <p:cNvPr id="6" name="Mspham-0936082789"/>
          <p:cNvSpPr txBox="1"/>
          <p:nvPr/>
        </p:nvSpPr>
        <p:spPr>
          <a:xfrm>
            <a:off x="1136590" y="1974274"/>
            <a:ext cx="10537667" cy="2397310"/>
          </a:xfrm>
          <a:prstGeom prst="rect">
            <a:avLst/>
          </a:prstGeom>
          <a:noFill/>
        </p:spPr>
        <p:txBody>
          <a:bodyPr wrap="none" rtlCol="0">
            <a:prstTxWarp prst="textInflateTop">
              <a:avLst/>
            </a:prstTxWarp>
            <a:spAutoFit/>
          </a:bodyPr>
          <a:lstStyle/>
          <a:p>
            <a:pPr algn="ctr"/>
            <a:r>
              <a:rPr lang="en-US" sz="8800" b="1" dirty="0" smtClean="0">
                <a:ln w="12700" cmpd="sng">
                  <a:solidFill>
                    <a:srgbClr val="FFC000"/>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rPr>
              <a:t>Unit 9: What</a:t>
            </a:r>
            <a:r>
              <a:rPr lang="en-US" sz="8800" b="1" dirty="0">
                <a:ln w="12700" cmpd="sng">
                  <a:solidFill>
                    <a:srgbClr val="FFC000"/>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rPr>
              <a:t> did you see </a:t>
            </a:r>
          </a:p>
          <a:p>
            <a:pPr algn="ctr"/>
            <a:r>
              <a:rPr lang="en-US" sz="8800" b="1" dirty="0">
                <a:ln w="12700" cmpd="sng">
                  <a:solidFill>
                    <a:srgbClr val="FFC000"/>
                  </a:solidFill>
                  <a:prstDash val="solid"/>
                </a:ln>
                <a:solidFill>
                  <a:srgbClr val="FF180E"/>
                </a:solidFill>
                <a:effectLst>
                  <a:outerShdw blurRad="50800" dist="38100" dir="18900000" algn="bl" rotWithShape="0">
                    <a:prstClr val="black">
                      <a:alpha val="40000"/>
                    </a:prstClr>
                  </a:outerShdw>
                </a:effectLst>
                <a:latin typeface=".VnAristote" panose="020B7200000000000000" pitchFamily="34" charset="0"/>
              </a:rPr>
              <a:t>at the zoo?</a:t>
            </a:r>
          </a:p>
        </p:txBody>
      </p:sp>
    </p:spTree>
    <p:extLst>
      <p:ext uri="{BB962C8B-B14F-4D97-AF65-F5344CB8AC3E}">
        <p14:creationId xmlns:p14="http://schemas.microsoft.com/office/powerpoint/2010/main" val="426637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2000"/>
                            </p:stCondLst>
                            <p:childTnLst>
                              <p:par>
                                <p:cTn id="14" presetID="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1000" fill="hold"/>
                                        <p:tgtEl>
                                          <p:spTgt spid="5"/>
                                        </p:tgtEl>
                                        <p:attrNameLst>
                                          <p:attrName>ppt_x</p:attrName>
                                        </p:attrNameLst>
                                      </p:cBhvr>
                                      <p:tavLst>
                                        <p:tav tm="0">
                                          <p:val>
                                            <p:strVal val="0-#ppt_w/2"/>
                                          </p:val>
                                        </p:tav>
                                        <p:tav tm="100000">
                                          <p:val>
                                            <p:strVal val="#ppt_x"/>
                                          </p:val>
                                        </p:tav>
                                      </p:tavLst>
                                    </p:anim>
                                    <p:anim calcmode="lin" valueType="num">
                                      <p:cBhvr additive="base">
                                        <p:cTn id="17"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200329"/>
          </a:xfrm>
          <a:prstGeom prst="rect">
            <a:avLst/>
          </a:prstGeom>
          <a:noFill/>
        </p:spPr>
        <p:txBody>
          <a:bodyPr wrap="square" rtlCol="0">
            <a:spAutoFit/>
          </a:bodyPr>
          <a:lstStyle/>
          <a:p>
            <a:pPr algn="ctr"/>
            <a:r>
              <a:rPr lang="en-US" sz="7200" b="1" dirty="0" smtClean="0">
                <a:ln w="9525">
                  <a:solidFill>
                    <a:schemeClr val="bg1"/>
                  </a:solidFill>
                  <a:prstDash val="solid"/>
                </a:ln>
                <a:solidFill>
                  <a:srgbClr val="D5E40E"/>
                </a:solidFill>
                <a:effectLst>
                  <a:outerShdw blurRad="12700" dist="38100" dir="2700000" algn="tl" rotWithShape="0">
                    <a:schemeClr val="bg1">
                      <a:lumMod val="50000"/>
                    </a:schemeClr>
                  </a:outerShdw>
                </a:effectLst>
                <a:latin typeface="Elephant" panose="02020904090505020303" pitchFamily="18" charset="0"/>
              </a:rPr>
              <a:t>Check the last words</a:t>
            </a:r>
            <a:endParaRPr lang="en-US" sz="7200" b="1" dirty="0">
              <a:ln w="9525">
                <a:solidFill>
                  <a:schemeClr val="bg1"/>
                </a:solidFill>
                <a:prstDash val="solid"/>
              </a:ln>
              <a:solidFill>
                <a:srgbClr val="D5E40E"/>
              </a:solidFill>
              <a:effectLst>
                <a:outerShdw blurRad="12700" dist="38100" dir="2700000" algn="tl" rotWithShape="0">
                  <a:schemeClr val="bg1">
                    <a:lumMod val="50000"/>
                  </a:schemeClr>
                </a:outerShdw>
              </a:effectLst>
              <a:latin typeface="Elephant" panose="02020904090505020303" pitchFamily="18" charset="0"/>
            </a:endParaRPr>
          </a:p>
        </p:txBody>
      </p:sp>
    </p:spTree>
    <p:extLst>
      <p:ext uri="{BB962C8B-B14F-4D97-AF65-F5344CB8AC3E}">
        <p14:creationId xmlns:p14="http://schemas.microsoft.com/office/powerpoint/2010/main" val="35761428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3.54167E-6 4.81481E-6 L 3.54167E-6 -0.07223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450401" y="3999201"/>
            <a:ext cx="3579163" cy="2435442"/>
            <a:chOff x="450401" y="3999201"/>
            <a:chExt cx="3579163" cy="2435442"/>
          </a:xfrm>
        </p:grpSpPr>
        <p:sp>
          <p:nvSpPr>
            <p:cNvPr id="3" name="Freeform 8">
              <a:extLst>
                <a:ext uri="{FF2B5EF4-FFF2-40B4-BE49-F238E27FC236}">
                  <a16:creationId xmlns:a16="http://schemas.microsoft.com/office/drawing/2014/main" xmlns=""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0" name="Rectangle 19"/>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peacocks</a:t>
              </a:r>
              <a:endParaRPr lang="en-US" sz="3600" b="1" dirty="0">
                <a:solidFill>
                  <a:srgbClr val="002060"/>
                </a:solidFill>
              </a:endParaRPr>
            </a:p>
          </p:txBody>
        </p:sp>
      </p:grpSp>
      <p:grpSp>
        <p:nvGrpSpPr>
          <p:cNvPr id="25" name="Group 24"/>
          <p:cNvGrpSpPr/>
          <p:nvPr/>
        </p:nvGrpSpPr>
        <p:grpSpPr>
          <a:xfrm>
            <a:off x="4226461" y="3957548"/>
            <a:ext cx="3703866" cy="2477095"/>
            <a:chOff x="4226461" y="3957548"/>
            <a:chExt cx="3703866" cy="2477095"/>
          </a:xfrm>
        </p:grpSpPr>
        <p:sp>
          <p:nvSpPr>
            <p:cNvPr id="6" name="Freeform 8">
              <a:extLst>
                <a:ext uri="{FF2B5EF4-FFF2-40B4-BE49-F238E27FC236}">
                  <a16:creationId xmlns:a16="http://schemas.microsoft.com/office/drawing/2014/main" xmlns=""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1" name="Rectangle 20"/>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pythons</a:t>
              </a:r>
              <a:endParaRPr lang="en-US" sz="3600" b="1" dirty="0">
                <a:solidFill>
                  <a:srgbClr val="002060"/>
                </a:solidFill>
              </a:endParaRPr>
            </a:p>
          </p:txBody>
        </p:sp>
      </p:grpSp>
      <p:grpSp>
        <p:nvGrpSpPr>
          <p:cNvPr id="26" name="Group 25"/>
          <p:cNvGrpSpPr/>
          <p:nvPr/>
        </p:nvGrpSpPr>
        <p:grpSpPr>
          <a:xfrm>
            <a:off x="8127223" y="3957548"/>
            <a:ext cx="3703868" cy="2477095"/>
            <a:chOff x="8127223" y="3957548"/>
            <a:chExt cx="3703868" cy="2477095"/>
          </a:xfrm>
        </p:grpSpPr>
        <p:sp>
          <p:nvSpPr>
            <p:cNvPr id="9" name="Freeform 8">
              <a:extLst>
                <a:ext uri="{FF2B5EF4-FFF2-40B4-BE49-F238E27FC236}">
                  <a16:creationId xmlns:a16="http://schemas.microsoft.com/office/drawing/2014/main" xmlns=""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2" name="Rectangle 21"/>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a peacock</a:t>
              </a:r>
              <a:endParaRPr lang="en-US" sz="3600" b="1" dirty="0">
                <a:solidFill>
                  <a:srgbClr val="002060"/>
                </a:solidFill>
              </a:endParaRPr>
            </a:p>
          </p:txBody>
        </p:sp>
      </p:grpSp>
      <p:pic>
        <p:nvPicPr>
          <p:cNvPr id="11" name="du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156" y="4042217"/>
            <a:ext cx="854803" cy="854803"/>
          </a:xfrm>
          <a:prstGeom prst="ellipse">
            <a:avLst/>
          </a:prstGeom>
        </p:spPr>
      </p:pic>
      <p:pic>
        <p:nvPicPr>
          <p:cNvPr id="12" name="sai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13" name="sai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6713" y="4090618"/>
            <a:ext cx="837291" cy="847141"/>
          </a:xfrm>
          <a:prstGeom prst="ellipse">
            <a:avLst/>
          </a:prstGeom>
        </p:spPr>
      </p:pic>
      <p:grpSp>
        <p:nvGrpSpPr>
          <p:cNvPr id="14" name="Group 13"/>
          <p:cNvGrpSpPr/>
          <p:nvPr/>
        </p:nvGrpSpPr>
        <p:grpSpPr>
          <a:xfrm>
            <a:off x="1400175" y="-1907838"/>
            <a:ext cx="7815263" cy="5951201"/>
            <a:chOff x="1400175" y="-1907838"/>
            <a:chExt cx="7815263" cy="5951201"/>
          </a:xfrm>
        </p:grpSpPr>
        <p:pic>
          <p:nvPicPr>
            <p:cNvPr id="15" name="a1">
              <a:extLst>
                <a:ext uri="{FF2B5EF4-FFF2-40B4-BE49-F238E27FC236}">
                  <a16:creationId xmlns:a16="http://schemas.microsoft.com/office/drawing/2014/main" xmlns="" id="{8167E989-995B-418D-911F-33D3554289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16" name="TextBox 15"/>
            <p:cNvSpPr txBox="1"/>
            <p:nvPr/>
          </p:nvSpPr>
          <p:spPr>
            <a:xfrm>
              <a:off x="2406212" y="2114458"/>
              <a:ext cx="6146126" cy="1200329"/>
            </a:xfrm>
            <a:prstGeom prst="rect">
              <a:avLst/>
            </a:prstGeom>
            <a:noFill/>
          </p:spPr>
          <p:txBody>
            <a:bodyPr wrap="square" rtlCol="0">
              <a:spAutoFit/>
            </a:bodyPr>
            <a:lstStyle/>
            <a:p>
              <a:pPr algn="ctr"/>
              <a:r>
                <a:rPr lang="en-US" sz="3600" b="1" dirty="0" smtClean="0">
                  <a:solidFill>
                    <a:srgbClr val="FF0000"/>
                  </a:solidFill>
                </a:rPr>
                <a:t>What did you see at the zoo?</a:t>
              </a:r>
            </a:p>
            <a:p>
              <a:pPr algn="ctr"/>
              <a:r>
                <a:rPr lang="en-US" sz="3600" b="1" dirty="0" smtClean="0">
                  <a:solidFill>
                    <a:srgbClr val="FF0000"/>
                  </a:solidFill>
                </a:rPr>
                <a:t>I saw ………..</a:t>
              </a:r>
              <a:endParaRPr lang="en-US" sz="3600" b="1" dirty="0">
                <a:solidFill>
                  <a:srgbClr val="FF0000"/>
                </a:solidFill>
              </a:endParaRPr>
            </a:p>
          </p:txBody>
        </p:sp>
      </p:grpSp>
      <p:pic>
        <p:nvPicPr>
          <p:cNvPr id="1026" name="Picture 2" descr="C:\Users\User\Downloads\hai p.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29562" y="338605"/>
            <a:ext cx="2543175"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6615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childTnLst>
                    </p:cTn>
                  </p:par>
                </p:childTnLst>
              </p:cTn>
              <p:nextCondLst>
                <p:cond evt="onClick" delay="0">
                  <p:tgtEl>
                    <p:spTgt spid="24"/>
                  </p:tgtEl>
                </p:cond>
              </p:nextCondLst>
            </p:seq>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subTnLst>
                                    <p:audio>
                                      <p:cMediaNode>
                                        <p:cTn display="0" masterRel="sameClick">
                                          <p:stCondLst>
                                            <p:cond evt="begin" delay="0">
                                              <p:tn val="11"/>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5"/>
                  </p:tgtEl>
                </p:cond>
              </p:nextCondLst>
            </p:seq>
            <p:seq concurrent="1" nextAc="seek">
              <p:cTn id="14" restart="whenNotActive" fill="hold" evtFilter="cancelBubble" nodeType="interactiveSeq">
                <p:stCondLst>
                  <p:cond evt="onClick" delay="0">
                    <p:tgtEl>
                      <p:spTgt spid="26"/>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subTnLst>
                                    <p:audio>
                                      <p:cMediaNode>
                                        <p:cTn display="0" masterRel="sameClick">
                                          <p:stCondLst>
                                            <p:cond evt="begin" delay="0">
                                              <p:tn val="17"/>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37" name="Group 36"/>
          <p:cNvGrpSpPr/>
          <p:nvPr/>
        </p:nvGrpSpPr>
        <p:grpSpPr>
          <a:xfrm>
            <a:off x="450400" y="4105183"/>
            <a:ext cx="3579162" cy="2390988"/>
            <a:chOff x="450401" y="4048794"/>
            <a:chExt cx="3579162" cy="2390988"/>
          </a:xfrm>
        </p:grpSpPr>
        <p:sp>
          <p:nvSpPr>
            <p:cNvPr id="38" name="Freeform 8">
              <a:extLst>
                <a:ext uri="{FF2B5EF4-FFF2-40B4-BE49-F238E27FC236}">
                  <a16:creationId xmlns:a16="http://schemas.microsoft.com/office/drawing/2014/main" xmlns="" id="{F9747551-6A72-403E-818E-D51F3DF39604}"/>
                </a:ext>
              </a:extLst>
            </p:cNvPr>
            <p:cNvSpPr/>
            <p:nvPr/>
          </p:nvSpPr>
          <p:spPr bwMode="auto">
            <a:xfrm>
              <a:off x="450401" y="4048794"/>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dirty="0">
                <a:cs typeface="+mn-ea"/>
                <a:sym typeface="+mn-lt"/>
              </a:endParaRPr>
            </a:p>
          </p:txBody>
        </p:sp>
        <p:sp>
          <p:nvSpPr>
            <p:cNvPr id="39" name="Rectangle 38"/>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002060"/>
                </a:solidFill>
              </a:endParaRPr>
            </a:p>
          </p:txBody>
        </p:sp>
      </p:grpSp>
      <p:grpSp>
        <p:nvGrpSpPr>
          <p:cNvPr id="40" name="Group 39"/>
          <p:cNvGrpSpPr/>
          <p:nvPr/>
        </p:nvGrpSpPr>
        <p:grpSpPr>
          <a:xfrm>
            <a:off x="4226461" y="3957548"/>
            <a:ext cx="3703866" cy="2477095"/>
            <a:chOff x="4226461" y="3957548"/>
            <a:chExt cx="3703866" cy="2477095"/>
          </a:xfrm>
        </p:grpSpPr>
        <p:sp>
          <p:nvSpPr>
            <p:cNvPr id="41" name="Freeform 8">
              <a:extLst>
                <a:ext uri="{FF2B5EF4-FFF2-40B4-BE49-F238E27FC236}">
                  <a16:creationId xmlns:a16="http://schemas.microsoft.com/office/drawing/2014/main" xmlns=""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42" name="Rectangle 41"/>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tigers </a:t>
              </a:r>
              <a:endParaRPr lang="en-US" sz="3600" b="1" dirty="0">
                <a:solidFill>
                  <a:srgbClr val="002060"/>
                </a:solidFill>
              </a:endParaRPr>
            </a:p>
          </p:txBody>
        </p:sp>
      </p:grpSp>
      <p:grpSp>
        <p:nvGrpSpPr>
          <p:cNvPr id="43" name="Group 42"/>
          <p:cNvGrpSpPr/>
          <p:nvPr/>
        </p:nvGrpSpPr>
        <p:grpSpPr>
          <a:xfrm>
            <a:off x="8127223" y="3957548"/>
            <a:ext cx="3703868" cy="2477095"/>
            <a:chOff x="8127223" y="3957548"/>
            <a:chExt cx="3703868" cy="2477095"/>
          </a:xfrm>
        </p:grpSpPr>
        <p:sp>
          <p:nvSpPr>
            <p:cNvPr id="44" name="Freeform 43">
              <a:extLst>
                <a:ext uri="{FF2B5EF4-FFF2-40B4-BE49-F238E27FC236}">
                  <a16:creationId xmlns:a16="http://schemas.microsoft.com/office/drawing/2014/main" xmlns=""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45" name="Rectangle 44"/>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lions</a:t>
              </a:r>
              <a:endParaRPr lang="en-US" sz="3600" b="1" dirty="0">
                <a:solidFill>
                  <a:srgbClr val="002060"/>
                </a:solidFill>
              </a:endParaRPr>
            </a:p>
          </p:txBody>
        </p:sp>
      </p:grpSp>
      <p:pic>
        <p:nvPicPr>
          <p:cNvPr id="46"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9201" y="4105183"/>
            <a:ext cx="854803" cy="854803"/>
          </a:xfrm>
          <a:prstGeom prst="ellipse">
            <a:avLst/>
          </a:prstGeom>
        </p:spPr>
      </p:pic>
      <p:pic>
        <p:nvPicPr>
          <p:cNvPr id="47"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48"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grpSp>
        <p:nvGrpSpPr>
          <p:cNvPr id="49" name="Group 48"/>
          <p:cNvGrpSpPr/>
          <p:nvPr/>
        </p:nvGrpSpPr>
        <p:grpSpPr>
          <a:xfrm>
            <a:off x="1400175" y="-1907838"/>
            <a:ext cx="7815263" cy="5951201"/>
            <a:chOff x="1400175" y="-1907838"/>
            <a:chExt cx="7815263" cy="5951201"/>
          </a:xfrm>
        </p:grpSpPr>
        <p:pic>
          <p:nvPicPr>
            <p:cNvPr id="50" name="a1">
              <a:extLst>
                <a:ext uri="{FF2B5EF4-FFF2-40B4-BE49-F238E27FC236}">
                  <a16:creationId xmlns:a16="http://schemas.microsoft.com/office/drawing/2014/main" xmlns=""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51" name="TextBox 50"/>
            <p:cNvSpPr txBox="1"/>
            <p:nvPr/>
          </p:nvSpPr>
          <p:spPr>
            <a:xfrm>
              <a:off x="1568060" y="2006748"/>
              <a:ext cx="7479491" cy="1077218"/>
            </a:xfrm>
            <a:prstGeom prst="rect">
              <a:avLst/>
            </a:prstGeom>
            <a:noFill/>
          </p:spPr>
          <p:txBody>
            <a:bodyPr wrap="square" rtlCol="0">
              <a:spAutoFit/>
            </a:bodyPr>
            <a:lstStyle/>
            <a:p>
              <a:pPr algn="ctr"/>
              <a:r>
                <a:rPr lang="en-US" sz="3200" b="1" dirty="0" smtClean="0">
                  <a:solidFill>
                    <a:srgbClr val="FF0000"/>
                  </a:solidFill>
                </a:rPr>
                <a:t>What did the ……… do when you were there?</a:t>
              </a:r>
              <a:endParaRPr lang="en-US" sz="3200" b="1" dirty="0">
                <a:solidFill>
                  <a:srgbClr val="FF0000"/>
                </a:solidFill>
              </a:endParaRPr>
            </a:p>
          </p:txBody>
        </p:sp>
      </p:grpSp>
      <p:pic>
        <p:nvPicPr>
          <p:cNvPr id="52" name="2">
            <a:hlinkClick r:id="" action="ppaction://noaction"/>
            <a:extLst>
              <a:ext uri="{FF2B5EF4-FFF2-40B4-BE49-F238E27FC236}">
                <a16:creationId xmlns:a16="http://schemas.microsoft.com/office/drawing/2014/main" xmlns=""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54" name="Oval 53">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User\Downloads\tiger.jpg"/>
          <p:cNvPicPr>
            <a:picLocks noChangeAspect="1" noChangeArrowheads="1"/>
          </p:cNvPicPr>
          <p:nvPr/>
        </p:nvPicPr>
        <p:blipFill rotWithShape="1">
          <a:blip r:embed="rId10">
            <a:extLst>
              <a:ext uri="{28A0092B-C50C-407E-A947-70E740481C1C}">
                <a14:useLocalDpi xmlns:a14="http://schemas.microsoft.com/office/drawing/2010/main" val="0"/>
              </a:ext>
            </a:extLst>
          </a:blip>
          <a:srcRect b="6679"/>
          <a:stretch/>
        </p:blipFill>
        <p:spPr bwMode="auto">
          <a:xfrm>
            <a:off x="3897889" y="121099"/>
            <a:ext cx="2257425" cy="18933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90181" y="5300677"/>
            <a:ext cx="1891430" cy="646331"/>
          </a:xfrm>
          <a:prstGeom prst="rect">
            <a:avLst/>
          </a:prstGeom>
          <a:noFill/>
        </p:spPr>
        <p:txBody>
          <a:bodyPr wrap="square" rtlCol="0">
            <a:spAutoFit/>
          </a:bodyPr>
          <a:lstStyle/>
          <a:p>
            <a:pPr algn="ctr"/>
            <a:r>
              <a:rPr lang="en-US" sz="3600" b="1" dirty="0" smtClean="0">
                <a:solidFill>
                  <a:srgbClr val="002060"/>
                </a:solidFill>
                <a:latin typeface="+mj-lt"/>
                <a:cs typeface="Times New Roman" pitchFamily="18" charset="0"/>
              </a:rPr>
              <a:t>tiger</a:t>
            </a:r>
            <a:endParaRPr lang="en-US" sz="3600" b="1" dirty="0">
              <a:solidFill>
                <a:srgbClr val="002060"/>
              </a:solidFill>
              <a:latin typeface="+mj-lt"/>
              <a:cs typeface="Times New Roman" pitchFamily="18" charset="0"/>
            </a:endParaRPr>
          </a:p>
        </p:txBody>
      </p:sp>
    </p:spTree>
    <p:extLst>
      <p:ext uri="{BB962C8B-B14F-4D97-AF65-F5344CB8AC3E}">
        <p14:creationId xmlns:p14="http://schemas.microsoft.com/office/powerpoint/2010/main" val="26062417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0"/>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fade">
                                      <p:cBhvr>
                                        <p:cTn id="11" dur="500"/>
                                        <p:tgtEl>
                                          <p:spTgt spid="52"/>
                                        </p:tgtEl>
                                      </p:cBhvr>
                                    </p:animEffect>
                                    <p:anim calcmode="lin" valueType="num">
                                      <p:cBhvr>
                                        <p:cTn id="12" dur="500" fill="hold"/>
                                        <p:tgtEl>
                                          <p:spTgt spid="52"/>
                                        </p:tgtEl>
                                        <p:attrNameLst>
                                          <p:attrName>ppt_x</p:attrName>
                                        </p:attrNameLst>
                                      </p:cBhvr>
                                      <p:tavLst>
                                        <p:tav tm="0">
                                          <p:val>
                                            <p:strVal val="#ppt_x"/>
                                          </p:val>
                                        </p:tav>
                                        <p:tav tm="100000">
                                          <p:val>
                                            <p:strVal val="#ppt_x"/>
                                          </p:val>
                                        </p:tav>
                                      </p:tavLst>
                                    </p:anim>
                                    <p:anim calcmode="lin" valueType="num">
                                      <p:cBhvr>
                                        <p:cTn id="13" dur="500" fill="hold"/>
                                        <p:tgtEl>
                                          <p:spTgt spid="5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anim calcmode="lin" valueType="num">
                                      <p:cBhvr>
                                        <p:cTn id="17" dur="500" fill="hold"/>
                                        <p:tgtEl>
                                          <p:spTgt spid="53"/>
                                        </p:tgtEl>
                                        <p:attrNameLst>
                                          <p:attrName>ppt_x</p:attrName>
                                        </p:attrNameLst>
                                      </p:cBhvr>
                                      <p:tavLst>
                                        <p:tav tm="0">
                                          <p:val>
                                            <p:strVal val="#ppt_x"/>
                                          </p:val>
                                        </p:tav>
                                        <p:tav tm="100000">
                                          <p:val>
                                            <p:strVal val="#ppt_x"/>
                                          </p:val>
                                        </p:tav>
                                      </p:tavLst>
                                    </p:anim>
                                    <p:anim calcmode="lin" valueType="num">
                                      <p:cBhvr>
                                        <p:cTn id="18" dur="5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0"/>
                  </p:tgtEl>
                </p:cond>
              </p:nextCondLst>
            </p:seq>
            <p:seq concurrent="1" nextAc="seek">
              <p:cTn id="19" restart="whenNotActive" fill="hold" evtFilter="cancelBubble" nodeType="interactiveSeq">
                <p:stCondLst>
                  <p:cond evt="onClick" delay="0">
                    <p:tgtEl>
                      <p:spTgt spid="43"/>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subTnLst>
                                    <p:audio>
                                      <p:cMediaNode>
                                        <p:cTn display="0" masterRel="sameClick">
                                          <p:stCondLst>
                                            <p:cond evt="begin" delay="0">
                                              <p:tn val="22"/>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43"/>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500"/>
                                        <p:tgtEl>
                                          <p:spTgt spid="48"/>
                                        </p:tgtEl>
                                      </p:cBhvr>
                                    </p:animEffect>
                                  </p:childTnLst>
                                  <p:subTnLst>
                                    <p:audio>
                                      <p:cMediaNode>
                                        <p:cTn display="0" masterRel="sameClick">
                                          <p:stCondLst>
                                            <p:cond evt="begin" delay="0">
                                              <p:tn val="28"/>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37"/>
                  </p:tgtEl>
                </p:cond>
              </p:nextCondLst>
            </p:seq>
          </p:childTnLst>
        </p:cTn>
      </p:par>
    </p:tnLst>
    <p:bldLst>
      <p:bldP spid="5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22" name="Group 21"/>
          <p:cNvGrpSpPr/>
          <p:nvPr/>
        </p:nvGrpSpPr>
        <p:grpSpPr>
          <a:xfrm>
            <a:off x="337667" y="4014026"/>
            <a:ext cx="3579163" cy="2435442"/>
            <a:chOff x="450401" y="3999201"/>
            <a:chExt cx="3579163" cy="2435442"/>
          </a:xfrm>
        </p:grpSpPr>
        <p:sp>
          <p:nvSpPr>
            <p:cNvPr id="23" name="Freeform 8">
              <a:extLst>
                <a:ext uri="{FF2B5EF4-FFF2-40B4-BE49-F238E27FC236}">
                  <a16:creationId xmlns:a16="http://schemas.microsoft.com/office/drawing/2014/main" xmlns=""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4" name="Rectangle 23"/>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fast</a:t>
              </a:r>
              <a:endParaRPr lang="en-US" sz="3600" b="1" dirty="0">
                <a:solidFill>
                  <a:srgbClr val="002060"/>
                </a:solidFill>
              </a:endParaRPr>
            </a:p>
          </p:txBody>
        </p:sp>
      </p:grpSp>
      <p:grpSp>
        <p:nvGrpSpPr>
          <p:cNvPr id="25" name="Group 24"/>
          <p:cNvGrpSpPr/>
          <p:nvPr/>
        </p:nvGrpSpPr>
        <p:grpSpPr>
          <a:xfrm>
            <a:off x="4226461" y="3957548"/>
            <a:ext cx="3703866" cy="2477095"/>
            <a:chOff x="4226461" y="3957548"/>
            <a:chExt cx="3703866" cy="2477095"/>
          </a:xfrm>
        </p:grpSpPr>
        <p:sp>
          <p:nvSpPr>
            <p:cNvPr id="26" name="Freeform 8">
              <a:extLst>
                <a:ext uri="{FF2B5EF4-FFF2-40B4-BE49-F238E27FC236}">
                  <a16:creationId xmlns:a16="http://schemas.microsoft.com/office/drawing/2014/main" xmlns=""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7" name="Rectangle 26"/>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beautifully</a:t>
              </a:r>
              <a:endParaRPr lang="en-US" sz="3600" b="1" dirty="0">
                <a:solidFill>
                  <a:srgbClr val="002060"/>
                </a:solidFill>
              </a:endParaRPr>
            </a:p>
          </p:txBody>
        </p:sp>
      </p:grpSp>
      <p:grpSp>
        <p:nvGrpSpPr>
          <p:cNvPr id="28" name="Group 27"/>
          <p:cNvGrpSpPr/>
          <p:nvPr/>
        </p:nvGrpSpPr>
        <p:grpSpPr>
          <a:xfrm>
            <a:off x="8127223" y="3957548"/>
            <a:ext cx="3703868" cy="2477095"/>
            <a:chOff x="8127223" y="3957548"/>
            <a:chExt cx="3703868" cy="2477095"/>
          </a:xfrm>
        </p:grpSpPr>
        <p:sp>
          <p:nvSpPr>
            <p:cNvPr id="29" name="Freeform 28">
              <a:extLst>
                <a:ext uri="{FF2B5EF4-FFF2-40B4-BE49-F238E27FC236}">
                  <a16:creationId xmlns:a16="http://schemas.microsoft.com/office/drawing/2014/main" xmlns=""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30" name="Rectangle 29"/>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slowly</a:t>
              </a:r>
              <a:endParaRPr lang="en-US" sz="3600" b="1" dirty="0">
                <a:solidFill>
                  <a:srgbClr val="002060"/>
                </a:solidFill>
              </a:endParaRPr>
            </a:p>
          </p:txBody>
        </p:sp>
      </p:grpSp>
      <p:pic>
        <p:nvPicPr>
          <p:cNvPr id="31"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7193" y="3955398"/>
            <a:ext cx="854803" cy="854803"/>
          </a:xfrm>
          <a:prstGeom prst="ellipse">
            <a:avLst/>
          </a:prstGeom>
        </p:spPr>
      </p:pic>
      <p:pic>
        <p:nvPicPr>
          <p:cNvPr id="32"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55039" y="3974611"/>
            <a:ext cx="837291" cy="847141"/>
          </a:xfrm>
          <a:prstGeom prst="ellipse">
            <a:avLst/>
          </a:prstGeom>
        </p:spPr>
      </p:pic>
      <p:pic>
        <p:nvPicPr>
          <p:cNvPr id="33"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pic>
        <p:nvPicPr>
          <p:cNvPr id="35" name="a1">
            <a:extLst>
              <a:ext uri="{FF2B5EF4-FFF2-40B4-BE49-F238E27FC236}">
                <a16:creationId xmlns:a16="http://schemas.microsoft.com/office/drawing/2014/main" xmlns=""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38" name="TextBox 37"/>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44" name="TextBox 43"/>
          <p:cNvSpPr txBox="1"/>
          <p:nvPr/>
        </p:nvSpPr>
        <p:spPr>
          <a:xfrm>
            <a:off x="1895254" y="1562018"/>
            <a:ext cx="4915712" cy="1200329"/>
          </a:xfrm>
          <a:prstGeom prst="rect">
            <a:avLst/>
          </a:prstGeom>
          <a:noFill/>
        </p:spPr>
        <p:txBody>
          <a:bodyPr wrap="square" rtlCol="0">
            <a:spAutoFit/>
          </a:bodyPr>
          <a:lstStyle/>
          <a:p>
            <a:pPr algn="ctr"/>
            <a:r>
              <a:rPr lang="en-US" sz="3600" b="1" dirty="0" smtClean="0">
                <a:solidFill>
                  <a:srgbClr val="FF0000"/>
                </a:solidFill>
              </a:rPr>
              <a:t>I saw pandas at the zoo.</a:t>
            </a:r>
          </a:p>
          <a:p>
            <a:pPr algn="ctr"/>
            <a:r>
              <a:rPr lang="en-US" sz="3600" b="1" dirty="0" smtClean="0">
                <a:solidFill>
                  <a:srgbClr val="FF0000"/>
                </a:solidFill>
              </a:rPr>
              <a:t>They ate ……… .</a:t>
            </a:r>
            <a:endParaRPr lang="en-US" sz="3600" b="1" dirty="0">
              <a:solidFill>
                <a:srgbClr val="FF0000"/>
              </a:solidFill>
            </a:endParaRPr>
          </a:p>
        </p:txBody>
      </p:sp>
    </p:spTree>
    <p:extLst>
      <p:ext uri="{BB962C8B-B14F-4D97-AF65-F5344CB8AC3E}">
        <p14:creationId xmlns:p14="http://schemas.microsoft.com/office/powerpoint/2010/main" val="29215409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subTnLst>
                                    <p:audio>
                                      <p:cMediaNode>
                                        <p:cTn display="0" masterRel="sameClick">
                                          <p:stCondLst>
                                            <p:cond evt="begin" delay="0">
                                              <p:tn val="5"/>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subTnLst>
                                    <p:audio>
                                      <p:cMediaNode>
                                        <p:cTn display="0" masterRel="sameClick">
                                          <p:stCondLst>
                                            <p:cond evt="begin" delay="0">
                                              <p:tn val="11"/>
                                            </p:cond>
                                          </p:stCondLst>
                                          <p:endCondLst>
                                            <p:cond evt="onStopAudio" delay="0">
                                              <p:tgtEl>
                                                <p:sldTgt/>
                                              </p:tgtEl>
                                            </p:cond>
                                          </p:endCondLst>
                                        </p:cTn>
                                        <p:tgtEl>
                                          <p:sndTgt r:embed="rId3" name="correctWAV.wav"/>
                                        </p:tgtEl>
                                      </p:cMediaNode>
                                    </p:audio>
                                  </p:subTnLst>
                                </p:cTn>
                              </p:par>
                              <p:par>
                                <p:cTn id="14" presetID="42"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anim calcmode="lin" valueType="num">
                                      <p:cBhvr>
                                        <p:cTn id="17" dur="500" fill="hold"/>
                                        <p:tgtEl>
                                          <p:spTgt spid="38"/>
                                        </p:tgtEl>
                                        <p:attrNameLst>
                                          <p:attrName>ppt_x</p:attrName>
                                        </p:attrNameLst>
                                      </p:cBhvr>
                                      <p:tavLst>
                                        <p:tav tm="0">
                                          <p:val>
                                            <p:strVal val="#ppt_x"/>
                                          </p:val>
                                        </p:tav>
                                        <p:tav tm="100000">
                                          <p:val>
                                            <p:strVal val="#ppt_x"/>
                                          </p:val>
                                        </p:tav>
                                      </p:tavLst>
                                    </p:anim>
                                    <p:anim calcmode="lin" valueType="num">
                                      <p:cBhvr>
                                        <p:cTn id="18"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8"/>
                  </p:tgtEl>
                </p:cond>
              </p:nextCondLst>
            </p:seq>
            <p:seq concurrent="1" nextAc="seek">
              <p:cTn id="19" restart="whenNotActive" fill="hold" evtFilter="cancelBubble" nodeType="interactiveSeq">
                <p:stCondLst>
                  <p:cond evt="onClick" delay="0">
                    <p:tgtEl>
                      <p:spTgt spid="22"/>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subTnLst>
                                    <p:audio>
                                      <p:cMediaNode>
                                        <p:cTn display="0" masterRel="sameClick">
                                          <p:stCondLst>
                                            <p:cond evt="begin" delay="0">
                                              <p:tn val="22"/>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2"/>
                  </p:tgtEl>
                </p:cond>
              </p:nextCondLst>
            </p:seq>
          </p:childTnLst>
        </p:cTn>
      </p:par>
    </p:tnLst>
    <p:bldLst>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p:cNvPicPr>
            <a:picLocks noChangeAspect="1"/>
          </p:cNvPicPr>
          <p:nvPr/>
        </p:nvPicPr>
        <p:blipFill rotWithShape="1">
          <a:blip r:embed="rId4"/>
          <a:srcRect t="4722"/>
          <a:stretch/>
        </p:blipFill>
        <p:spPr>
          <a:xfrm>
            <a:off x="-37107" y="-36889"/>
            <a:ext cx="12266215" cy="6894889"/>
          </a:xfrm>
          <a:prstGeom prst="rect">
            <a:avLst/>
          </a:prstGeom>
        </p:spPr>
      </p:pic>
      <p:grpSp>
        <p:nvGrpSpPr>
          <p:cNvPr id="20" name="Group 19"/>
          <p:cNvGrpSpPr/>
          <p:nvPr/>
        </p:nvGrpSpPr>
        <p:grpSpPr>
          <a:xfrm>
            <a:off x="450401" y="3999201"/>
            <a:ext cx="3579163" cy="2435442"/>
            <a:chOff x="450401" y="3999201"/>
            <a:chExt cx="3579163" cy="2435442"/>
          </a:xfrm>
        </p:grpSpPr>
        <p:sp>
          <p:nvSpPr>
            <p:cNvPr id="21" name="Freeform 8">
              <a:extLst>
                <a:ext uri="{FF2B5EF4-FFF2-40B4-BE49-F238E27FC236}">
                  <a16:creationId xmlns:a16="http://schemas.microsoft.com/office/drawing/2014/main" xmlns=""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2" name="Rectangle 21"/>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see</a:t>
              </a:r>
              <a:endParaRPr lang="en-US" sz="3600" b="1" dirty="0">
                <a:solidFill>
                  <a:srgbClr val="002060"/>
                </a:solidFill>
              </a:endParaRPr>
            </a:p>
          </p:txBody>
        </p:sp>
      </p:grpSp>
      <p:grpSp>
        <p:nvGrpSpPr>
          <p:cNvPr id="23" name="Group 22"/>
          <p:cNvGrpSpPr/>
          <p:nvPr/>
        </p:nvGrpSpPr>
        <p:grpSpPr>
          <a:xfrm>
            <a:off x="4226461" y="3957548"/>
            <a:ext cx="3703866" cy="2477095"/>
            <a:chOff x="4226461" y="3957548"/>
            <a:chExt cx="3703866" cy="2477095"/>
          </a:xfrm>
        </p:grpSpPr>
        <p:sp>
          <p:nvSpPr>
            <p:cNvPr id="24" name="Freeform 8">
              <a:extLst>
                <a:ext uri="{FF2B5EF4-FFF2-40B4-BE49-F238E27FC236}">
                  <a16:creationId xmlns:a16="http://schemas.microsoft.com/office/drawing/2014/main" xmlns=""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5" name="Rectangle 24"/>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sees</a:t>
              </a:r>
              <a:endParaRPr lang="en-US" sz="3600" b="1" dirty="0">
                <a:solidFill>
                  <a:srgbClr val="002060"/>
                </a:solidFill>
              </a:endParaRPr>
            </a:p>
          </p:txBody>
        </p:sp>
      </p:grpSp>
      <p:grpSp>
        <p:nvGrpSpPr>
          <p:cNvPr id="26" name="Group 25"/>
          <p:cNvGrpSpPr/>
          <p:nvPr/>
        </p:nvGrpSpPr>
        <p:grpSpPr>
          <a:xfrm>
            <a:off x="8262643" y="3884601"/>
            <a:ext cx="3703868" cy="2477095"/>
            <a:chOff x="8127223" y="3957548"/>
            <a:chExt cx="3703868" cy="2477095"/>
          </a:xfrm>
        </p:grpSpPr>
        <p:sp>
          <p:nvSpPr>
            <p:cNvPr id="27" name="Freeform 26">
              <a:extLst>
                <a:ext uri="{FF2B5EF4-FFF2-40B4-BE49-F238E27FC236}">
                  <a16:creationId xmlns:a16="http://schemas.microsoft.com/office/drawing/2014/main" xmlns=""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8" name="Rectangle 27"/>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saw</a:t>
              </a:r>
              <a:endParaRPr lang="en-US" sz="3600" b="1" dirty="0">
                <a:solidFill>
                  <a:srgbClr val="002060"/>
                </a:solidFill>
              </a:endParaRPr>
            </a:p>
          </p:txBody>
        </p:sp>
      </p:grpSp>
      <p:pic>
        <p:nvPicPr>
          <p:cNvPr id="29"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7193" y="3955398"/>
            <a:ext cx="854803" cy="854803"/>
          </a:xfrm>
          <a:prstGeom prst="ellipse">
            <a:avLst/>
          </a:prstGeom>
        </p:spPr>
      </p:pic>
      <p:pic>
        <p:nvPicPr>
          <p:cNvPr id="30"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55039" y="3974611"/>
            <a:ext cx="837291" cy="847141"/>
          </a:xfrm>
          <a:prstGeom prst="ellipse">
            <a:avLst/>
          </a:prstGeom>
        </p:spPr>
      </p:pic>
      <p:pic>
        <p:nvPicPr>
          <p:cNvPr id="31"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945" y="4017466"/>
            <a:ext cx="837291" cy="847141"/>
          </a:xfrm>
          <a:prstGeom prst="ellipse">
            <a:avLst/>
          </a:prstGeom>
        </p:spPr>
      </p:pic>
      <p:grpSp>
        <p:nvGrpSpPr>
          <p:cNvPr id="32" name="Group 31"/>
          <p:cNvGrpSpPr/>
          <p:nvPr/>
        </p:nvGrpSpPr>
        <p:grpSpPr>
          <a:xfrm>
            <a:off x="1400175" y="-1907838"/>
            <a:ext cx="7815263" cy="5951201"/>
            <a:chOff x="1400175" y="-1907838"/>
            <a:chExt cx="7815263" cy="5951201"/>
          </a:xfrm>
        </p:grpSpPr>
        <p:pic>
          <p:nvPicPr>
            <p:cNvPr id="33" name="a1">
              <a:extLst>
                <a:ext uri="{FF2B5EF4-FFF2-40B4-BE49-F238E27FC236}">
                  <a16:creationId xmlns:a16="http://schemas.microsoft.com/office/drawing/2014/main" xmlns=""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sp>
          <p:nvSpPr>
            <p:cNvPr id="34" name="TextBox 33"/>
            <p:cNvSpPr txBox="1"/>
            <p:nvPr/>
          </p:nvSpPr>
          <p:spPr>
            <a:xfrm>
              <a:off x="2121433" y="1538077"/>
              <a:ext cx="6005791" cy="646331"/>
            </a:xfrm>
            <a:prstGeom prst="rect">
              <a:avLst/>
            </a:prstGeom>
            <a:noFill/>
          </p:spPr>
          <p:txBody>
            <a:bodyPr wrap="square" rtlCol="0">
              <a:spAutoFit/>
            </a:bodyPr>
            <a:lstStyle/>
            <a:p>
              <a:pPr algn="ctr"/>
              <a:r>
                <a:rPr lang="en-US" sz="3600" b="1" dirty="0" smtClean="0">
                  <a:solidFill>
                    <a:srgbClr val="FF0000"/>
                  </a:solidFill>
                </a:rPr>
                <a:t>I ……… the pythons yesterday.</a:t>
              </a:r>
              <a:endParaRPr lang="en-US" sz="3600" b="1" dirty="0">
                <a:solidFill>
                  <a:srgbClr val="FF0000"/>
                </a:solidFill>
              </a:endParaRPr>
            </a:p>
          </p:txBody>
        </p:sp>
      </p:grpSp>
    </p:spTree>
    <p:extLst>
      <p:ext uri="{BB962C8B-B14F-4D97-AF65-F5344CB8AC3E}">
        <p14:creationId xmlns:p14="http://schemas.microsoft.com/office/powerpoint/2010/main" val="20794726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subTnLst>
                                    <p:audio>
                                      <p:cMediaNode>
                                        <p:cTn display="0" masterRel="sameClick">
                                          <p:stCondLst>
                                            <p:cond evt="begin" delay="0">
                                              <p:tn val="5"/>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3"/>
                  </p:tgtEl>
                </p:cond>
              </p:nextCondLst>
            </p:seq>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3" name="correctWAV.wav"/>
                                        </p:tgtEl>
                                      </p:cMediaNode>
                                    </p:audio>
                                  </p:sub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subTnLst>
                                    <p:audio>
                                      <p:cMediaNode>
                                        <p:cTn display="0" masterRel="sameClick">
                                          <p:stCondLst>
                                            <p:cond evt="begin" delay="0">
                                              <p:tn val="17"/>
                                            </p:cond>
                                          </p:stCondLst>
                                          <p:endCondLst>
                                            <p:cond evt="onStopAudio" delay="0">
                                              <p:tgtEl>
                                                <p:sldTgt/>
                                              </p:tgtEl>
                                            </p:cond>
                                          </p:endCondLst>
                                        </p:cTn>
                                        <p:tgtEl>
                                          <p:sndTgt r:embed="rId2" name="incorrecWAV.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4"/>
          <a:srcRect t="4722"/>
          <a:stretch/>
        </p:blipFill>
        <p:spPr>
          <a:xfrm>
            <a:off x="-37107" y="-36889"/>
            <a:ext cx="12266215" cy="6894889"/>
          </a:xfrm>
          <a:prstGeom prst="rect">
            <a:avLst/>
          </a:prstGeom>
        </p:spPr>
      </p:pic>
      <p:grpSp>
        <p:nvGrpSpPr>
          <p:cNvPr id="22" name="Group 21"/>
          <p:cNvGrpSpPr/>
          <p:nvPr/>
        </p:nvGrpSpPr>
        <p:grpSpPr>
          <a:xfrm>
            <a:off x="450401" y="3999201"/>
            <a:ext cx="3579163" cy="2435442"/>
            <a:chOff x="450401" y="3999201"/>
            <a:chExt cx="3579163" cy="2435442"/>
          </a:xfrm>
        </p:grpSpPr>
        <p:sp>
          <p:nvSpPr>
            <p:cNvPr id="23" name="Freeform 8">
              <a:extLst>
                <a:ext uri="{FF2B5EF4-FFF2-40B4-BE49-F238E27FC236}">
                  <a16:creationId xmlns:a16="http://schemas.microsoft.com/office/drawing/2014/main" xmlns="" id="{F9747551-6A72-403E-818E-D51F3DF39604}"/>
                </a:ext>
              </a:extLst>
            </p:cNvPr>
            <p:cNvSpPr/>
            <p:nvPr/>
          </p:nvSpPr>
          <p:spPr bwMode="auto">
            <a:xfrm>
              <a:off x="450402" y="3999201"/>
              <a:ext cx="3579162" cy="2390988"/>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4" name="Rectangle 23"/>
            <p:cNvSpPr/>
            <p:nvPr/>
          </p:nvSpPr>
          <p:spPr>
            <a:xfrm>
              <a:off x="450401" y="4982214"/>
              <a:ext cx="3579161"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pandas</a:t>
              </a:r>
              <a:endParaRPr lang="en-US" sz="3600" b="1" dirty="0">
                <a:solidFill>
                  <a:srgbClr val="002060"/>
                </a:solidFill>
              </a:endParaRPr>
            </a:p>
          </p:txBody>
        </p:sp>
      </p:grpSp>
      <p:grpSp>
        <p:nvGrpSpPr>
          <p:cNvPr id="25" name="Group 24"/>
          <p:cNvGrpSpPr/>
          <p:nvPr/>
        </p:nvGrpSpPr>
        <p:grpSpPr>
          <a:xfrm>
            <a:off x="4226461" y="3957548"/>
            <a:ext cx="3703866" cy="2477095"/>
            <a:chOff x="4226461" y="3957548"/>
            <a:chExt cx="3703866" cy="2477095"/>
          </a:xfrm>
        </p:grpSpPr>
        <p:sp>
          <p:nvSpPr>
            <p:cNvPr id="26" name="Freeform 8">
              <a:extLst>
                <a:ext uri="{FF2B5EF4-FFF2-40B4-BE49-F238E27FC236}">
                  <a16:creationId xmlns:a16="http://schemas.microsoft.com/office/drawing/2014/main" xmlns="" id="{43EBF5BA-A315-49A7-B777-CA81774F01A0}"/>
                </a:ext>
              </a:extLst>
            </p:cNvPr>
            <p:cNvSpPr/>
            <p:nvPr/>
          </p:nvSpPr>
          <p:spPr bwMode="auto">
            <a:xfrm>
              <a:off x="4226461"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27" name="Rectangle 26"/>
            <p:cNvSpPr/>
            <p:nvPr/>
          </p:nvSpPr>
          <p:spPr>
            <a:xfrm>
              <a:off x="4228308" y="4982214"/>
              <a:ext cx="3700168"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peacock</a:t>
              </a:r>
              <a:endParaRPr lang="en-US" sz="3600" b="1" dirty="0">
                <a:solidFill>
                  <a:srgbClr val="002060"/>
                </a:solidFill>
              </a:endParaRPr>
            </a:p>
          </p:txBody>
        </p:sp>
      </p:grpSp>
      <p:grpSp>
        <p:nvGrpSpPr>
          <p:cNvPr id="28" name="Group 27"/>
          <p:cNvGrpSpPr/>
          <p:nvPr/>
        </p:nvGrpSpPr>
        <p:grpSpPr>
          <a:xfrm>
            <a:off x="8127223" y="3957548"/>
            <a:ext cx="3703868" cy="2477095"/>
            <a:chOff x="8127223" y="3957548"/>
            <a:chExt cx="3703868" cy="2477095"/>
          </a:xfrm>
        </p:grpSpPr>
        <p:sp>
          <p:nvSpPr>
            <p:cNvPr id="29" name="Freeform 28">
              <a:extLst>
                <a:ext uri="{FF2B5EF4-FFF2-40B4-BE49-F238E27FC236}">
                  <a16:creationId xmlns:a16="http://schemas.microsoft.com/office/drawing/2014/main" xmlns="" id="{C9C8DA12-733E-4CF7-A78A-D90A0DA795AB}"/>
                </a:ext>
              </a:extLst>
            </p:cNvPr>
            <p:cNvSpPr/>
            <p:nvPr/>
          </p:nvSpPr>
          <p:spPr bwMode="auto">
            <a:xfrm>
              <a:off x="8127225" y="3957548"/>
              <a:ext cx="3703866" cy="2474294"/>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endParaRPr lang="zh-CN" altLang="en-US">
                <a:cs typeface="+mn-ea"/>
                <a:sym typeface="+mn-lt"/>
              </a:endParaRPr>
            </a:p>
          </p:txBody>
        </p:sp>
        <p:sp>
          <p:nvSpPr>
            <p:cNvPr id="30" name="Rectangle 29"/>
            <p:cNvSpPr/>
            <p:nvPr/>
          </p:nvSpPr>
          <p:spPr>
            <a:xfrm>
              <a:off x="8127223" y="4982214"/>
              <a:ext cx="3703867" cy="14524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lion</a:t>
              </a:r>
              <a:endParaRPr lang="en-US" sz="3600" b="1" dirty="0">
                <a:solidFill>
                  <a:srgbClr val="002060"/>
                </a:solidFill>
              </a:endParaRPr>
            </a:p>
          </p:txBody>
        </p:sp>
      </p:grpSp>
      <p:pic>
        <p:nvPicPr>
          <p:cNvPr id="31" name="du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156" y="4042217"/>
            <a:ext cx="854803" cy="854803"/>
          </a:xfrm>
          <a:prstGeom prst="ellipse">
            <a:avLst/>
          </a:prstGeom>
        </p:spPr>
      </p:pic>
      <p:pic>
        <p:nvPicPr>
          <p:cNvPr id="32" name="sai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2338" y="4090619"/>
            <a:ext cx="837291" cy="847141"/>
          </a:xfrm>
          <a:prstGeom prst="ellipse">
            <a:avLst/>
          </a:prstGeom>
        </p:spPr>
      </p:pic>
      <p:pic>
        <p:nvPicPr>
          <p:cNvPr id="33" name="sai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6713" y="4090618"/>
            <a:ext cx="837291" cy="847141"/>
          </a:xfrm>
          <a:prstGeom prst="ellipse">
            <a:avLst/>
          </a:prstGeom>
        </p:spPr>
      </p:pic>
      <p:pic>
        <p:nvPicPr>
          <p:cNvPr id="35" name="a1">
            <a:extLst>
              <a:ext uri="{FF2B5EF4-FFF2-40B4-BE49-F238E27FC236}">
                <a16:creationId xmlns:a16="http://schemas.microsoft.com/office/drawing/2014/main" xmlns="" id="{8167E989-995B-418D-911F-33D3554289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r="975" b="6789"/>
          <a:stretch/>
        </p:blipFill>
        <p:spPr>
          <a:xfrm>
            <a:off x="1400175" y="-1907838"/>
            <a:ext cx="7815263" cy="5951201"/>
          </a:xfrm>
          <a:prstGeom prst="rect">
            <a:avLst/>
          </a:prstGeom>
        </p:spPr>
      </p:pic>
      <p:pic>
        <p:nvPicPr>
          <p:cNvPr id="37" name="2">
            <a:hlinkClick r:id="" action="ppaction://noaction"/>
            <a:extLst>
              <a:ext uri="{FF2B5EF4-FFF2-40B4-BE49-F238E27FC236}">
                <a16:creationId xmlns:a16="http://schemas.microsoft.com/office/drawing/2014/main" xmlns="" id="{C9521808-5863-43EA-8900-C5CC0455EA74}"/>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9222" r="90000">
                        <a14:foregroundMark x1="9556" y1="47333" x2="9222" y2="49222"/>
                        <a14:backgroundMark x1="68000" y1="63889" x2="68000" y2="63889"/>
                        <a14:backgroundMark x1="70667" y1="61889" x2="70667" y2="61889"/>
                      </a14:backgroundRemoval>
                    </a14:imgEffect>
                  </a14:imgLayer>
                </a14:imgProps>
              </a:ext>
              <a:ext uri="{28A0092B-C50C-407E-A947-70E740481C1C}">
                <a14:useLocalDpi xmlns:a14="http://schemas.microsoft.com/office/drawing/2010/main" val="0"/>
              </a:ext>
            </a:extLst>
          </a:blip>
          <a:srcRect l="3924" t="10795" r="8596" b="13605"/>
          <a:stretch/>
        </p:blipFill>
        <p:spPr bwMode="auto">
          <a:xfrm>
            <a:off x="10468836" y="2400768"/>
            <a:ext cx="1350830" cy="1167354"/>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10742257" y="3169082"/>
            <a:ext cx="803988" cy="369332"/>
          </a:xfrm>
          <a:prstGeom prst="rect">
            <a:avLst/>
          </a:prstGeom>
          <a:noFill/>
        </p:spPr>
        <p:txBody>
          <a:bodyPr wrap="square" rtlCol="0">
            <a:spAutoFit/>
          </a:bodyPr>
          <a:lstStyle/>
          <a:p>
            <a:pPr algn="ctr"/>
            <a:r>
              <a:rPr lang="en-US" b="1">
                <a:solidFill>
                  <a:schemeClr val="bg1"/>
                </a:solidFill>
              </a:rPr>
              <a:t>Back</a:t>
            </a:r>
          </a:p>
        </p:txBody>
      </p:sp>
      <p:sp>
        <p:nvSpPr>
          <p:cNvPr id="39" name="Oval 38">
            <a:hlinkClick r:id="" action="ppaction://noaction"/>
          </p:cNvPr>
          <p:cNvSpPr/>
          <p:nvPr/>
        </p:nvSpPr>
        <p:spPr>
          <a:xfrm>
            <a:off x="10615618" y="2415240"/>
            <a:ext cx="1097280" cy="1123174"/>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10"/>
          <a:stretch>
            <a:fillRect/>
          </a:stretch>
        </p:blipFill>
        <p:spPr>
          <a:xfrm>
            <a:off x="6246146" y="1048877"/>
            <a:ext cx="2227010" cy="1597559"/>
          </a:xfrm>
          <a:prstGeom prst="rect">
            <a:avLst/>
          </a:prstGeom>
        </p:spPr>
      </p:pic>
      <p:sp>
        <p:nvSpPr>
          <p:cNvPr id="42" name="TextBox 41"/>
          <p:cNvSpPr txBox="1"/>
          <p:nvPr/>
        </p:nvSpPr>
        <p:spPr>
          <a:xfrm>
            <a:off x="2175164" y="1199254"/>
            <a:ext cx="4572000" cy="1754326"/>
          </a:xfrm>
          <a:prstGeom prst="rect">
            <a:avLst/>
          </a:prstGeom>
          <a:noFill/>
        </p:spPr>
        <p:txBody>
          <a:bodyPr wrap="square" rtlCol="0">
            <a:spAutoFit/>
          </a:bodyPr>
          <a:lstStyle/>
          <a:p>
            <a:pPr algn="ctr"/>
            <a:r>
              <a:rPr lang="en-US" sz="3600" b="1" dirty="0">
                <a:solidFill>
                  <a:srgbClr val="FF0000"/>
                </a:solidFill>
              </a:rPr>
              <a:t>What are </a:t>
            </a:r>
            <a:r>
              <a:rPr lang="en-US" sz="3600" b="1" dirty="0" smtClean="0">
                <a:solidFill>
                  <a:srgbClr val="FF0000"/>
                </a:solidFill>
              </a:rPr>
              <a:t>your </a:t>
            </a:r>
            <a:r>
              <a:rPr lang="en-US" sz="3600" b="1" dirty="0" err="1" smtClean="0">
                <a:solidFill>
                  <a:srgbClr val="FF0000"/>
                </a:solidFill>
              </a:rPr>
              <a:t>favourite</a:t>
            </a:r>
            <a:r>
              <a:rPr lang="en-US" sz="3600" b="1" dirty="0" smtClean="0">
                <a:solidFill>
                  <a:srgbClr val="FF0000"/>
                </a:solidFill>
              </a:rPr>
              <a:t> animals? </a:t>
            </a:r>
          </a:p>
          <a:p>
            <a:pPr algn="ctr"/>
            <a:r>
              <a:rPr lang="en-US" sz="3600" b="1" dirty="0" smtClean="0">
                <a:solidFill>
                  <a:srgbClr val="FF0000"/>
                </a:solidFill>
              </a:rPr>
              <a:t>They are ……. .</a:t>
            </a:r>
            <a:endParaRPr lang="en-US" sz="3600" b="1" dirty="0">
              <a:solidFill>
                <a:srgbClr val="FF0000"/>
              </a:solidFill>
            </a:endParaRPr>
          </a:p>
        </p:txBody>
      </p:sp>
    </p:spTree>
    <p:extLst>
      <p:ext uri="{BB962C8B-B14F-4D97-AF65-F5344CB8AC3E}">
        <p14:creationId xmlns:p14="http://schemas.microsoft.com/office/powerpoint/2010/main" val="13730236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subTnLst>
                                    <p:audio>
                                      <p:cMediaNode>
                                        <p:cTn display="0" masterRel="sameClick">
                                          <p:stCondLst>
                                            <p:cond evt="begin" delay="0">
                                              <p:tn val="5"/>
                                            </p:cond>
                                          </p:stCondLst>
                                          <p:endCondLst>
                                            <p:cond evt="onStopAudio" delay="0">
                                              <p:tgtEl>
                                                <p:sldTgt/>
                                              </p:tgtEl>
                                            </p:cond>
                                          </p:endCondLst>
                                        </p:cTn>
                                        <p:tgtEl>
                                          <p:sndTgt r:embed="rId2" name="correctWAV.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anim calcmode="lin" valueType="num">
                                      <p:cBhvr>
                                        <p:cTn id="12" dur="500" fill="hold"/>
                                        <p:tgtEl>
                                          <p:spTgt spid="37"/>
                                        </p:tgtEl>
                                        <p:attrNameLst>
                                          <p:attrName>ppt_x</p:attrName>
                                        </p:attrNameLst>
                                      </p:cBhvr>
                                      <p:tavLst>
                                        <p:tav tm="0">
                                          <p:val>
                                            <p:strVal val="#ppt_x"/>
                                          </p:val>
                                        </p:tav>
                                        <p:tav tm="100000">
                                          <p:val>
                                            <p:strVal val="#ppt_x"/>
                                          </p:val>
                                        </p:tav>
                                      </p:tavLst>
                                    </p:anim>
                                    <p:anim calcmode="lin" valueType="num">
                                      <p:cBhvr>
                                        <p:cTn id="13" dur="500" fill="hold"/>
                                        <p:tgtEl>
                                          <p:spTgt spid="3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anim calcmode="lin" valueType="num">
                                      <p:cBhvr>
                                        <p:cTn id="17" dur="500" fill="hold"/>
                                        <p:tgtEl>
                                          <p:spTgt spid="38"/>
                                        </p:tgtEl>
                                        <p:attrNameLst>
                                          <p:attrName>ppt_x</p:attrName>
                                        </p:attrNameLst>
                                      </p:cBhvr>
                                      <p:tavLst>
                                        <p:tav tm="0">
                                          <p:val>
                                            <p:strVal val="#ppt_x"/>
                                          </p:val>
                                        </p:tav>
                                        <p:tav tm="100000">
                                          <p:val>
                                            <p:strVal val="#ppt_x"/>
                                          </p:val>
                                        </p:tav>
                                      </p:tavLst>
                                    </p:anim>
                                    <p:anim calcmode="lin" valueType="num">
                                      <p:cBhvr>
                                        <p:cTn id="18"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2"/>
                  </p:tgtEl>
                </p:cond>
              </p:nextCondLst>
            </p:seq>
            <p:seq concurrent="1" nextAc="seek">
              <p:cTn id="19" restart="whenNotActive" fill="hold" evtFilter="cancelBubble" nodeType="interactiveSeq">
                <p:stCondLst>
                  <p:cond evt="onClick" delay="0">
                    <p:tgtEl>
                      <p:spTgt spid="25"/>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subTnLst>
                                    <p:audio>
                                      <p:cMediaNode>
                                        <p:cTn display="0" masterRel="sameClick">
                                          <p:stCondLst>
                                            <p:cond evt="begin" delay="0">
                                              <p:tn val="22"/>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5"/>
                  </p:tgtEl>
                </p:cond>
              </p:nextCondLst>
            </p:seq>
            <p:seq concurrent="1" nextAc="seek">
              <p:cTn id="25" restart="whenNotActive" fill="hold" evtFilter="cancelBubble" nodeType="interactiveSeq">
                <p:stCondLst>
                  <p:cond evt="onClick" delay="0">
                    <p:tgtEl>
                      <p:spTgt spid="2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subTnLst>
                                    <p:audio>
                                      <p:cMediaNode>
                                        <p:cTn display="0" masterRel="sameClick">
                                          <p:stCondLst>
                                            <p:cond evt="begin" delay="0">
                                              <p:tn val="28"/>
                                            </p:cond>
                                          </p:stCondLst>
                                          <p:endCondLst>
                                            <p:cond evt="onStopAudio" delay="0">
                                              <p:tgtEl>
                                                <p:sldTgt/>
                                              </p:tgtEl>
                                            </p:cond>
                                          </p:endCondLst>
                                        </p:cTn>
                                        <p:tgtEl>
                                          <p:sndTgt r:embed="rId3" name="incorrecWAV.wav"/>
                                        </p:tgtEl>
                                      </p:cMediaNode>
                                    </p:audio>
                                  </p:subTnLst>
                                </p:cTn>
                              </p:par>
                            </p:childTnLst>
                          </p:cTn>
                        </p:par>
                      </p:childTnLst>
                    </p:cTn>
                  </p:par>
                </p:childTnLst>
              </p:cTn>
              <p:nextCondLst>
                <p:cond evt="onClick" delay="0">
                  <p:tgtEl>
                    <p:spTgt spid="28"/>
                  </p:tgtEl>
                </p:cond>
              </p:nextCondLst>
            </p:seq>
          </p:childTnLst>
        </p:cTn>
      </p:par>
    </p:tnLst>
    <p:bldLst>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spham-0936082789"/>
          <p:cNvSpPr txBox="1"/>
          <p:nvPr/>
        </p:nvSpPr>
        <p:spPr>
          <a:xfrm>
            <a:off x="1216352" y="2767281"/>
            <a:ext cx="9759297" cy="1200329"/>
          </a:xfrm>
          <a:prstGeom prst="rect">
            <a:avLst/>
          </a:prstGeom>
          <a:noFill/>
        </p:spPr>
        <p:txBody>
          <a:bodyPr wrap="square" rtlCol="0">
            <a:spAutoFit/>
          </a:bodyPr>
          <a:lstStyle/>
          <a:p>
            <a:pPr algn="ctr"/>
            <a:r>
              <a:rPr lang="en-US" sz="7200" b="1">
                <a:ln w="9525">
                  <a:solidFill>
                    <a:schemeClr val="bg1"/>
                  </a:solidFill>
                  <a:prstDash val="solid"/>
                </a:ln>
                <a:solidFill>
                  <a:srgbClr val="D5E40E"/>
                </a:solidFill>
                <a:effectLst>
                  <a:outerShdw blurRad="12700" dist="38100" dir="2700000" algn="tl" rotWithShape="0">
                    <a:schemeClr val="bg1">
                      <a:lumMod val="50000"/>
                    </a:schemeClr>
                  </a:outerShdw>
                </a:effectLst>
                <a:latin typeface="Elephant" panose="02020904090505020303" pitchFamily="18" charset="0"/>
              </a:rPr>
              <a:t>PRONUNCIATION</a:t>
            </a:r>
          </a:p>
        </p:txBody>
      </p:sp>
    </p:spTree>
    <p:extLst>
      <p:ext uri="{BB962C8B-B14F-4D97-AF65-F5344CB8AC3E}">
        <p14:creationId xmlns:p14="http://schemas.microsoft.com/office/powerpoint/2010/main" val="10515269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4" presetClass="emph" presetSubtype="0" fill="hold" grpId="1" nodeType="withEffect">
                                  <p:stCondLst>
                                    <p:cond delay="0"/>
                                  </p:stCondLst>
                                  <p:iterate type="lt">
                                    <p:tmPct val="10000"/>
                                  </p:iterate>
                                  <p:childTnLst>
                                    <p:animMotion origin="layout" path="M 0 -2.22222E-6 L 0 -0.07222 " pathEditMode="relative" rAng="0" ptsTypes="AA">
                                      <p:cBhvr>
                                        <p:cTn id="9" dur="375" accel="50000" decel="50000" autoRev="1" fill="hold">
                                          <p:stCondLst>
                                            <p:cond delay="0"/>
                                          </p:stCondLst>
                                        </p:cTn>
                                        <p:tgtEl>
                                          <p:spTgt spid="4"/>
                                        </p:tgtEl>
                                        <p:attrNameLst>
                                          <p:attrName>ppt_x</p:attrName>
                                          <p:attrName>ppt_y</p:attrName>
                                        </p:attrNameLst>
                                      </p:cBhvr>
                                      <p:rCtr x="0" y="-3611"/>
                                    </p:animMotion>
                                    <p:animRot by="1500000">
                                      <p:cBhvr>
                                        <p:cTn id="10" dur="188" fill="hold">
                                          <p:stCondLst>
                                            <p:cond delay="0"/>
                                          </p:stCondLst>
                                        </p:cTn>
                                        <p:tgtEl>
                                          <p:spTgt spid="4"/>
                                        </p:tgtEl>
                                        <p:attrNameLst>
                                          <p:attrName>r</p:attrName>
                                        </p:attrNameLst>
                                      </p:cBhvr>
                                    </p:animRot>
                                    <p:animRot by="-1500000">
                                      <p:cBhvr>
                                        <p:cTn id="11" dur="188" fill="hold">
                                          <p:stCondLst>
                                            <p:cond delay="188"/>
                                          </p:stCondLst>
                                        </p:cTn>
                                        <p:tgtEl>
                                          <p:spTgt spid="4"/>
                                        </p:tgtEl>
                                        <p:attrNameLst>
                                          <p:attrName>r</p:attrName>
                                        </p:attrNameLst>
                                      </p:cBhvr>
                                    </p:animRot>
                                    <p:animRot by="-1500000">
                                      <p:cBhvr>
                                        <p:cTn id="12" dur="188" fill="hold">
                                          <p:stCondLst>
                                            <p:cond delay="375"/>
                                          </p:stCondLst>
                                        </p:cTn>
                                        <p:tgtEl>
                                          <p:spTgt spid="4"/>
                                        </p:tgtEl>
                                        <p:attrNameLst>
                                          <p:attrName>r</p:attrName>
                                        </p:attrNameLst>
                                      </p:cBhvr>
                                    </p:animRot>
                                    <p:animRot by="1500000">
                                      <p:cBhvr>
                                        <p:cTn id="13" dur="188" fill="hold">
                                          <p:stCondLst>
                                            <p:cond delay="563"/>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259</Words>
  <Application>Microsoft Office PowerPoint</Application>
  <PresentationFormat>Custom</PresentationFormat>
  <Paragraphs>56</Paragraphs>
  <Slides>18</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.VnAristote</vt:lpstr>
      <vt:lpstr>Times New Roman</vt:lpstr>
      <vt:lpstr>Bahnschrift SemiBold Condensed</vt:lpstr>
      <vt:lpstr>Calibri Light</vt:lpstr>
      <vt:lpstr>Elephant</vt:lpstr>
      <vt:lpstr>Calibri</vt:lpstr>
      <vt:lpstr>宋体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User</cp:lastModifiedBy>
  <cp:revision>64</cp:revision>
  <dcterms:created xsi:type="dcterms:W3CDTF">2021-05-24T07:54:15Z</dcterms:created>
  <dcterms:modified xsi:type="dcterms:W3CDTF">2023-04-10T14:16:07Z</dcterms:modified>
</cp:coreProperties>
</file>