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99" r:id="rId2"/>
    <p:sldId id="256" r:id="rId3"/>
    <p:sldId id="287" r:id="rId4"/>
    <p:sldId id="260" r:id="rId5"/>
    <p:sldId id="292" r:id="rId6"/>
    <p:sldId id="294" r:id="rId7"/>
    <p:sldId id="293" r:id="rId8"/>
    <p:sldId id="275" r:id="rId9"/>
    <p:sldId id="276" r:id="rId10"/>
    <p:sldId id="285" r:id="rId11"/>
    <p:sldId id="273" r:id="rId12"/>
    <p:sldId id="295" r:id="rId13"/>
    <p:sldId id="296" r:id="rId14"/>
    <p:sldId id="262" r:id="rId15"/>
    <p:sldId id="297" r:id="rId16"/>
    <p:sldId id="283" r:id="rId17"/>
    <p:sldId id="278" r:id="rId18"/>
    <p:sldId id="264" r:id="rId19"/>
    <p:sldId id="271" r:id="rId20"/>
    <p:sldId id="272" r:id="rId21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CC99"/>
    <a:srgbClr val="000000"/>
    <a:srgbClr val="9900CC"/>
    <a:srgbClr val="0000CC"/>
    <a:srgbClr val="3333FF"/>
    <a:srgbClr val="A50021"/>
    <a:srgbClr val="BA0C42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32" autoAdjust="0"/>
    <p:restoredTop sz="94660"/>
  </p:normalViewPr>
  <p:slideViewPr>
    <p:cSldViewPr>
      <p:cViewPr>
        <p:scale>
          <a:sx n="50" d="100"/>
          <a:sy n="50" d="100"/>
        </p:scale>
        <p:origin x="-1068" y="-7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sp>
        <p:nvSpPr>
          <p:cNvPr id="10445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45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C28E9-AB29-4D69-BBE6-54CDF28A1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ECCE3-ED57-4F67-924B-4BF996F649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17EEE-4B68-443E-BFB3-49AA6D09AD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44475"/>
            <a:ext cx="838835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51776-CD52-46D3-A8E2-1E28F137C6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06855-98E3-4BED-A13A-E080AB18F6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A58F7-8C99-408C-B8A8-49F650D020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AEC76-1AC7-4687-A1FB-5D4EE58160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24607-07AA-46C1-9BD3-484DD2E2C2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CAF6B-AEE0-47F1-894F-BD9E89821D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4570C-47C9-4B13-B1F8-A632D2E90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E4ED1-5A86-47B4-A834-B38B7C851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A2E63-9C21-43E3-8536-27BCE23EBD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3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343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343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343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343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sp>
        <p:nvSpPr>
          <p:cNvPr id="1034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B23FFDBE-2730-4C45-AEF3-CE2E7CA6CB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43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3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9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Uoc%20mo__Lop%205.wma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Uoc%20mo__Lop%205.wma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8.png"/><Relationship Id="rId3" Type="http://schemas.openxmlformats.org/officeDocument/2006/relationships/audio" Target="file:///H:\thuy%20lop%201\bai%20ca%20di%20hoc.mp3" TargetMode="External"/><Relationship Id="rId7" Type="http://schemas.openxmlformats.org/officeDocument/2006/relationships/image" Target="../media/image7.png"/><Relationship Id="rId12" Type="http://schemas.openxmlformats.org/officeDocument/2006/relationships/image" Target="../media/image37.gif"/><Relationship Id="rId2" Type="http://schemas.openxmlformats.org/officeDocument/2006/relationships/audio" Target="file:///F:\XUAN%20BACH\XUAN\CHUONG%20TRINH\CLB%20Mon%20Hoc%20(%20CHUAN)\Mo%20uoc%20ngay%20mai.mp3" TargetMode="External"/><Relationship Id="rId1" Type="http://schemas.openxmlformats.org/officeDocument/2006/relationships/audio" Target="file:///H:\chuyen%20de%20ung%20cong%20nghe%20thong%20tin%20vao%20day%20hoc\Bai%20hat%20Noi%20vong%20tay%20lon%20do%20Khanh%20Ly%20trinh%20bay.mp3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12.wm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6.wmf"/><Relationship Id="rId4" Type="http://schemas.openxmlformats.org/officeDocument/2006/relationships/audio" Target="file:///D:\Uoc%20mo__Lop%205.wma" TargetMode="External"/><Relationship Id="rId9" Type="http://schemas.openxmlformats.org/officeDocument/2006/relationships/image" Target="../media/image35.wmf"/><Relationship Id="rId14" Type="http://schemas.openxmlformats.org/officeDocument/2006/relationships/image" Target="../media/image3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slide" Target="slide1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VAN%20_%20ANH\Hoi%20giang%20nam%202009\Uoc%20mo.wma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Uoc%20mo__Lop%205.wma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hyperlink" Target="http://images.google.com.vn/imgres?imgurl=http://upload.wikimedia.org/wikipedia/commons/thumb/5/55/Viceroy_Butterfly.jpg/250px-Viceroy_Butterfly.jpg&amp;imgrefurl=http://my.opera.com/crazy_31/blog/2007/11/03/chuyen-co-tich-ve-loai-buom&amp;h=194&amp;w=250&amp;sz=14&amp;hl=vi&amp;start=2&amp;tbnid=CfVbsEm-C4cRfM:&amp;tbnh=86&amp;tbnw=111&amp;prev=/images%3Fq%3Db%25C6%25B0%25E1%25BB%259Bm%26gbv%3D2%26svnum%3D10%26hl%3Dvi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://images.google.com.vn/imgres?imgurl=http://img246.imageshack.us/img246/7523/papillon20039ix.jpg&amp;imgrefurl=http://www.vietnet.no/modules.php%3Fname%3DForums%26file%3Dviewtopic%26t%3D1820%26postdays%3D0%26postorder%3Dasc%26start%3D8&amp;h=240&amp;w=320&amp;sz=10&amp;hl=vi&amp;start=7&amp;tbnid=grUBdN23cY8u-M:&amp;tbnh=89&amp;tbnw=118&amp;prev=/images%3Fq%3Db%25C6%25B0%25E1%25BB%259Bm%26gbv%3D2%26svnum%3D10%26hl%3Dvi" TargetMode="External"/><Relationship Id="rId12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Uoc%20mo__Lop%205.wma" TargetMode="External"/><Relationship Id="rId6" Type="http://schemas.openxmlformats.org/officeDocument/2006/relationships/image" Target="../media/image17.jpeg"/><Relationship Id="rId11" Type="http://schemas.openxmlformats.org/officeDocument/2006/relationships/hyperlink" Target="http://images.google.com.vn/imgres?imgurl=http://sohoa.net/News/Camera/2006/12/3B9AE717/anh-32.jpg&amp;imgrefurl=http://www.aha.vn/diendan/viewthread.php%3FtopicId%3D2192&amp;h=300&amp;w=254&amp;sz=27&amp;hl=vi&amp;start=20&amp;tbnid=__v8zyy8myq1oM:&amp;tbnh=116&amp;tbnw=98&amp;prev=/images%3Fq%3Db%25C6%25B0%25E1%25BB%259Bm%26gbv%3D2%26svnum%3D10%26hl%3Dvi" TargetMode="External"/><Relationship Id="rId5" Type="http://schemas.openxmlformats.org/officeDocument/2006/relationships/hyperlink" Target="http://images.google.com.vn/imgres?imgurl=http://smg.photobucket.com/albums/v291/hoai_nam/d16m05y2007_buom/buom8.jpg&amp;imgrefurl=http://my.opera.com/a2bmt/archive/monthly/%3Fmonth%3D200709&amp;h=300&amp;w=400&amp;sz=25&amp;hl=vi&amp;start=3&amp;tbnid=ZWN0NRA-qX6pFM:&amp;tbnh=93&amp;tbnw=124&amp;prev=/images%3Fq%3Db%25C6%25B0%25E1%25BB%259Bm%26gbv%3D2%26svnum%3D10%26hl%3Dvi" TargetMode="External"/><Relationship Id="rId15" Type="http://schemas.openxmlformats.org/officeDocument/2006/relationships/image" Target="../media/image7.png"/><Relationship Id="rId10" Type="http://schemas.openxmlformats.org/officeDocument/2006/relationships/image" Target="../media/image19.jpeg"/><Relationship Id="rId4" Type="http://schemas.openxmlformats.org/officeDocument/2006/relationships/image" Target="../media/image16.gif"/><Relationship Id="rId9" Type="http://schemas.openxmlformats.org/officeDocument/2006/relationships/hyperlink" Target="http://images.google.com.vn/imgres?imgurl=http://img178.imageshack.us/img178/9164/p1060435sp1.jpg&amp;imgrefurl=http://www.aquabird.com.vn/forums/showthread.php%3Ft%3D14440&amp;h=480&amp;w=640&amp;sz=97&amp;hl=vi&amp;start=53&amp;tbnid=PglaFoSNGAj5mM:&amp;tbnh=103&amp;tbnw=137&amp;prev=/images%3Fq%3D%25C4%2590%25C3%25A0n%2Bchim%26start%3D40%26gbv%3D2%26ndsp%3D20%26svnum%3D10%26hl%3Dvi%26sa%3DN" TargetMode="External"/><Relationship Id="rId1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24300"/>
            <a:ext cx="9144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Acoustic-04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391400" y="2209800"/>
            <a:ext cx="1752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Acoustic-04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85800" y="2362200"/>
            <a:ext cx="1752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4" name="WordArt 8"/>
          <p:cNvSpPr>
            <a:spLocks noChangeArrowheads="1" noChangeShapeType="1" noTextEdit="1"/>
          </p:cNvSpPr>
          <p:nvPr/>
        </p:nvSpPr>
        <p:spPr bwMode="auto">
          <a:xfrm>
            <a:off x="2895600" y="2438400"/>
            <a:ext cx="3800475" cy="1762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b="1" i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Âm nhạc Lớp 5</a:t>
            </a:r>
          </a:p>
        </p:txBody>
      </p:sp>
      <p:pic>
        <p:nvPicPr>
          <p:cNvPr id="3078" name="Picture 11" descr="saxaphone_swaying_h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0"/>
            <a:ext cx="12954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2" descr="white_W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28600"/>
            <a:ext cx="12192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13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13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26116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0 (29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3528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0 (291)"/>
          <p:cNvPicPr>
            <a:picLocks noChangeAspect="1" noChangeArrowheads="1" noCrop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848600" y="1600200"/>
            <a:ext cx="1295400" cy="1295400"/>
          </a:xfrm>
          <a:noFill/>
        </p:spPr>
      </p:pic>
      <p:pic>
        <p:nvPicPr>
          <p:cNvPr id="12293" name="Picture 5" descr="0 (29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2819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8" name="Uoc mo__Lop 5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229600" y="571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26" fill="hold"/>
                                        <p:tgtEl>
                                          <p:spTgt spid="706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66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latin typeface="Arial"/>
              </a:rPr>
              <a:t/>
            </a:r>
            <a:br>
              <a:rPr lang="en-US" sz="4000" smtClean="0">
                <a:latin typeface="Arial"/>
              </a:rPr>
            </a:br>
            <a:r>
              <a:rPr lang="en-US" sz="4000" smtClean="0">
                <a:latin typeface="Arial"/>
              </a:rPr>
              <a:t> </a:t>
            </a:r>
            <a:br>
              <a:rPr lang="en-US" sz="4000" smtClean="0">
                <a:latin typeface="Arial"/>
              </a:rPr>
            </a:br>
            <a:r>
              <a:rPr lang="en-US" sz="4000" smtClean="0">
                <a:latin typeface="Arial"/>
              </a:rPr>
              <a:t/>
            </a:r>
            <a:br>
              <a:rPr lang="en-US" sz="4000" smtClean="0">
                <a:latin typeface="Arial"/>
              </a:rPr>
            </a:br>
            <a:endParaRPr lang="en-US" sz="4000" smtClean="0">
              <a:latin typeface="Arial"/>
            </a:endParaRPr>
          </a:p>
        </p:txBody>
      </p:sp>
      <p:sp>
        <p:nvSpPr>
          <p:cNvPr id="430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 typeface="Wingdings 2" pitchFamily="18" charset="2"/>
              <a:buChar char="#"/>
              <a:defRPr/>
            </a:pPr>
            <a:r>
              <a:rPr lang="en-US" sz="4000" b="1" dirty="0" smtClean="0">
                <a:solidFill>
                  <a:srgbClr val="9900CC"/>
                </a:solidFill>
              </a:rPr>
              <a:t>                TĐN </a:t>
            </a:r>
            <a:r>
              <a:rPr lang="en-US" sz="4000" b="1" dirty="0" err="1" smtClean="0">
                <a:solidFill>
                  <a:srgbClr val="9900CC"/>
                </a:solidFill>
              </a:rPr>
              <a:t>số</a:t>
            </a:r>
            <a:r>
              <a:rPr lang="en-US" sz="4000" b="1" dirty="0" smtClean="0">
                <a:solidFill>
                  <a:srgbClr val="9900CC"/>
                </a:solidFill>
              </a:rPr>
              <a:t> 4</a:t>
            </a:r>
            <a:r>
              <a:rPr lang="en-US" sz="4000" dirty="0" smtClean="0">
                <a:solidFill>
                  <a:srgbClr val="9900CC"/>
                </a:solidFill>
              </a:rPr>
              <a:t>:</a:t>
            </a:r>
            <a:r>
              <a:rPr lang="en-US" sz="3600" dirty="0" smtClean="0">
                <a:solidFill>
                  <a:srgbClr val="9900CC"/>
                </a:solidFill>
              </a:rPr>
              <a:t> </a:t>
            </a:r>
            <a:r>
              <a:rPr lang="en-US" sz="4000" dirty="0" err="1" smtClean="0">
                <a:solidFill>
                  <a:srgbClr val="9900CC"/>
                </a:solidFill>
              </a:rPr>
              <a:t>Nhớ</a:t>
            </a:r>
            <a:r>
              <a:rPr lang="en-US" sz="4000" dirty="0" smtClean="0">
                <a:solidFill>
                  <a:srgbClr val="9900CC"/>
                </a:solidFill>
              </a:rPr>
              <a:t> </a:t>
            </a:r>
            <a:r>
              <a:rPr lang="vi-VN" sz="4000" dirty="0" smtClean="0">
                <a:solidFill>
                  <a:srgbClr val="9900CC"/>
                </a:solidFill>
              </a:rPr>
              <a:t>ơ</a:t>
            </a:r>
            <a:r>
              <a:rPr lang="en-US" sz="4000" dirty="0" smtClean="0">
                <a:solidFill>
                  <a:srgbClr val="9900CC"/>
                </a:solidFill>
              </a:rPr>
              <a:t>n </a:t>
            </a:r>
            <a:r>
              <a:rPr lang="en-US" sz="4000" dirty="0" err="1" smtClean="0">
                <a:solidFill>
                  <a:srgbClr val="9900CC"/>
                </a:solidFill>
              </a:rPr>
              <a:t>Bác</a:t>
            </a:r>
            <a:r>
              <a:rPr lang="en-US" sz="4000" dirty="0" smtClean="0">
                <a:solidFill>
                  <a:srgbClr val="9900CC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9900CC"/>
                </a:solidFill>
              </a:rPr>
              <a:t>                                                (</a:t>
            </a:r>
            <a:r>
              <a:rPr lang="en-US" dirty="0" err="1" smtClean="0">
                <a:solidFill>
                  <a:srgbClr val="9900CC"/>
                </a:solidFill>
              </a:rPr>
              <a:t>trích</a:t>
            </a:r>
            <a:r>
              <a:rPr lang="en-US" dirty="0" smtClean="0">
                <a:solidFill>
                  <a:srgbClr val="9900CC"/>
                </a:solidFill>
              </a:rPr>
              <a:t>)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9900CC"/>
                </a:solidFill>
              </a:rPr>
              <a:t>                                       </a:t>
            </a:r>
            <a:r>
              <a:rPr lang="en-US" i="1" dirty="0" err="1" smtClean="0">
                <a:solidFill>
                  <a:srgbClr val="9900CC"/>
                </a:solidFill>
              </a:rPr>
              <a:t>Nhạc</a:t>
            </a:r>
            <a:r>
              <a:rPr lang="en-US" i="1" dirty="0" smtClean="0">
                <a:solidFill>
                  <a:srgbClr val="9900CC"/>
                </a:solidFill>
              </a:rPr>
              <a:t> </a:t>
            </a:r>
            <a:r>
              <a:rPr lang="en-US" i="1" dirty="0" err="1" smtClean="0">
                <a:solidFill>
                  <a:srgbClr val="9900CC"/>
                </a:solidFill>
              </a:rPr>
              <a:t>và</a:t>
            </a:r>
            <a:r>
              <a:rPr lang="en-US" i="1" dirty="0" smtClean="0">
                <a:solidFill>
                  <a:srgbClr val="9900CC"/>
                </a:solidFill>
              </a:rPr>
              <a:t> </a:t>
            </a:r>
            <a:r>
              <a:rPr lang="en-US" i="1" dirty="0" err="1" smtClean="0">
                <a:solidFill>
                  <a:srgbClr val="9900CC"/>
                </a:solidFill>
              </a:rPr>
              <a:t>lời</a:t>
            </a:r>
            <a:r>
              <a:rPr lang="en-US" dirty="0" smtClean="0">
                <a:solidFill>
                  <a:srgbClr val="9900CC"/>
                </a:solidFill>
              </a:rPr>
              <a:t>: </a:t>
            </a:r>
            <a:r>
              <a:rPr lang="en-US" dirty="0" err="1" smtClean="0">
                <a:solidFill>
                  <a:srgbClr val="9900CC"/>
                </a:solidFill>
              </a:rPr>
              <a:t>Phan</a:t>
            </a:r>
            <a:r>
              <a:rPr lang="en-US" dirty="0" smtClean="0">
                <a:solidFill>
                  <a:srgbClr val="9900CC"/>
                </a:solidFill>
              </a:rPr>
              <a:t> </a:t>
            </a:r>
            <a:r>
              <a:rPr lang="en-US" dirty="0" err="1" smtClean="0">
                <a:solidFill>
                  <a:srgbClr val="9900CC"/>
                </a:solidFill>
              </a:rPr>
              <a:t>Huỳnh</a:t>
            </a:r>
            <a:r>
              <a:rPr lang="en-US" dirty="0" smtClean="0">
                <a:solidFill>
                  <a:srgbClr val="9900CC"/>
                </a:solidFill>
              </a:rPr>
              <a:t> </a:t>
            </a:r>
            <a:r>
              <a:rPr lang="en-US" dirty="0" err="1" smtClean="0">
                <a:solidFill>
                  <a:srgbClr val="9900CC"/>
                </a:solidFill>
              </a:rPr>
              <a:t>Điểu</a:t>
            </a:r>
            <a:endParaRPr lang="en-US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b="1" dirty="0" smtClean="0"/>
              <a:t>         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A! 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có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Bác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Hồ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vi-VN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ời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em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vi-VN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đư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ợc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ấm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no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000" b="1" i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3000" b="1" i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3000" b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Chúng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em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múa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ca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cùng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nhớ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công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vi-VN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ơ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Bác</a:t>
            </a:r>
            <a:r>
              <a:rPr lang="en-US" sz="30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</a:t>
            </a:r>
            <a:r>
              <a:rPr lang="en-US" sz="3000" b="1" i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Hồ</a:t>
            </a:r>
            <a:endParaRPr lang="en-US" sz="3000" b="1" i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43012" name="Picture 4" descr="scan0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95800"/>
            <a:ext cx="88392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5" descr="scan0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90800"/>
            <a:ext cx="8839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7" descr="scan00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743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30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11601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>
                <a:solidFill>
                  <a:schemeClr val="accent2"/>
                </a:solidFill>
                <a:latin typeface="Arial"/>
              </a:rPr>
              <a:t>Bài TĐN </a:t>
            </a:r>
            <a:r>
              <a:rPr lang="vi-VN" sz="4000" smtClean="0">
                <a:solidFill>
                  <a:schemeClr val="accent2"/>
                </a:solidFill>
                <a:latin typeface="Arial"/>
              </a:rPr>
              <a:t>đư</a:t>
            </a:r>
            <a:r>
              <a:rPr lang="en-US" sz="4000" smtClean="0">
                <a:solidFill>
                  <a:schemeClr val="accent2"/>
                </a:solidFill>
                <a:latin typeface="Arial"/>
              </a:rPr>
              <a:t>ợc viết ở nhịp nào? Có mấy ô nhịp?</a:t>
            </a: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457200" y="45720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381000" y="1524000"/>
            <a:ext cx="8763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/>
              <a:t>	</a:t>
            </a:r>
            <a:r>
              <a:rPr lang="en-US" sz="4000">
                <a:solidFill>
                  <a:srgbClr val="BA0C42"/>
                </a:solidFill>
              </a:rPr>
              <a:t>Viết ở  nhịp 2/4 ; gồm có 8 ô nhịp</a:t>
            </a:r>
          </a:p>
          <a:p>
            <a:pPr>
              <a:spcBef>
                <a:spcPct val="50000"/>
              </a:spcBef>
            </a:pPr>
            <a:r>
              <a:rPr lang="en-US" sz="4000">
                <a:solidFill>
                  <a:srgbClr val="BA0C42"/>
                </a:solidFill>
              </a:rPr>
              <a:t>                    </a:t>
            </a:r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3048000" y="2209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0" y="2514600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	Bài tập </a:t>
            </a:r>
            <a:r>
              <a:rPr lang="vi-VN" sz="3600"/>
              <a:t>đ</a:t>
            </a:r>
            <a:r>
              <a:rPr lang="en-US" sz="3600"/>
              <a:t>ọc nhạc  gồm 2 khuông nhạc, mỗi khuông có 4 ô nhịp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5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5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  <p:bldP spid="95237" grpId="0"/>
      <p:bldP spid="952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0066"/>
                </a:solidFill>
                <a:latin typeface="Arial"/>
              </a:rPr>
              <a:t>Tập nói tên nốt nhạc: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0" y="0"/>
            <a:ext cx="9448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 2" pitchFamily="18" charset="2"/>
              <a:buChar char="#"/>
              <a:defRPr/>
            </a:pPr>
            <a:r>
              <a:rPr lang="en-US" sz="4000" b="1" dirty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</a:t>
            </a:r>
            <a:r>
              <a:rPr lang="en-US" sz="40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TĐN </a:t>
            </a:r>
            <a:r>
              <a:rPr lang="en-US" sz="4000" b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số</a:t>
            </a:r>
            <a:r>
              <a:rPr lang="en-US" sz="40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4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</a:t>
            </a:r>
            <a:r>
              <a:rPr lang="en-US" sz="36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Nhớ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 </a:t>
            </a:r>
            <a:r>
              <a:rPr lang="en-US" sz="40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Bác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                          (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trích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)       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    </a:t>
            </a:r>
            <a:r>
              <a:rPr lang="en-US" sz="3200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Nhạc</a:t>
            </a:r>
            <a:r>
              <a:rPr lang="en-US" sz="32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32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lời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Phan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Huỳnh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Điểu</a:t>
            </a:r>
            <a:endParaRPr lang="en-US" sz="32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dirty="0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dirty="0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A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!   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có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Bác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Hồ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vi-VN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ời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em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vi-VN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đư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ợc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ấm</a:t>
            </a: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   no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Chúng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em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múa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ca 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càng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nhớ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công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vi-VN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ơ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Bác</a:t>
            </a:r>
            <a:r>
              <a:rPr lang="en-US" sz="30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30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Hồ</a:t>
            </a:r>
            <a:endParaRPr lang="en-US" sz="3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</p:txBody>
      </p:sp>
      <p:pic>
        <p:nvPicPr>
          <p:cNvPr id="96261" name="Picture 5" descr="scan0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95800"/>
            <a:ext cx="88392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2" name="Picture 6" descr="scan00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90800"/>
            <a:ext cx="8839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6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6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6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6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3000"/>
                                        <p:tgtEl>
                                          <p:spTgt spid="96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962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8080"/>
            </a:gs>
            <a:gs pos="100000">
              <a:srgbClr val="0099C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3970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>
                <a:latin typeface="Arial"/>
              </a:rPr>
              <a:t> </a:t>
            </a:r>
            <a:endParaRPr lang="en-US" sz="5000" b="0" smtClean="0">
              <a:solidFill>
                <a:srgbClr val="9900CC"/>
              </a:solidFill>
              <a:latin typeface="Arial"/>
            </a:endParaRPr>
          </a:p>
        </p:txBody>
      </p:sp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76200"/>
            <a:ext cx="7848600" cy="15240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endParaRPr lang="en-US" sz="3600" b="1" smtClean="0">
              <a:solidFill>
                <a:srgbClr val="FFFF00"/>
              </a:solidFill>
            </a:endParaRPr>
          </a:p>
          <a:p>
            <a:pPr eaLnBrk="1" hangingPunct="1">
              <a:buClr>
                <a:srgbClr val="000000"/>
              </a:buClr>
              <a:buFont typeface="Wingdings 2" pitchFamily="18" charset="2"/>
              <a:buChar char="#"/>
              <a:defRPr/>
            </a:pPr>
            <a:r>
              <a:rPr lang="en-US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Luyện tập cao </a:t>
            </a:r>
            <a:r>
              <a:rPr lang="vi-VN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</a:t>
            </a:r>
            <a:r>
              <a:rPr lang="en-US" sz="4000" b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ộ</a:t>
            </a:r>
            <a:endParaRPr lang="en-US" sz="3600" i="1" smtClean="0">
              <a:solidFill>
                <a:srgbClr val="9900CC"/>
              </a:solidFill>
            </a:endParaRPr>
          </a:p>
        </p:txBody>
      </p:sp>
      <p:pic>
        <p:nvPicPr>
          <p:cNvPr id="9220" name="Picture 4" descr="scan0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7772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1524000" y="2895600"/>
            <a:ext cx="6934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 2" pitchFamily="18" charset="2"/>
              <a:buNone/>
              <a:defRPr/>
            </a:pPr>
            <a:r>
              <a:rPr lang="en-US" sz="3600" i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Đồ    Rê    Mi    Son     La       Đố</a:t>
            </a:r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381000" y="3505200"/>
            <a:ext cx="8229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 2" pitchFamily="18" charset="2"/>
              <a:buNone/>
              <a:defRPr/>
            </a:pPr>
            <a:endParaRPr lang="en-US" sz="36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Font typeface="Wingdings 2" pitchFamily="18" charset="2"/>
              <a:buChar char="#"/>
              <a:defRPr/>
            </a:pPr>
            <a:r>
              <a:rPr lang="en-US" sz="4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Luyện tập tiết tấu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pic>
        <p:nvPicPr>
          <p:cNvPr id="9234" name="Picture 18" descr="scan0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5341938"/>
            <a:ext cx="7696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9231" grpId="0"/>
      <p:bldP spid="92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 descr="scan0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95800"/>
            <a:ext cx="88392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5" descr="scan00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90800"/>
            <a:ext cx="8839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0" y="0"/>
            <a:ext cx="9448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 2" pitchFamily="18" charset="2"/>
              <a:buChar char="#"/>
              <a:defRPr/>
            </a:pPr>
            <a:r>
              <a:rPr lang="en-US" sz="4000" b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</a:t>
            </a:r>
            <a:r>
              <a:rPr lang="en-US"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TĐN số 4</a:t>
            </a:r>
            <a:r>
              <a:rPr 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</a:t>
            </a:r>
            <a:r>
              <a:rPr lang="en-US" sz="36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Nhớ </a:t>
            </a:r>
            <a:r>
              <a:rPr lang="vi-VN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 Bác.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             (trích)       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</a:t>
            </a:r>
            <a:r>
              <a:rPr lang="en-US" sz="3200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Nhạc và lời</a:t>
            </a:r>
            <a:r>
              <a:rPr lang="en-US" sz="32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Phan Huỳnh Điểu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000" b="1" i="1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8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8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98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9448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 2" pitchFamily="18" charset="2"/>
              <a:buChar char="#"/>
              <a:defRPr/>
            </a:pPr>
            <a:r>
              <a:rPr lang="en-US" sz="4000" b="1" dirty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</a:t>
            </a:r>
            <a:r>
              <a:rPr lang="en-US" sz="40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TĐN </a:t>
            </a:r>
            <a:r>
              <a:rPr lang="en-US" sz="4000" b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số</a:t>
            </a:r>
            <a:r>
              <a:rPr lang="en-US" sz="40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4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</a:t>
            </a:r>
            <a:r>
              <a:rPr lang="en-US" sz="36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Nhớ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 </a:t>
            </a:r>
            <a:r>
              <a:rPr lang="en-US" sz="40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Bác</a:t>
            </a:r>
            <a:r>
              <a:rPr lang="en-US" sz="4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             (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trích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)       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</a:t>
            </a:r>
            <a:r>
              <a:rPr lang="en-US" sz="3200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Nhạc</a:t>
            </a:r>
            <a:r>
              <a:rPr lang="en-US" sz="32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và</a:t>
            </a:r>
            <a:r>
              <a:rPr lang="en-US" sz="3200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lời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Phan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Huỳnh</a:t>
            </a:r>
            <a:r>
              <a:rPr lang="en-US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Điểu</a:t>
            </a:r>
            <a:endParaRPr lang="en-US" sz="32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dirty="0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A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!   </a:t>
            </a:r>
            <a:r>
              <a:rPr lang="en-US" sz="31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có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en-US" sz="31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Bác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31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Hồ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vi-VN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</a:t>
            </a:r>
            <a:r>
              <a:rPr lang="en-US" sz="31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ời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en-US" sz="31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em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vi-VN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đư</a:t>
            </a:r>
            <a:r>
              <a:rPr lang="en-US" sz="31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ợc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31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ấm</a:t>
            </a:r>
            <a:r>
              <a:rPr lang="en-US" sz="31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   no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Chúng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em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múa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ca 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càng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nhớ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công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</a:t>
            </a:r>
            <a:r>
              <a:rPr lang="vi-VN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ơ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Bác</a:t>
            </a:r>
            <a:r>
              <a:rPr lang="en-US" sz="28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</a:t>
            </a:r>
            <a:r>
              <a:rPr lang="en-US" sz="28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Hồ</a:t>
            </a:r>
            <a:endParaRPr lang="en-US" sz="28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</p:txBody>
      </p:sp>
      <p:pic>
        <p:nvPicPr>
          <p:cNvPr id="66566" name="Picture 6" descr="scan0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495800"/>
            <a:ext cx="88392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7" descr="scan0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590800"/>
            <a:ext cx="8839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6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66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6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66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66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0"/>
            <a:ext cx="9448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 2" pitchFamily="18" charset="2"/>
              <a:buChar char="#"/>
              <a:defRPr/>
            </a:pPr>
            <a:r>
              <a:rPr lang="en-US" sz="4000" b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</a:t>
            </a:r>
            <a:r>
              <a:rPr lang="en-US" sz="6000" b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Trò ch</a:t>
            </a:r>
            <a:r>
              <a:rPr lang="vi-VN" sz="6000" b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6000" b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i:</a:t>
            </a:r>
            <a:r>
              <a:rPr lang="en-US" sz="4000" b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</a:t>
            </a:r>
            <a:r>
              <a:rPr lang="en-US"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Tự </a:t>
            </a:r>
            <a:r>
              <a:rPr lang="vi-VN"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ặt lời ca mới</a:t>
            </a:r>
            <a:endParaRPr lang="en-US" sz="4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                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  </a:t>
            </a:r>
            <a:r>
              <a:rPr lang="en-US" sz="3200" i="1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 i="1">
              <a:solidFill>
                <a:srgbClr val="9900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200" b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</a:t>
            </a:r>
            <a:r>
              <a:rPr lang="en-US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A!  lớp chúng  mình  cùng gắng học ch</a:t>
            </a:r>
            <a:r>
              <a:rPr lang="vi-VN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ă</a:t>
            </a:r>
            <a:r>
              <a:rPr lang="en-US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m ngoan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000" i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3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  </a:t>
            </a:r>
            <a:r>
              <a:rPr lang="en-US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Quyết tâm thi </a:t>
            </a:r>
            <a:r>
              <a:rPr lang="vi-VN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</a:t>
            </a:r>
            <a:r>
              <a:rPr lang="en-US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ua giành những bông hoa </a:t>
            </a:r>
            <a:r>
              <a:rPr lang="vi-VN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</a:t>
            </a:r>
            <a:r>
              <a:rPr lang="en-US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iểm m</a:t>
            </a:r>
            <a:r>
              <a:rPr lang="vi-VN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ư</a:t>
            </a:r>
            <a:r>
              <a:rPr lang="en-US" sz="3000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ời.</a:t>
            </a:r>
          </a:p>
        </p:txBody>
      </p:sp>
      <p:pic>
        <p:nvPicPr>
          <p:cNvPr id="61447" name="Picture 7" descr="scan0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667250"/>
            <a:ext cx="88392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8" name="Picture 8" descr="scan0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762250"/>
            <a:ext cx="8839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1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1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1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1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614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14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614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14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8080"/>
            </a:gs>
            <a:gs pos="100000">
              <a:srgbClr val="0099C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latin typeface="Arial"/>
              </a:rPr>
              <a:t/>
            </a:r>
            <a:br>
              <a:rPr lang="en-US" sz="4000" smtClean="0">
                <a:latin typeface="Arial"/>
              </a:rPr>
            </a:br>
            <a:r>
              <a:rPr lang="en-US" sz="4000" smtClean="0">
                <a:latin typeface="Arial"/>
              </a:rPr>
              <a:t> </a:t>
            </a:r>
            <a:br>
              <a:rPr lang="en-US" sz="4000" smtClean="0">
                <a:latin typeface="Arial"/>
              </a:rPr>
            </a:br>
            <a:r>
              <a:rPr lang="en-US" sz="4000" smtClean="0">
                <a:latin typeface="Arial"/>
              </a:rPr>
              <a:t/>
            </a:r>
            <a:br>
              <a:rPr lang="en-US" sz="4000" smtClean="0">
                <a:latin typeface="Arial"/>
              </a:rPr>
            </a:br>
            <a:endParaRPr lang="en-US" sz="4000" smtClean="0">
              <a:latin typeface="Arial"/>
            </a:endParaRP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448800" cy="6477000"/>
          </a:xfrm>
        </p:spPr>
        <p:txBody>
          <a:bodyPr/>
          <a:lstStyle/>
          <a:p>
            <a:pPr eaLnBrk="1" hangingPunct="1">
              <a:buClr>
                <a:srgbClr val="9900CC"/>
              </a:buClr>
              <a:buFont typeface="Wingdings 2" pitchFamily="18" charset="2"/>
              <a:buChar char="#"/>
              <a:defRPr/>
            </a:pPr>
            <a:r>
              <a:rPr lang="en-US" sz="4000" b="1" dirty="0" smtClean="0">
                <a:solidFill>
                  <a:srgbClr val="9900CC"/>
                </a:solidFill>
              </a:rPr>
              <a:t>TĐN </a:t>
            </a:r>
            <a:r>
              <a:rPr lang="en-US" sz="4000" b="1" dirty="0" err="1" smtClean="0">
                <a:solidFill>
                  <a:srgbClr val="9900CC"/>
                </a:solidFill>
              </a:rPr>
              <a:t>số</a:t>
            </a:r>
            <a:r>
              <a:rPr lang="en-US" sz="4000" b="1" dirty="0" smtClean="0">
                <a:solidFill>
                  <a:srgbClr val="9900CC"/>
                </a:solidFill>
              </a:rPr>
              <a:t> 4</a:t>
            </a:r>
            <a:r>
              <a:rPr lang="en-US" sz="4000" dirty="0" smtClean="0">
                <a:solidFill>
                  <a:srgbClr val="9900CC"/>
                </a:solidFill>
              </a:rPr>
              <a:t>:</a:t>
            </a:r>
            <a:r>
              <a:rPr lang="en-US" sz="3600" dirty="0" smtClean="0">
                <a:solidFill>
                  <a:srgbClr val="9900CC"/>
                </a:solidFill>
              </a:rPr>
              <a:t> </a:t>
            </a:r>
            <a:r>
              <a:rPr lang="en-US" sz="4400" dirty="0" err="1" smtClean="0">
                <a:solidFill>
                  <a:srgbClr val="9900CC"/>
                </a:solidFill>
              </a:rPr>
              <a:t>Nhớ</a:t>
            </a:r>
            <a:r>
              <a:rPr lang="en-US" sz="4400" dirty="0" smtClean="0">
                <a:solidFill>
                  <a:srgbClr val="9900CC"/>
                </a:solidFill>
              </a:rPr>
              <a:t> </a:t>
            </a:r>
            <a:r>
              <a:rPr lang="vi-VN" sz="4400" dirty="0" smtClean="0">
                <a:solidFill>
                  <a:srgbClr val="9900CC"/>
                </a:solidFill>
              </a:rPr>
              <a:t>ơ</a:t>
            </a:r>
            <a:r>
              <a:rPr lang="en-US" sz="4400" dirty="0" smtClean="0">
                <a:solidFill>
                  <a:srgbClr val="9900CC"/>
                </a:solidFill>
              </a:rPr>
              <a:t>n </a:t>
            </a:r>
            <a:r>
              <a:rPr lang="en-US" sz="4400" dirty="0" err="1" smtClean="0">
                <a:solidFill>
                  <a:srgbClr val="9900CC"/>
                </a:solidFill>
              </a:rPr>
              <a:t>Bác</a:t>
            </a:r>
            <a:r>
              <a:rPr lang="en-US" sz="4400" dirty="0" smtClean="0">
                <a:solidFill>
                  <a:srgbClr val="9900CC"/>
                </a:solidFill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9900CC"/>
                </a:solidFill>
              </a:rPr>
              <a:t>                        (</a:t>
            </a:r>
            <a:r>
              <a:rPr lang="en-US" dirty="0" err="1" smtClean="0">
                <a:solidFill>
                  <a:srgbClr val="9900CC"/>
                </a:solidFill>
              </a:rPr>
              <a:t>trích</a:t>
            </a:r>
            <a:r>
              <a:rPr lang="en-US" dirty="0" smtClean="0">
                <a:solidFill>
                  <a:srgbClr val="9900CC"/>
                </a:solidFill>
              </a:rPr>
              <a:t>)    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9900CC"/>
                </a:solidFill>
              </a:rPr>
              <a:t>                               </a:t>
            </a:r>
            <a:r>
              <a:rPr lang="en-US" sz="2800" i="1" dirty="0" err="1" smtClean="0">
                <a:solidFill>
                  <a:srgbClr val="9900CC"/>
                </a:solidFill>
              </a:rPr>
              <a:t>Nhạc</a:t>
            </a:r>
            <a:r>
              <a:rPr lang="en-US" sz="2800" i="1" dirty="0" smtClean="0">
                <a:solidFill>
                  <a:srgbClr val="9900CC"/>
                </a:solidFill>
              </a:rPr>
              <a:t> </a:t>
            </a:r>
            <a:r>
              <a:rPr lang="en-US" sz="2800" i="1" dirty="0" err="1" smtClean="0">
                <a:solidFill>
                  <a:srgbClr val="9900CC"/>
                </a:solidFill>
              </a:rPr>
              <a:t>và</a:t>
            </a:r>
            <a:r>
              <a:rPr lang="en-US" sz="2800" i="1" dirty="0" smtClean="0">
                <a:solidFill>
                  <a:srgbClr val="9900CC"/>
                </a:solidFill>
              </a:rPr>
              <a:t> </a:t>
            </a:r>
            <a:r>
              <a:rPr lang="en-US" sz="2800" i="1" dirty="0" err="1" smtClean="0">
                <a:solidFill>
                  <a:srgbClr val="9900CC"/>
                </a:solidFill>
              </a:rPr>
              <a:t>lời</a:t>
            </a:r>
            <a:r>
              <a:rPr lang="en-US" sz="2800" dirty="0" smtClean="0">
                <a:solidFill>
                  <a:srgbClr val="9900CC"/>
                </a:solidFill>
              </a:rPr>
              <a:t>: </a:t>
            </a:r>
            <a:r>
              <a:rPr lang="en-US" sz="2800" dirty="0" err="1" smtClean="0">
                <a:solidFill>
                  <a:srgbClr val="9900CC"/>
                </a:solidFill>
              </a:rPr>
              <a:t>Phan</a:t>
            </a:r>
            <a:r>
              <a:rPr lang="en-US" sz="2800" dirty="0" smtClean="0">
                <a:solidFill>
                  <a:srgbClr val="9900CC"/>
                </a:solidFill>
              </a:rPr>
              <a:t> </a:t>
            </a:r>
            <a:r>
              <a:rPr lang="en-US" sz="2800" dirty="0" err="1" smtClean="0">
                <a:solidFill>
                  <a:srgbClr val="9900CC"/>
                </a:solidFill>
              </a:rPr>
              <a:t>Huỳnh</a:t>
            </a:r>
            <a:r>
              <a:rPr lang="en-US" sz="2800" dirty="0" smtClean="0">
                <a:solidFill>
                  <a:srgbClr val="9900CC"/>
                </a:solidFill>
              </a:rPr>
              <a:t> </a:t>
            </a:r>
            <a:r>
              <a:rPr lang="en-US" sz="2800" dirty="0" err="1" smtClean="0">
                <a:solidFill>
                  <a:srgbClr val="9900CC"/>
                </a:solidFill>
              </a:rPr>
              <a:t>Điểu</a:t>
            </a:r>
            <a:endParaRPr lang="en-US" sz="2800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3600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    A! 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có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Bác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Hồ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</a:t>
            </a:r>
            <a:r>
              <a:rPr lang="vi-VN" sz="2800" b="1" i="1" dirty="0" smtClean="0">
                <a:solidFill>
                  <a:srgbClr val="000000"/>
                </a:solidFill>
                <a:effectLst/>
              </a:rPr>
              <a:t>đ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ời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em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</a:t>
            </a:r>
            <a:r>
              <a:rPr lang="vi-VN" sz="2800" b="1" i="1" dirty="0" smtClean="0">
                <a:solidFill>
                  <a:srgbClr val="000000"/>
                </a:solidFill>
                <a:effectLst/>
              </a:rPr>
              <a:t>đư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ợc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ấm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      no.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b="1" i="1" dirty="0" smtClean="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i="1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   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Chúng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em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múa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 ca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càng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nhớ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công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</a:t>
            </a:r>
            <a:r>
              <a:rPr lang="vi-VN" sz="2800" b="1" i="1" dirty="0" smtClean="0">
                <a:solidFill>
                  <a:srgbClr val="000000"/>
                </a:solidFill>
                <a:effectLst/>
              </a:rPr>
              <a:t>ơ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n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Bác</a:t>
            </a:r>
            <a:r>
              <a:rPr lang="en-US" sz="2800" b="1" i="1" dirty="0" smtClean="0">
                <a:solidFill>
                  <a:srgbClr val="000000"/>
                </a:solidFill>
                <a:effectLst/>
              </a:rPr>
              <a:t>   </a:t>
            </a:r>
            <a:r>
              <a:rPr lang="en-US" sz="2800" b="1" i="1" dirty="0" err="1" smtClean="0">
                <a:solidFill>
                  <a:srgbClr val="000000"/>
                </a:solidFill>
                <a:effectLst/>
              </a:rPr>
              <a:t>Hồ</a:t>
            </a:r>
            <a:endParaRPr lang="en-US" sz="2800" b="1" i="1" dirty="0" smtClean="0">
              <a:solidFill>
                <a:srgbClr val="000000"/>
              </a:solidFill>
              <a:effectLst/>
            </a:endParaRPr>
          </a:p>
        </p:txBody>
      </p:sp>
      <p:pic>
        <p:nvPicPr>
          <p:cNvPr id="20484" name="Picture 4" descr="scan0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24400"/>
            <a:ext cx="88392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scan00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43200"/>
            <a:ext cx="88392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008080"/>
            </a:gs>
            <a:gs pos="100000">
              <a:srgbClr val="0099C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WordArt 2"/>
          <p:cNvSpPr>
            <a:spLocks noChangeArrowheads="1" noChangeShapeType="1" noTextEdit="1"/>
          </p:cNvSpPr>
          <p:nvPr/>
        </p:nvSpPr>
        <p:spPr bwMode="auto">
          <a:xfrm>
            <a:off x="2209800" y="1143000"/>
            <a:ext cx="46482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6600CC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DẶN DÒ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676400" y="2819400"/>
            <a:ext cx="7467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Ôn tập các nội dung </a:t>
            </a:r>
            <a:r>
              <a:rPr lang="vi-VN" sz="4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</a:t>
            </a:r>
            <a:r>
              <a:rPr lang="en-US" sz="4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ã học</a:t>
            </a:r>
          </a:p>
        </p:txBody>
      </p:sp>
      <p:pic>
        <p:nvPicPr>
          <p:cNvPr id="21508" name="Picture 5" descr="blumen-pflanzen13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633788"/>
            <a:ext cx="350520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2590800" y="4267200"/>
            <a:ext cx="6096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Chuẩn bị tiết 14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hlink"/>
            </a:gs>
            <a:gs pos="10000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0"/>
            <a:ext cx="9144000" cy="6248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sz="4400" smtClean="0">
              <a:solidFill>
                <a:srgbClr val="FFFF00"/>
              </a:solidFill>
            </a:endParaRPr>
          </a:p>
          <a:p>
            <a:pPr eaLnBrk="1" hangingPunct="1">
              <a:buClr>
                <a:schemeClr val="folHlink"/>
              </a:buClr>
              <a:buFont typeface="Wingdings 2" pitchFamily="18" charset="2"/>
              <a:buChar char="#"/>
              <a:defRPr/>
            </a:pPr>
            <a:r>
              <a:rPr lang="en-US" sz="6000" b="1" smtClean="0">
                <a:solidFill>
                  <a:srgbClr val="9900CC"/>
                </a:solidFill>
              </a:rPr>
              <a:t>.Kiểm tra bài cũ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sz="4800" b="1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Clr>
                <a:schemeClr val="folHlink"/>
              </a:buClr>
              <a:buFont typeface="Wingdings 2" pitchFamily="18" charset="2"/>
              <a:buChar char="#"/>
              <a:defRPr/>
            </a:pPr>
            <a:endParaRPr lang="en-US" sz="6000" b="1" smtClean="0">
              <a:solidFill>
                <a:srgbClr val="9900CC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4400" smtClean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4400" smtClean="0">
              <a:solidFill>
                <a:srgbClr val="FFFF00"/>
              </a:solidFill>
            </a:endParaRPr>
          </a:p>
        </p:txBody>
      </p:sp>
      <p:pic>
        <p:nvPicPr>
          <p:cNvPr id="2058" name="Picture 10" descr="IMG_12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276600"/>
            <a:ext cx="6400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9" name="Rectangle 11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078788" cy="327025"/>
          </a:xfrm>
        </p:spPr>
        <p:txBody>
          <a:bodyPr/>
          <a:lstStyle/>
          <a:p>
            <a:pPr eaLnBrk="1" hangingPunct="1">
              <a:defRPr/>
            </a:pPr>
            <a:endParaRPr lang="en-US" sz="4000" smtClean="0">
              <a:latin typeface="Arial"/>
            </a:endParaRPr>
          </a:p>
        </p:txBody>
      </p:sp>
      <p:pic>
        <p:nvPicPr>
          <p:cNvPr id="2061" name="Picture 13" descr="0 (29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1981200"/>
            <a:ext cx="8382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0 (29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0588" y="1920875"/>
            <a:ext cx="709612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 descr="0 (29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2301875"/>
            <a:ext cx="838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Uoc mo__Lop 5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5438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30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3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3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1826" fill="hold"/>
                                        <p:tgtEl>
                                          <p:spTgt spid="20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Bai hat Noi vong tay lon do Khanh Ly trinh ba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38200" y="6172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HL0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5240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 eaLnBrk="1" hangingPunct="1"/>
            <a:endParaRPr lang="vi-VN" b="1"/>
          </a:p>
        </p:txBody>
      </p:sp>
      <p:pic>
        <p:nvPicPr>
          <p:cNvPr id="22533" name="Picture 5" descr="j019637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6200" y="228600"/>
            <a:ext cx="1143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7315200" y="4876800"/>
            <a:ext cx="428625" cy="409575"/>
          </a:xfrm>
          <a:prstGeom prst="irregularSeal1">
            <a:avLst/>
          </a:prstGeom>
          <a:gradFill rotWithShape="1">
            <a:gsLst>
              <a:gs pos="0">
                <a:srgbClr val="E6F8A6">
                  <a:alpha val="62000"/>
                </a:srgbClr>
              </a:gs>
              <a:gs pos="100000">
                <a:srgbClr val="FF00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0" y="3505200"/>
            <a:ext cx="366713" cy="43180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169863" y="55118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8001000" y="3810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2246313" y="9525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4648200" y="3810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>
            <a:off x="304800" y="2438400"/>
            <a:ext cx="685800" cy="609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>
            <a:off x="5638800" y="22860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>
            <a:off x="3048000" y="533400"/>
            <a:ext cx="366713" cy="43180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2543" name="Picture 15" descr="POINSET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5626853">
            <a:off x="8152606" y="145257"/>
            <a:ext cx="849313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7" name="AutoShape 17"/>
          <p:cNvSpPr>
            <a:spLocks noChangeArrowheads="1"/>
          </p:cNvSpPr>
          <p:nvPr/>
        </p:nvSpPr>
        <p:spPr bwMode="auto">
          <a:xfrm>
            <a:off x="1524000" y="1219200"/>
            <a:ext cx="508000" cy="4032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AutoShape 18"/>
          <p:cNvSpPr>
            <a:spLocks noChangeArrowheads="1"/>
          </p:cNvSpPr>
          <p:nvPr/>
        </p:nvSpPr>
        <p:spPr bwMode="auto">
          <a:xfrm>
            <a:off x="8458200" y="1981200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40979" name="AutoShape 19"/>
          <p:cNvSpPr>
            <a:spLocks noChangeArrowheads="1"/>
          </p:cNvSpPr>
          <p:nvPr/>
        </p:nvSpPr>
        <p:spPr bwMode="auto">
          <a:xfrm>
            <a:off x="3429000" y="6019800"/>
            <a:ext cx="366713" cy="400050"/>
          </a:xfrm>
          <a:prstGeom prst="irregularSeal2">
            <a:avLst/>
          </a:prstGeom>
          <a:gradFill rotWithShape="1">
            <a:gsLst>
              <a:gs pos="0">
                <a:srgbClr val="FCA2B1">
                  <a:alpha val="87999"/>
                </a:srgbClr>
              </a:gs>
              <a:gs pos="100000">
                <a:srgbClr val="FF0000">
                  <a:alpha val="57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/>
          <p:cNvSpPr>
            <a:spLocks noChangeArrowheads="1"/>
          </p:cNvSpPr>
          <p:nvPr/>
        </p:nvSpPr>
        <p:spPr bwMode="auto">
          <a:xfrm>
            <a:off x="8305800" y="4038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AutoShape 21"/>
          <p:cNvSpPr>
            <a:spLocks noChangeArrowheads="1"/>
          </p:cNvSpPr>
          <p:nvPr/>
        </p:nvSpPr>
        <p:spPr bwMode="auto">
          <a:xfrm>
            <a:off x="2286000" y="5181600"/>
            <a:ext cx="609600" cy="685800"/>
          </a:xfrm>
          <a:prstGeom prst="star5">
            <a:avLst/>
          </a:prstGeom>
          <a:gradFill rotWithShape="1">
            <a:gsLst>
              <a:gs pos="0">
                <a:srgbClr val="1907FD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40982" name="AutoShape 22"/>
          <p:cNvSpPr>
            <a:spLocks noChangeArrowheads="1"/>
          </p:cNvSpPr>
          <p:nvPr/>
        </p:nvSpPr>
        <p:spPr bwMode="auto">
          <a:xfrm>
            <a:off x="5562600" y="5778500"/>
            <a:ext cx="457200" cy="685800"/>
          </a:xfrm>
          <a:prstGeom prst="irregularSeal1">
            <a:avLst/>
          </a:prstGeom>
          <a:gradFill rotWithShape="1">
            <a:gsLst>
              <a:gs pos="0">
                <a:srgbClr val="FF00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AutoShape 23"/>
          <p:cNvSpPr>
            <a:spLocks noChangeArrowheads="1"/>
          </p:cNvSpPr>
          <p:nvPr/>
        </p:nvSpPr>
        <p:spPr bwMode="auto">
          <a:xfrm>
            <a:off x="7696200" y="5943600"/>
            <a:ext cx="533400" cy="5334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40984" name="AutoShape 24"/>
          <p:cNvSpPr>
            <a:spLocks noChangeArrowheads="1"/>
          </p:cNvSpPr>
          <p:nvPr/>
        </p:nvSpPr>
        <p:spPr bwMode="auto">
          <a:xfrm>
            <a:off x="1447800" y="59436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6E81C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AutoShape 25"/>
          <p:cNvSpPr>
            <a:spLocks noChangeArrowheads="1"/>
          </p:cNvSpPr>
          <p:nvPr/>
        </p:nvSpPr>
        <p:spPr bwMode="auto">
          <a:xfrm>
            <a:off x="6400800" y="6019800"/>
            <a:ext cx="493713" cy="539750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6" name="AutoShape 26"/>
          <p:cNvSpPr>
            <a:spLocks noChangeArrowheads="1"/>
          </p:cNvSpPr>
          <p:nvPr/>
        </p:nvSpPr>
        <p:spPr bwMode="auto">
          <a:xfrm>
            <a:off x="8382000" y="5181600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</a:endParaRPr>
          </a:p>
        </p:txBody>
      </p:sp>
      <p:pic>
        <p:nvPicPr>
          <p:cNvPr id="40989" name="Mo uoc ngay mai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0" y="6705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5" name="Picture 30" descr="POINSET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924800" y="5778500"/>
            <a:ext cx="1143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6" name="Picture 31" descr="POINSET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H="1">
            <a:off x="76200" y="6019800"/>
            <a:ext cx="9144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7" name="Picture 32" descr="BAR"/>
          <p:cNvPicPr preferRelativeResize="0"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-5400000">
            <a:off x="5677694" y="3391694"/>
            <a:ext cx="6858000" cy="7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33" descr="BAR"/>
          <p:cNvPicPr preferRelativeResize="0"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-5400000">
            <a:off x="-3391693" y="3391693"/>
            <a:ext cx="685800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9" name="Picture 34" descr="BAR"/>
          <p:cNvPicPr preferRelativeResize="0"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10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0" name="Picture 35" descr="BAR"/>
          <p:cNvPicPr preferRelativeResize="0"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6757988"/>
            <a:ext cx="9144000" cy="10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7" name="Picture 37" descr="140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" y="4038600"/>
            <a:ext cx="7032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2" name="Picture 38" descr="3d butterfly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3400" y="6096000"/>
            <a:ext cx="8001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9" name="bai ca di hoc.mp3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7543800" y="6096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0" name="Uoc mo__Lop 5.wma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209800" y="5943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5" name="Text Box 56"/>
          <p:cNvSpPr txBox="1">
            <a:spLocks noChangeArrowheads="1"/>
          </p:cNvSpPr>
          <p:nvPr/>
        </p:nvSpPr>
        <p:spPr bwMode="auto">
          <a:xfrm>
            <a:off x="2879725" y="2833688"/>
            <a:ext cx="1384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000"/>
          </a:p>
          <a:p>
            <a:r>
              <a:rPr lang="en-US" sz="2000"/>
              <a:t>                 </a:t>
            </a:r>
          </a:p>
        </p:txBody>
      </p:sp>
      <p:sp>
        <p:nvSpPr>
          <p:cNvPr id="22566" name="Text Box 63"/>
          <p:cNvSpPr txBox="1">
            <a:spLocks noChangeArrowheads="1"/>
          </p:cNvSpPr>
          <p:nvPr/>
        </p:nvSpPr>
        <p:spPr bwMode="auto">
          <a:xfrm>
            <a:off x="2286000" y="2819400"/>
            <a:ext cx="411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Ki</a:t>
            </a:r>
          </a:p>
        </p:txBody>
      </p:sp>
      <p:sp>
        <p:nvSpPr>
          <p:cNvPr id="22567" name="Text Box 85"/>
          <p:cNvSpPr txBox="1">
            <a:spLocks noChangeArrowheads="1"/>
          </p:cNvSpPr>
          <p:nvPr/>
        </p:nvSpPr>
        <p:spPr bwMode="auto">
          <a:xfrm>
            <a:off x="6042025" y="30400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   </a:t>
            </a:r>
          </a:p>
        </p:txBody>
      </p:sp>
      <p:sp>
        <p:nvSpPr>
          <p:cNvPr id="41075" name="WordArt 115"/>
          <p:cNvSpPr>
            <a:spLocks noChangeArrowheads="1" noChangeShapeType="1" noTextEdit="1"/>
          </p:cNvSpPr>
          <p:nvPr/>
        </p:nvSpPr>
        <p:spPr bwMode="auto">
          <a:xfrm>
            <a:off x="71438" y="2840038"/>
            <a:ext cx="9001125" cy="1177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Xin chúc quý thầy cô </a:t>
            </a:r>
          </a:p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và các em học sinh vui khỏe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0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0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0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0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171826" fill="hold"/>
                                        <p:tgtEl>
                                          <p:spTgt spid="410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1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1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0" repeatCount="200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89"/>
                </p:tgtEl>
              </p:cMediaNode>
            </p:audio>
            <p:audio>
              <p:cMediaNode>
                <p:cTn id="1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2"/>
                </p:tgtEl>
              </p:cMediaNode>
            </p:audio>
            <p:audio>
              <p:cMediaNode>
                <p:cTn id="1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99"/>
                </p:tgtEl>
              </p:cMediaNode>
            </p:audio>
            <p:audio>
              <p:cMediaNode>
                <p:cTn id="1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00"/>
                </p:tgtEl>
              </p:cMediaNode>
            </p:audio>
          </p:childTnLst>
        </p:cTn>
      </p:par>
    </p:tnLst>
    <p:bldLst>
      <p:bldP spid="40966" grpId="0" animBg="1"/>
      <p:bldP spid="40967" grpId="0" animBg="1"/>
      <p:bldP spid="40970" grpId="0" animBg="1"/>
      <p:bldP spid="40973" grpId="0" animBg="1"/>
      <p:bldP spid="40974" grpId="0" animBg="1"/>
      <p:bldP spid="40977" grpId="0" animBg="1"/>
      <p:bldP spid="40979" grpId="0" animBg="1"/>
      <p:bldP spid="40980" grpId="0" animBg="1"/>
      <p:bldP spid="40982" grpId="0" animBg="1"/>
      <p:bldP spid="40984" grpId="0" animBg="1"/>
      <p:bldP spid="40985" grpId="0" animBg="1"/>
      <p:bldP spid="410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latin typeface="Arial"/>
            </a:endParaRPr>
          </a:p>
        </p:txBody>
      </p:sp>
      <p:sp>
        <p:nvSpPr>
          <p:cNvPr id="778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5124" name="Picture 4" descr="A0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A0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3d butterfl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4818063"/>
            <a:ext cx="7175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7" name="Group 7"/>
          <p:cNvGrpSpPr>
            <a:grpSpLocks/>
          </p:cNvGrpSpPr>
          <p:nvPr/>
        </p:nvGrpSpPr>
        <p:grpSpPr bwMode="auto">
          <a:xfrm>
            <a:off x="2590800" y="4953000"/>
            <a:ext cx="2743200" cy="1295400"/>
            <a:chOff x="669" y="2064"/>
            <a:chExt cx="675" cy="503"/>
          </a:xfrm>
        </p:grpSpPr>
        <p:pic>
          <p:nvPicPr>
            <p:cNvPr id="5136" name="Picture 8" descr="HOAHONG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65" y="2064"/>
              <a:ext cx="377" cy="3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7" name="Picture 9" descr="HOA NO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69" y="2112"/>
              <a:ext cx="675" cy="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28" name="Picture 10" descr="POINSET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50" y="4187825"/>
            <a:ext cx="200025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11" descr="3d butterfl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4343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12" descr="3d butterfl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7450" y="5029200"/>
            <a:ext cx="793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990600" y="990600"/>
            <a:ext cx="1600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i="1" u="sng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Tiết 13</a:t>
            </a:r>
          </a:p>
        </p:txBody>
      </p:sp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1600200" y="1524000"/>
            <a:ext cx="7162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Ôn  tập </a:t>
            </a:r>
            <a:r>
              <a:rPr lang="en-US" sz="4000" i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4000" b="1" i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bài hát </a:t>
            </a:r>
            <a:r>
              <a:rPr lang="en-US" sz="4000" i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: </a:t>
            </a:r>
            <a:r>
              <a:rPr lang="vi-VN" sz="4000" b="1" i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4000" b="1" i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m</a:t>
            </a:r>
            <a:r>
              <a:rPr lang="vi-VN" sz="4000" b="1" i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endParaRPr lang="en-US" sz="4000" b="1" i="1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77842" name="Text Box 18"/>
          <p:cNvSpPr txBox="1">
            <a:spLocks noChangeArrowheads="1"/>
          </p:cNvSpPr>
          <p:nvPr/>
        </p:nvSpPr>
        <p:spPr bwMode="auto">
          <a:xfrm>
            <a:off x="1371600" y="2286000"/>
            <a:ext cx="655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4000" b="1">
                <a:solidFill>
                  <a:srgbClr val="FF0066"/>
                </a:solidFill>
              </a:rPr>
              <a:t> </a:t>
            </a:r>
            <a:r>
              <a:rPr lang="en-US" sz="4000" b="1">
                <a:solidFill>
                  <a:schemeClr val="accent2"/>
                </a:solidFill>
              </a:rPr>
              <a:t>- </a:t>
            </a:r>
            <a:r>
              <a:rPr lang="en-US" sz="4000" b="1">
                <a:solidFill>
                  <a:srgbClr val="66FF33"/>
                </a:solidFill>
              </a:rPr>
              <a:t>Tập </a:t>
            </a:r>
            <a:r>
              <a:rPr lang="vi-VN" sz="4000" b="1">
                <a:solidFill>
                  <a:srgbClr val="66FF33"/>
                </a:solidFill>
              </a:rPr>
              <a:t>đ</a:t>
            </a:r>
            <a:r>
              <a:rPr lang="en-US" sz="4000" b="1">
                <a:solidFill>
                  <a:srgbClr val="66FF33"/>
                </a:solidFill>
              </a:rPr>
              <a:t>ọc nhạc: TĐN số 4</a:t>
            </a:r>
          </a:p>
        </p:txBody>
      </p:sp>
      <p:sp>
        <p:nvSpPr>
          <p:cNvPr id="5134" name="AutoShape 20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8153400" y="6172200"/>
            <a:ext cx="990600" cy="6858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Text Box 21"/>
          <p:cNvSpPr txBox="1">
            <a:spLocks noChangeArrowheads="1"/>
          </p:cNvSpPr>
          <p:nvPr/>
        </p:nvSpPr>
        <p:spPr bwMode="auto">
          <a:xfrm>
            <a:off x="3733800" y="762000"/>
            <a:ext cx="3581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A50021"/>
                </a:solidFill>
              </a:rPr>
              <a:t>Âm nhạc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9" grpId="0"/>
      <p:bldP spid="77840" grpId="0"/>
      <p:bldP spid="77842" grpId="0"/>
      <p:bldP spid="778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92100"/>
            <a:ext cx="9144000" cy="1384300"/>
          </a:xfrm>
        </p:spPr>
        <p:txBody>
          <a:bodyPr/>
          <a:lstStyle/>
          <a:p>
            <a:pPr eaLnBrk="1" hangingPunct="1">
              <a:buClr>
                <a:srgbClr val="9900CC"/>
              </a:buClr>
              <a:buFont typeface="Wingdings" pitchFamily="2" charset="2"/>
              <a:buChar char="v"/>
              <a:defRPr/>
            </a:pPr>
            <a:r>
              <a:rPr lang="en-US" sz="4000" smtClean="0">
                <a:solidFill>
                  <a:srgbClr val="FFFF00"/>
                </a:solidFill>
                <a:latin typeface="Arial"/>
              </a:rPr>
              <a:t>  </a:t>
            </a:r>
            <a:r>
              <a:rPr lang="en-US" sz="5400" b="0" smtClean="0">
                <a:solidFill>
                  <a:srgbClr val="9900CC"/>
                </a:solidFill>
                <a:latin typeface="Arial"/>
              </a:rPr>
              <a:t>Ôn</a:t>
            </a:r>
            <a:r>
              <a:rPr lang="en-US" sz="4000" smtClean="0">
                <a:solidFill>
                  <a:srgbClr val="FFFF00"/>
                </a:solidFill>
                <a:latin typeface="Arial"/>
              </a:rPr>
              <a:t> </a:t>
            </a:r>
            <a:r>
              <a:rPr lang="en-US" sz="5400" b="0" smtClean="0">
                <a:solidFill>
                  <a:srgbClr val="9900CC"/>
                </a:solidFill>
                <a:latin typeface="Arial"/>
              </a:rPr>
              <a:t>tập bài hát :</a:t>
            </a:r>
            <a:r>
              <a:rPr lang="en-US" sz="6600" smtClean="0">
                <a:solidFill>
                  <a:srgbClr val="9900CC"/>
                </a:solidFill>
                <a:latin typeface="Arial"/>
              </a:rPr>
              <a:t>“</a:t>
            </a:r>
            <a:r>
              <a:rPr lang="vi-VN" sz="6600" i="1" smtClean="0">
                <a:solidFill>
                  <a:srgbClr val="9900CC"/>
                </a:solidFill>
                <a:latin typeface="Arial"/>
              </a:rPr>
              <a:t>Ư</a:t>
            </a:r>
            <a:r>
              <a:rPr lang="en-US" sz="6600" i="1" smtClean="0">
                <a:solidFill>
                  <a:srgbClr val="9900CC"/>
                </a:solidFill>
                <a:latin typeface="Arial"/>
              </a:rPr>
              <a:t>ớc m</a:t>
            </a:r>
            <a:r>
              <a:rPr lang="vi-VN" sz="6600" i="1" smtClean="0">
                <a:solidFill>
                  <a:srgbClr val="9900CC"/>
                </a:solidFill>
                <a:latin typeface="Arial"/>
              </a:rPr>
              <a:t>ơ</a:t>
            </a:r>
            <a:r>
              <a:rPr lang="en-US" sz="6600" i="1" smtClean="0">
                <a:solidFill>
                  <a:srgbClr val="9900CC"/>
                </a:solidFill>
                <a:latin typeface="Arial"/>
              </a:rPr>
              <a:t>”.</a:t>
            </a:r>
          </a:p>
        </p:txBody>
      </p:sp>
      <p:pic>
        <p:nvPicPr>
          <p:cNvPr id="6147" name="Picture 4" descr="0 (29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33528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5" descr="0 (291)"/>
          <p:cNvPicPr>
            <a:picLocks noChangeAspect="1" noChangeArrowheads="1" noCrop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848600" y="4800600"/>
            <a:ext cx="1295400" cy="1295400"/>
          </a:xfrm>
          <a:noFill/>
        </p:spPr>
      </p:pic>
      <p:pic>
        <p:nvPicPr>
          <p:cNvPr id="6149" name="Picture 6" descr="0 (29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581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Uoc mo.wma">
            <a:hlinkClick r:id="" action="ppaction://media"/>
          </p:cNvPr>
          <p:cNvPicPr>
            <a:picLocks noRot="1" noChangeAspect="1" noChangeArrowheads="1"/>
          </p:cNvPicPr>
          <p:nvPr>
            <p:ph idx="1"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381000" y="5265738"/>
            <a:ext cx="914400" cy="78740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71826" fill="hold"/>
                                        <p:tgtEl>
                                          <p:spTgt spid="71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5"/>
                </p:tgtEl>
              </p:cMediaNode>
            </p:audio>
          </p:childTnLst>
        </p:cTn>
      </p:par>
    </p:tnLst>
    <p:bldLst>
      <p:bldP spid="7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28600"/>
            <a:ext cx="9144000" cy="17526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smtClean="0">
                <a:solidFill>
                  <a:srgbClr val="66FF33"/>
                </a:solidFill>
                <a:latin typeface="Arial"/>
              </a:rPr>
              <a:t>	Hát bằng cách hát có lĩnh x</a:t>
            </a:r>
            <a:r>
              <a:rPr lang="vi-VN" sz="4000" smtClean="0">
                <a:solidFill>
                  <a:srgbClr val="66FF33"/>
                </a:solidFill>
                <a:latin typeface="Arial"/>
              </a:rPr>
              <a:t>ư</a:t>
            </a:r>
            <a:r>
              <a:rPr lang="en-US" sz="4000" smtClean="0">
                <a:solidFill>
                  <a:srgbClr val="66FF33"/>
                </a:solidFill>
                <a:latin typeface="Arial"/>
              </a:rPr>
              <a:t>ớng,</a:t>
            </a:r>
            <a:r>
              <a:rPr lang="vi-VN" sz="4000" smtClean="0">
                <a:solidFill>
                  <a:srgbClr val="66FF33"/>
                </a:solidFill>
                <a:latin typeface="Arial"/>
              </a:rPr>
              <a:t>đ</a:t>
            </a:r>
            <a:r>
              <a:rPr lang="en-US" sz="4000" smtClean="0">
                <a:solidFill>
                  <a:srgbClr val="66FF33"/>
                </a:solidFill>
                <a:latin typeface="Arial"/>
              </a:rPr>
              <a:t>ồng ca   kết hợp gõ </a:t>
            </a:r>
            <a:r>
              <a:rPr lang="vi-VN" sz="4000" smtClean="0">
                <a:solidFill>
                  <a:srgbClr val="66FF33"/>
                </a:solidFill>
                <a:latin typeface="Arial"/>
              </a:rPr>
              <a:t>đ</a:t>
            </a:r>
            <a:r>
              <a:rPr lang="en-US" sz="4000" smtClean="0">
                <a:solidFill>
                  <a:srgbClr val="66FF33"/>
                </a:solidFill>
                <a:latin typeface="Arial"/>
              </a:rPr>
              <a:t>ệm.</a:t>
            </a:r>
            <a:br>
              <a:rPr lang="en-US" sz="4000" smtClean="0">
                <a:solidFill>
                  <a:srgbClr val="66FF33"/>
                </a:solidFill>
                <a:latin typeface="Arial"/>
              </a:rPr>
            </a:br>
            <a:endParaRPr lang="en-US" sz="4000" smtClean="0">
              <a:latin typeface="Arial"/>
            </a:endParaRPr>
          </a:p>
        </p:txBody>
      </p:sp>
      <p:sp>
        <p:nvSpPr>
          <p:cNvPr id="890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2057400"/>
            <a:ext cx="91440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0066"/>
                </a:solidFill>
              </a:rPr>
              <a:t>+ </a:t>
            </a:r>
            <a:r>
              <a:rPr lang="en-US" sz="2800" dirty="0" err="1" smtClean="0">
                <a:solidFill>
                  <a:srgbClr val="FF0066"/>
                </a:solidFill>
              </a:rPr>
              <a:t>Lĩnh</a:t>
            </a:r>
            <a:r>
              <a:rPr lang="en-US" sz="2800" dirty="0" smtClean="0">
                <a:solidFill>
                  <a:srgbClr val="FF0066"/>
                </a:solidFill>
              </a:rPr>
              <a:t> x</a:t>
            </a:r>
            <a:r>
              <a:rPr lang="vi-VN" sz="2800" dirty="0" smtClean="0">
                <a:solidFill>
                  <a:srgbClr val="FF0066"/>
                </a:solidFill>
              </a:rPr>
              <a:t>ư</a:t>
            </a:r>
            <a:r>
              <a:rPr lang="en-US" sz="2800" dirty="0" err="1" smtClean="0">
                <a:solidFill>
                  <a:srgbClr val="FF0066"/>
                </a:solidFill>
              </a:rPr>
              <a:t>ớng</a:t>
            </a:r>
            <a:r>
              <a:rPr lang="en-US" sz="2800" dirty="0" smtClean="0">
                <a:solidFill>
                  <a:srgbClr val="FF0066"/>
                </a:solidFill>
              </a:rPr>
              <a:t> 1</a:t>
            </a:r>
            <a:r>
              <a:rPr lang="en-US" sz="2800" dirty="0" smtClean="0"/>
              <a:t>:	 	</a:t>
            </a:r>
            <a:r>
              <a:rPr lang="en-US" sz="2800" dirty="0" err="1" smtClean="0"/>
              <a:t>Gió</a:t>
            </a:r>
            <a:r>
              <a:rPr lang="en-US" sz="2800" dirty="0" smtClean="0"/>
              <a:t> </a:t>
            </a:r>
            <a:r>
              <a:rPr lang="en-US" sz="2800" dirty="0" err="1" smtClean="0"/>
              <a:t>vờn</a:t>
            </a:r>
            <a:r>
              <a:rPr lang="en-US" sz="2800" dirty="0" smtClean="0"/>
              <a:t> . . .          </a:t>
            </a:r>
            <a:r>
              <a:rPr lang="en-US" sz="2800" dirty="0" err="1" smtClean="0"/>
              <a:t>dạo</a:t>
            </a:r>
            <a:r>
              <a:rPr lang="en-US" sz="2800" dirty="0" smtClean="0"/>
              <a:t> </a:t>
            </a:r>
            <a:r>
              <a:rPr lang="en-US" sz="2800" dirty="0" err="1" smtClean="0"/>
              <a:t>ch</a:t>
            </a:r>
            <a:r>
              <a:rPr lang="vi-VN" sz="2800" dirty="0" smtClean="0"/>
              <a:t>ơ</a:t>
            </a:r>
            <a:r>
              <a:rPr lang="en-US" sz="2800" dirty="0" err="1" smtClean="0"/>
              <a:t>i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0066"/>
                </a:solidFill>
              </a:rPr>
              <a:t>+ </a:t>
            </a:r>
            <a:r>
              <a:rPr lang="en-US" sz="2800" dirty="0" err="1" smtClean="0">
                <a:solidFill>
                  <a:srgbClr val="FF0066"/>
                </a:solidFill>
              </a:rPr>
              <a:t>Lĩnh</a:t>
            </a:r>
            <a:r>
              <a:rPr lang="en-US" sz="2800" dirty="0" smtClean="0">
                <a:solidFill>
                  <a:srgbClr val="FF0066"/>
                </a:solidFill>
              </a:rPr>
              <a:t> x</a:t>
            </a:r>
            <a:r>
              <a:rPr lang="vi-VN" sz="2800" dirty="0" smtClean="0">
                <a:solidFill>
                  <a:srgbClr val="FF0066"/>
                </a:solidFill>
              </a:rPr>
              <a:t>ư</a:t>
            </a:r>
            <a:r>
              <a:rPr lang="en-US" sz="2800" dirty="0" err="1" smtClean="0">
                <a:solidFill>
                  <a:srgbClr val="FF0066"/>
                </a:solidFill>
              </a:rPr>
              <a:t>ớng</a:t>
            </a:r>
            <a:r>
              <a:rPr lang="en-US" sz="2800" dirty="0" smtClean="0">
                <a:solidFill>
                  <a:srgbClr val="FF0066"/>
                </a:solidFill>
              </a:rPr>
              <a:t> 2</a:t>
            </a:r>
            <a:r>
              <a:rPr lang="en-US" sz="2800" dirty="0" smtClean="0"/>
              <a:t>: 		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cành</a:t>
            </a:r>
            <a:r>
              <a:rPr lang="en-US" sz="2800" dirty="0" smtClean="0"/>
              <a:t> . . .      </a:t>
            </a:r>
            <a:r>
              <a:rPr lang="en-US" sz="2800" dirty="0" err="1" smtClean="0"/>
              <a:t>mong</a:t>
            </a:r>
            <a:r>
              <a:rPr lang="en-US" sz="2800" dirty="0" smtClean="0"/>
              <a:t> </a:t>
            </a:r>
            <a:r>
              <a:rPr lang="en-US" sz="2800" dirty="0" err="1" smtClean="0"/>
              <a:t>chờ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0066"/>
                </a:solidFill>
              </a:rPr>
              <a:t>+ </a:t>
            </a:r>
            <a:r>
              <a:rPr lang="en-US" sz="2800" dirty="0" err="1" smtClean="0">
                <a:solidFill>
                  <a:srgbClr val="FF0066"/>
                </a:solidFill>
              </a:rPr>
              <a:t>Đồng</a:t>
            </a:r>
            <a:r>
              <a:rPr lang="en-US" sz="2800" dirty="0" smtClean="0">
                <a:solidFill>
                  <a:srgbClr val="FF0066"/>
                </a:solidFill>
              </a:rPr>
              <a:t> ca:</a:t>
            </a:r>
            <a:r>
              <a:rPr lang="en-US" sz="2800" dirty="0" smtClean="0"/>
              <a:t>  		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khao</a:t>
            </a:r>
            <a:r>
              <a:rPr lang="en-US" sz="2800" dirty="0" smtClean="0"/>
              <a:t> </a:t>
            </a:r>
            <a:r>
              <a:rPr lang="en-US" sz="2800" dirty="0" err="1" smtClean="0"/>
              <a:t>khát</a:t>
            </a:r>
            <a:r>
              <a:rPr lang="en-US" sz="2800" dirty="0" smtClean="0"/>
              <a:t> . . . </a:t>
            </a:r>
            <a:r>
              <a:rPr lang="en-US" sz="2800" dirty="0" err="1" smtClean="0"/>
              <a:t>muôn</a:t>
            </a:r>
            <a:r>
              <a:rPr lang="en-US" sz="2800" dirty="0" smtClean="0"/>
              <a:t> </a:t>
            </a:r>
            <a:r>
              <a:rPr lang="en-US" sz="2800" dirty="0" err="1" smtClean="0"/>
              <a:t>nhà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8909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 descr="DSC008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33538" y="1928813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4000" b="0" smtClean="0">
                <a:latin typeface="Arial"/>
              </a:rPr>
              <a:t>Hát kết hợp với vận </a:t>
            </a:r>
            <a:r>
              <a:rPr lang="vi-VN" sz="4000" b="0" smtClean="0">
                <a:latin typeface="Arial"/>
              </a:rPr>
              <a:t>đ</a:t>
            </a:r>
            <a:r>
              <a:rPr lang="en-US" sz="4000" b="0" smtClean="0">
                <a:latin typeface="Arial"/>
              </a:rPr>
              <a:t>ộng theo nhạc</a:t>
            </a:r>
          </a:p>
        </p:txBody>
      </p:sp>
      <p:pic>
        <p:nvPicPr>
          <p:cNvPr id="94214" name="Uoc mo__Lop 5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1826" fill="hold"/>
                                        <p:tgtEl>
                                          <p:spTgt spid="942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4214"/>
                </p:tgtEl>
              </p:cMediaNode>
            </p:audio>
          </p:childTnLst>
        </p:cTn>
      </p:par>
    </p:tnLst>
    <p:bldLst>
      <p:bldP spid="942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solidFill>
                <a:srgbClr val="FF0066"/>
              </a:solidFill>
              <a:latin typeface="Arial"/>
            </a:endParaRPr>
          </a:p>
        </p:txBody>
      </p:sp>
      <p:sp>
        <p:nvSpPr>
          <p:cNvPr id="931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6463" y="2171700"/>
            <a:ext cx="479107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0475"/>
            <a:ext cx="7162800" cy="57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1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1" name="Picture 7" descr="buom8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9000" y="1524000"/>
            <a:ext cx="2057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2" name="Picture 8" descr="papillon20039ix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9000" y="2819400"/>
            <a:ext cx="20574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3" name="Picture 9" descr="p1060435sp1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39000" y="4114800"/>
            <a:ext cx="2057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4" name="Picture 10" descr="anh-32">
            <a:hlinkClick r:id="rId11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239000" y="5562600"/>
            <a:ext cx="205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5" name="Picture 11" descr="250px-Viceroy_Butterfly">
            <a:hlinkClick r:id="rId13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239000" y="152400"/>
            <a:ext cx="2057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6" name="Rectangle 12"/>
          <p:cNvSpPr>
            <a:spLocks noChangeArrowheads="1"/>
          </p:cNvSpPr>
          <p:nvPr/>
        </p:nvSpPr>
        <p:spPr bwMode="auto">
          <a:xfrm>
            <a:off x="1219200" y="0"/>
            <a:ext cx="5943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Hát kết hợp với vận </a:t>
            </a:r>
            <a:r>
              <a:rPr lang="vi-VN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4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ộng theo nhạc</a:t>
            </a:r>
          </a:p>
        </p:txBody>
      </p:sp>
      <p:pic>
        <p:nvPicPr>
          <p:cNvPr id="93197" name="Uoc mo__Lop 5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7315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3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93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3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71826" fill="hold"/>
                                        <p:tgtEl>
                                          <p:spTgt spid="93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197"/>
                </p:tgtEl>
              </p:cMediaNode>
            </p:audio>
          </p:childTnLst>
        </p:cTn>
      </p:par>
    </p:tnLst>
    <p:bldLst>
      <p:bldP spid="931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8080"/>
            </a:gs>
            <a:gs pos="100000">
              <a:srgbClr val="0099C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3050"/>
            <a:ext cx="9144000" cy="1143000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 typeface="Wingdings 2" pitchFamily="18" charset="2"/>
              <a:buChar char="?"/>
              <a:defRPr/>
            </a:pPr>
            <a:r>
              <a:rPr lang="en-US" b="0" smtClean="0">
                <a:solidFill>
                  <a:srgbClr val="9900CC"/>
                </a:solidFill>
                <a:latin typeface="Arial"/>
              </a:rPr>
              <a:t>Bài hát </a:t>
            </a:r>
            <a:r>
              <a:rPr lang="en-US" b="0" smtClean="0">
                <a:solidFill>
                  <a:srgbClr val="05010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“</a:t>
            </a:r>
            <a:r>
              <a:rPr lang="vi-VN" b="0" i="1" smtClean="0">
                <a:solidFill>
                  <a:srgbClr val="05010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Ư</a:t>
            </a:r>
            <a:r>
              <a:rPr lang="en-US" b="0" i="1" smtClean="0">
                <a:solidFill>
                  <a:srgbClr val="05010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ớc m</a:t>
            </a:r>
            <a:r>
              <a:rPr lang="vi-VN" b="0" i="1" smtClean="0">
                <a:solidFill>
                  <a:srgbClr val="05010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ơ</a:t>
            </a:r>
            <a:r>
              <a:rPr lang="en-US" b="0" i="1" smtClean="0">
                <a:solidFill>
                  <a:srgbClr val="05010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”</a:t>
            </a:r>
            <a:r>
              <a:rPr lang="en-US" b="0" smtClean="0">
                <a:solidFill>
                  <a:srgbClr val="9900CC"/>
                </a:solidFill>
                <a:latin typeface="Arial"/>
              </a:rPr>
              <a:t> của n</a:t>
            </a:r>
            <a:r>
              <a:rPr lang="vi-VN" b="0" smtClean="0">
                <a:solidFill>
                  <a:srgbClr val="9900CC"/>
                </a:solidFill>
                <a:latin typeface="Arial"/>
              </a:rPr>
              <a:t>ư</a:t>
            </a:r>
            <a:r>
              <a:rPr lang="en-US" b="0" smtClean="0">
                <a:solidFill>
                  <a:srgbClr val="9900CC"/>
                </a:solidFill>
                <a:latin typeface="Arial"/>
              </a:rPr>
              <a:t>ớc nào? Ai là tác giả </a:t>
            </a:r>
            <a:r>
              <a:rPr lang="vi-VN" b="0" smtClean="0">
                <a:solidFill>
                  <a:srgbClr val="9900CC"/>
                </a:solidFill>
                <a:latin typeface="Arial"/>
              </a:rPr>
              <a:t>đ</a:t>
            </a:r>
            <a:r>
              <a:rPr lang="en-US" b="0" smtClean="0">
                <a:solidFill>
                  <a:srgbClr val="9900CC"/>
                </a:solidFill>
                <a:latin typeface="Arial"/>
              </a:rPr>
              <a:t>ặt lời cho bài hát?</a:t>
            </a:r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8600" y="1600200"/>
            <a:ext cx="9144000" cy="44973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en-US" sz="3600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>
                <a:solidFill>
                  <a:schemeClr val="accent1"/>
                </a:solidFill>
              </a:rPr>
              <a:t>                       </a:t>
            </a:r>
            <a:r>
              <a:rPr lang="en-US" sz="36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Nhạc  </a:t>
            </a:r>
            <a:r>
              <a:rPr lang="en-US" sz="3600" b="1" i="1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Việt Nam</a:t>
            </a:r>
            <a:r>
              <a:rPr lang="en-US" sz="36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lời  </a:t>
            </a:r>
            <a:r>
              <a:rPr lang="en-US" sz="3600" b="1" i="1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Việt Anh.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3600" u="sng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6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         Nhạc  </a:t>
            </a:r>
            <a:r>
              <a:rPr lang="en-US" sz="3600" b="1" i="1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Trung Quốc</a:t>
            </a:r>
            <a:r>
              <a:rPr lang="en-US" sz="360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lời  </a:t>
            </a:r>
            <a:r>
              <a:rPr lang="en-US" sz="3600" b="1" i="1" u="sng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 Hoà.</a:t>
            </a:r>
          </a:p>
        </p:txBody>
      </p:sp>
      <p:pic>
        <p:nvPicPr>
          <p:cNvPr id="53253" name="Picture 5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657600"/>
            <a:ext cx="175260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7" descr="blumen-pflanzen04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2192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1600200" y="22098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solidFill>
                  <a:srgbClr val="A50021"/>
                </a:solidFill>
              </a:rPr>
              <a:t>SAI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1066800" y="4114800"/>
            <a:ext cx="15446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0000FF"/>
                </a:solidFill>
              </a:rPr>
              <a:t>ĐÚNG</a:t>
            </a:r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1600200" y="2209800"/>
            <a:ext cx="106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600" b="1">
                <a:solidFill>
                  <a:srgbClr val="A50021"/>
                </a:solidFill>
              </a:rPr>
              <a:t>SAI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4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8" presetID="10" presetClass="entr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2" presetID="10" presetClass="exit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86" presetID="10" presetClass="exit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90" presetID="21" presetClass="entr" presetSubtype="4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2" dur="3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5" dur="3000"/>
                                        <p:tgtEl>
                                          <p:spTgt spid="5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0" dur="20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10" presetClass="entr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10" presetClass="exit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1" presetClass="entr" presetSubtype="4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1" dur="3000"/>
                                        <p:tgtEl>
                                          <p:spTgt spid="53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6" grpId="0" build="allAtOnce"/>
      <p:bldP spid="53256" grpId="1" build="allAtOnce"/>
      <p:bldP spid="53256" grpId="2" build="allAtOnce"/>
      <p:bldP spid="53256" grpId="3" build="allAtOnce"/>
      <p:bldP spid="53256" grpId="4" build="allAtOnce"/>
      <p:bldP spid="53256" grpId="5" build="allAtOnce"/>
      <p:bldP spid="53256" grpId="6" build="allAtOnce"/>
      <p:bldP spid="53256" grpId="7" build="allAtOnce"/>
      <p:bldP spid="53257" grpId="0"/>
      <p:bldP spid="53257" grpId="1"/>
      <p:bldP spid="53257" grpId="2"/>
      <p:bldP spid="53257" grpId="3"/>
      <p:bldP spid="53257" grpId="4"/>
      <p:bldP spid="53257" grpId="5"/>
      <p:bldP spid="53257" grpId="6"/>
      <p:bldP spid="53257" grpId="7"/>
      <p:bldP spid="53257" grpId="8"/>
      <p:bldP spid="53258" grpId="0" build="allAtOnce"/>
      <p:bldP spid="53258" grpId="1" build="allAtOnce"/>
      <p:bldP spid="53258" grpId="2" build="allAtOnce"/>
      <p:bldP spid="53258" grpId="3" build="allAtOnce"/>
      <p:bldP spid="53258" grpId="4" build="allAtOnce"/>
      <p:bldP spid="53258" grpId="5" build="allAtOnce"/>
      <p:bldP spid="53258" grpId="6" build="allAtOnce"/>
      <p:bldP spid="53258" grpId="7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rgbClr val="008080"/>
            </a:gs>
            <a:gs pos="100000">
              <a:srgbClr val="0099C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pPr eaLnBrk="1" hangingPunct="1">
              <a:buClr>
                <a:srgbClr val="9900CC"/>
              </a:buClr>
              <a:buFont typeface="Wingdings 2" pitchFamily="18" charset="2"/>
              <a:buChar char="?"/>
              <a:defRPr/>
            </a:pPr>
            <a:r>
              <a:rPr lang="en-US" sz="4000" b="0" smtClean="0">
                <a:solidFill>
                  <a:srgbClr val="9900CC"/>
                </a:solidFill>
                <a:latin typeface="Arial"/>
              </a:rPr>
              <a:t>Sắc thái và tình cảm bài hát </a:t>
            </a:r>
            <a:r>
              <a:rPr lang="en-US" sz="4000" b="0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“</a:t>
            </a:r>
            <a:r>
              <a:rPr lang="vi-VN" sz="4000" b="0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Ư</a:t>
            </a:r>
            <a:r>
              <a:rPr lang="en-US" sz="4000" b="0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ớc m</a:t>
            </a:r>
            <a:r>
              <a:rPr lang="vi-VN" sz="4000" b="0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ơ</a:t>
            </a:r>
            <a:r>
              <a:rPr lang="en-US" sz="4000" b="0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”</a:t>
            </a:r>
            <a:r>
              <a:rPr lang="en-US" sz="4000" b="0" smtClean="0">
                <a:solidFill>
                  <a:srgbClr val="9900CC"/>
                </a:solidFill>
                <a:latin typeface="Arial"/>
              </a:rPr>
              <a:t> thể hiện nh</a:t>
            </a:r>
            <a:r>
              <a:rPr lang="vi-VN" sz="4000" b="0" smtClean="0">
                <a:solidFill>
                  <a:srgbClr val="9900CC"/>
                </a:solidFill>
                <a:latin typeface="Arial"/>
              </a:rPr>
              <a:t>ư</a:t>
            </a:r>
            <a:r>
              <a:rPr lang="en-US" sz="4000" b="0" smtClean="0">
                <a:solidFill>
                  <a:srgbClr val="9900CC"/>
                </a:solidFill>
                <a:latin typeface="Arial"/>
              </a:rPr>
              <a:t> thế nào?</a:t>
            </a:r>
          </a:p>
        </p:txBody>
      </p:sp>
      <p:sp>
        <p:nvSpPr>
          <p:cNvPr id="583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76400" y="2057400"/>
            <a:ext cx="7467600" cy="4191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mtClean="0">
                <a:solidFill>
                  <a:schemeClr val="accent1"/>
                </a:solidFill>
              </a:rPr>
              <a:t>   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Thiết tha, trìu mến, 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ư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ớc m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ơ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có nhiều 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iều tốt 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ẹp 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ối với mọi ng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ư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ời.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en-US" sz="3600" b="1" i="1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Nhịp 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i, nhanh, mong muốn </a:t>
            </a:r>
            <a:r>
              <a:rPr lang="vi-VN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đư</a:t>
            </a:r>
            <a:r>
              <a:rPr lang="en-US" sz="3600" b="1" i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ợc sống trong hoà bình.</a:t>
            </a:r>
          </a:p>
        </p:txBody>
      </p:sp>
      <p:pic>
        <p:nvPicPr>
          <p:cNvPr id="58372" name="Picture 4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581400"/>
            <a:ext cx="14478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blumen-pflanzen04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300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33400" y="3962400"/>
            <a:ext cx="1066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>
                <a:solidFill>
                  <a:srgbClr val="0000CC"/>
                </a:solidFill>
              </a:rPr>
              <a:t>SAI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609600" y="1905000"/>
            <a:ext cx="1393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A50021"/>
                </a:solidFill>
              </a:rPr>
              <a:t>ĐÚNG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6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0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1" presetClass="entr" presetSubtype="4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1" presetClass="entr" presetSubtype="4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/>
      <p:bldP spid="58374" grpId="1"/>
      <p:bldP spid="58374" grpId="2"/>
      <p:bldP spid="58374" grpId="3"/>
      <p:bldP spid="58374" grpId="4"/>
      <p:bldP spid="58374" grpId="5"/>
      <p:bldP spid="58374" grpId="6"/>
      <p:bldP spid="58375" grpId="0"/>
      <p:bldP spid="58375" grpId="1"/>
      <p:bldP spid="58375" grpId="2"/>
      <p:bldP spid="58375" grpId="3"/>
      <p:bldP spid="58375" grpId="4"/>
      <p:bldP spid="58375" grpId="5"/>
      <p:bldP spid="58375" grpId="6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79&quot;/&gt;&lt;/object&gt;&lt;object type=&quot;3&quot; unique_id=&quot;10005&quot;&gt;&lt;property id=&quot;20148&quot; value=&quot;5&quot;/&gt;&lt;property id=&quot;20300&quot; value=&quot;Slide 2&quot;/&gt;&lt;property id=&quot;20307&quot; value=&quot;280&quot;/&gt;&lt;/object&gt;&lt;object type=&quot;3&quot; unique_id=&quot;10006&quot;&gt;&lt;property id=&quot;20148&quot; value=&quot;5&quot;/&gt;&lt;property id=&quot;20300&quot; value=&quot;Slide 3&quot;/&gt;&lt;property id=&quot;20307&quot; value=&quot;256&quot;/&gt;&lt;/object&gt;&lt;object type=&quot;3&quot; unique_id=&quot;10007&quot;&gt;&lt;property id=&quot;20148&quot; value=&quot;5&quot;/&gt;&lt;property id=&quot;20300&quot; value=&quot;Slide 4&quot;/&gt;&lt;property id=&quot;20307&quot; value=&quot;257&quot;/&gt;&lt;/object&gt;&lt;object type=&quot;3&quot; unique_id=&quot;10008&quot;&gt;&lt;property id=&quot;20148&quot; value=&quot;5&quot;/&gt;&lt;property id=&quot;20300&quot; value=&quot;Slide 5 - &amp;quot;.TËp biÓu diÔn bµi h¸t:&amp;#x0D;&amp;#x0A;“Nh÷ng b«ng hoa nh÷ng bµi ca”.&amp;quot;&quot;/&gt;&lt;property id=&quot;20307&quot; value=&quot;259&quot;/&gt;&lt;/object&gt;&lt;object type=&quot;3&quot; unique_id=&quot;10009&quot;&gt;&lt;property id=&quot;20148&quot; value=&quot;5&quot;/&gt;&lt;property id=&quot;20300&quot; value=&quot;Slide 6 - &amp;quot; TËp biÓu diÔn bµi h¸t :&amp;#x0D;&amp;#x0A; “¦íc m¬”.&amp;quot;&quot;/&gt;&lt;property id=&quot;20307&quot; value=&quot;260&quot;/&gt;&lt;/object&gt;&lt;object type=&quot;3&quot; unique_id=&quot;10010&quot;&gt;&lt;property id=&quot;20148&quot; value=&quot;5&quot;/&gt;&lt;property id=&quot;20300&quot; value=&quot;Slide 7 - &amp;quot;Bµi h¸t “¦íc m¬” cña n­íc nµo? Ai lµ t¸c gi¶ ®Æt lêi cho bµi h¸t?&amp;quot;&quot;/&gt;&lt;property id=&quot;20307&quot; value=&quot;275&quot;/&gt;&lt;/object&gt;&lt;object type=&quot;3&quot; unique_id=&quot;10011&quot;&gt;&lt;property id=&quot;20148&quot; value=&quot;5&quot;/&gt;&lt;property id=&quot;20300&quot; value=&quot;Slide 8 - &amp;quot;S¾c th¸i vµ t×nh c¶m bµi h¸t “¦íc m¬” thÓ hiÖn nh­ thÕ nµo?&amp;quot;&quot;/&gt;&lt;property id=&quot;20307&quot; value=&quot;276&quot;/&gt;&lt;/object&gt;&lt;object type=&quot;3&quot; unique_id=&quot;10012&quot;&gt;&lt;property id=&quot;20148&quot; value=&quot;5&quot;/&gt;&lt;property id=&quot;20300&quot; value=&quot;Slide 9&quot;/&gt;&lt;property id=&quot;20307&quot; value=&quot;285&quot;/&gt;&lt;/object&gt;&lt;object type=&quot;3&quot; unique_id=&quot;10013&quot;&gt;&lt;property id=&quot;20148&quot; value=&quot;5&quot;/&gt;&lt;property id=&quot;20300&quot; value=&quot;Slide 10 - &amp;quot;&amp;#x0D;&amp;#x0A; &amp;#x0D;&amp;#x0A;&amp;#x0D;&amp;#x0A;&amp;quot;&quot;/&gt;&lt;property id=&quot;20307&quot; value=&quot;273&quot;/&gt;&lt;/object&gt;&lt;object type=&quot;3&quot; unique_id=&quot;10014&quot;&gt;&lt;property id=&quot;20148&quot; value=&quot;5&quot;/&gt;&lt;property id=&quot;20300&quot; value=&quot;Slide 11 - &amp;quot; &amp;quot;&quot;/&gt;&lt;property id=&quot;20307&quot; value=&quot;262&quot;/&gt;&lt;/object&gt;&lt;object type=&quot;3&quot; unique_id=&quot;10015&quot;&gt;&lt;property id=&quot;20148&quot; value=&quot;5&quot;/&gt;&lt;property id=&quot;20300&quot; value=&quot;Slide 12&quot;/&gt;&lt;property id=&quot;20307&quot; value=&quot;283&quot;/&gt;&lt;/object&gt;&lt;object type=&quot;3&quot; unique_id=&quot;10016&quot;&gt;&lt;property id=&quot;20148&quot; value=&quot;5&quot;/&gt;&lt;property id=&quot;20300&quot; value=&quot;Slide 13 - &amp;quot;Trß ch¬i: TËp lµm nh¹c sÜ.&amp;quot;&quot;/&gt;&lt;property id=&quot;20307&quot; value=&quot;278&quot;/&gt;&lt;/object&gt;&lt;object type=&quot;3&quot; unique_id=&quot;10017&quot;&gt;&lt;property id=&quot;20148&quot; value=&quot;5&quot;/&gt;&lt;property id=&quot;20300&quot; value=&quot;Slide 14&quot;/&gt;&lt;property id=&quot;20307&quot; value=&quot;282&quot;/&gt;&lt;/object&gt;&lt;object type=&quot;3&quot; unique_id=&quot;10018&quot;&gt;&lt;property id=&quot;20148&quot; value=&quot;5&quot;/&gt;&lt;property id=&quot;20300&quot; value=&quot;Slide 15 - &amp;quot;&amp;#x0D;&amp;#x0A; &amp;#x0D;&amp;#x0A;&amp;#x0D;&amp;#x0A;&amp;quot;&quot;/&gt;&lt;property id=&quot;20307&quot; value=&quot;264&quot;/&gt;&lt;/object&gt;&lt;object type=&quot;3&quot; unique_id=&quot;10019&quot;&gt;&lt;property id=&quot;20148&quot; value=&quot;5&quot;/&gt;&lt;property id=&quot;20300&quot; value=&quot;Slide 16&quot;/&gt;&lt;property id=&quot;20307&quot; value=&quot;284&quot;/&gt;&lt;/object&gt;&lt;object type=&quot;3&quot; unique_id=&quot;10020&quot;&gt;&lt;property id=&quot;20148&quot; value=&quot;5&quot;/&gt;&lt;property id=&quot;20300&quot; value=&quot;Slide 17&quot;/&gt;&lt;property id=&quot;20307&quot; value=&quot;271&quot;/&gt;&lt;/object&gt;&lt;object type=&quot;3&quot; unique_id=&quot;10021&quot;&gt;&lt;property id=&quot;20148&quot; value=&quot;5&quot;/&gt;&lt;property id=&quot;20300&quot; value=&quot;Slide 18&quot;/&gt;&lt;property id=&quot;20307&quot; value=&quot;27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1257</TotalTime>
  <Words>495</Words>
  <Application>Microsoft Office PowerPoint</Application>
  <PresentationFormat>On-screen Show (4:3)</PresentationFormat>
  <Paragraphs>108</Paragraphs>
  <Slides>20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Wingdings</vt:lpstr>
      <vt:lpstr>Calibri</vt:lpstr>
      <vt:lpstr>Wingdings 2</vt:lpstr>
      <vt:lpstr>.VnTime</vt:lpstr>
      <vt:lpstr>Glass Layers</vt:lpstr>
      <vt:lpstr>Slide 1</vt:lpstr>
      <vt:lpstr>Slide 2</vt:lpstr>
      <vt:lpstr>Slide 3</vt:lpstr>
      <vt:lpstr>  Ôn tập bài hát :“Ước mơ”.</vt:lpstr>
      <vt:lpstr> Hát bằng cách hát có lĩnh xướng,đồng ca   kết hợp gõ đệm. </vt:lpstr>
      <vt:lpstr>Hát kết hợp với vận động theo nhạc</vt:lpstr>
      <vt:lpstr>Slide 7</vt:lpstr>
      <vt:lpstr>Bài hát “Ước mơ” của nước nào? Ai là tác giả đặt lời cho bài hát?</vt:lpstr>
      <vt:lpstr>Sắc thái và tình cảm bài hát “Ước mơ” thể hiện như thế nào?</vt:lpstr>
      <vt:lpstr>Slide 10</vt:lpstr>
      <vt:lpstr>    </vt:lpstr>
      <vt:lpstr>Bài TĐN được viết ở nhịp nào? Có mấy ô nhịp?</vt:lpstr>
      <vt:lpstr>Tập nói tên nốt nhạc:</vt:lpstr>
      <vt:lpstr> </vt:lpstr>
      <vt:lpstr>Slide 15</vt:lpstr>
      <vt:lpstr>Slide 16</vt:lpstr>
      <vt:lpstr>Slide 17</vt:lpstr>
      <vt:lpstr>    </vt:lpstr>
      <vt:lpstr>Slide 19</vt:lpstr>
      <vt:lpstr>Slide 20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Thø hai ngµy 22 th¸ng 12 n¨m 2008 ¢m nh¹c</dc:title>
  <dc:creator>Nguyen Van Hoan</dc:creator>
  <cp:lastModifiedBy>CSTeam</cp:lastModifiedBy>
  <cp:revision>49</cp:revision>
  <dcterms:created xsi:type="dcterms:W3CDTF">2002-01-12T14:54:15Z</dcterms:created>
  <dcterms:modified xsi:type="dcterms:W3CDTF">2016-06-30T02:18:08Z</dcterms:modified>
</cp:coreProperties>
</file>