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 id="2147483702" r:id="rId3"/>
    <p:sldMasterId id="2147483714" r:id="rId4"/>
  </p:sldMasterIdLst>
  <p:notesMasterIdLst>
    <p:notesMasterId r:id="rId35"/>
  </p:notesMasterIdLst>
  <p:sldIdLst>
    <p:sldId id="4152" r:id="rId5"/>
    <p:sldId id="4276" r:id="rId6"/>
    <p:sldId id="4153" r:id="rId7"/>
    <p:sldId id="4277" r:id="rId8"/>
    <p:sldId id="4244" r:id="rId9"/>
    <p:sldId id="4245" r:id="rId10"/>
    <p:sldId id="4247" r:id="rId11"/>
    <p:sldId id="4270" r:id="rId12"/>
    <p:sldId id="4246" r:id="rId13"/>
    <p:sldId id="4269" r:id="rId14"/>
    <p:sldId id="4271" r:id="rId15"/>
    <p:sldId id="4272" r:id="rId16"/>
    <p:sldId id="4251" r:id="rId17"/>
    <p:sldId id="4273" r:id="rId18"/>
    <p:sldId id="4274" r:id="rId19"/>
    <p:sldId id="4275" r:id="rId20"/>
    <p:sldId id="4216" r:id="rId21"/>
    <p:sldId id="4217" r:id="rId22"/>
    <p:sldId id="4255" r:id="rId23"/>
    <p:sldId id="4257" r:id="rId24"/>
    <p:sldId id="4258" r:id="rId25"/>
    <p:sldId id="4259" r:id="rId26"/>
    <p:sldId id="4260" r:id="rId27"/>
    <p:sldId id="4262" r:id="rId28"/>
    <p:sldId id="4263" r:id="rId29"/>
    <p:sldId id="4264" r:id="rId30"/>
    <p:sldId id="4265" r:id="rId31"/>
    <p:sldId id="4266" r:id="rId32"/>
    <p:sldId id="4267" r:id="rId33"/>
    <p:sldId id="4268" r:id="rId34"/>
  </p:sldIdLst>
  <p:sldSz cx="12192000" cy="6858000"/>
  <p:notesSz cx="6858000" cy="9144000"/>
  <p:embeddedFontLst>
    <p:embeddedFont>
      <p:font typeface="Calibri" panose="020F0502020204030204" pitchFamily="34" charset="0"/>
      <p:regular r:id="rId36"/>
      <p:bold r:id="rId37"/>
      <p:italic r:id="rId38"/>
      <p:boldItalic r:id="rId39"/>
    </p:embeddedFont>
    <p:embeddedFont>
      <p:font typeface="Calibri Light" panose="020F0302020204030204" pitchFamily="34" charset="0"/>
      <p:regular r:id="rId40"/>
      <p:italic r:id="rId41"/>
    </p:embeddedFont>
    <p:embeddedFont>
      <p:font typeface="Pangolin" panose="020B0604020202020204" charset="0"/>
      <p:regular r:id="rId42"/>
    </p:embeddedFont>
    <p:embeddedFont>
      <p:font typeface="Roboto" panose="02000000000000000000" pitchFamily="2" charset="0"/>
      <p:regular r:id="rId43"/>
      <p:bold r:id="rId44"/>
      <p:italic r:id="rId45"/>
      <p:boldItalic r:id="rId46"/>
    </p:embeddedFont>
    <p:embeddedFont>
      <p:font typeface="Roboto Black" panose="02000000000000000000" pitchFamily="2" charset="0"/>
      <p:bold r:id="rId47"/>
      <p:boldItalic r:id="rId48"/>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E0EB"/>
    <a:srgbClr val="EA4679"/>
    <a:srgbClr val="C57B4E"/>
    <a:srgbClr val="F5CC1A"/>
    <a:srgbClr val="71BDCB"/>
    <a:srgbClr val="F7CB9E"/>
    <a:srgbClr val="706366"/>
    <a:srgbClr val="636F6D"/>
    <a:srgbClr val="8F9216"/>
    <a:srgbClr val="C1C5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56" autoAdjust="0"/>
    <p:restoredTop sz="87424" autoAdjust="0"/>
  </p:normalViewPr>
  <p:slideViewPr>
    <p:cSldViewPr snapToGrid="0">
      <p:cViewPr varScale="1">
        <p:scale>
          <a:sx n="100" d="100"/>
          <a:sy n="100" d="100"/>
        </p:scale>
        <p:origin x="948" y="72"/>
      </p:cViewPr>
      <p:guideLst/>
    </p:cSldViewPr>
  </p:slideViewPr>
  <p:notesTextViewPr>
    <p:cViewPr>
      <p:scale>
        <a:sx n="1" d="1"/>
        <a:sy n="1" d="1"/>
      </p:scale>
      <p:origin x="0" y="0"/>
    </p:cViewPr>
  </p:notesTextViewPr>
  <p:notesViewPr>
    <p:cSldViewPr snapToGrid="0">
      <p:cViewPr varScale="1">
        <p:scale>
          <a:sx n="47" d="100"/>
          <a:sy n="47" d="100"/>
        </p:scale>
        <p:origin x="2784"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9.fntdata"/><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6.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phổ</a:t>
            </a:r>
            <a:r>
              <a:rPr lang="en-US" baseline="0"/>
              <a:t> biến luật chơi và </a:t>
            </a:r>
            <a:r>
              <a:rPr lang="en-US"/>
              <a:t>tổ</a:t>
            </a:r>
            <a:r>
              <a:rPr lang="en-US" baseline="0"/>
              <a:t> chức cho HS chơi. </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63039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2. Cho HS thảo luận nhóm, sau đó đại diện HS lên trình bày phiếu học tập của nhóm. Các nhóm khác đặt câu hỏi nếu có thắc mắc hoặc muốn góp ý</a:t>
            </a:r>
            <a:endParaRPr lang="en-US"/>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29389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spcBef>
                <a:spcPts val="600"/>
              </a:spcBef>
              <a:defRPr/>
            </a:pPr>
            <a:r>
              <a:rPr lang="en-US"/>
              <a:t>HS </a:t>
            </a:r>
            <a:r>
              <a:rPr lang="vi-VN"/>
              <a:t>sử dụng thước thẳng để đo và cắt các băng giấy dài 1 dm</a:t>
            </a:r>
            <a:r>
              <a:rPr lang="en-US"/>
              <a:t>,</a:t>
            </a:r>
            <a:r>
              <a:rPr lang="en-US" baseline="0"/>
              <a:t> nêu cách thực hiện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43644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spcBef>
                <a:spcPts val="600"/>
              </a:spcBef>
              <a:defRPr/>
            </a:pPr>
            <a:r>
              <a:rPr lang="en-US"/>
              <a:t>HS </a:t>
            </a:r>
            <a:r>
              <a:rPr lang="vi-VN"/>
              <a:t>sử dụng thước thẳng để đo và cắt các băng giấy dài </a:t>
            </a:r>
            <a:r>
              <a:rPr lang="en-US"/>
              <a:t>2</a:t>
            </a:r>
            <a:r>
              <a:rPr lang="vi-VN"/>
              <a:t> dm</a:t>
            </a:r>
            <a:r>
              <a:rPr lang="en-US"/>
              <a:t>,</a:t>
            </a:r>
            <a:r>
              <a:rPr lang="en-US" baseline="0"/>
              <a:t> nêu cách thực hiện</a:t>
            </a:r>
            <a:endParaRPr lang="en-US"/>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09652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3. Cho HS thảo luận nhóm, sau đó đại diện HS lên trình bày phiếu học tập của nhóm. Các nhóm khác đặt câu hỏi nếu có thắc mắc hoặc muốn góp ý</a:t>
            </a:r>
            <a:endParaRPr lang="en-US"/>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800020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a:t>
            </a:r>
            <a:r>
              <a:rPr lang="vi-VN"/>
              <a:t>yêu </a:t>
            </a:r>
            <a:r>
              <a:rPr lang="vi-VN" dirty="0"/>
              <a:t>cầu học phân công chuẩn bị nguyên, vật liệu cho buổi học sau</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16984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039418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Giới</a:t>
            </a:r>
            <a:r>
              <a:rPr lang="en-US" dirty="0"/>
              <a:t> </a:t>
            </a:r>
            <a:r>
              <a:rPr lang="en-US" dirty="0" err="1"/>
              <a:t>thiệu</a:t>
            </a:r>
            <a:r>
              <a:rPr lang="en-US" dirty="0"/>
              <a:t> </a:t>
            </a:r>
            <a:r>
              <a:rPr lang="en-US" err="1"/>
              <a:t>bài</a:t>
            </a:r>
            <a:r>
              <a:rPr lang="en-US"/>
              <a:t> học. GV cho HS quan sát hình ảnh thước gấp và yêu cầu HS </a:t>
            </a:r>
            <a:r>
              <a:rPr lang="vi-VN" sz="1800">
                <a:effectLst/>
                <a:latin typeface="Times New Roman" panose="02020603050405020304" pitchFamily="18" charset="0"/>
                <a:ea typeface="Calibri" panose="020F0502020204030204" pitchFamily="34" charset="0"/>
                <a:cs typeface="Times New Roman" panose="02020603050405020304" pitchFamily="18" charset="0"/>
              </a:rPr>
              <a:t>n</a:t>
            </a:r>
            <a:r>
              <a:rPr lang="en-US" sz="1800">
                <a:effectLst/>
                <a:latin typeface="Times New Roman" panose="02020603050405020304" pitchFamily="18" charset="0"/>
                <a:ea typeface="Calibri" panose="020F0502020204030204" pitchFamily="34" charset="0"/>
                <a:cs typeface="Times New Roman" panose="02020603050405020304" pitchFamily="18" charset="0"/>
              </a:rPr>
              <a:t>ê</a:t>
            </a:r>
            <a:r>
              <a:rPr lang="vi-VN" sz="1800">
                <a:effectLst/>
                <a:latin typeface="Times New Roman" panose="02020603050405020304" pitchFamily="18" charset="0"/>
                <a:ea typeface="Calibri" panose="020F0502020204030204" pitchFamily="34" charset="0"/>
                <a:cs typeface="Times New Roman" panose="02020603050405020304" pitchFamily="18" charset="0"/>
              </a:rPr>
              <a:t>u cấu tạo của thước gấp quan sát được</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55074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err="1"/>
              <a:t>sản</a:t>
            </a:r>
            <a:r>
              <a:rPr lang="en-US" baseline="0"/>
              <a:t> phẩm, cho HS thảo luận về sản phẩm và cách tạo ra chúng</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91078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cho HS thảo luận nhóm để thống nhất ý tưởng của nhóm, hỗ trợ nếu nhóm gặp khó khăn trong việc thể hiện ý tưởng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045397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a:t>
            </a:r>
            <a:r>
              <a:rPr lang="vi-VN" baseline="0"/>
              <a:t>hướng dẫn HS hoàn thiện phiếu số</a:t>
            </a:r>
            <a:r>
              <a:rPr lang="en-US" baseline="0"/>
              <a:t> 4</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08734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thảo luận, nêu ý kiến giúp bạn Nam</a:t>
            </a:r>
            <a:endParaRPr lang="vi-VN" baseline="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505686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yêu</a:t>
            </a:r>
            <a:r>
              <a:rPr lang="en-US" dirty="0"/>
              <a:t> </a:t>
            </a:r>
            <a:r>
              <a:rPr lang="en-US" dirty="0" err="1"/>
              <a:t>cầu</a:t>
            </a:r>
            <a:r>
              <a:rPr lang="en-US" dirty="0"/>
              <a:t> </a:t>
            </a:r>
            <a:r>
              <a:rPr lang="en-US" dirty="0" err="1"/>
              <a:t>nhóm</a:t>
            </a:r>
            <a:r>
              <a:rPr lang="en-US" dirty="0"/>
              <a:t> HS </a:t>
            </a:r>
            <a:r>
              <a:rPr lang="en-US" dirty="0" err="1"/>
              <a:t>kiểm</a:t>
            </a:r>
            <a:r>
              <a:rPr lang="en-US" dirty="0"/>
              <a:t> </a:t>
            </a:r>
            <a:r>
              <a:rPr lang="en-US" dirty="0" err="1"/>
              <a:t>tra</a:t>
            </a:r>
            <a:r>
              <a:rPr lang="en-US" dirty="0"/>
              <a:t> </a:t>
            </a:r>
            <a:r>
              <a:rPr lang="en-US" err="1"/>
              <a:t>lại</a:t>
            </a:r>
            <a:r>
              <a:rPr lang="en-US"/>
              <a:t> dụng cụ và vật </a:t>
            </a:r>
            <a:r>
              <a:rPr lang="en-US" dirty="0" err="1"/>
              <a:t>liệu</a:t>
            </a:r>
            <a:r>
              <a:rPr lang="en-US" dirty="0"/>
              <a:t> </a:t>
            </a:r>
            <a:r>
              <a:rPr lang="en-US" dirty="0" err="1"/>
              <a:t>của</a:t>
            </a:r>
            <a:r>
              <a:rPr lang="en-US" dirty="0"/>
              <a:t> </a:t>
            </a:r>
            <a:r>
              <a:rPr lang="en-US" dirty="0" err="1"/>
              <a:t>nhóm</a:t>
            </a:r>
            <a:r>
              <a:rPr lang="en-US" dirty="0"/>
              <a:t> </a:t>
            </a:r>
            <a:r>
              <a:rPr lang="en-US" dirty="0" err="1"/>
              <a:t>theo</a:t>
            </a:r>
            <a:r>
              <a:rPr lang="en-US" dirty="0"/>
              <a:t> </a:t>
            </a:r>
            <a:r>
              <a:rPr lang="en-US" dirty="0" err="1"/>
              <a:t>phiếu</a:t>
            </a:r>
            <a:r>
              <a:rPr lang="en-US" dirty="0"/>
              <a:t> </a:t>
            </a:r>
            <a:r>
              <a:rPr lang="en-US" dirty="0" err="1"/>
              <a:t>học</a:t>
            </a:r>
            <a:r>
              <a:rPr lang="en-US" dirty="0"/>
              <a:t> </a:t>
            </a:r>
            <a:r>
              <a:rPr lang="en-US" dirty="0" err="1"/>
              <a:t>tập</a:t>
            </a:r>
            <a:r>
              <a:rPr lang="en-US" dirty="0"/>
              <a:t>, </a:t>
            </a:r>
            <a:r>
              <a:rPr lang="en-US" dirty="0" err="1"/>
              <a:t>nếu</a:t>
            </a:r>
            <a:r>
              <a:rPr lang="en-US" dirty="0"/>
              <a:t> </a:t>
            </a:r>
            <a:r>
              <a:rPr lang="en-US" dirty="0" err="1"/>
              <a:t>có</a:t>
            </a:r>
            <a:r>
              <a:rPr lang="en-US" dirty="0"/>
              <a:t> </a:t>
            </a:r>
            <a:r>
              <a:rPr lang="en-US" dirty="0" err="1"/>
              <a:t>khác</a:t>
            </a:r>
            <a:r>
              <a:rPr lang="en-US" dirty="0"/>
              <a:t> </a:t>
            </a:r>
            <a:r>
              <a:rPr lang="en-US" dirty="0" err="1"/>
              <a:t>thì</a:t>
            </a:r>
            <a:r>
              <a:rPr lang="en-US" dirty="0"/>
              <a:t> </a:t>
            </a:r>
            <a:r>
              <a:rPr lang="en-US" dirty="0" err="1"/>
              <a:t>bổ</a:t>
            </a:r>
            <a:r>
              <a:rPr lang="en-US" dirty="0"/>
              <a:t> sung </a:t>
            </a:r>
            <a:r>
              <a:rPr lang="en-US" dirty="0" err="1"/>
              <a:t>vào</a:t>
            </a:r>
            <a:r>
              <a:rPr lang="en-US" dirty="0"/>
              <a:t> </a:t>
            </a:r>
            <a:r>
              <a:rPr lang="en-US" dirty="0" err="1"/>
              <a:t>phiếu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695377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làm theo mẫu,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32156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làm theo mẫu,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632585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làm theo mẫu,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774687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latin typeface="Times New Roman" panose="02020603050405020304" pitchFamily="18" charset="0"/>
                <a:cs typeface="Times New Roman" panose="02020603050405020304" pitchFamily="18" charset="0"/>
              </a:rPr>
              <a:t>Kiểm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vừa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Khuyến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khích</a:t>
            </a:r>
            <a:r>
              <a:rPr lang="en-US" dirty="0">
                <a:latin typeface="Times New Roman" panose="02020603050405020304" pitchFamily="18" charset="0"/>
                <a:cs typeface="Times New Roman" panose="02020603050405020304" pitchFamily="18" charset="0"/>
              </a:rPr>
              <a:t> HS </a:t>
            </a:r>
            <a:r>
              <a:rPr lang="en-US" dirty="0" err="1">
                <a:latin typeface="Times New Roman" panose="02020603050405020304" pitchFamily="18" charset="0"/>
                <a:cs typeface="Times New Roman" panose="02020603050405020304" pitchFamily="18" charset="0"/>
              </a:rPr>
              <a:t>sáng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lớp</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787633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HS sử</a:t>
            </a:r>
            <a:r>
              <a:rPr lang="en-US" baseline="0">
                <a:latin typeface="Times New Roman" panose="02020603050405020304" pitchFamily="18" charset="0"/>
                <a:cs typeface="Times New Roman" panose="02020603050405020304" pitchFamily="18" charset="0"/>
              </a:rPr>
              <a:t> dụng các dụng cụ học tập như sách, vở, bút… để chơi trò chơi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997787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đi</a:t>
            </a:r>
            <a:r>
              <a:rPr lang="en-US" dirty="0"/>
              <a:t> </a:t>
            </a:r>
            <a:r>
              <a:rPr lang="en-US" dirty="0" err="1"/>
              <a:t>vòng</a:t>
            </a:r>
            <a:r>
              <a:rPr lang="en-US" dirty="0"/>
              <a:t> </a:t>
            </a:r>
            <a:r>
              <a:rPr lang="en-US" dirty="0" err="1"/>
              <a:t>quanh</a:t>
            </a:r>
            <a:r>
              <a:rPr lang="en-US" dirty="0"/>
              <a:t> </a:t>
            </a:r>
            <a:r>
              <a:rPr lang="en-US" err="1"/>
              <a:t>xem</a:t>
            </a:r>
            <a:r>
              <a:rPr lang="en-US"/>
              <a:t> các sản</a:t>
            </a:r>
            <a:r>
              <a:rPr lang="en-US" baseline="0"/>
              <a:t> phẩm </a:t>
            </a:r>
            <a:r>
              <a:rPr lang="en-US"/>
              <a:t>của </a:t>
            </a:r>
            <a:r>
              <a:rPr lang="en-US" dirty="0" err="1"/>
              <a:t>các</a:t>
            </a:r>
            <a:r>
              <a:rPr lang="en-US" dirty="0"/>
              <a:t> </a:t>
            </a:r>
            <a:r>
              <a:rPr lang="en-US" dirty="0" err="1"/>
              <a:t>bạn</a:t>
            </a:r>
            <a:r>
              <a:rPr lang="en-US" dirty="0"/>
              <a:t> </a:t>
            </a:r>
            <a:r>
              <a:rPr lang="en-US" dirty="0" err="1"/>
              <a:t>sau</a:t>
            </a:r>
            <a:r>
              <a:rPr lang="en-US" dirty="0"/>
              <a:t> </a:t>
            </a:r>
            <a:r>
              <a:rPr lang="en-US" dirty="0" err="1"/>
              <a:t>đó</a:t>
            </a:r>
            <a:r>
              <a:rPr lang="en-US" dirty="0"/>
              <a:t>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err="1"/>
              <a:t>tặng</a:t>
            </a:r>
            <a:r>
              <a:rPr lang="en-US"/>
              <a:t> thêm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hoặc</a:t>
            </a:r>
            <a:r>
              <a:rPr lang="en-US" dirty="0"/>
              <a:t> </a:t>
            </a:r>
            <a:r>
              <a:rPr lang="en-US" dirty="0" err="1"/>
              <a:t>nhiều</a:t>
            </a:r>
            <a:r>
              <a:rPr lang="en-US" dirty="0"/>
              <a:t> </a:t>
            </a:r>
            <a:r>
              <a:rPr lang="en-US" dirty="0" err="1"/>
              <a:t>hơn</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035164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04627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giới thiệu về thước gấp</a:t>
            </a:r>
            <a:endParaRPr lang="vi-VN" baseline="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29971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1. Cho HS thảo luận nhóm, sau đó đại diện HS lên trình bày phiếu học tập của nhóm. Các nhóm khác đặt câu hỏi nếu có thắc mắc hoặc muốn góp ý</a:t>
            </a:r>
            <a:endParaRPr lang="en-US"/>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4809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thực hành </a:t>
            </a:r>
            <a:r>
              <a:rPr lang="vi-VN" sz="1200" kern="1200">
                <a:solidFill>
                  <a:schemeClr val="tx1"/>
                </a:solidFill>
                <a:effectLst/>
                <a:latin typeface="+mn-lt"/>
                <a:ea typeface="+mn-ea"/>
                <a:cs typeface="+mn-cs"/>
              </a:rPr>
              <a:t>chỉ </a:t>
            </a:r>
            <a:r>
              <a:rPr lang="en-US" sz="1200" kern="1200">
                <a:solidFill>
                  <a:schemeClr val="tx1"/>
                </a:solidFill>
                <a:effectLst/>
                <a:latin typeface="+mn-lt"/>
                <a:ea typeface="+mn-ea"/>
                <a:cs typeface="+mn-cs"/>
              </a:rPr>
              <a:t>ra </a:t>
            </a:r>
            <a:r>
              <a:rPr lang="vi-VN" sz="1200" kern="1200">
                <a:solidFill>
                  <a:schemeClr val="tx1"/>
                </a:solidFill>
                <a:effectLst/>
                <a:latin typeface="+mn-lt"/>
                <a:ea typeface="+mn-ea"/>
                <a:cs typeface="+mn-cs"/>
              </a:rPr>
              <a:t>các vạch 1 cm, 5 cm, 10 cm, 1 dm</a:t>
            </a:r>
            <a:r>
              <a:rPr lang="en-US" sz="1200" kern="1200">
                <a:solidFill>
                  <a:schemeClr val="tx1"/>
                </a:solidFill>
                <a:effectLst/>
                <a:latin typeface="+mn-lt"/>
                <a:ea typeface="+mn-ea"/>
                <a:cs typeface="+mn-cs"/>
              </a:rPr>
              <a:t> </a:t>
            </a:r>
            <a:r>
              <a:rPr lang="vi-VN" sz="1200" kern="1200">
                <a:solidFill>
                  <a:schemeClr val="tx1"/>
                </a:solidFill>
                <a:effectLst/>
                <a:latin typeface="+mn-lt"/>
                <a:ea typeface="+mn-ea"/>
                <a:cs typeface="+mn-cs"/>
              </a:rPr>
              <a:t>trên thước</a:t>
            </a:r>
            <a:r>
              <a:rPr lang="en-US" sz="1200" kern="1200">
                <a:solidFill>
                  <a:schemeClr val="tx1"/>
                </a:solidFill>
                <a:effectLst/>
                <a:latin typeface="+mn-lt"/>
                <a:ea typeface="+mn-ea"/>
                <a:cs typeface="+mn-cs"/>
              </a:rPr>
              <a:t>.</a:t>
            </a:r>
            <a:r>
              <a:rPr lang="en-US" sz="1200" kern="1200" baseline="0">
                <a:solidFill>
                  <a:schemeClr val="tx1"/>
                </a:solidFill>
                <a:effectLst/>
                <a:latin typeface="+mn-lt"/>
                <a:ea typeface="+mn-ea"/>
                <a:cs typeface="+mn-cs"/>
              </a:rPr>
              <a:t> Lưu ý cách đổi đơn vị đo</a:t>
            </a:r>
            <a:endParaRPr lang="vi-VN" baseline="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0594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spcBef>
                <a:spcPts val="600"/>
              </a:spcBef>
              <a:defRPr/>
            </a:pPr>
            <a:r>
              <a:rPr lang="en-US" baseline="0"/>
              <a:t>Đại diện HS từng nhóm lên chỉ ra vạch thước ứng với 1 cm.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21562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spcBef>
                <a:spcPts val="600"/>
              </a:spcBef>
              <a:defRPr/>
            </a:pPr>
            <a:r>
              <a:rPr lang="en-US" baseline="0"/>
              <a:t>Đại diện HS từng nhóm lên chỉ ra vạch thước ứng với 5 cm. </a:t>
            </a:r>
          </a:p>
          <a:p>
            <a:pPr lvl="0" algn="just">
              <a:spcBef>
                <a:spcPts val="600"/>
              </a:spcBef>
              <a:defRPr/>
            </a:pPr>
            <a:r>
              <a:rPr lang="en-US" baseline="0"/>
              <a:t>GV hướng dẫn HS cách sử dụng thước đo 5 cm có thể không bắt đầu từ số 0. Ví dụ, nếu đo 5 cm bắt đầu từ số 2 thì vạch đầu ở đâu, vạch cuối ở đâu</a:t>
            </a:r>
            <a:endParaRPr lang="vi-VN" altLang="zh-CN" sz="1200">
              <a:solidFill>
                <a:srgbClr val="002060"/>
              </a:solidFill>
              <a:latin typeface="Roboto" panose="02000000000000000000" pitchFamily="2" charset="0"/>
              <a:ea typeface="Roboto" panose="02000000000000000000" pitchFamily="2"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70606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spcBef>
                <a:spcPts val="600"/>
              </a:spcBef>
              <a:defRPr/>
            </a:pPr>
            <a:r>
              <a:rPr lang="en-US" baseline="0"/>
              <a:t>Đại diện HS từng nhóm lên chỉ ra vạch thước ứng với 10 cm.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82709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spcBef>
                <a:spcPts val="600"/>
              </a:spcBef>
              <a:defRPr/>
            </a:pPr>
            <a:r>
              <a:rPr lang="en-US" baseline="0"/>
              <a:t>GV cho HS đổi đơn vị đo rồi mới đo.</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21333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5200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84284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6898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3844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546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37218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20050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1971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17131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48013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69310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7004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13270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87576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1563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95272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22489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8024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60670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1640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60941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23367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74286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71554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50607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76521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85624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9607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0883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16119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45604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5657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864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652139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081090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250496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1.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2.pn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23.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3.png"/><Relationship Id="rId9"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3.xml"/><Relationship Id="rId5" Type="http://schemas.openxmlformats.org/officeDocument/2006/relationships/image" Target="../media/image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34.xml"/><Relationship Id="rId5" Type="http://schemas.openxmlformats.org/officeDocument/2006/relationships/image" Target="../media/image7.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34.xml"/><Relationship Id="rId6" Type="http://schemas.openxmlformats.org/officeDocument/2006/relationships/image" Target="../media/image34.png"/><Relationship Id="rId5" Type="http://schemas.microsoft.com/office/2007/relationships/hdphoto" Target="../media/hdphoto5.wdp"/><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6.wdp"/><Relationship Id="rId2" Type="http://schemas.openxmlformats.org/officeDocument/2006/relationships/notesSlide" Target="../notesSlides/notesSlide21.xml"/><Relationship Id="rId1" Type="http://schemas.openxmlformats.org/officeDocument/2006/relationships/slideLayout" Target="../slideLayouts/slideLayout2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3.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3.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3.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70494"/>
            <a:ext cx="2179893" cy="1594314"/>
            <a:chOff x="223610" y="-30871"/>
            <a:chExt cx="2179893" cy="1594314"/>
          </a:xfrm>
        </p:grpSpPr>
        <p:sp>
          <p:nvSpPr>
            <p:cNvPr id="4" name="Oval 3"/>
            <p:cNvSpPr/>
            <p:nvPr/>
          </p:nvSpPr>
          <p:spPr>
            <a:xfrm>
              <a:off x="426720" y="152426"/>
              <a:ext cx="1859280" cy="12546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610" y="-30871"/>
              <a:ext cx="2179893" cy="1594314"/>
            </a:xfrm>
            <a:prstGeom prst="rect">
              <a:avLst/>
            </a:prstGeom>
            <a:ln>
              <a:noFill/>
            </a:ln>
          </p:spPr>
        </p:pic>
      </p:grpSp>
      <p:sp>
        <p:nvSpPr>
          <p:cNvPr id="40" name="TextBox 39">
            <a:extLst>
              <a:ext uri="{FF2B5EF4-FFF2-40B4-BE49-F238E27FC236}">
                <a16:creationId xmlns:a16="http://schemas.microsoft.com/office/drawing/2014/main" id="{DA14CBFD-2C6F-E4A0-F468-3C5C731B2275}"/>
              </a:ext>
            </a:extLst>
          </p:cNvPr>
          <p:cNvSpPr txBox="1"/>
          <p:nvPr/>
        </p:nvSpPr>
        <p:spPr>
          <a:xfrm>
            <a:off x="2751592" y="308102"/>
            <a:ext cx="2246398"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err="1">
                <a:ln>
                  <a:noFill/>
                </a:ln>
                <a:solidFill>
                  <a:srgbClr val="7030A0"/>
                </a:solidFill>
                <a:effectLst/>
                <a:uLnTx/>
                <a:uFillTx/>
                <a:latin typeface="Roboto Black" panose="02000000000000000000" pitchFamily="2" charset="0"/>
                <a:ea typeface="Roboto Black" panose="02000000000000000000" pitchFamily="2" charset="0"/>
                <a:cs typeface="+mn-cs"/>
              </a:rPr>
              <a:t>BÀI</a:t>
            </a: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 14</a:t>
            </a:r>
          </a:p>
        </p:txBody>
      </p:sp>
      <p:sp>
        <p:nvSpPr>
          <p:cNvPr id="43" name="TextBox 42">
            <a:extLst>
              <a:ext uri="{FF2B5EF4-FFF2-40B4-BE49-F238E27FC236}">
                <a16:creationId xmlns:a16="http://schemas.microsoft.com/office/drawing/2014/main" id="{5B1500B4-2A13-B105-884B-9C3A22343CC6}"/>
              </a:ext>
            </a:extLst>
          </p:cNvPr>
          <p:cNvSpPr txBox="1"/>
          <p:nvPr/>
        </p:nvSpPr>
        <p:spPr>
          <a:xfrm>
            <a:off x="6063484" y="6304713"/>
            <a:ext cx="1058090" cy="461665"/>
          </a:xfrm>
          <a:prstGeom prst="rect">
            <a:avLst/>
          </a:prstGeom>
          <a:solidFill>
            <a:schemeClr val="bg1"/>
          </a:solid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FF0000"/>
                </a:solidFill>
                <a:effectLst/>
                <a:uLnTx/>
                <a:uFillTx/>
                <a:latin typeface="Roboto Black" panose="02000000000000000000" pitchFamily="2" charset="0"/>
                <a:ea typeface="Roboto Black" panose="02000000000000000000" pitchFamily="2" charset="0"/>
                <a:cs typeface="+mn-cs"/>
              </a:rPr>
              <a:t>Tiết 1</a:t>
            </a:r>
          </a:p>
        </p:txBody>
      </p:sp>
      <p:sp>
        <p:nvSpPr>
          <p:cNvPr id="7" name="TextBox 6"/>
          <p:cNvSpPr txBox="1"/>
          <p:nvPr/>
        </p:nvSpPr>
        <p:spPr>
          <a:xfrm>
            <a:off x="3874791" y="1143807"/>
            <a:ext cx="4793727" cy="1015663"/>
          </a:xfrm>
          <a:prstGeom prst="rect">
            <a:avLst/>
          </a:prstGeom>
          <a:noFill/>
        </p:spPr>
        <p:txBody>
          <a:bodyPr wrap="square" rtlCol="0">
            <a:spAutoFit/>
          </a:bodyPr>
          <a:lstStyle/>
          <a:p>
            <a:pPr lvl="0" algn="ctr">
              <a:defRPr/>
            </a:pPr>
            <a:r>
              <a:rPr lang="vi-VN" altLang="zh-CN" sz="6000" b="1">
                <a:ln>
                  <a:solidFill>
                    <a:srgbClr val="002060"/>
                  </a:solidFill>
                </a:ln>
                <a:solidFill>
                  <a:srgbClr val="FFC000"/>
                </a:solidFill>
                <a:latin typeface="Roboto Black" panose="02000000000000000000" pitchFamily="2" charset="0"/>
                <a:ea typeface="Roboto Black" panose="02000000000000000000" pitchFamily="2" charset="0"/>
              </a:rPr>
              <a:t>THƯỚC GẤP</a:t>
            </a:r>
            <a:endParaRPr kumimoji="0" lang="en-US" altLang="zh-CN" sz="9600" b="1" i="0" u="none" strike="noStrike" kern="1200" cap="none" spc="0" normalizeH="0" baseline="0" noProof="0" dirty="0">
              <a:ln>
                <a:solidFill>
                  <a:srgbClr val="002060"/>
                </a:solidFill>
              </a:ln>
              <a:solidFill>
                <a:srgbClr val="FFC000"/>
              </a:solidFill>
              <a:effectLst/>
              <a:uLnTx/>
              <a:uFillTx/>
              <a:latin typeface="Roboto Black" panose="02000000000000000000" pitchFamily="2" charset="0"/>
              <a:ea typeface="Roboto Black" panose="02000000000000000000" pitchFamily="2" charset="0"/>
            </a:endParaRPr>
          </a:p>
        </p:txBody>
      </p:sp>
      <p:pic>
        <p:nvPicPr>
          <p:cNvPr id="2" name="Picture 1">
            <a:extLst>
              <a:ext uri="{FF2B5EF4-FFF2-40B4-BE49-F238E27FC236}">
                <a16:creationId xmlns:a16="http://schemas.microsoft.com/office/drawing/2014/main" id="{959BAA78-0884-C376-ED9C-FF93CE96F2B0}"/>
              </a:ext>
            </a:extLst>
          </p:cNvPr>
          <p:cNvPicPr>
            <a:picLocks noChangeAspect="1"/>
          </p:cNvPicPr>
          <p:nvPr/>
        </p:nvPicPr>
        <p:blipFill>
          <a:blip r:embed="rId3"/>
          <a:stretch>
            <a:fillRect/>
          </a:stretch>
        </p:blipFill>
        <p:spPr>
          <a:xfrm>
            <a:off x="3703725" y="2366746"/>
            <a:ext cx="4784550" cy="3050373"/>
          </a:xfrm>
          <a:prstGeom prst="rect">
            <a:avLst/>
          </a:prstGeom>
        </p:spPr>
      </p:pic>
    </p:spTree>
    <p:extLst>
      <p:ext uri="{BB962C8B-B14F-4D97-AF65-F5344CB8AC3E}">
        <p14:creationId xmlns:p14="http://schemas.microsoft.com/office/powerpoint/2010/main" val="171523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682"/>
            <a:ext cx="1946787" cy="1423827"/>
          </a:xfrm>
          <a:prstGeom prst="rect">
            <a:avLst/>
          </a:prstGeom>
          <a:ln>
            <a:noFill/>
          </a:ln>
        </p:spPr>
      </p:pic>
      <p:sp>
        <p:nvSpPr>
          <p:cNvPr id="9" name="TextBox 8"/>
          <p:cNvSpPr txBox="1"/>
          <p:nvPr/>
        </p:nvSpPr>
        <p:spPr>
          <a:xfrm>
            <a:off x="4557405" y="1891018"/>
            <a:ext cx="4548495"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Hãy chỉ ra vạch ứng với 5</a:t>
            </a:r>
            <a:r>
              <a:rPr lang="vi-VN" altLang="zh-CN" sz="2400">
                <a:solidFill>
                  <a:srgbClr val="002060"/>
                </a:solidFill>
                <a:latin typeface="Roboto" panose="02000000000000000000" pitchFamily="2" charset="0"/>
                <a:ea typeface="Roboto" panose="02000000000000000000" pitchFamily="2" charset="0"/>
              </a:rPr>
              <a:t> cm</a:t>
            </a:r>
          </a:p>
        </p:txBody>
      </p:sp>
      <p:sp>
        <p:nvSpPr>
          <p:cNvPr id="10" name="TextBox 9"/>
          <p:cNvSpPr txBox="1"/>
          <p:nvPr/>
        </p:nvSpPr>
        <p:spPr>
          <a:xfrm>
            <a:off x="4484682" y="1191302"/>
            <a:ext cx="3222637"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Quan sát thước thẳng</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5" name="Picture 14">
            <a:extLst>
              <a:ext uri="{FF2B5EF4-FFF2-40B4-BE49-F238E27FC236}">
                <a16:creationId xmlns:a16="http://schemas.microsoft.com/office/drawing/2014/main" id="{85488058-17A6-A556-CA17-3E50888BCB70}"/>
              </a:ext>
            </a:extLst>
          </p:cNvPr>
          <p:cNvPicPr>
            <a:picLocks noChangeAspect="1"/>
          </p:cNvPicPr>
          <p:nvPr/>
        </p:nvPicPr>
        <p:blipFill>
          <a:blip r:embed="rId4">
            <a:duotone>
              <a:schemeClr val="accent3">
                <a:shade val="45000"/>
                <a:satMod val="135000"/>
              </a:schemeClr>
              <a:prstClr val="white"/>
            </a:duotone>
          </a:blip>
          <a:stretch>
            <a:fillRect/>
          </a:stretch>
        </p:blipFill>
        <p:spPr>
          <a:xfrm>
            <a:off x="3333918" y="3565397"/>
            <a:ext cx="5524164" cy="1299202"/>
          </a:xfrm>
          <a:prstGeom prst="rect">
            <a:avLst/>
          </a:prstGeom>
        </p:spPr>
      </p:pic>
      <p:cxnSp>
        <p:nvCxnSpPr>
          <p:cNvPr id="5" name="Straight Arrow Connector 4"/>
          <p:cNvCxnSpPr>
            <a:cxnSpLocks/>
          </p:cNvCxnSpPr>
          <p:nvPr/>
        </p:nvCxnSpPr>
        <p:spPr>
          <a:xfrm>
            <a:off x="3590136" y="3369331"/>
            <a:ext cx="2440653" cy="0"/>
          </a:xfrm>
          <a:prstGeom prst="straightConnector1">
            <a:avLst/>
          </a:prstGeom>
          <a:ln w="22225">
            <a:solidFill>
              <a:srgbClr val="00206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351044" y="2865681"/>
            <a:ext cx="918835"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5</a:t>
            </a:r>
            <a:r>
              <a:rPr lang="vi-VN" altLang="zh-CN" sz="2400">
                <a:solidFill>
                  <a:srgbClr val="002060"/>
                </a:solidFill>
                <a:latin typeface="Roboto" panose="02000000000000000000" pitchFamily="2" charset="0"/>
                <a:ea typeface="Roboto" panose="02000000000000000000" pitchFamily="2" charset="0"/>
              </a:rPr>
              <a:t> cm</a:t>
            </a:r>
          </a:p>
        </p:txBody>
      </p:sp>
      <p:pic>
        <p:nvPicPr>
          <p:cNvPr id="3" name="Picture 2">
            <a:extLst>
              <a:ext uri="{FF2B5EF4-FFF2-40B4-BE49-F238E27FC236}">
                <a16:creationId xmlns:a16="http://schemas.microsoft.com/office/drawing/2014/main" id="{42E94D3E-66BB-2D3E-0EC4-3BE2277104BD}"/>
              </a:ext>
            </a:extLst>
          </p:cNvPr>
          <p:cNvPicPr>
            <a:picLocks noChangeAspect="1"/>
          </p:cNvPicPr>
          <p:nvPr/>
        </p:nvPicPr>
        <p:blipFill>
          <a:blip r:embed="rId5"/>
          <a:stretch>
            <a:fillRect/>
          </a:stretch>
        </p:blipFill>
        <p:spPr>
          <a:xfrm>
            <a:off x="3695677" y="3914759"/>
            <a:ext cx="323895" cy="228632"/>
          </a:xfrm>
          <a:prstGeom prst="rect">
            <a:avLst/>
          </a:prstGeom>
        </p:spPr>
      </p:pic>
      <p:pic>
        <p:nvPicPr>
          <p:cNvPr id="6" name="Picture 5">
            <a:extLst>
              <a:ext uri="{FF2B5EF4-FFF2-40B4-BE49-F238E27FC236}">
                <a16:creationId xmlns:a16="http://schemas.microsoft.com/office/drawing/2014/main" id="{94EE8AFB-0959-E83A-75A1-C97254970B40}"/>
              </a:ext>
            </a:extLst>
          </p:cNvPr>
          <p:cNvPicPr>
            <a:picLocks noChangeAspect="1"/>
          </p:cNvPicPr>
          <p:nvPr/>
        </p:nvPicPr>
        <p:blipFill>
          <a:blip r:embed="rId6"/>
          <a:stretch>
            <a:fillRect/>
          </a:stretch>
        </p:blipFill>
        <p:spPr>
          <a:xfrm>
            <a:off x="8210522" y="4157848"/>
            <a:ext cx="400106" cy="228632"/>
          </a:xfrm>
          <a:prstGeom prst="rect">
            <a:avLst/>
          </a:prstGeom>
        </p:spPr>
      </p:pic>
      <p:cxnSp>
        <p:nvCxnSpPr>
          <p:cNvPr id="11" name="Straight Arrow Connector 10">
            <a:extLst>
              <a:ext uri="{FF2B5EF4-FFF2-40B4-BE49-F238E27FC236}">
                <a16:creationId xmlns:a16="http://schemas.microsoft.com/office/drawing/2014/main" id="{BAA1BC77-68FD-22D3-0002-4C861C1E5AEE}"/>
              </a:ext>
            </a:extLst>
          </p:cNvPr>
          <p:cNvCxnSpPr>
            <a:cxnSpLocks/>
          </p:cNvCxnSpPr>
          <p:nvPr/>
        </p:nvCxnSpPr>
        <p:spPr>
          <a:xfrm>
            <a:off x="6030789" y="3055049"/>
            <a:ext cx="0" cy="491265"/>
          </a:xfrm>
          <a:prstGeom prst="straightConnector1">
            <a:avLst/>
          </a:prstGeom>
          <a:ln w="38100">
            <a:solidFill>
              <a:srgbClr val="FF0000"/>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270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outVertical)">
                                      <p:cBhvr>
                                        <p:cTn id="17" dur="500"/>
                                        <p:tgtEl>
                                          <p:spTgt spid="5"/>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00"/>
                                        <p:tgtEl>
                                          <p:spTgt spid="16"/>
                                        </p:tgtEl>
                                      </p:cBhvr>
                                    </p:animEffect>
                                  </p:childTnLst>
                                </p:cTn>
                              </p:par>
                              <p:par>
                                <p:cTn id="21" presetID="26" presetClass="emph" presetSubtype="0" repeatCount="3000" fill="hold" nodeType="withEffect">
                                  <p:stCondLst>
                                    <p:cond delay="0"/>
                                  </p:stCondLst>
                                  <p:childTnLst>
                                    <p:animEffect transition="out" filter="fade">
                                      <p:cBhvr>
                                        <p:cTn id="22" dur="1000" tmFilter="0, 0; .2, .5; .8, .5; 1, 0"/>
                                        <p:tgtEl>
                                          <p:spTgt spid="5"/>
                                        </p:tgtEl>
                                      </p:cBhvr>
                                    </p:animEffect>
                                    <p:animScale>
                                      <p:cBhvr>
                                        <p:cTn id="23"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682"/>
            <a:ext cx="1946787" cy="1423827"/>
          </a:xfrm>
          <a:prstGeom prst="rect">
            <a:avLst/>
          </a:prstGeom>
          <a:ln>
            <a:noFill/>
          </a:ln>
        </p:spPr>
      </p:pic>
      <p:sp>
        <p:nvSpPr>
          <p:cNvPr id="10" name="TextBox 9"/>
          <p:cNvSpPr txBox="1"/>
          <p:nvPr/>
        </p:nvSpPr>
        <p:spPr>
          <a:xfrm>
            <a:off x="4484682" y="1191302"/>
            <a:ext cx="3222637"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Quan sát thước thẳng</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5" name="Picture 14">
            <a:extLst>
              <a:ext uri="{FF2B5EF4-FFF2-40B4-BE49-F238E27FC236}">
                <a16:creationId xmlns:a16="http://schemas.microsoft.com/office/drawing/2014/main" id="{85488058-17A6-A556-CA17-3E50888BCB70}"/>
              </a:ext>
            </a:extLst>
          </p:cNvPr>
          <p:cNvPicPr>
            <a:picLocks noChangeAspect="1"/>
          </p:cNvPicPr>
          <p:nvPr/>
        </p:nvPicPr>
        <p:blipFill>
          <a:blip r:embed="rId4">
            <a:duotone>
              <a:schemeClr val="accent6">
                <a:shade val="45000"/>
                <a:satMod val="135000"/>
              </a:schemeClr>
              <a:prstClr val="white"/>
            </a:duotone>
          </a:blip>
          <a:stretch>
            <a:fillRect/>
          </a:stretch>
        </p:blipFill>
        <p:spPr>
          <a:xfrm>
            <a:off x="3333918" y="3565397"/>
            <a:ext cx="5524164" cy="1299202"/>
          </a:xfrm>
          <a:prstGeom prst="rect">
            <a:avLst/>
          </a:prstGeom>
        </p:spPr>
      </p:pic>
      <p:pic>
        <p:nvPicPr>
          <p:cNvPr id="3" name="Picture 2">
            <a:extLst>
              <a:ext uri="{FF2B5EF4-FFF2-40B4-BE49-F238E27FC236}">
                <a16:creationId xmlns:a16="http://schemas.microsoft.com/office/drawing/2014/main" id="{0CF50590-7129-2B5A-083A-CF82A17C3BAD}"/>
              </a:ext>
            </a:extLst>
          </p:cNvPr>
          <p:cNvPicPr>
            <a:picLocks noChangeAspect="1"/>
          </p:cNvPicPr>
          <p:nvPr/>
        </p:nvPicPr>
        <p:blipFill>
          <a:blip r:embed="rId5"/>
          <a:stretch>
            <a:fillRect/>
          </a:stretch>
        </p:blipFill>
        <p:spPr>
          <a:xfrm>
            <a:off x="3681388" y="3957626"/>
            <a:ext cx="352474" cy="161948"/>
          </a:xfrm>
          <a:prstGeom prst="rect">
            <a:avLst/>
          </a:prstGeom>
        </p:spPr>
      </p:pic>
      <p:pic>
        <p:nvPicPr>
          <p:cNvPr id="6" name="Picture 5">
            <a:extLst>
              <a:ext uri="{FF2B5EF4-FFF2-40B4-BE49-F238E27FC236}">
                <a16:creationId xmlns:a16="http://schemas.microsoft.com/office/drawing/2014/main" id="{3550F9E7-360E-C42F-941B-025D9FA24D76}"/>
              </a:ext>
            </a:extLst>
          </p:cNvPr>
          <p:cNvPicPr>
            <a:picLocks noChangeAspect="1"/>
          </p:cNvPicPr>
          <p:nvPr/>
        </p:nvPicPr>
        <p:blipFill>
          <a:blip r:embed="rId6"/>
          <a:stretch>
            <a:fillRect/>
          </a:stretch>
        </p:blipFill>
        <p:spPr>
          <a:xfrm>
            <a:off x="8246163" y="4136182"/>
            <a:ext cx="419158" cy="228632"/>
          </a:xfrm>
          <a:prstGeom prst="rect">
            <a:avLst/>
          </a:prstGeom>
        </p:spPr>
      </p:pic>
      <p:sp>
        <p:nvSpPr>
          <p:cNvPr id="13" name="TextBox 12">
            <a:extLst>
              <a:ext uri="{FF2B5EF4-FFF2-40B4-BE49-F238E27FC236}">
                <a16:creationId xmlns:a16="http://schemas.microsoft.com/office/drawing/2014/main" id="{F48BCF54-C51F-036D-080A-86238AD2989A}"/>
              </a:ext>
            </a:extLst>
          </p:cNvPr>
          <p:cNvSpPr txBox="1"/>
          <p:nvPr/>
        </p:nvSpPr>
        <p:spPr>
          <a:xfrm>
            <a:off x="4557405" y="1891018"/>
            <a:ext cx="4548495"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Hãy chỉ ra vạch ứng với 10</a:t>
            </a:r>
            <a:r>
              <a:rPr lang="vi-VN" altLang="zh-CN" sz="2400">
                <a:solidFill>
                  <a:srgbClr val="002060"/>
                </a:solidFill>
                <a:latin typeface="Roboto" panose="02000000000000000000" pitchFamily="2" charset="0"/>
                <a:ea typeface="Roboto" panose="02000000000000000000" pitchFamily="2" charset="0"/>
              </a:rPr>
              <a:t> cm</a:t>
            </a:r>
          </a:p>
        </p:txBody>
      </p:sp>
      <p:cxnSp>
        <p:nvCxnSpPr>
          <p:cNvPr id="14" name="Straight Arrow Connector 13">
            <a:extLst>
              <a:ext uri="{FF2B5EF4-FFF2-40B4-BE49-F238E27FC236}">
                <a16:creationId xmlns:a16="http://schemas.microsoft.com/office/drawing/2014/main" id="{8EA03713-DA4E-F1AB-9D27-473582F56071}"/>
              </a:ext>
            </a:extLst>
          </p:cNvPr>
          <p:cNvCxnSpPr>
            <a:cxnSpLocks/>
          </p:cNvCxnSpPr>
          <p:nvPr/>
        </p:nvCxnSpPr>
        <p:spPr>
          <a:xfrm>
            <a:off x="3590136" y="3369331"/>
            <a:ext cx="4869528" cy="0"/>
          </a:xfrm>
          <a:prstGeom prst="straightConnector1">
            <a:avLst/>
          </a:prstGeom>
          <a:ln w="22225">
            <a:solidFill>
              <a:srgbClr val="00206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D16B998-91D0-E3EC-2DFA-C6F0F3976612}"/>
              </a:ext>
            </a:extLst>
          </p:cNvPr>
          <p:cNvSpPr txBox="1"/>
          <p:nvPr/>
        </p:nvSpPr>
        <p:spPr>
          <a:xfrm>
            <a:off x="5526106" y="2792596"/>
            <a:ext cx="1139787"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10</a:t>
            </a:r>
            <a:r>
              <a:rPr lang="vi-VN" altLang="zh-CN" sz="2400">
                <a:solidFill>
                  <a:srgbClr val="002060"/>
                </a:solidFill>
                <a:latin typeface="Roboto" panose="02000000000000000000" pitchFamily="2" charset="0"/>
                <a:ea typeface="Roboto" panose="02000000000000000000" pitchFamily="2" charset="0"/>
              </a:rPr>
              <a:t> cm</a:t>
            </a:r>
          </a:p>
        </p:txBody>
      </p:sp>
      <p:cxnSp>
        <p:nvCxnSpPr>
          <p:cNvPr id="18" name="Straight Arrow Connector 17">
            <a:extLst>
              <a:ext uri="{FF2B5EF4-FFF2-40B4-BE49-F238E27FC236}">
                <a16:creationId xmlns:a16="http://schemas.microsoft.com/office/drawing/2014/main" id="{0E981D23-B224-3EAD-2135-0760F22BA403}"/>
              </a:ext>
            </a:extLst>
          </p:cNvPr>
          <p:cNvCxnSpPr>
            <a:cxnSpLocks/>
          </p:cNvCxnSpPr>
          <p:nvPr/>
        </p:nvCxnSpPr>
        <p:spPr>
          <a:xfrm>
            <a:off x="8459664" y="3074132"/>
            <a:ext cx="0" cy="491265"/>
          </a:xfrm>
          <a:prstGeom prst="straightConnector1">
            <a:avLst/>
          </a:prstGeom>
          <a:ln w="38100">
            <a:solidFill>
              <a:srgbClr val="FF0000"/>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267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outVertical)">
                                      <p:cBhvr>
                                        <p:cTn id="17" dur="500"/>
                                        <p:tgtEl>
                                          <p:spTgt spid="14"/>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down)">
                                      <p:cBhvr>
                                        <p:cTn id="20" dur="500"/>
                                        <p:tgtEl>
                                          <p:spTgt spid="17"/>
                                        </p:tgtEl>
                                      </p:cBhvr>
                                    </p:animEffect>
                                  </p:childTnLst>
                                </p:cTn>
                              </p:par>
                              <p:par>
                                <p:cTn id="21" presetID="26" presetClass="emph" presetSubtype="0" repeatCount="3000" fill="hold" nodeType="withEffect">
                                  <p:stCondLst>
                                    <p:cond delay="0"/>
                                  </p:stCondLst>
                                  <p:childTnLst>
                                    <p:animEffect transition="out" filter="fade">
                                      <p:cBhvr>
                                        <p:cTn id="22" dur="1000" tmFilter="0, 0; .2, .5; .8, .5; 1, 0"/>
                                        <p:tgtEl>
                                          <p:spTgt spid="14"/>
                                        </p:tgtEl>
                                      </p:cBhvr>
                                    </p:animEffect>
                                    <p:animScale>
                                      <p:cBhvr>
                                        <p:cTn id="23" dur="50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682"/>
            <a:ext cx="1946787" cy="1423827"/>
          </a:xfrm>
          <a:prstGeom prst="rect">
            <a:avLst/>
          </a:prstGeom>
          <a:ln>
            <a:noFill/>
          </a:ln>
        </p:spPr>
      </p:pic>
      <p:sp>
        <p:nvSpPr>
          <p:cNvPr id="9" name="TextBox 8"/>
          <p:cNvSpPr txBox="1"/>
          <p:nvPr/>
        </p:nvSpPr>
        <p:spPr>
          <a:xfrm>
            <a:off x="4422812" y="1908574"/>
            <a:ext cx="4197313"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Hãy chỉ ra vạch ứng với 1</a:t>
            </a:r>
            <a:r>
              <a:rPr lang="vi-VN" altLang="zh-CN" sz="2400">
                <a:solidFill>
                  <a:srgbClr val="002060"/>
                </a:solidFill>
                <a:latin typeface="Roboto" panose="02000000000000000000" pitchFamily="2" charset="0"/>
                <a:ea typeface="Roboto" panose="02000000000000000000" pitchFamily="2" charset="0"/>
              </a:rPr>
              <a:t> </a:t>
            </a:r>
            <a:r>
              <a:rPr lang="en-US" altLang="zh-CN" sz="2400">
                <a:solidFill>
                  <a:srgbClr val="002060"/>
                </a:solidFill>
                <a:latin typeface="Roboto" panose="02000000000000000000" pitchFamily="2" charset="0"/>
                <a:ea typeface="Roboto" panose="02000000000000000000" pitchFamily="2" charset="0"/>
              </a:rPr>
              <a:t>d</a:t>
            </a:r>
            <a:r>
              <a:rPr lang="vi-VN" altLang="zh-CN" sz="2400">
                <a:solidFill>
                  <a:srgbClr val="002060"/>
                </a:solidFill>
                <a:latin typeface="Roboto" panose="02000000000000000000" pitchFamily="2" charset="0"/>
                <a:ea typeface="Roboto" panose="02000000000000000000" pitchFamily="2" charset="0"/>
              </a:rPr>
              <a:t>m</a:t>
            </a:r>
          </a:p>
        </p:txBody>
      </p:sp>
      <p:sp>
        <p:nvSpPr>
          <p:cNvPr id="10" name="TextBox 9"/>
          <p:cNvSpPr txBox="1"/>
          <p:nvPr/>
        </p:nvSpPr>
        <p:spPr>
          <a:xfrm>
            <a:off x="4484682" y="1191302"/>
            <a:ext cx="3222637"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Quan sát thước thẳng</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5" name="Picture 14">
            <a:extLst>
              <a:ext uri="{FF2B5EF4-FFF2-40B4-BE49-F238E27FC236}">
                <a16:creationId xmlns:a16="http://schemas.microsoft.com/office/drawing/2014/main" id="{85488058-17A6-A556-CA17-3E50888BCB70}"/>
              </a:ext>
            </a:extLst>
          </p:cNvPr>
          <p:cNvPicPr>
            <a:picLocks noChangeAspect="1"/>
          </p:cNvPicPr>
          <p:nvPr/>
        </p:nvPicPr>
        <p:blipFill>
          <a:blip r:embed="rId4"/>
          <a:stretch>
            <a:fillRect/>
          </a:stretch>
        </p:blipFill>
        <p:spPr>
          <a:xfrm>
            <a:off x="3333918" y="3565397"/>
            <a:ext cx="5524164" cy="1299202"/>
          </a:xfrm>
          <a:prstGeom prst="rect">
            <a:avLst/>
          </a:prstGeom>
        </p:spPr>
      </p:pic>
      <p:pic>
        <p:nvPicPr>
          <p:cNvPr id="3" name="Picture 2">
            <a:extLst>
              <a:ext uri="{FF2B5EF4-FFF2-40B4-BE49-F238E27FC236}">
                <a16:creationId xmlns:a16="http://schemas.microsoft.com/office/drawing/2014/main" id="{E5631502-3139-1B09-CFBC-4B02C04C8558}"/>
              </a:ext>
            </a:extLst>
          </p:cNvPr>
          <p:cNvPicPr>
            <a:picLocks noChangeAspect="1"/>
          </p:cNvPicPr>
          <p:nvPr/>
        </p:nvPicPr>
        <p:blipFill>
          <a:blip r:embed="rId5"/>
          <a:stretch>
            <a:fillRect/>
          </a:stretch>
        </p:blipFill>
        <p:spPr>
          <a:xfrm>
            <a:off x="3694911" y="3905235"/>
            <a:ext cx="333422" cy="209579"/>
          </a:xfrm>
          <a:prstGeom prst="rect">
            <a:avLst/>
          </a:prstGeom>
        </p:spPr>
      </p:pic>
      <p:pic>
        <p:nvPicPr>
          <p:cNvPr id="6" name="Picture 5">
            <a:extLst>
              <a:ext uri="{FF2B5EF4-FFF2-40B4-BE49-F238E27FC236}">
                <a16:creationId xmlns:a16="http://schemas.microsoft.com/office/drawing/2014/main" id="{EAA06B35-3AC0-754E-97A6-0FB0CF004267}"/>
              </a:ext>
            </a:extLst>
          </p:cNvPr>
          <p:cNvPicPr>
            <a:picLocks noChangeAspect="1"/>
          </p:cNvPicPr>
          <p:nvPr/>
        </p:nvPicPr>
        <p:blipFill>
          <a:blip r:embed="rId6"/>
          <a:stretch>
            <a:fillRect/>
          </a:stretch>
        </p:blipFill>
        <p:spPr>
          <a:xfrm>
            <a:off x="8222347" y="4133093"/>
            <a:ext cx="466790" cy="228632"/>
          </a:xfrm>
          <a:prstGeom prst="rect">
            <a:avLst/>
          </a:prstGeom>
        </p:spPr>
      </p:pic>
      <p:cxnSp>
        <p:nvCxnSpPr>
          <p:cNvPr id="7" name="Straight Arrow Connector 6">
            <a:extLst>
              <a:ext uri="{FF2B5EF4-FFF2-40B4-BE49-F238E27FC236}">
                <a16:creationId xmlns:a16="http://schemas.microsoft.com/office/drawing/2014/main" id="{22FA92DD-BF44-4BC7-9587-E8505EECD071}"/>
              </a:ext>
            </a:extLst>
          </p:cNvPr>
          <p:cNvCxnSpPr>
            <a:cxnSpLocks/>
          </p:cNvCxnSpPr>
          <p:nvPr/>
        </p:nvCxnSpPr>
        <p:spPr>
          <a:xfrm>
            <a:off x="3590136" y="3369331"/>
            <a:ext cx="4869528" cy="0"/>
          </a:xfrm>
          <a:prstGeom prst="straightConnector1">
            <a:avLst/>
          </a:prstGeom>
          <a:ln w="22225">
            <a:solidFill>
              <a:srgbClr val="00206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1B1CB16-1705-BCE2-3D92-42FF0AFE2606}"/>
              </a:ext>
            </a:extLst>
          </p:cNvPr>
          <p:cNvSpPr txBox="1"/>
          <p:nvPr/>
        </p:nvSpPr>
        <p:spPr>
          <a:xfrm>
            <a:off x="5107006" y="2774867"/>
            <a:ext cx="2181213"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1 dm = 10</a:t>
            </a:r>
            <a:r>
              <a:rPr lang="vi-VN" altLang="zh-CN" sz="2400">
                <a:solidFill>
                  <a:srgbClr val="002060"/>
                </a:solidFill>
                <a:latin typeface="Roboto" panose="02000000000000000000" pitchFamily="2" charset="0"/>
                <a:ea typeface="Roboto" panose="02000000000000000000" pitchFamily="2" charset="0"/>
              </a:rPr>
              <a:t> cm</a:t>
            </a:r>
          </a:p>
        </p:txBody>
      </p:sp>
      <p:cxnSp>
        <p:nvCxnSpPr>
          <p:cNvPr id="12" name="Straight Arrow Connector 11">
            <a:extLst>
              <a:ext uri="{FF2B5EF4-FFF2-40B4-BE49-F238E27FC236}">
                <a16:creationId xmlns:a16="http://schemas.microsoft.com/office/drawing/2014/main" id="{9D32DBE1-6B8A-519F-FF1B-1B7DDE1C3E51}"/>
              </a:ext>
            </a:extLst>
          </p:cNvPr>
          <p:cNvCxnSpPr>
            <a:cxnSpLocks/>
          </p:cNvCxnSpPr>
          <p:nvPr/>
        </p:nvCxnSpPr>
        <p:spPr>
          <a:xfrm>
            <a:off x="8459664" y="3074132"/>
            <a:ext cx="0" cy="491265"/>
          </a:xfrm>
          <a:prstGeom prst="straightConnector1">
            <a:avLst/>
          </a:prstGeom>
          <a:ln w="38100">
            <a:solidFill>
              <a:srgbClr val="FF0000"/>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506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outVertical)">
                                      <p:cBhvr>
                                        <p:cTn id="22" dur="500"/>
                                        <p:tgtEl>
                                          <p:spTgt spid="7"/>
                                        </p:tgtEl>
                                      </p:cBhvr>
                                    </p:animEffect>
                                  </p:childTnLst>
                                </p:cTn>
                              </p:par>
                              <p:par>
                                <p:cTn id="23" presetID="26" presetClass="emph" presetSubtype="0" repeatCount="3000" fill="hold" nodeType="withEffect">
                                  <p:stCondLst>
                                    <p:cond delay="0"/>
                                  </p:stCondLst>
                                  <p:childTnLst>
                                    <p:animEffect transition="out" filter="fade">
                                      <p:cBhvr>
                                        <p:cTn id="24" dur="1000" tmFilter="0, 0; .2, .5; .8, .5; 1, 0"/>
                                        <p:tgtEl>
                                          <p:spTgt spid="7"/>
                                        </p:tgtEl>
                                      </p:cBhvr>
                                    </p:animEffect>
                                    <p:animScale>
                                      <p:cBhvr>
                                        <p:cTn id="25" dur="50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105"/>
            <a:ext cx="2029820" cy="1484555"/>
          </a:xfrm>
          <a:prstGeom prst="rect">
            <a:avLst/>
          </a:prstGeom>
          <a:ln>
            <a:noFill/>
          </a:ln>
        </p:spPr>
      </p:pic>
      <p:sp>
        <p:nvSpPr>
          <p:cNvPr id="11" name="TextBox 10"/>
          <p:cNvSpPr txBox="1"/>
          <p:nvPr/>
        </p:nvSpPr>
        <p:spPr>
          <a:xfrm>
            <a:off x="4557637" y="535994"/>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4" name="Rectangle: Rounded Corners 2">
            <a:extLst>
              <a:ext uri="{FF2B5EF4-FFF2-40B4-BE49-F238E27FC236}">
                <a16:creationId xmlns:a16="http://schemas.microsoft.com/office/drawing/2014/main" id="{8D375CCE-294A-4A06-B090-A5CB539AC2CB}"/>
              </a:ext>
            </a:extLst>
          </p:cNvPr>
          <p:cNvSpPr/>
          <p:nvPr/>
        </p:nvSpPr>
        <p:spPr>
          <a:xfrm>
            <a:off x="1184845" y="1905505"/>
            <a:ext cx="9822309" cy="3046989"/>
          </a:xfrm>
          <a:prstGeom prst="roundRect">
            <a:avLst>
              <a:gd name="adj" fmla="val 9417"/>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5" name="TextBox 4">
            <a:extLst>
              <a:ext uri="{FF2B5EF4-FFF2-40B4-BE49-F238E27FC236}">
                <a16:creationId xmlns:a16="http://schemas.microsoft.com/office/drawing/2014/main" id="{C50EEADF-F242-4F8F-96FE-76601BA8159E}"/>
              </a:ext>
            </a:extLst>
          </p:cNvPr>
          <p:cNvSpPr txBox="1"/>
          <p:nvPr/>
        </p:nvSpPr>
        <p:spPr>
          <a:xfrm>
            <a:off x="1465066" y="2041854"/>
            <a:ext cx="9412734" cy="3046988"/>
          </a:xfrm>
          <a:prstGeom prst="rect">
            <a:avLst/>
          </a:prstGeom>
          <a:noFill/>
        </p:spPr>
        <p:txBody>
          <a:bodyPr wrap="square" lIns="0" tIns="0" rIns="0" bIns="0" rtlCol="0">
            <a:spAutoFit/>
          </a:bodyPr>
          <a:lstStyle/>
          <a:p>
            <a:pPr lvl="0">
              <a:spcBef>
                <a:spcPts val="600"/>
              </a:spcBef>
              <a:defRPr/>
            </a:pPr>
            <a:r>
              <a:rPr lang="en-US" sz="2400" b="1">
                <a:solidFill>
                  <a:srgbClr val="002060"/>
                </a:solidFill>
                <a:latin typeface="Roboto" panose="02000000000000000000" pitchFamily="2" charset="0"/>
                <a:ea typeface="Roboto" panose="02000000000000000000" pitchFamily="2" charset="0"/>
              </a:rPr>
              <a:t>Điền số thích hợp vào chỗ chấm:</a:t>
            </a:r>
          </a:p>
          <a:p>
            <a:pPr lvl="0" algn="just">
              <a:spcBef>
                <a:spcPts val="600"/>
              </a:spcBef>
              <a:defRPr/>
            </a:pPr>
            <a:r>
              <a:rPr lang="vi-VN" sz="2400">
                <a:solidFill>
                  <a:srgbClr val="002060"/>
                </a:solidFill>
                <a:latin typeface="Roboto" panose="02000000000000000000" pitchFamily="2" charset="0"/>
                <a:ea typeface="Roboto" panose="02000000000000000000" pitchFamily="2" charset="0"/>
              </a:rPr>
              <a:t>Trên thước kẻ</a:t>
            </a:r>
            <a:r>
              <a:rPr lang="en-US" sz="2400">
                <a:solidFill>
                  <a:srgbClr val="002060"/>
                </a:solidFill>
                <a:latin typeface="Roboto" panose="02000000000000000000" pitchFamily="2" charset="0"/>
                <a:ea typeface="Roboto" panose="02000000000000000000" pitchFamily="2" charset="0"/>
              </a:rPr>
              <a:t> có vạch chia xăng-ti-mét:</a:t>
            </a:r>
            <a:endParaRPr lang="vi-VN" sz="2400" b="1">
              <a:solidFill>
                <a:srgbClr val="002060"/>
              </a:solidFill>
              <a:latin typeface="Roboto" panose="02000000000000000000" pitchFamily="2" charset="0"/>
              <a:ea typeface="Roboto" panose="02000000000000000000" pitchFamily="2" charset="0"/>
            </a:endParaRPr>
          </a:p>
          <a:p>
            <a:pPr lvl="0" algn="just">
              <a:spcBef>
                <a:spcPts val="600"/>
              </a:spcBef>
              <a:defRPr/>
            </a:pPr>
            <a:r>
              <a:rPr lang="vi-VN" sz="2400">
                <a:solidFill>
                  <a:srgbClr val="002060"/>
                </a:solidFill>
                <a:latin typeface="Roboto" panose="02000000000000000000" pitchFamily="2" charset="0"/>
                <a:ea typeface="Roboto" panose="02000000000000000000" pitchFamily="2" charset="0"/>
              </a:rPr>
              <a:t>a) ứng với 4 cm</a:t>
            </a:r>
            <a:r>
              <a:rPr lang="en-US" sz="2400">
                <a:solidFill>
                  <a:srgbClr val="002060"/>
                </a:solidFill>
                <a:latin typeface="Roboto" panose="02000000000000000000" pitchFamily="2" charset="0"/>
                <a:ea typeface="Roboto" panose="02000000000000000000" pitchFamily="2" charset="0"/>
              </a:rPr>
              <a:t>, nếu vạch</a:t>
            </a:r>
            <a:r>
              <a:rPr lang="vi-VN" sz="2400">
                <a:solidFill>
                  <a:srgbClr val="002060"/>
                </a:solidFill>
                <a:latin typeface="Roboto" panose="02000000000000000000" pitchFamily="2" charset="0"/>
                <a:ea typeface="Roboto" panose="02000000000000000000" pitchFamily="2" charset="0"/>
              </a:rPr>
              <a:t> bắt đầu </a:t>
            </a:r>
            <a:r>
              <a:rPr lang="en-US" sz="2400">
                <a:solidFill>
                  <a:srgbClr val="002060"/>
                </a:solidFill>
                <a:latin typeface="Roboto" panose="02000000000000000000" pitchFamily="2" charset="0"/>
                <a:ea typeface="Roboto" panose="02000000000000000000" pitchFamily="2" charset="0"/>
              </a:rPr>
              <a:t>ở</a:t>
            </a:r>
            <a:r>
              <a:rPr lang="vi-VN" sz="2400">
                <a:solidFill>
                  <a:srgbClr val="002060"/>
                </a:solidFill>
                <a:latin typeface="Roboto" panose="02000000000000000000" pitchFamily="2" charset="0"/>
                <a:ea typeface="Roboto" panose="02000000000000000000" pitchFamily="2" charset="0"/>
              </a:rPr>
              <a:t> số 3</a:t>
            </a:r>
            <a:r>
              <a:rPr lang="en-US" sz="2400">
                <a:solidFill>
                  <a:srgbClr val="002060"/>
                </a:solidFill>
                <a:latin typeface="Roboto" panose="02000000000000000000" pitchFamily="2" charset="0"/>
                <a:ea typeface="Roboto" panose="02000000000000000000" pitchFamily="2" charset="0"/>
              </a:rPr>
              <a:t> thì vạch cuối ở số ……</a:t>
            </a:r>
          </a:p>
          <a:p>
            <a:pPr lvl="0" algn="just">
              <a:spcBef>
                <a:spcPts val="600"/>
              </a:spcBef>
              <a:defRPr/>
            </a:pPr>
            <a:r>
              <a:rPr lang="vi-VN" sz="2400">
                <a:solidFill>
                  <a:srgbClr val="002060"/>
                </a:solidFill>
                <a:latin typeface="Roboto" panose="02000000000000000000" pitchFamily="2" charset="0"/>
                <a:ea typeface="Roboto" panose="02000000000000000000" pitchFamily="2" charset="0"/>
              </a:rPr>
              <a:t>b) ứng với 8 cm</a:t>
            </a:r>
            <a:r>
              <a:rPr lang="en-US" sz="2400">
                <a:solidFill>
                  <a:srgbClr val="002060"/>
                </a:solidFill>
                <a:latin typeface="Roboto" panose="02000000000000000000" pitchFamily="2" charset="0"/>
                <a:ea typeface="Roboto" panose="02000000000000000000" pitchFamily="2" charset="0"/>
              </a:rPr>
              <a:t>, nếu vạch</a:t>
            </a:r>
            <a:r>
              <a:rPr lang="vi-VN" sz="2400">
                <a:solidFill>
                  <a:srgbClr val="002060"/>
                </a:solidFill>
                <a:latin typeface="Roboto" panose="02000000000000000000" pitchFamily="2" charset="0"/>
                <a:ea typeface="Roboto" panose="02000000000000000000" pitchFamily="2" charset="0"/>
              </a:rPr>
              <a:t> bắt đầu </a:t>
            </a:r>
            <a:r>
              <a:rPr lang="en-US" sz="2400">
                <a:solidFill>
                  <a:srgbClr val="002060"/>
                </a:solidFill>
                <a:latin typeface="Roboto" panose="02000000000000000000" pitchFamily="2" charset="0"/>
                <a:ea typeface="Roboto" panose="02000000000000000000" pitchFamily="2" charset="0"/>
              </a:rPr>
              <a:t>ở</a:t>
            </a:r>
            <a:r>
              <a:rPr lang="vi-VN" sz="2400">
                <a:solidFill>
                  <a:srgbClr val="002060"/>
                </a:solidFill>
                <a:latin typeface="Roboto" panose="02000000000000000000" pitchFamily="2" charset="0"/>
                <a:ea typeface="Roboto" panose="02000000000000000000" pitchFamily="2" charset="0"/>
              </a:rPr>
              <a:t> số 2</a:t>
            </a:r>
            <a:r>
              <a:rPr lang="en-US" sz="2400">
                <a:solidFill>
                  <a:srgbClr val="002060"/>
                </a:solidFill>
                <a:latin typeface="Roboto" panose="02000000000000000000" pitchFamily="2" charset="0"/>
                <a:ea typeface="Roboto" panose="02000000000000000000" pitchFamily="2" charset="0"/>
              </a:rPr>
              <a:t> thì vạch cuối ở số …… </a:t>
            </a:r>
          </a:p>
          <a:p>
            <a:pPr lvl="0" algn="just">
              <a:spcBef>
                <a:spcPts val="600"/>
              </a:spcBef>
              <a:defRPr/>
            </a:pPr>
            <a:r>
              <a:rPr lang="vi-VN" sz="2400">
                <a:solidFill>
                  <a:srgbClr val="002060"/>
                </a:solidFill>
                <a:latin typeface="Roboto" panose="02000000000000000000" pitchFamily="2" charset="0"/>
                <a:ea typeface="Roboto" panose="02000000000000000000" pitchFamily="2" charset="0"/>
              </a:rPr>
              <a:t>c) vạch đầu </a:t>
            </a:r>
            <a:r>
              <a:rPr lang="en-US" sz="2400">
                <a:solidFill>
                  <a:srgbClr val="002060"/>
                </a:solidFill>
                <a:latin typeface="Roboto" panose="02000000000000000000" pitchFamily="2" charset="0"/>
                <a:ea typeface="Roboto" panose="02000000000000000000" pitchFamily="2" charset="0"/>
              </a:rPr>
              <a:t>tiên </a:t>
            </a:r>
            <a:r>
              <a:rPr lang="vi-VN" sz="2400">
                <a:solidFill>
                  <a:srgbClr val="002060"/>
                </a:solidFill>
                <a:latin typeface="Roboto" panose="02000000000000000000" pitchFamily="2" charset="0"/>
                <a:ea typeface="Roboto" panose="02000000000000000000" pitchFamily="2" charset="0"/>
              </a:rPr>
              <a:t>ở số 0</a:t>
            </a:r>
            <a:r>
              <a:rPr lang="en-US" sz="2400">
                <a:solidFill>
                  <a:srgbClr val="002060"/>
                </a:solidFill>
                <a:latin typeface="Roboto" panose="02000000000000000000" pitchFamily="2" charset="0"/>
                <a:ea typeface="Roboto" panose="02000000000000000000" pitchFamily="2" charset="0"/>
              </a:rPr>
              <a:t> và</a:t>
            </a:r>
            <a:r>
              <a:rPr lang="vi-VN" sz="2400">
                <a:solidFill>
                  <a:srgbClr val="002060"/>
                </a:solidFill>
                <a:latin typeface="Roboto" panose="02000000000000000000" pitchFamily="2" charset="0"/>
                <a:ea typeface="Roboto" panose="02000000000000000000" pitchFamily="2" charset="0"/>
              </a:rPr>
              <a:t> vạch cuối ở số 8</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ứng với </a:t>
            </a:r>
            <a:r>
              <a:rPr lang="en-US" sz="2400">
                <a:solidFill>
                  <a:srgbClr val="002060"/>
                </a:solidFill>
                <a:latin typeface="Roboto" panose="02000000000000000000" pitchFamily="2" charset="0"/>
                <a:ea typeface="Roboto" panose="02000000000000000000" pitchFamily="2" charset="0"/>
              </a:rPr>
              <a:t>độ dài là </a:t>
            </a:r>
            <a:r>
              <a:rPr lang="vi-VN" sz="2400">
                <a:solidFill>
                  <a:srgbClr val="002060"/>
                </a:solidFill>
                <a:latin typeface="Roboto" panose="02000000000000000000" pitchFamily="2" charset="0"/>
                <a:ea typeface="Roboto" panose="02000000000000000000" pitchFamily="2" charset="0"/>
              </a:rPr>
              <a:t>...... </a:t>
            </a:r>
            <a:r>
              <a:rPr lang="en-US" sz="2400">
                <a:solidFill>
                  <a:srgbClr val="002060"/>
                </a:solidFill>
                <a:latin typeface="Roboto" panose="02000000000000000000" pitchFamily="2" charset="0"/>
                <a:ea typeface="Roboto" panose="02000000000000000000" pitchFamily="2" charset="0"/>
              </a:rPr>
              <a:t>c</a:t>
            </a:r>
            <a:r>
              <a:rPr lang="vi-VN" sz="2400">
                <a:solidFill>
                  <a:srgbClr val="002060"/>
                </a:solidFill>
                <a:latin typeface="Roboto" panose="02000000000000000000" pitchFamily="2" charset="0"/>
                <a:ea typeface="Roboto" panose="02000000000000000000" pitchFamily="2" charset="0"/>
              </a:rPr>
              <a:t>m</a:t>
            </a:r>
            <a:r>
              <a:rPr lang="en-US" sz="2400">
                <a:solidFill>
                  <a:srgbClr val="002060"/>
                </a:solidFill>
                <a:latin typeface="Roboto" panose="02000000000000000000" pitchFamily="2" charset="0"/>
                <a:ea typeface="Roboto" panose="02000000000000000000" pitchFamily="2" charset="0"/>
              </a:rPr>
              <a:t>.</a:t>
            </a:r>
          </a:p>
          <a:p>
            <a:pPr algn="just">
              <a:spcBef>
                <a:spcPts val="600"/>
              </a:spcBef>
              <a:defRPr/>
            </a:pPr>
            <a:r>
              <a:rPr lang="vi-VN" sz="2400">
                <a:solidFill>
                  <a:srgbClr val="002060"/>
                </a:solidFill>
                <a:latin typeface="Roboto" panose="02000000000000000000" pitchFamily="2" charset="0"/>
                <a:ea typeface="Roboto" panose="02000000000000000000" pitchFamily="2" charset="0"/>
              </a:rPr>
              <a:t>d) vạch đầu </a:t>
            </a:r>
            <a:r>
              <a:rPr lang="en-US" sz="2400">
                <a:solidFill>
                  <a:srgbClr val="002060"/>
                </a:solidFill>
                <a:latin typeface="Roboto" panose="02000000000000000000" pitchFamily="2" charset="0"/>
                <a:ea typeface="Roboto" panose="02000000000000000000" pitchFamily="2" charset="0"/>
              </a:rPr>
              <a:t>tiên </a:t>
            </a:r>
            <a:r>
              <a:rPr lang="vi-VN" sz="2400">
                <a:solidFill>
                  <a:srgbClr val="002060"/>
                </a:solidFill>
                <a:latin typeface="Roboto" panose="02000000000000000000" pitchFamily="2" charset="0"/>
                <a:ea typeface="Roboto" panose="02000000000000000000" pitchFamily="2" charset="0"/>
              </a:rPr>
              <a:t>ở số </a:t>
            </a:r>
            <a:r>
              <a:rPr lang="en-US" sz="2400">
                <a:solidFill>
                  <a:srgbClr val="002060"/>
                </a:solidFill>
                <a:latin typeface="Roboto" panose="02000000000000000000" pitchFamily="2" charset="0"/>
                <a:ea typeface="Roboto" panose="02000000000000000000" pitchFamily="2" charset="0"/>
              </a:rPr>
              <a:t>4 và</a:t>
            </a:r>
            <a:r>
              <a:rPr lang="vi-VN" sz="2400">
                <a:solidFill>
                  <a:srgbClr val="002060"/>
                </a:solidFill>
                <a:latin typeface="Roboto" panose="02000000000000000000" pitchFamily="2" charset="0"/>
                <a:ea typeface="Roboto" panose="02000000000000000000" pitchFamily="2" charset="0"/>
              </a:rPr>
              <a:t> vạch cuối ở số </a:t>
            </a:r>
            <a:r>
              <a:rPr lang="en-US" sz="2400">
                <a:solidFill>
                  <a:srgbClr val="002060"/>
                </a:solidFill>
                <a:latin typeface="Roboto" panose="02000000000000000000" pitchFamily="2" charset="0"/>
                <a:ea typeface="Roboto" panose="02000000000000000000" pitchFamily="2" charset="0"/>
              </a:rPr>
              <a:t>10 </a:t>
            </a:r>
            <a:r>
              <a:rPr lang="vi-VN" sz="2400">
                <a:solidFill>
                  <a:srgbClr val="002060"/>
                </a:solidFill>
                <a:latin typeface="Roboto" panose="02000000000000000000" pitchFamily="2" charset="0"/>
                <a:ea typeface="Roboto" panose="02000000000000000000" pitchFamily="2" charset="0"/>
              </a:rPr>
              <a:t>ứng với </a:t>
            </a:r>
            <a:r>
              <a:rPr lang="en-US" sz="2400">
                <a:solidFill>
                  <a:srgbClr val="002060"/>
                </a:solidFill>
                <a:latin typeface="Roboto" panose="02000000000000000000" pitchFamily="2" charset="0"/>
                <a:ea typeface="Roboto" panose="02000000000000000000" pitchFamily="2" charset="0"/>
              </a:rPr>
              <a:t>độ dài là </a:t>
            </a:r>
            <a:r>
              <a:rPr lang="vi-VN" sz="2400">
                <a:solidFill>
                  <a:srgbClr val="002060"/>
                </a:solidFill>
                <a:latin typeface="Roboto" panose="02000000000000000000" pitchFamily="2" charset="0"/>
                <a:ea typeface="Roboto" panose="02000000000000000000" pitchFamily="2" charset="0"/>
              </a:rPr>
              <a:t>...... </a:t>
            </a:r>
            <a:r>
              <a:rPr lang="en-US" sz="2400">
                <a:solidFill>
                  <a:srgbClr val="002060"/>
                </a:solidFill>
                <a:latin typeface="Roboto" panose="02000000000000000000" pitchFamily="2" charset="0"/>
                <a:ea typeface="Roboto" panose="02000000000000000000" pitchFamily="2" charset="0"/>
              </a:rPr>
              <a:t>c</a:t>
            </a:r>
            <a:r>
              <a:rPr lang="vi-VN" sz="2400">
                <a:solidFill>
                  <a:srgbClr val="002060"/>
                </a:solidFill>
                <a:latin typeface="Roboto" panose="02000000000000000000" pitchFamily="2" charset="0"/>
                <a:ea typeface="Roboto" panose="02000000000000000000" pitchFamily="2" charset="0"/>
              </a:rPr>
              <a:t>m</a:t>
            </a:r>
            <a:r>
              <a:rPr lang="en-US" sz="2400">
                <a:solidFill>
                  <a:srgbClr val="002060"/>
                </a:solidFill>
                <a:latin typeface="Roboto" panose="02000000000000000000" pitchFamily="2" charset="0"/>
                <a:ea typeface="Roboto" panose="02000000000000000000" pitchFamily="2" charset="0"/>
              </a:rPr>
              <a:t>.</a:t>
            </a:r>
          </a:p>
          <a:p>
            <a:pPr lvl="0" algn="just">
              <a:spcBef>
                <a:spcPts val="600"/>
              </a:spcBef>
              <a:defRPr/>
            </a:pPr>
            <a:endParaRPr lang="vi-VN" sz="2400">
              <a:solidFill>
                <a:srgbClr val="002060"/>
              </a:solidFill>
              <a:latin typeface="Roboto" panose="02000000000000000000" pitchFamily="2" charset="0"/>
              <a:ea typeface="Roboto" panose="02000000000000000000" pitchFamily="2" charset="0"/>
            </a:endParaRPr>
          </a:p>
        </p:txBody>
      </p:sp>
      <p:sp>
        <p:nvSpPr>
          <p:cNvPr id="13" name="TextBox 12">
            <a:extLst>
              <a:ext uri="{FF2B5EF4-FFF2-40B4-BE49-F238E27FC236}">
                <a16:creationId xmlns:a16="http://schemas.microsoft.com/office/drawing/2014/main" id="{C50EEADF-F242-4F8F-96FE-76601BA8159E}"/>
              </a:ext>
            </a:extLst>
          </p:cNvPr>
          <p:cNvSpPr txBox="1"/>
          <p:nvPr/>
        </p:nvSpPr>
        <p:spPr>
          <a:xfrm>
            <a:off x="9541473" y="2869201"/>
            <a:ext cx="32992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7</a:t>
            </a:r>
          </a:p>
        </p:txBody>
      </p:sp>
      <p:sp>
        <p:nvSpPr>
          <p:cNvPr id="15" name="TextBox 14">
            <a:extLst>
              <a:ext uri="{FF2B5EF4-FFF2-40B4-BE49-F238E27FC236}">
                <a16:creationId xmlns:a16="http://schemas.microsoft.com/office/drawing/2014/main" id="{C50EEADF-F242-4F8F-96FE-76601BA8159E}"/>
              </a:ext>
            </a:extLst>
          </p:cNvPr>
          <p:cNvSpPr txBox="1"/>
          <p:nvPr/>
        </p:nvSpPr>
        <p:spPr>
          <a:xfrm>
            <a:off x="9488135" y="3327290"/>
            <a:ext cx="436595"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10</a:t>
            </a:r>
          </a:p>
        </p:txBody>
      </p:sp>
      <p:sp>
        <p:nvSpPr>
          <p:cNvPr id="16" name="TextBox 15">
            <a:extLst>
              <a:ext uri="{FF2B5EF4-FFF2-40B4-BE49-F238E27FC236}">
                <a16:creationId xmlns:a16="http://schemas.microsoft.com/office/drawing/2014/main" id="{C50EEADF-F242-4F8F-96FE-76601BA8159E}"/>
              </a:ext>
            </a:extLst>
          </p:cNvPr>
          <p:cNvSpPr txBox="1"/>
          <p:nvPr/>
        </p:nvSpPr>
        <p:spPr>
          <a:xfrm>
            <a:off x="9759770" y="3747758"/>
            <a:ext cx="32992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8</a:t>
            </a:r>
          </a:p>
        </p:txBody>
      </p:sp>
      <p:sp>
        <p:nvSpPr>
          <p:cNvPr id="17" name="TextBox 16">
            <a:extLst>
              <a:ext uri="{FF2B5EF4-FFF2-40B4-BE49-F238E27FC236}">
                <a16:creationId xmlns:a16="http://schemas.microsoft.com/office/drawing/2014/main" id="{C50EEADF-F242-4F8F-96FE-76601BA8159E}"/>
              </a:ext>
            </a:extLst>
          </p:cNvPr>
          <p:cNvSpPr txBox="1"/>
          <p:nvPr/>
        </p:nvSpPr>
        <p:spPr>
          <a:xfrm>
            <a:off x="9924730" y="4211615"/>
            <a:ext cx="32992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6</a:t>
            </a:r>
          </a:p>
        </p:txBody>
      </p:sp>
    </p:spTree>
    <p:extLst>
      <p:ext uri="{BB962C8B-B14F-4D97-AF65-F5344CB8AC3E}">
        <p14:creationId xmlns:p14="http://schemas.microsoft.com/office/powerpoint/2010/main" val="249046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
                                          </p:val>
                                        </p:tav>
                                        <p:tav tm="100000">
                                          <p:val>
                                            <p:strVal val="#ppt_w"/>
                                          </p:val>
                                        </p:tav>
                                      </p:tavLst>
                                    </p:anim>
                                    <p:anim calcmode="lin" valueType="num">
                                      <p:cBhvr>
                                        <p:cTn id="24"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p:cTn id="29" dur="500" fill="hold"/>
                                        <p:tgtEl>
                                          <p:spTgt spid="16"/>
                                        </p:tgtEl>
                                        <p:attrNameLst>
                                          <p:attrName>ppt_w</p:attrName>
                                        </p:attrNameLst>
                                      </p:cBhvr>
                                      <p:tavLst>
                                        <p:tav tm="0">
                                          <p:val>
                                            <p:fltVal val="0"/>
                                          </p:val>
                                        </p:tav>
                                        <p:tav tm="100000">
                                          <p:val>
                                            <p:strVal val="#ppt_w"/>
                                          </p:val>
                                        </p:tav>
                                      </p:tavLst>
                                    </p:anim>
                                    <p:anim calcmode="lin" valueType="num">
                                      <p:cBhvr>
                                        <p:cTn id="30"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ppt_w</p:attrName>
                                        </p:attrNameLst>
                                      </p:cBhvr>
                                      <p:tavLst>
                                        <p:tav tm="0">
                                          <p:val>
                                            <p:fltVal val="0"/>
                                          </p:val>
                                        </p:tav>
                                        <p:tav tm="100000">
                                          <p:val>
                                            <p:strVal val="#ppt_w"/>
                                          </p:val>
                                        </p:tav>
                                      </p:tavLst>
                                    </p:anim>
                                    <p:anim calcmode="lin" valueType="num">
                                      <p:cBhvr>
                                        <p:cTn id="36"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3" grpId="0"/>
      <p:bldP spid="15" grpId="0"/>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682"/>
            <a:ext cx="1946787" cy="1423827"/>
          </a:xfrm>
          <a:prstGeom prst="rect">
            <a:avLst/>
          </a:prstGeom>
          <a:ln>
            <a:noFill/>
          </a:ln>
        </p:spPr>
      </p:pic>
      <p:sp>
        <p:nvSpPr>
          <p:cNvPr id="10" name="TextBox 9"/>
          <p:cNvSpPr txBox="1"/>
          <p:nvPr/>
        </p:nvSpPr>
        <p:spPr>
          <a:xfrm>
            <a:off x="2186278" y="978097"/>
            <a:ext cx="8082116"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Sử dụng thước thẳng để</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đo và cắt các băng giấy dài</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1 dm</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a:off x="4799498" y="2029528"/>
            <a:ext cx="2066478"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1 dm = 10</a:t>
            </a:r>
            <a:r>
              <a:rPr lang="vi-VN" altLang="zh-CN" sz="2400">
                <a:solidFill>
                  <a:srgbClr val="002060"/>
                </a:solidFill>
                <a:latin typeface="Roboto" panose="02000000000000000000" pitchFamily="2" charset="0"/>
                <a:ea typeface="Roboto" panose="02000000000000000000" pitchFamily="2" charset="0"/>
              </a:rPr>
              <a:t> cm</a:t>
            </a:r>
          </a:p>
        </p:txBody>
      </p:sp>
      <p:grpSp>
        <p:nvGrpSpPr>
          <p:cNvPr id="27" name="Group 26">
            <a:extLst>
              <a:ext uri="{FF2B5EF4-FFF2-40B4-BE49-F238E27FC236}">
                <a16:creationId xmlns:a16="http://schemas.microsoft.com/office/drawing/2014/main" id="{7FC16F7B-6F9F-E253-BD79-412C06FAA1F4}"/>
              </a:ext>
            </a:extLst>
          </p:cNvPr>
          <p:cNvGrpSpPr/>
          <p:nvPr/>
        </p:nvGrpSpPr>
        <p:grpSpPr>
          <a:xfrm>
            <a:off x="2631276" y="2978228"/>
            <a:ext cx="5735975" cy="2377440"/>
            <a:chOff x="3229515" y="2895600"/>
            <a:chExt cx="5732970" cy="2377440"/>
          </a:xfrm>
        </p:grpSpPr>
        <p:sp>
          <p:nvSpPr>
            <p:cNvPr id="28" name="Rectangle 27">
              <a:extLst>
                <a:ext uri="{FF2B5EF4-FFF2-40B4-BE49-F238E27FC236}">
                  <a16:creationId xmlns:a16="http://schemas.microsoft.com/office/drawing/2014/main" id="{192F0A1D-44C0-8DFE-8FA8-58A4E426188C}"/>
                </a:ext>
              </a:extLst>
            </p:cNvPr>
            <p:cNvSpPr/>
            <p:nvPr/>
          </p:nvSpPr>
          <p:spPr>
            <a:xfrm>
              <a:off x="3229515" y="2895600"/>
              <a:ext cx="5732970" cy="2377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9" name="Rectangle 28">
              <a:extLst>
                <a:ext uri="{FF2B5EF4-FFF2-40B4-BE49-F238E27FC236}">
                  <a16:creationId xmlns:a16="http://schemas.microsoft.com/office/drawing/2014/main" id="{95EF5417-2327-8EF8-EB32-DE05AD3904FD}"/>
                </a:ext>
              </a:extLst>
            </p:cNvPr>
            <p:cNvSpPr/>
            <p:nvPr/>
          </p:nvSpPr>
          <p:spPr>
            <a:xfrm>
              <a:off x="3667760" y="3728720"/>
              <a:ext cx="467360" cy="48768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0" name="Rectangle 29">
              <a:extLst>
                <a:ext uri="{FF2B5EF4-FFF2-40B4-BE49-F238E27FC236}">
                  <a16:creationId xmlns:a16="http://schemas.microsoft.com/office/drawing/2014/main" id="{2494ADCC-AF21-9C4C-688F-AC969DF2AE15}"/>
                </a:ext>
              </a:extLst>
            </p:cNvPr>
            <p:cNvSpPr/>
            <p:nvPr/>
          </p:nvSpPr>
          <p:spPr>
            <a:xfrm>
              <a:off x="4135120" y="3728720"/>
              <a:ext cx="467360" cy="48768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1" name="Rectangle 30">
              <a:extLst>
                <a:ext uri="{FF2B5EF4-FFF2-40B4-BE49-F238E27FC236}">
                  <a16:creationId xmlns:a16="http://schemas.microsoft.com/office/drawing/2014/main" id="{3690A283-6A9B-13CE-7215-9CC15971428F}"/>
                </a:ext>
              </a:extLst>
            </p:cNvPr>
            <p:cNvSpPr/>
            <p:nvPr/>
          </p:nvSpPr>
          <p:spPr>
            <a:xfrm>
              <a:off x="4602480" y="3728720"/>
              <a:ext cx="467360" cy="48768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2" name="Rectangle 31">
              <a:extLst>
                <a:ext uri="{FF2B5EF4-FFF2-40B4-BE49-F238E27FC236}">
                  <a16:creationId xmlns:a16="http://schemas.microsoft.com/office/drawing/2014/main" id="{A1BDEC20-9495-C285-B90D-DDBA6732FA6A}"/>
                </a:ext>
              </a:extLst>
            </p:cNvPr>
            <p:cNvSpPr/>
            <p:nvPr/>
          </p:nvSpPr>
          <p:spPr>
            <a:xfrm>
              <a:off x="5069840" y="3728720"/>
              <a:ext cx="467360" cy="48768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3" name="Rectangle 32">
              <a:extLst>
                <a:ext uri="{FF2B5EF4-FFF2-40B4-BE49-F238E27FC236}">
                  <a16:creationId xmlns:a16="http://schemas.microsoft.com/office/drawing/2014/main" id="{7551517F-9C11-8D45-F843-F3E17E3B8261}"/>
                </a:ext>
              </a:extLst>
            </p:cNvPr>
            <p:cNvSpPr/>
            <p:nvPr/>
          </p:nvSpPr>
          <p:spPr>
            <a:xfrm>
              <a:off x="5537200" y="3728720"/>
              <a:ext cx="467360" cy="48768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4" name="Rectangle 33">
              <a:extLst>
                <a:ext uri="{FF2B5EF4-FFF2-40B4-BE49-F238E27FC236}">
                  <a16:creationId xmlns:a16="http://schemas.microsoft.com/office/drawing/2014/main" id="{5F6596FF-9A1F-304D-28B7-7EF4F94B0FD7}"/>
                </a:ext>
              </a:extLst>
            </p:cNvPr>
            <p:cNvSpPr/>
            <p:nvPr/>
          </p:nvSpPr>
          <p:spPr>
            <a:xfrm>
              <a:off x="6004560" y="3728720"/>
              <a:ext cx="467360" cy="48768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5" name="Rectangle 34">
              <a:extLst>
                <a:ext uri="{FF2B5EF4-FFF2-40B4-BE49-F238E27FC236}">
                  <a16:creationId xmlns:a16="http://schemas.microsoft.com/office/drawing/2014/main" id="{FC66A6B3-B688-A925-8326-E9AD2300A37E}"/>
                </a:ext>
              </a:extLst>
            </p:cNvPr>
            <p:cNvSpPr/>
            <p:nvPr/>
          </p:nvSpPr>
          <p:spPr>
            <a:xfrm>
              <a:off x="6471920" y="3728720"/>
              <a:ext cx="467360" cy="48768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6" name="Rectangle 35">
              <a:extLst>
                <a:ext uri="{FF2B5EF4-FFF2-40B4-BE49-F238E27FC236}">
                  <a16:creationId xmlns:a16="http://schemas.microsoft.com/office/drawing/2014/main" id="{E2ADA794-33DD-5546-8115-653CD2E7377A}"/>
                </a:ext>
              </a:extLst>
            </p:cNvPr>
            <p:cNvSpPr/>
            <p:nvPr/>
          </p:nvSpPr>
          <p:spPr>
            <a:xfrm>
              <a:off x="6939280" y="3728720"/>
              <a:ext cx="467360" cy="48768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7" name="Rectangle 36">
              <a:extLst>
                <a:ext uri="{FF2B5EF4-FFF2-40B4-BE49-F238E27FC236}">
                  <a16:creationId xmlns:a16="http://schemas.microsoft.com/office/drawing/2014/main" id="{A21E2CCA-2E92-C696-1876-09304AD3FA22}"/>
                </a:ext>
              </a:extLst>
            </p:cNvPr>
            <p:cNvSpPr/>
            <p:nvPr/>
          </p:nvSpPr>
          <p:spPr>
            <a:xfrm>
              <a:off x="7406639" y="3728720"/>
              <a:ext cx="467360" cy="48768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8" name="Rectangle 37">
              <a:extLst>
                <a:ext uri="{FF2B5EF4-FFF2-40B4-BE49-F238E27FC236}">
                  <a16:creationId xmlns:a16="http://schemas.microsoft.com/office/drawing/2014/main" id="{AAE0437F-D667-4D4C-B525-8170EFF00D7D}"/>
                </a:ext>
              </a:extLst>
            </p:cNvPr>
            <p:cNvSpPr/>
            <p:nvPr/>
          </p:nvSpPr>
          <p:spPr>
            <a:xfrm>
              <a:off x="3474720" y="3708400"/>
              <a:ext cx="5140960" cy="103632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9" name="Rectangle 38">
              <a:extLst>
                <a:ext uri="{FF2B5EF4-FFF2-40B4-BE49-F238E27FC236}">
                  <a16:creationId xmlns:a16="http://schemas.microsoft.com/office/drawing/2014/main" id="{2904EB00-E111-81EB-666A-26763737B8F3}"/>
                </a:ext>
              </a:extLst>
            </p:cNvPr>
            <p:cNvSpPr/>
            <p:nvPr/>
          </p:nvSpPr>
          <p:spPr>
            <a:xfrm>
              <a:off x="7876730" y="3718560"/>
              <a:ext cx="467360" cy="48768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0" name="Rectangle 39">
              <a:extLst>
                <a:ext uri="{FF2B5EF4-FFF2-40B4-BE49-F238E27FC236}">
                  <a16:creationId xmlns:a16="http://schemas.microsoft.com/office/drawing/2014/main" id="{026FE79E-123A-6B97-E0E9-1364EFE6945A}"/>
                </a:ext>
              </a:extLst>
            </p:cNvPr>
            <p:cNvSpPr/>
            <p:nvPr/>
          </p:nvSpPr>
          <p:spPr>
            <a:xfrm>
              <a:off x="3576320" y="3972560"/>
              <a:ext cx="4886960" cy="62992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2" name="Rectangle 1"/>
          <p:cNvSpPr/>
          <p:nvPr/>
        </p:nvSpPr>
        <p:spPr>
          <a:xfrm>
            <a:off x="3003482" y="3811348"/>
            <a:ext cx="4886960" cy="55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85488058-17A6-A556-CA17-3E50888BCB70}"/>
              </a:ext>
            </a:extLst>
          </p:cNvPr>
          <p:cNvPicPr>
            <a:picLocks noChangeAspect="1"/>
          </p:cNvPicPr>
          <p:nvPr/>
        </p:nvPicPr>
        <p:blipFill>
          <a:blip r:embed="rId4"/>
          <a:stretch>
            <a:fillRect/>
          </a:stretch>
        </p:blipFill>
        <p:spPr>
          <a:xfrm>
            <a:off x="2596862" y="5518867"/>
            <a:ext cx="5804801" cy="1299202"/>
          </a:xfrm>
          <a:prstGeom prst="rect">
            <a:avLst/>
          </a:prstGeom>
        </p:spPr>
      </p:pic>
      <p:pic>
        <p:nvPicPr>
          <p:cNvPr id="43" name="Picture 42">
            <a:extLst>
              <a:ext uri="{FF2B5EF4-FFF2-40B4-BE49-F238E27FC236}">
                <a16:creationId xmlns:a16="http://schemas.microsoft.com/office/drawing/2014/main" id="{7AAC4A3A-4601-67D9-6062-241328F08330}"/>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0" b="96450" l="0" r="56707"/>
                    </a14:imgEffect>
                  </a14:imgLayer>
                </a14:imgProps>
              </a:ext>
            </a:extLst>
          </a:blip>
          <a:srcRect l="4121" t="1600" r="43186" b="4364"/>
          <a:stretch/>
        </p:blipFill>
        <p:spPr>
          <a:xfrm>
            <a:off x="2689144" y="2260360"/>
            <a:ext cx="628676" cy="115615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54947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500"/>
                                        <p:tgtEl>
                                          <p:spTgt spid="4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par>
                                <p:cTn id="19" presetID="22" presetClass="entr" presetSubtype="4"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down)">
                                      <p:cBhvr>
                                        <p:cTn id="21" dur="500"/>
                                        <p:tgtEl>
                                          <p:spTgt spid="2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down)">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1.66667E-6 0.00277 L 0.00404 -0.24584 " pathEditMode="relative" rAng="0" ptsTypes="AA">
                                      <p:cBhvr>
                                        <p:cTn id="30" dur="2000" fill="hold"/>
                                        <p:tgtEl>
                                          <p:spTgt spid="41"/>
                                        </p:tgtEl>
                                        <p:attrNameLst>
                                          <p:attrName>ppt_x</p:attrName>
                                          <p:attrName>ppt_y</p:attrName>
                                        </p:attrNameLst>
                                      </p:cBhvr>
                                      <p:rCtr x="195" y="-12431"/>
                                    </p:animMotion>
                                  </p:childTnLst>
                                </p:cTn>
                              </p:par>
                            </p:childTnLst>
                          </p:cTn>
                        </p:par>
                        <p:par>
                          <p:cTn id="31" fill="hold">
                            <p:stCondLst>
                              <p:cond delay="2000"/>
                            </p:stCondLst>
                            <p:childTnLst>
                              <p:par>
                                <p:cTn id="32" presetID="0" presetClass="path" presetSubtype="0" accel="50000" decel="50000" fill="hold" nodeType="afterEffect">
                                  <p:stCondLst>
                                    <p:cond delay="0"/>
                                  </p:stCondLst>
                                  <p:childTnLst>
                                    <p:animMotion origin="layout" path="M 5.41667E-6 -4.81481E-6 L 0.00079 0.0544 L 0.02983 0.01852 L 0.05639 0.05579 L 0.0741 0.02292 L 0.09753 0.05579 L 0.1185 0.02709 L 0.13946 0.0544 L 0.16043 0.03149 L 0.18217 0.05718 L 0.20079 0.0301 L 0.22332 0.06019 L 0.23868 0.03565 L 0.26524 0.05718 L 0.28621 0.03149 L 0.30639 0.05579 L 0.32905 0.03149 L 0.3491 0.05301 L 0.36772 0.0257 L 0.39102 0.05718 L 0.40639 0.0213 L 0.43217 0.05857 L 0.45808 0.02292 " pathEditMode="relative" ptsTypes="AAAAAAAAAAAAAAAAAAAAAAA">
                                      <p:cBhvr>
                                        <p:cTn id="33" dur="10000" fill="hold"/>
                                        <p:tgtEl>
                                          <p:spTgt spid="43"/>
                                        </p:tgtEl>
                                        <p:attrNameLst>
                                          <p:attrName>ppt_x</p:attrName>
                                          <p:attrName>ppt_y</p:attrName>
                                        </p:attrNameLst>
                                      </p:cBhvr>
                                    </p:animMotion>
                                  </p:childTnLst>
                                </p:cTn>
                              </p:par>
                            </p:childTnLst>
                          </p:cTn>
                        </p:par>
                        <p:par>
                          <p:cTn id="34" fill="hold">
                            <p:stCondLst>
                              <p:cond delay="12000"/>
                            </p:stCondLst>
                            <p:childTnLst>
                              <p:par>
                                <p:cTn id="35" presetID="1" presetClass="exit" presetSubtype="0" fill="hold" nodeType="afterEffect">
                                  <p:stCondLst>
                                    <p:cond delay="0"/>
                                  </p:stCondLst>
                                  <p:childTnLst>
                                    <p:set>
                                      <p:cBhvr>
                                        <p:cTn id="36" dur="1" fill="hold">
                                          <p:stCondLst>
                                            <p:cond delay="0"/>
                                          </p:stCondLst>
                                        </p:cTn>
                                        <p:tgtEl>
                                          <p:spTgt spid="41"/>
                                        </p:tgtEl>
                                        <p:attrNameLst>
                                          <p:attrName>style.visibility</p:attrName>
                                        </p:attrNameLst>
                                      </p:cBhvr>
                                      <p:to>
                                        <p:strVal val="hidden"/>
                                      </p:to>
                                    </p:set>
                                  </p:childTnLst>
                                </p:cTn>
                              </p:par>
                              <p:par>
                                <p:cTn id="37" presetID="1" presetClass="exit" presetSubtype="0" fill="hold" grpId="2" nodeType="withEffect">
                                  <p:stCondLst>
                                    <p:cond delay="0"/>
                                  </p:stCondLst>
                                  <p:childTnLst>
                                    <p:set>
                                      <p:cBhvr>
                                        <p:cTn id="38"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2" grpId="0" animBg="1"/>
      <p:bldP spid="2" grpId="2"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0096" y="3041944"/>
            <a:ext cx="7697274" cy="168616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82"/>
            <a:ext cx="1946787" cy="1423827"/>
          </a:xfrm>
          <a:prstGeom prst="rect">
            <a:avLst/>
          </a:prstGeom>
          <a:ln>
            <a:noFill/>
          </a:ln>
        </p:spPr>
      </p:pic>
      <p:sp>
        <p:nvSpPr>
          <p:cNvPr id="10" name="TextBox 9"/>
          <p:cNvSpPr txBox="1"/>
          <p:nvPr/>
        </p:nvSpPr>
        <p:spPr>
          <a:xfrm>
            <a:off x="2148178" y="887038"/>
            <a:ext cx="8082116"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Sử dụng thước thẳng để</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đo và cắt các băng giấy dài</a:t>
            </a:r>
            <a:r>
              <a:rPr lang="en-US" altLang="zh-CN" sz="2400">
                <a:solidFill>
                  <a:srgbClr val="002060"/>
                </a:solidFill>
                <a:latin typeface="Roboto" panose="02000000000000000000" pitchFamily="2" charset="0"/>
                <a:ea typeface="Roboto" panose="02000000000000000000" pitchFamily="2" charset="0"/>
              </a:rPr>
              <a:t> 2</a:t>
            </a:r>
            <a:r>
              <a:rPr lang="vi-VN" altLang="zh-CN" sz="2400">
                <a:solidFill>
                  <a:srgbClr val="002060"/>
                </a:solidFill>
                <a:latin typeface="Roboto" panose="02000000000000000000" pitchFamily="2" charset="0"/>
                <a:ea typeface="Roboto" panose="02000000000000000000" pitchFamily="2" charset="0"/>
              </a:rPr>
              <a:t> dm</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a:off x="4799498" y="2029528"/>
            <a:ext cx="2066478"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2 dm = 20</a:t>
            </a:r>
            <a:r>
              <a:rPr lang="vi-VN" altLang="zh-CN" sz="2400">
                <a:solidFill>
                  <a:srgbClr val="002060"/>
                </a:solidFill>
                <a:latin typeface="Roboto" panose="02000000000000000000" pitchFamily="2" charset="0"/>
                <a:ea typeface="Roboto" panose="02000000000000000000" pitchFamily="2" charset="0"/>
              </a:rPr>
              <a:t> cm</a:t>
            </a:r>
          </a:p>
        </p:txBody>
      </p:sp>
      <p:sp>
        <p:nvSpPr>
          <p:cNvPr id="2" name="Rectangle 1"/>
          <p:cNvSpPr/>
          <p:nvPr/>
        </p:nvSpPr>
        <p:spPr>
          <a:xfrm>
            <a:off x="2762866" y="3306560"/>
            <a:ext cx="6683694" cy="55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40">
            <a:extLst>
              <a:ext uri="{FF2B5EF4-FFF2-40B4-BE49-F238E27FC236}">
                <a16:creationId xmlns:a16="http://schemas.microsoft.com/office/drawing/2014/main" id="{85488058-17A6-A556-CA17-3E50888BCB70}"/>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2240096" y="5081210"/>
            <a:ext cx="7503672" cy="1052710"/>
          </a:xfrm>
          <a:prstGeom prst="rect">
            <a:avLst/>
          </a:prstGeom>
        </p:spPr>
      </p:pic>
      <p:pic>
        <p:nvPicPr>
          <p:cNvPr id="43" name="Picture 42">
            <a:extLst>
              <a:ext uri="{FF2B5EF4-FFF2-40B4-BE49-F238E27FC236}">
                <a16:creationId xmlns:a16="http://schemas.microsoft.com/office/drawing/2014/main" id="{7AAC4A3A-4601-67D9-6062-241328F08330}"/>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0" b="96450" l="0" r="56707"/>
                    </a14:imgEffect>
                  </a14:imgLayer>
                </a14:imgProps>
              </a:ext>
            </a:extLst>
          </a:blip>
          <a:srcRect l="4121" t="1600" r="43186" b="4364"/>
          <a:stretch/>
        </p:blipFill>
        <p:spPr>
          <a:xfrm>
            <a:off x="2248584" y="1913117"/>
            <a:ext cx="628676" cy="115615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319156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500"/>
                                        <p:tgtEl>
                                          <p:spTgt spid="4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nodeType="clickEffect">
                                  <p:stCondLst>
                                    <p:cond delay="0"/>
                                  </p:stCondLst>
                                  <p:childTnLst>
                                    <p:animMotion origin="layout" path="M 3.75E-6 -0.00555 L 0.00403 -0.25416 " pathEditMode="relative" rAng="0" ptsTypes="AA">
                                      <p:cBhvr>
                                        <p:cTn id="27" dur="2000" fill="hold"/>
                                        <p:tgtEl>
                                          <p:spTgt spid="41"/>
                                        </p:tgtEl>
                                        <p:attrNameLst>
                                          <p:attrName>ppt_x</p:attrName>
                                          <p:attrName>ppt_y</p:attrName>
                                        </p:attrNameLst>
                                      </p:cBhvr>
                                      <p:rCtr x="195" y="-12431"/>
                                    </p:animMotion>
                                  </p:childTnLst>
                                </p:cTn>
                              </p:par>
                              <p:par>
                                <p:cTn id="28" presetID="0" presetClass="path" presetSubtype="0" accel="50000" decel="50000" fill="hold" nodeType="withEffect">
                                  <p:stCondLst>
                                    <p:cond delay="0"/>
                                  </p:stCondLst>
                                  <p:childTnLst>
                                    <p:animMotion origin="layout" path="M -3.125E-6 1.11111E-6 L 0.01602 0.03148 L 0.03216 0.00996 L 0.04505 0.04144 L 0.06367 0.01135 L 0.07331 0.03287 L 0.08867 0.01852 L 0.10482 0.04144 L 0.12174 0.01135 L 0.13216 0.03866 L 0.14674 0.01852 L 0.1612 0.04005 L 0.17812 0.01852 L 0.18789 0.03866 L 0.20716 0.01713 L 0.21927 0.03704 L 0.23138 0.01713 L 0.24831 0.04584 L 0.2612 0.01991 L 0.27005 0.03565 L 0.28945 0.01852 L 0.3056 0.03565 L 0.32409 0.01713 L 0.33789 0.03565 L 0.35234 0.01852 L 0.36693 0.03426 L 0.38138 0.01991 L 0.39674 0.03565 L 0.41289 0.01713 L 0.42578 0.03565 L 0.44271 0.01574 L 0.45156 0.03426 L 0.46771 0.01574 L 0.47812 0.03565 L 0.49505 0.01135 L 0.50885 0.03426 L 0.52578 0.01273 L 0.5362 0.04144 L 0.55404 0.01412 L 0.56445 0.03565 L 0.5862 0.01574 L 0.59674 0.03704 L 0.61615 0.01135 " pathEditMode="relative" ptsTypes="AAAAAAAAAAAAAAAAAAAAAAAAAAAAAAAAAAAAAAAAAAA">
                                      <p:cBhvr>
                                        <p:cTn id="29" dur="20000" fill="hold"/>
                                        <p:tgtEl>
                                          <p:spTgt spid="43"/>
                                        </p:tgtEl>
                                        <p:attrNameLst>
                                          <p:attrName>ppt_x</p:attrName>
                                          <p:attrName>ppt_y</p:attrName>
                                        </p:attrNameLst>
                                      </p:cBhvr>
                                    </p:animMotion>
                                  </p:childTnLst>
                                </p:cTn>
                              </p:par>
                            </p:childTnLst>
                          </p:cTn>
                        </p:par>
                        <p:par>
                          <p:cTn id="30" fill="hold">
                            <p:stCondLst>
                              <p:cond delay="20000"/>
                            </p:stCondLst>
                            <p:childTnLst>
                              <p:par>
                                <p:cTn id="31" presetID="1" presetClass="exit" presetSubtype="0" fill="hold" nodeType="afterEffect">
                                  <p:stCondLst>
                                    <p:cond delay="0"/>
                                  </p:stCondLst>
                                  <p:childTnLst>
                                    <p:set>
                                      <p:cBhvr>
                                        <p:cTn id="32" dur="1" fill="hold">
                                          <p:stCondLst>
                                            <p:cond delay="0"/>
                                          </p:stCondLst>
                                        </p:cTn>
                                        <p:tgtEl>
                                          <p:spTgt spid="41"/>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2" grpId="0" animBg="1"/>
      <p:bldP spid="2"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105"/>
            <a:ext cx="2029820" cy="1484555"/>
          </a:xfrm>
          <a:prstGeom prst="rect">
            <a:avLst/>
          </a:prstGeom>
          <a:ln>
            <a:noFill/>
          </a:ln>
        </p:spPr>
      </p:pic>
      <p:sp>
        <p:nvSpPr>
          <p:cNvPr id="11" name="TextBox 10"/>
          <p:cNvSpPr txBox="1"/>
          <p:nvPr/>
        </p:nvSpPr>
        <p:spPr>
          <a:xfrm>
            <a:off x="4156750" y="601888"/>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4" name="Rectangle: Rounded Corners 2">
            <a:extLst>
              <a:ext uri="{FF2B5EF4-FFF2-40B4-BE49-F238E27FC236}">
                <a16:creationId xmlns:a16="http://schemas.microsoft.com/office/drawing/2014/main" id="{8D375CCE-294A-4A06-B090-A5CB539AC2CB}"/>
              </a:ext>
            </a:extLst>
          </p:cNvPr>
          <p:cNvSpPr/>
          <p:nvPr/>
        </p:nvSpPr>
        <p:spPr>
          <a:xfrm>
            <a:off x="1474341" y="1685306"/>
            <a:ext cx="9746109" cy="4335350"/>
          </a:xfrm>
          <a:prstGeom prst="roundRect">
            <a:avLst>
              <a:gd name="adj" fmla="val 9417"/>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5" name="TextBox 4">
            <a:extLst>
              <a:ext uri="{FF2B5EF4-FFF2-40B4-BE49-F238E27FC236}">
                <a16:creationId xmlns:a16="http://schemas.microsoft.com/office/drawing/2014/main" id="{C50EEADF-F242-4F8F-96FE-76601BA8159E}"/>
              </a:ext>
            </a:extLst>
          </p:cNvPr>
          <p:cNvSpPr txBox="1"/>
          <p:nvPr/>
        </p:nvSpPr>
        <p:spPr>
          <a:xfrm>
            <a:off x="1754561" y="1821655"/>
            <a:ext cx="9313489" cy="3493264"/>
          </a:xfrm>
          <a:prstGeom prst="rect">
            <a:avLst/>
          </a:prstGeom>
          <a:noFill/>
        </p:spPr>
        <p:txBody>
          <a:bodyPr wrap="square" lIns="0" tIns="0" rIns="0" bIns="0" rtlCol="0">
            <a:spAutoFit/>
          </a:bodyPr>
          <a:lstStyle/>
          <a:p>
            <a:pPr lvl="0" algn="just">
              <a:spcBef>
                <a:spcPts val="600"/>
              </a:spcBef>
              <a:defRPr/>
            </a:pPr>
            <a:r>
              <a:rPr lang="en-US" sz="2400" b="1">
                <a:solidFill>
                  <a:srgbClr val="002060"/>
                </a:solidFill>
                <a:latin typeface="Roboto" panose="02000000000000000000" pitchFamily="2" charset="0"/>
                <a:ea typeface="Roboto" panose="02000000000000000000" pitchFamily="2" charset="0"/>
              </a:rPr>
              <a:t>1</a:t>
            </a:r>
            <a:r>
              <a:rPr lang="vi-VN" sz="2400" b="1">
                <a:solidFill>
                  <a:srgbClr val="002060"/>
                </a:solidFill>
                <a:latin typeface="Roboto" panose="02000000000000000000" pitchFamily="2" charset="0"/>
                <a:ea typeface="Roboto" panose="02000000000000000000" pitchFamily="2" charset="0"/>
              </a:rPr>
              <a:t>. Em hãy đo và chia 9 vạch 1 cm cho đoạn thẳng sau:</a:t>
            </a:r>
          </a:p>
          <a:p>
            <a:pPr lvl="0" algn="just">
              <a:spcBef>
                <a:spcPts val="600"/>
              </a:spcBef>
              <a:defRPr/>
            </a:pPr>
            <a:endParaRPr lang="vi-VN" sz="2400" b="1">
              <a:solidFill>
                <a:srgbClr val="002060"/>
              </a:solidFill>
              <a:latin typeface="Roboto" panose="02000000000000000000" pitchFamily="2" charset="0"/>
              <a:ea typeface="Roboto" panose="02000000000000000000" pitchFamily="2" charset="0"/>
            </a:endParaRPr>
          </a:p>
          <a:p>
            <a:pPr lvl="0" algn="just">
              <a:spcBef>
                <a:spcPts val="600"/>
              </a:spcBef>
              <a:defRPr/>
            </a:pPr>
            <a:r>
              <a:rPr lang="vi-VN" sz="2400" b="1">
                <a:solidFill>
                  <a:srgbClr val="002060"/>
                </a:solidFill>
                <a:latin typeface="Roboto" panose="02000000000000000000" pitchFamily="2" charset="0"/>
                <a:ea typeface="Roboto" panose="02000000000000000000" pitchFamily="2" charset="0"/>
              </a:rPr>
              <a:t>2. Em hãy đo và chia 10 vạch 1 cm cho đoạn thẳng sau:</a:t>
            </a:r>
          </a:p>
          <a:p>
            <a:pPr lvl="0" algn="just">
              <a:spcBef>
                <a:spcPts val="600"/>
              </a:spcBef>
              <a:defRPr/>
            </a:pPr>
            <a:endParaRPr lang="vi-VN" sz="2400" b="1">
              <a:solidFill>
                <a:srgbClr val="002060"/>
              </a:solidFill>
              <a:latin typeface="Roboto" panose="02000000000000000000" pitchFamily="2" charset="0"/>
              <a:ea typeface="Roboto" panose="02000000000000000000" pitchFamily="2" charset="0"/>
            </a:endParaRPr>
          </a:p>
          <a:p>
            <a:pPr lvl="0" algn="just">
              <a:spcBef>
                <a:spcPts val="600"/>
              </a:spcBef>
              <a:defRPr/>
            </a:pPr>
            <a:r>
              <a:rPr lang="vi-VN" sz="2400" b="1">
                <a:solidFill>
                  <a:srgbClr val="002060"/>
                </a:solidFill>
                <a:latin typeface="Roboto" panose="02000000000000000000" pitchFamily="2" charset="0"/>
                <a:ea typeface="Roboto" panose="02000000000000000000" pitchFamily="2" charset="0"/>
              </a:rPr>
              <a:t>3. </a:t>
            </a:r>
            <a:r>
              <a:rPr lang="en-US" sz="2400" b="1">
                <a:solidFill>
                  <a:srgbClr val="002060"/>
                </a:solidFill>
                <a:latin typeface="Roboto" panose="02000000000000000000" pitchFamily="2" charset="0"/>
                <a:ea typeface="Roboto" panose="02000000000000000000" pitchFamily="2" charset="0"/>
              </a:rPr>
              <a:t>Ước lượng đ</a:t>
            </a:r>
            <a:r>
              <a:rPr lang="vi-VN" sz="2400" b="1">
                <a:solidFill>
                  <a:srgbClr val="002060"/>
                </a:solidFill>
                <a:latin typeface="Roboto" panose="02000000000000000000" pitchFamily="2" charset="0"/>
                <a:ea typeface="Roboto" panose="02000000000000000000" pitchFamily="2" charset="0"/>
              </a:rPr>
              <a:t>oạn thẳng sau có thể chia thành ………. vạch 1 cm</a:t>
            </a:r>
            <a:r>
              <a:rPr lang="en-US" sz="2400" b="1">
                <a:solidFill>
                  <a:srgbClr val="002060"/>
                </a:solidFill>
                <a:latin typeface="Roboto" panose="02000000000000000000" pitchFamily="2" charset="0"/>
                <a:ea typeface="Roboto" panose="02000000000000000000" pitchFamily="2" charset="0"/>
              </a:rPr>
              <a:t>.</a:t>
            </a:r>
            <a:r>
              <a:rPr lang="vi-VN" sz="2400" b="1">
                <a:solidFill>
                  <a:srgbClr val="002060"/>
                </a:solidFill>
                <a:latin typeface="Roboto" panose="02000000000000000000" pitchFamily="2" charset="0"/>
                <a:ea typeface="Roboto" panose="02000000000000000000" pitchFamily="2" charset="0"/>
              </a:rPr>
              <a:t> </a:t>
            </a:r>
          </a:p>
          <a:p>
            <a:pPr lvl="0" algn="just">
              <a:spcBef>
                <a:spcPts val="600"/>
              </a:spcBef>
              <a:defRPr/>
            </a:pPr>
            <a:endParaRPr lang="vi-VN" sz="2400" b="1">
              <a:solidFill>
                <a:srgbClr val="002060"/>
              </a:solidFill>
              <a:latin typeface="Roboto" panose="02000000000000000000" pitchFamily="2" charset="0"/>
              <a:ea typeface="Roboto" panose="02000000000000000000" pitchFamily="2" charset="0"/>
            </a:endParaRPr>
          </a:p>
          <a:p>
            <a:pPr lvl="0" algn="just">
              <a:spcBef>
                <a:spcPts val="600"/>
              </a:spcBef>
              <a:defRPr/>
            </a:pPr>
            <a:r>
              <a:rPr lang="en-US" sz="2400" b="1">
                <a:solidFill>
                  <a:srgbClr val="002060"/>
                </a:solidFill>
                <a:latin typeface="Roboto" panose="02000000000000000000" pitchFamily="2" charset="0"/>
                <a:ea typeface="Roboto" panose="02000000000000000000" pitchFamily="2" charset="0"/>
              </a:rPr>
              <a:t>D</a:t>
            </a:r>
            <a:r>
              <a:rPr lang="vi-VN" sz="2400" b="1">
                <a:solidFill>
                  <a:srgbClr val="002060"/>
                </a:solidFill>
                <a:latin typeface="Roboto" panose="02000000000000000000" pitchFamily="2" charset="0"/>
                <a:ea typeface="Roboto" panose="02000000000000000000" pitchFamily="2" charset="0"/>
              </a:rPr>
              <a:t>ùng thước đo </a:t>
            </a:r>
            <a:r>
              <a:rPr lang="en-US" sz="2400" b="1">
                <a:solidFill>
                  <a:srgbClr val="002060"/>
                </a:solidFill>
                <a:latin typeface="Roboto" panose="02000000000000000000" pitchFamily="2" charset="0"/>
                <a:ea typeface="Roboto" panose="02000000000000000000" pitchFamily="2" charset="0"/>
              </a:rPr>
              <a:t>lại </a:t>
            </a:r>
            <a:r>
              <a:rPr lang="vi-VN" sz="2400" b="1">
                <a:solidFill>
                  <a:srgbClr val="002060"/>
                </a:solidFill>
                <a:latin typeface="Roboto" panose="02000000000000000000" pitchFamily="2" charset="0"/>
                <a:ea typeface="Roboto" panose="02000000000000000000" pitchFamily="2" charset="0"/>
              </a:rPr>
              <a:t>và ghi kết quả chính xác</a:t>
            </a:r>
            <a:r>
              <a:rPr lang="en-US" sz="2400" b="1">
                <a:solidFill>
                  <a:srgbClr val="002060"/>
                </a:solidFill>
                <a:latin typeface="Roboto" panose="02000000000000000000" pitchFamily="2" charset="0"/>
                <a:ea typeface="Roboto" panose="02000000000000000000" pitchFamily="2" charset="0"/>
              </a:rPr>
              <a:t>:</a:t>
            </a:r>
            <a:endParaRPr lang="vi-VN" sz="2400" b="1">
              <a:solidFill>
                <a:srgbClr val="002060"/>
              </a:solidFill>
              <a:latin typeface="Roboto" panose="02000000000000000000" pitchFamily="2" charset="0"/>
              <a:ea typeface="Roboto" panose="02000000000000000000" pitchFamily="2" charset="0"/>
            </a:endParaRPr>
          </a:p>
          <a:p>
            <a:pPr lvl="0" algn="just">
              <a:spcBef>
                <a:spcPts val="600"/>
              </a:spcBef>
              <a:defRPr/>
            </a:pPr>
            <a:r>
              <a:rPr lang="vi-VN" sz="2400">
                <a:solidFill>
                  <a:srgbClr val="002060"/>
                </a:solidFill>
                <a:latin typeface="Roboto" panose="02000000000000000000" pitchFamily="2" charset="0"/>
                <a:ea typeface="Roboto" panose="02000000000000000000" pitchFamily="2" charset="0"/>
              </a:rPr>
              <a:t>……………………………………………………………………………………………………………</a:t>
            </a:r>
          </a:p>
        </p:txBody>
      </p:sp>
      <p:sp>
        <p:nvSpPr>
          <p:cNvPr id="15" name="TextBox 14">
            <a:extLst>
              <a:ext uri="{FF2B5EF4-FFF2-40B4-BE49-F238E27FC236}">
                <a16:creationId xmlns:a16="http://schemas.microsoft.com/office/drawing/2014/main" id="{C50EEADF-F242-4F8F-96FE-76601BA8159E}"/>
              </a:ext>
            </a:extLst>
          </p:cNvPr>
          <p:cNvSpPr txBox="1"/>
          <p:nvPr/>
        </p:nvSpPr>
        <p:spPr>
          <a:xfrm>
            <a:off x="8371215" y="3557358"/>
            <a:ext cx="436595"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15</a:t>
            </a:r>
          </a:p>
        </p:txBody>
      </p:sp>
      <p:sp>
        <p:nvSpPr>
          <p:cNvPr id="17" name="TextBox 16">
            <a:extLst>
              <a:ext uri="{FF2B5EF4-FFF2-40B4-BE49-F238E27FC236}">
                <a16:creationId xmlns:a16="http://schemas.microsoft.com/office/drawing/2014/main" id="{C50EEADF-F242-4F8F-96FE-76601BA8159E}"/>
              </a:ext>
            </a:extLst>
          </p:cNvPr>
          <p:cNvSpPr txBox="1"/>
          <p:nvPr/>
        </p:nvSpPr>
        <p:spPr>
          <a:xfrm>
            <a:off x="2500794" y="4843935"/>
            <a:ext cx="6176644"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a:solidFill>
                  <a:srgbClr val="FF0000"/>
                </a:solidFill>
                <a:latin typeface="Roboto" panose="02000000000000000000" pitchFamily="2" charset="0"/>
                <a:ea typeface="Roboto" panose="02000000000000000000" pitchFamily="2" charset="0"/>
              </a:rPr>
              <a:t>Đoạn thẳng có thể chia thành 15 vạch 1 cm</a:t>
            </a:r>
            <a:endPar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cxnSp>
        <p:nvCxnSpPr>
          <p:cNvPr id="12" name="Straight Connector 11"/>
          <p:cNvCxnSpPr/>
          <p:nvPr/>
        </p:nvCxnSpPr>
        <p:spPr>
          <a:xfrm>
            <a:off x="3058678" y="2505298"/>
            <a:ext cx="4374363" cy="3175"/>
          </a:xfrm>
          <a:prstGeom prst="line">
            <a:avLst/>
          </a:prstGeom>
          <a:ln w="15875"/>
        </p:spPr>
        <p:style>
          <a:lnRef idx="1">
            <a:schemeClr val="dk1"/>
          </a:lnRef>
          <a:fillRef idx="0">
            <a:schemeClr val="dk1"/>
          </a:fillRef>
          <a:effectRef idx="0">
            <a:schemeClr val="dk1"/>
          </a:effectRef>
          <a:fontRef idx="minor">
            <a:schemeClr val="tx1"/>
          </a:fontRef>
        </p:style>
      </p:cxnSp>
      <p:cxnSp>
        <p:nvCxnSpPr>
          <p:cNvPr id="18" name="Straight Connector 17"/>
          <p:cNvCxnSpPr>
            <a:endCxn id="22" idx="3"/>
          </p:cNvCxnSpPr>
          <p:nvPr/>
        </p:nvCxnSpPr>
        <p:spPr>
          <a:xfrm>
            <a:off x="2545572" y="4156752"/>
            <a:ext cx="6252713" cy="21149"/>
          </a:xfrm>
          <a:prstGeom prst="line">
            <a:avLst/>
          </a:prstGeom>
          <a:ln w="19050"/>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a:off x="3058678" y="3321336"/>
            <a:ext cx="5062767" cy="1967"/>
          </a:xfrm>
          <a:prstGeom prst="line">
            <a:avLst/>
          </a:prstGeom>
          <a:ln w="15875"/>
        </p:spPr>
        <p:style>
          <a:lnRef idx="1">
            <a:schemeClr val="dk1"/>
          </a:lnRef>
          <a:fillRef idx="0">
            <a:schemeClr val="dk1"/>
          </a:fillRef>
          <a:effectRef idx="0">
            <a:schemeClr val="dk1"/>
          </a:effectRef>
          <a:fontRef idx="minor">
            <a:schemeClr val="tx1"/>
          </a:fontRef>
        </p:style>
      </p:cxnSp>
      <p:pic>
        <p:nvPicPr>
          <p:cNvPr id="8" name="Picture 7"/>
          <p:cNvPicPr>
            <a:picLocks noChangeAspect="1"/>
          </p:cNvPicPr>
          <p:nvPr/>
        </p:nvPicPr>
        <p:blipFill>
          <a:blip r:embed="rId4"/>
          <a:stretch>
            <a:fillRect/>
          </a:stretch>
        </p:blipFill>
        <p:spPr>
          <a:xfrm>
            <a:off x="3227150" y="2425451"/>
            <a:ext cx="3733333" cy="171429"/>
          </a:xfrm>
          <a:prstGeom prst="rect">
            <a:avLst/>
          </a:prstGeom>
        </p:spPr>
      </p:pic>
      <p:pic>
        <p:nvPicPr>
          <p:cNvPr id="20" name="Picture 19"/>
          <p:cNvPicPr>
            <a:picLocks noChangeAspect="1"/>
          </p:cNvPicPr>
          <p:nvPr/>
        </p:nvPicPr>
        <p:blipFill>
          <a:blip r:embed="rId5"/>
          <a:stretch>
            <a:fillRect/>
          </a:stretch>
        </p:blipFill>
        <p:spPr>
          <a:xfrm>
            <a:off x="3194946" y="3230861"/>
            <a:ext cx="4238095" cy="190476"/>
          </a:xfrm>
          <a:prstGeom prst="rect">
            <a:avLst/>
          </a:prstGeom>
        </p:spPr>
      </p:pic>
      <p:pic>
        <p:nvPicPr>
          <p:cNvPr id="22" name="Picture 21"/>
          <p:cNvPicPr>
            <a:picLocks noChangeAspect="1"/>
          </p:cNvPicPr>
          <p:nvPr/>
        </p:nvPicPr>
        <p:blipFill>
          <a:blip r:embed="rId6"/>
          <a:stretch>
            <a:fillRect/>
          </a:stretch>
        </p:blipFill>
        <p:spPr>
          <a:xfrm>
            <a:off x="2417333" y="4068377"/>
            <a:ext cx="6380952" cy="219048"/>
          </a:xfrm>
          <a:prstGeom prst="rect">
            <a:avLst/>
          </a:prstGeom>
        </p:spPr>
      </p:pic>
    </p:spTree>
    <p:extLst>
      <p:ext uri="{BB962C8B-B14F-4D97-AF65-F5344CB8AC3E}">
        <p14:creationId xmlns:p14="http://schemas.microsoft.com/office/powerpoint/2010/main" val="1380366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500" fill="hold"/>
                                        <p:tgtEl>
                                          <p:spTgt spid="15"/>
                                        </p:tgtEl>
                                        <p:attrNameLst>
                                          <p:attrName>ppt_w</p:attrName>
                                        </p:attrNameLst>
                                      </p:cBhvr>
                                      <p:tavLst>
                                        <p:tav tm="0">
                                          <p:val>
                                            <p:fltVal val="0"/>
                                          </p:val>
                                        </p:tav>
                                        <p:tav tm="100000">
                                          <p:val>
                                            <p:strVal val="#ppt_w"/>
                                          </p:val>
                                        </p:tav>
                                      </p:tavLst>
                                    </p:anim>
                                    <p:anim calcmode="lin" valueType="num">
                                      <p:cBhvr>
                                        <p:cTn id="28"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p:cTn id="38" dur="500" fill="hold"/>
                                        <p:tgtEl>
                                          <p:spTgt spid="17"/>
                                        </p:tgtEl>
                                        <p:attrNameLst>
                                          <p:attrName>ppt_w</p:attrName>
                                        </p:attrNameLst>
                                      </p:cBhvr>
                                      <p:tavLst>
                                        <p:tav tm="0">
                                          <p:val>
                                            <p:fltVal val="0"/>
                                          </p:val>
                                        </p:tav>
                                        <p:tav tm="100000">
                                          <p:val>
                                            <p:strVal val="#ppt_w"/>
                                          </p:val>
                                        </p:tav>
                                      </p:tavLst>
                                    </p:anim>
                                    <p:anim calcmode="lin" valueType="num">
                                      <p:cBhvr>
                                        <p:cTn id="39"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5"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4241960" y="566232"/>
            <a:ext cx="5097532"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vi-VN" sz="3200">
                <a:solidFill>
                  <a:srgbClr val="002060"/>
                </a:solidFill>
                <a:latin typeface="Roboto Black" panose="02000000000000000000" pitchFamily="2" charset="0"/>
                <a:ea typeface="Roboto Black" panose="02000000000000000000" pitchFamily="2" charset="0"/>
              </a:rPr>
              <a:t>Chuẩn bị cho giờ học sau</a:t>
            </a:r>
            <a:endParaRPr kumimoji="0" lang="en-US"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14" name="Rectangle: Rounded Corners 2">
            <a:extLst>
              <a:ext uri="{FF2B5EF4-FFF2-40B4-BE49-F238E27FC236}">
                <a16:creationId xmlns:a16="http://schemas.microsoft.com/office/drawing/2014/main" id="{8D375CCE-294A-4A06-B090-A5CB539AC2CB}"/>
              </a:ext>
            </a:extLst>
          </p:cNvPr>
          <p:cNvSpPr/>
          <p:nvPr/>
        </p:nvSpPr>
        <p:spPr>
          <a:xfrm>
            <a:off x="1414692" y="1701809"/>
            <a:ext cx="8991600" cy="4080757"/>
          </a:xfrm>
          <a:prstGeom prst="roundRect">
            <a:avLst>
              <a:gd name="adj" fmla="val 9417"/>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2481492" y="1867473"/>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Chuẩn bị dụng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cụ và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vật liệu cho buổi học sau:</a:t>
            </a:r>
          </a:p>
        </p:txBody>
      </p:sp>
      <p:sp>
        <p:nvSpPr>
          <p:cNvPr id="17" name="TextBox 16">
            <a:extLst>
              <a:ext uri="{FF2B5EF4-FFF2-40B4-BE49-F238E27FC236}">
                <a16:creationId xmlns:a16="http://schemas.microsoft.com/office/drawing/2014/main" id="{C50EEADF-F242-4F8F-96FE-76601BA8159E}"/>
              </a:ext>
            </a:extLst>
          </p:cNvPr>
          <p:cNvSpPr txBox="1"/>
          <p:nvPr/>
        </p:nvSpPr>
        <p:spPr>
          <a:xfrm>
            <a:off x="1617819" y="2345530"/>
            <a:ext cx="8788473"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trắng</a:t>
            </a:r>
            <a:r>
              <a:rPr lang="en-US" sz="2400">
                <a:solidFill>
                  <a:srgbClr val="002060"/>
                </a:solidFill>
                <a:latin typeface="Roboto" panose="02000000000000000000" pitchFamily="2" charset="0"/>
                <a:ea typeface="Roboto" panose="02000000000000000000" pitchFamily="2" charset="0"/>
              </a:rPr>
              <a:t>,</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giấy màu, bút chì, tẩy, thước kẻ, kéo, keo, ống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hút</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0" name="Picture 19">
            <a:extLst>
              <a:ext uri="{FF2B5EF4-FFF2-40B4-BE49-F238E27FC236}">
                <a16:creationId xmlns:a16="http://schemas.microsoft.com/office/drawing/2014/main" id="{D13FA7AD-DE74-FA1D-AB8E-2F9C196B8DDD}"/>
              </a:ext>
            </a:extLst>
          </p:cNvPr>
          <p:cNvPicPr>
            <a:picLocks noChangeAspect="1"/>
          </p:cNvPicPr>
          <p:nvPr/>
        </p:nvPicPr>
        <p:blipFill>
          <a:blip r:embed="rId3"/>
          <a:stretch>
            <a:fillRect/>
          </a:stretch>
        </p:blipFill>
        <p:spPr>
          <a:xfrm rot="10800000">
            <a:off x="4241960" y="3372015"/>
            <a:ext cx="1827964" cy="301520"/>
          </a:xfrm>
          <a:prstGeom prst="rect">
            <a:avLst/>
          </a:prstGeom>
          <a:effectLst>
            <a:outerShdw blurRad="63500" sx="102000" sy="102000" algn="ctr" rotWithShape="0">
              <a:prstClr val="black">
                <a:alpha val="40000"/>
              </a:prstClr>
            </a:outerShdw>
          </a:effectLst>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55" y="23040"/>
            <a:ext cx="2029820" cy="1484555"/>
          </a:xfrm>
          <a:prstGeom prst="rect">
            <a:avLst/>
          </a:prstGeom>
          <a:ln>
            <a:noFill/>
          </a:ln>
        </p:spPr>
      </p:pic>
      <p:pic>
        <p:nvPicPr>
          <p:cNvPr id="16" name="Picture 15">
            <a:extLst>
              <a:ext uri="{FF2B5EF4-FFF2-40B4-BE49-F238E27FC236}">
                <a16:creationId xmlns:a16="http://schemas.microsoft.com/office/drawing/2014/main" id="{2F0B38A0-9C2A-CC9E-621D-1963F69D092A}"/>
              </a:ext>
            </a:extLst>
          </p:cNvPr>
          <p:cNvPicPr>
            <a:picLocks noChangeAspect="1"/>
          </p:cNvPicPr>
          <p:nvPr/>
        </p:nvPicPr>
        <p:blipFill>
          <a:blip r:embed="rId5"/>
          <a:stretch>
            <a:fillRect/>
          </a:stretch>
        </p:blipFill>
        <p:spPr>
          <a:xfrm>
            <a:off x="6938390" y="3229274"/>
            <a:ext cx="1054699" cy="646232"/>
          </a:xfrm>
          <a:prstGeom prst="rect">
            <a:avLst/>
          </a:prstGeom>
          <a:effectLst>
            <a:outerShdw blurRad="63500" sx="102000" sy="102000" algn="ctr" rotWithShape="0">
              <a:prstClr val="black">
                <a:alpha val="40000"/>
              </a:prstClr>
            </a:outerShdw>
          </a:effectLst>
        </p:spPr>
      </p:pic>
      <p:pic>
        <p:nvPicPr>
          <p:cNvPr id="23" name="Picture 22">
            <a:extLst>
              <a:ext uri="{FF2B5EF4-FFF2-40B4-BE49-F238E27FC236}">
                <a16:creationId xmlns:a16="http://schemas.microsoft.com/office/drawing/2014/main" id="{7AAC4A3A-4601-67D9-6062-241328F08330}"/>
              </a:ext>
            </a:extLst>
          </p:cNvPr>
          <p:cNvPicPr>
            <a:picLocks noChangeAspect="1"/>
          </p:cNvPicPr>
          <p:nvPr/>
        </p:nvPicPr>
        <p:blipFill>
          <a:blip r:embed="rId6"/>
          <a:stretch>
            <a:fillRect/>
          </a:stretch>
        </p:blipFill>
        <p:spPr>
          <a:xfrm>
            <a:off x="6869189" y="3992718"/>
            <a:ext cx="1193099" cy="1229474"/>
          </a:xfrm>
          <a:prstGeom prst="rect">
            <a:avLst/>
          </a:prstGeom>
          <a:effectLst>
            <a:outerShdw blurRad="63500" sx="102000" sy="102000" algn="ctr" rotWithShape="0">
              <a:prstClr val="black">
                <a:alpha val="40000"/>
              </a:prstClr>
            </a:outerShdw>
          </a:effectLst>
        </p:spPr>
      </p:pic>
      <p:pic>
        <p:nvPicPr>
          <p:cNvPr id="24" name="Picture 23">
            <a:extLst>
              <a:ext uri="{FF2B5EF4-FFF2-40B4-BE49-F238E27FC236}">
                <a16:creationId xmlns:a16="http://schemas.microsoft.com/office/drawing/2014/main" id="{4A2210E2-AFE1-878C-C378-54692377689D}"/>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721" b="100000" l="22979" r="79149"/>
                    </a14:imgEffect>
                  </a14:imgLayer>
                </a14:imgProps>
              </a:ext>
              <a:ext uri="{28A0092B-C50C-407E-A947-70E740481C1C}">
                <a14:useLocalDpi xmlns:a14="http://schemas.microsoft.com/office/drawing/2010/main" val="0"/>
              </a:ext>
            </a:extLst>
          </a:blip>
          <a:srcRect l="16228" r="13090"/>
          <a:stretch/>
        </p:blipFill>
        <p:spPr>
          <a:xfrm>
            <a:off x="8480352" y="3479655"/>
            <a:ext cx="1091108" cy="1412294"/>
          </a:xfrm>
          <a:prstGeom prst="rect">
            <a:avLst/>
          </a:prstGeom>
          <a:effectLst>
            <a:outerShdw blurRad="63500" sx="102000" sy="102000" algn="ctr" rotWithShape="0">
              <a:prstClr val="black">
                <a:alpha val="40000"/>
              </a:prstClr>
            </a:outerShdw>
          </a:effectLst>
        </p:spPr>
      </p:pic>
      <p:pic>
        <p:nvPicPr>
          <p:cNvPr id="25" name="Picture 24">
            <a:extLst>
              <a:ext uri="{FF2B5EF4-FFF2-40B4-BE49-F238E27FC236}">
                <a16:creationId xmlns:a16="http://schemas.microsoft.com/office/drawing/2014/main" id="{901E8F2F-82B1-8289-A128-7A4A6AA36DC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00728" y="3139715"/>
            <a:ext cx="2092174" cy="2092174"/>
          </a:xfrm>
          <a:prstGeom prst="rect">
            <a:avLst/>
          </a:prstGeom>
        </p:spPr>
      </p:pic>
      <p:sp>
        <p:nvSpPr>
          <p:cNvPr id="2" name="Can 1"/>
          <p:cNvSpPr/>
          <p:nvPr/>
        </p:nvSpPr>
        <p:spPr>
          <a:xfrm rot="16200000" flipH="1">
            <a:off x="5141222" y="3451497"/>
            <a:ext cx="100710" cy="1756694"/>
          </a:xfrm>
          <a:prstGeom prst="can">
            <a:avLst/>
          </a:prstGeom>
          <a:solidFill>
            <a:srgbClr val="EA4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801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3034" y="2522362"/>
            <a:ext cx="2398474" cy="3929809"/>
          </a:xfrm>
          <a:prstGeom prst="rect">
            <a:avLst/>
          </a:prstGeom>
        </p:spPr>
      </p:pic>
      <p:sp>
        <p:nvSpPr>
          <p:cNvPr id="4" name="TextBox 3">
            <a:extLst>
              <a:ext uri="{FF2B5EF4-FFF2-40B4-BE49-F238E27FC236}">
                <a16:creationId xmlns:a16="http://schemas.microsoft.com/office/drawing/2014/main" id="{B725248E-A0D6-AD5A-5800-9A78FC7887FD}"/>
              </a:ext>
            </a:extLst>
          </p:cNvPr>
          <p:cNvSpPr txBox="1"/>
          <p:nvPr/>
        </p:nvSpPr>
        <p:spPr>
          <a:xfrm>
            <a:off x="3036911" y="2871004"/>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741" y="199042"/>
            <a:ext cx="2521417" cy="1844096"/>
          </a:xfrm>
          <a:prstGeom prst="rect">
            <a:avLst/>
          </a:prstGeom>
          <a:ln>
            <a:noFill/>
          </a:ln>
        </p:spPr>
      </p:pic>
    </p:spTree>
    <p:extLst>
      <p:ext uri="{BB962C8B-B14F-4D97-AF65-F5344CB8AC3E}">
        <p14:creationId xmlns:p14="http://schemas.microsoft.com/office/powerpoint/2010/main" val="1125569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par>
                                <p:cTn id="18" presetID="34" presetClass="emph" presetSubtype="0" fill="hold" grpId="1" nodeType="withEffect">
                                  <p:stCondLst>
                                    <p:cond delay="0"/>
                                  </p:stCondLst>
                                  <p:iterate type="lt">
                                    <p:tmPct val="10000"/>
                                  </p:iterate>
                                  <p:childTnLst>
                                    <p:animMotion origin="layout" path="M -2.70833E-6 3.33333E-6 L -2.70833E-6 -0.07223 " pathEditMode="relative" rAng="0" ptsTypes="AA">
                                      <p:cBhvr>
                                        <p:cTn id="19" dur="250" accel="50000" decel="50000" autoRev="1" fill="hold">
                                          <p:stCondLst>
                                            <p:cond delay="0"/>
                                          </p:stCondLst>
                                        </p:cTn>
                                        <p:tgtEl>
                                          <p:spTgt spid="4"/>
                                        </p:tgtEl>
                                        <p:attrNameLst>
                                          <p:attrName>ppt_x</p:attrName>
                                          <p:attrName>ppt_y</p:attrName>
                                        </p:attrNameLst>
                                      </p:cBhvr>
                                      <p:rCtr x="0" y="-3611"/>
                                    </p:animMotion>
                                    <p:animRot by="1500000">
                                      <p:cBhvr>
                                        <p:cTn id="20" dur="125" fill="hold">
                                          <p:stCondLst>
                                            <p:cond delay="0"/>
                                          </p:stCondLst>
                                        </p:cTn>
                                        <p:tgtEl>
                                          <p:spTgt spid="4"/>
                                        </p:tgtEl>
                                        <p:attrNameLst>
                                          <p:attrName>r</p:attrName>
                                        </p:attrNameLst>
                                      </p:cBhvr>
                                    </p:animRot>
                                    <p:animRot by="-1500000">
                                      <p:cBhvr>
                                        <p:cTn id="21" dur="125" fill="hold">
                                          <p:stCondLst>
                                            <p:cond delay="125"/>
                                          </p:stCondLst>
                                        </p:cTn>
                                        <p:tgtEl>
                                          <p:spTgt spid="4"/>
                                        </p:tgtEl>
                                        <p:attrNameLst>
                                          <p:attrName>r</p:attrName>
                                        </p:attrNameLst>
                                      </p:cBhvr>
                                    </p:animRot>
                                    <p:animRot by="-1500000">
                                      <p:cBhvr>
                                        <p:cTn id="22" dur="125" fill="hold">
                                          <p:stCondLst>
                                            <p:cond delay="250"/>
                                          </p:stCondLst>
                                        </p:cTn>
                                        <p:tgtEl>
                                          <p:spTgt spid="4"/>
                                        </p:tgtEl>
                                        <p:attrNameLst>
                                          <p:attrName>r</p:attrName>
                                        </p:attrNameLst>
                                      </p:cBhvr>
                                    </p:animRot>
                                    <p:animRot by="1500000">
                                      <p:cBhvr>
                                        <p:cTn id="23"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93922F89-AA8C-7552-5970-AE48308EBBB4}"/>
              </a:ext>
            </a:extLst>
          </p:cNvPr>
          <p:cNvSpPr/>
          <p:nvPr/>
        </p:nvSpPr>
        <p:spPr>
          <a:xfrm>
            <a:off x="7683500" y="5785419"/>
            <a:ext cx="1569123" cy="939800"/>
          </a:xfrm>
          <a:prstGeom prst="ellipse">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193964" y="152426"/>
            <a:ext cx="2092036" cy="13471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7439" y="127762"/>
            <a:ext cx="2336328" cy="1708727"/>
          </a:xfrm>
          <a:prstGeom prst="rect">
            <a:avLst/>
          </a:prstGeom>
          <a:ln>
            <a:noFill/>
          </a:ln>
        </p:spPr>
      </p:pic>
      <p:sp>
        <p:nvSpPr>
          <p:cNvPr id="43" name="TextBox 42">
            <a:extLst>
              <a:ext uri="{FF2B5EF4-FFF2-40B4-BE49-F238E27FC236}">
                <a16:creationId xmlns:a16="http://schemas.microsoft.com/office/drawing/2014/main" id="{5B1500B4-2A13-B105-884B-9C3A22343CC6}"/>
              </a:ext>
            </a:extLst>
          </p:cNvPr>
          <p:cNvSpPr txBox="1"/>
          <p:nvPr/>
        </p:nvSpPr>
        <p:spPr>
          <a:xfrm>
            <a:off x="7991322" y="6025173"/>
            <a:ext cx="1261301"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endParaRPr>
          </a:p>
        </p:txBody>
      </p:sp>
      <p:sp>
        <p:nvSpPr>
          <p:cNvPr id="22" name="TextBox 21">
            <a:extLst>
              <a:ext uri="{FF2B5EF4-FFF2-40B4-BE49-F238E27FC236}">
                <a16:creationId xmlns:a16="http://schemas.microsoft.com/office/drawing/2014/main" id="{DA14CBFD-2C6F-E4A0-F468-3C5C731B2275}"/>
              </a:ext>
            </a:extLst>
          </p:cNvPr>
          <p:cNvSpPr txBox="1"/>
          <p:nvPr/>
        </p:nvSpPr>
        <p:spPr>
          <a:xfrm>
            <a:off x="2893542" y="533632"/>
            <a:ext cx="1457477"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14</a:t>
            </a:r>
            <a:endParaRPr kumimoji="0" lang="en-US" sz="32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23" name="TextBox 22"/>
          <p:cNvSpPr txBox="1"/>
          <p:nvPr/>
        </p:nvSpPr>
        <p:spPr>
          <a:xfrm>
            <a:off x="1781116" y="1179867"/>
            <a:ext cx="862791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THƯỚC GẤP</a:t>
            </a:r>
            <a:endParaRPr kumimoji="0" lang="en-US" altLang="zh-CN" sz="96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3074" name="Picture 2">
            <a:extLst>
              <a:ext uri="{FF2B5EF4-FFF2-40B4-BE49-F238E27FC236}">
                <a16:creationId xmlns:a16="http://schemas.microsoft.com/office/drawing/2014/main" id="{3C0B0190-F60C-8064-93C4-F57DF659F1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334" y="1836489"/>
            <a:ext cx="4401278" cy="440127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12581F5-FE32-8EEE-4E3B-CA37A2C06196}"/>
              </a:ext>
            </a:extLst>
          </p:cNvPr>
          <p:cNvPicPr>
            <a:picLocks noChangeAspect="1"/>
          </p:cNvPicPr>
          <p:nvPr/>
        </p:nvPicPr>
        <p:blipFill>
          <a:blip r:embed="rId5"/>
          <a:stretch>
            <a:fillRect/>
          </a:stretch>
        </p:blipFill>
        <p:spPr>
          <a:xfrm>
            <a:off x="6235116" y="2671546"/>
            <a:ext cx="4784550" cy="3050373"/>
          </a:xfrm>
          <a:prstGeom prst="rect">
            <a:avLst/>
          </a:prstGeom>
        </p:spPr>
      </p:pic>
    </p:spTree>
    <p:extLst>
      <p:ext uri="{BB962C8B-B14F-4D97-AF65-F5344CB8AC3E}">
        <p14:creationId xmlns:p14="http://schemas.microsoft.com/office/powerpoint/2010/main" val="181079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334" y="0"/>
            <a:ext cx="2029820" cy="1484555"/>
          </a:xfrm>
          <a:prstGeom prst="rect">
            <a:avLst/>
          </a:prstGeom>
          <a:ln>
            <a:noFill/>
          </a:ln>
        </p:spPr>
      </p:pic>
      <p:sp>
        <p:nvSpPr>
          <p:cNvPr id="3" name="TextBox 2"/>
          <p:cNvSpPr txBox="1"/>
          <p:nvPr/>
        </p:nvSpPr>
        <p:spPr>
          <a:xfrm>
            <a:off x="3295928" y="2615415"/>
            <a:ext cx="5916898" cy="707886"/>
          </a:xfrm>
          <a:prstGeom prst="rect">
            <a:avLst/>
          </a:prstGeom>
          <a:noFill/>
        </p:spPr>
        <p:txBody>
          <a:bodyPr wrap="square" rtlCol="0">
            <a:spAutoFit/>
          </a:bodyPr>
          <a:lstStyle/>
          <a:p>
            <a:pPr lvl="0" algn="ctr">
              <a:defRPr/>
            </a:pPr>
            <a:r>
              <a:rPr lang="en-US" altLang="zh-CN" sz="4000" b="1">
                <a:solidFill>
                  <a:srgbClr val="002060"/>
                </a:solidFill>
                <a:latin typeface="Roboto" panose="02000000000000000000" pitchFamily="2" charset="0"/>
                <a:ea typeface="Roboto" panose="02000000000000000000" pitchFamily="2" charset="0"/>
              </a:rPr>
              <a:t>KHỞI ĐỘNG TIẾT HỌC</a:t>
            </a:r>
          </a:p>
        </p:txBody>
      </p:sp>
    </p:spTree>
    <p:extLst>
      <p:ext uri="{BB962C8B-B14F-4D97-AF65-F5344CB8AC3E}">
        <p14:creationId xmlns:p14="http://schemas.microsoft.com/office/powerpoint/2010/main" val="1900520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5989816" y="1979758"/>
            <a:ext cx="547846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TIÊU CHÍ SẢN PHẨM</a:t>
            </a:r>
          </a:p>
        </p:txBody>
      </p:sp>
      <p:sp>
        <p:nvSpPr>
          <p:cNvPr id="7" name="TextBox 6"/>
          <p:cNvSpPr txBox="1"/>
          <p:nvPr/>
        </p:nvSpPr>
        <p:spPr>
          <a:xfrm>
            <a:off x="5268654" y="2945940"/>
            <a:ext cx="6647820" cy="83099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Thước có vạch chia xăng-ti-mét và có ghi số đo 30 cm hoặc 40 cm</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50</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cm,…</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5" name="Picture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1947954" cy="1424681"/>
          </a:xfrm>
          <a:prstGeom prst="rect">
            <a:avLst/>
          </a:prstGeom>
          <a:ln>
            <a:noFill/>
          </a:ln>
        </p:spPr>
      </p:pic>
      <p:sp>
        <p:nvSpPr>
          <p:cNvPr id="10" name="TextBox 9"/>
          <p:cNvSpPr txBox="1"/>
          <p:nvPr/>
        </p:nvSpPr>
        <p:spPr>
          <a:xfrm>
            <a:off x="5268654" y="3954976"/>
            <a:ext cx="6199623" cy="46166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Có thể gấp thành các đoạn dài 10 cm</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 name="TextBox 2">
            <a:extLst>
              <a:ext uri="{FF2B5EF4-FFF2-40B4-BE49-F238E27FC236}">
                <a16:creationId xmlns:a16="http://schemas.microsoft.com/office/drawing/2014/main" id="{2FA9DF19-ED55-B4C5-1E89-26CB15D286B8}"/>
              </a:ext>
            </a:extLst>
          </p:cNvPr>
          <p:cNvSpPr txBox="1"/>
          <p:nvPr/>
        </p:nvSpPr>
        <p:spPr>
          <a:xfrm>
            <a:off x="5268654" y="4564825"/>
            <a:ext cx="6199623" cy="83099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Sản phẩm chắc chắn, đảm bảo tính chính xác, sử dụng được</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nhiều lần. </a:t>
            </a:r>
          </a:p>
        </p:txBody>
      </p:sp>
      <p:pic>
        <p:nvPicPr>
          <p:cNvPr id="5122" name="Picture 2">
            <a:extLst>
              <a:ext uri="{FF2B5EF4-FFF2-40B4-BE49-F238E27FC236}">
                <a16:creationId xmlns:a16="http://schemas.microsoft.com/office/drawing/2014/main" id="{FAA56494-9CE0-D54A-E888-61BFDB034E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4934" y="4337868"/>
            <a:ext cx="2936882" cy="220393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DC4421F5-9138-4451-C772-71CE60F006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314" y="1957868"/>
            <a:ext cx="3015539" cy="243521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837101" y="1161787"/>
            <a:ext cx="665939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Thảo luận và chia</a:t>
            </a:r>
            <a:r>
              <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sẻ </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ý tưởng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2140973" y="326337"/>
            <a:ext cx="902847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THƯỚC GẤP</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Tree>
    <p:extLst>
      <p:ext uri="{BB962C8B-B14F-4D97-AF65-F5344CB8AC3E}">
        <p14:creationId xmlns:p14="http://schemas.microsoft.com/office/powerpoint/2010/main" val="218769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7"/>
                                        </p:tgtEl>
                                        <p:attrNameLst>
                                          <p:attrName>style.visibility</p:attrName>
                                        </p:attrNameLst>
                                      </p:cBhvr>
                                      <p:to>
                                        <p:strVal val="visible"/>
                                      </p:to>
                                    </p:set>
                                    <p:animEffect transition="in" filter="fade">
                                      <p:cBhvr>
                                        <p:cTn id="16" dur="500"/>
                                        <p:tgtEl>
                                          <p:spTgt spid="117"/>
                                        </p:tgtEl>
                                      </p:cBhvr>
                                    </p:animEffect>
                                  </p:childTnLst>
                                </p:cTn>
                              </p:par>
                              <p:par>
                                <p:cTn id="17" presetID="2" presetClass="entr" presetSubtype="4" fill="hold" nodeType="withEffect">
                                  <p:stCondLst>
                                    <p:cond delay="0"/>
                                  </p:stCondLst>
                                  <p:childTnLst>
                                    <p:set>
                                      <p:cBhvr>
                                        <p:cTn id="18" dur="1" fill="hold">
                                          <p:stCondLst>
                                            <p:cond delay="0"/>
                                          </p:stCondLst>
                                        </p:cTn>
                                        <p:tgtEl>
                                          <p:spTgt spid="5124"/>
                                        </p:tgtEl>
                                        <p:attrNameLst>
                                          <p:attrName>style.visibility</p:attrName>
                                        </p:attrNameLst>
                                      </p:cBhvr>
                                      <p:to>
                                        <p:strVal val="visible"/>
                                      </p:to>
                                    </p:set>
                                    <p:anim calcmode="lin" valueType="num">
                                      <p:cBhvr additive="base">
                                        <p:cTn id="19" dur="500" fill="hold"/>
                                        <p:tgtEl>
                                          <p:spTgt spid="5124"/>
                                        </p:tgtEl>
                                        <p:attrNameLst>
                                          <p:attrName>ppt_x</p:attrName>
                                        </p:attrNameLst>
                                      </p:cBhvr>
                                      <p:tavLst>
                                        <p:tav tm="0">
                                          <p:val>
                                            <p:strVal val="#ppt_x"/>
                                          </p:val>
                                        </p:tav>
                                        <p:tav tm="100000">
                                          <p:val>
                                            <p:strVal val="#ppt_x"/>
                                          </p:val>
                                        </p:tav>
                                      </p:tavLst>
                                    </p:anim>
                                    <p:anim calcmode="lin" valueType="num">
                                      <p:cBhvr additive="base">
                                        <p:cTn id="20" dur="500" fill="hold"/>
                                        <p:tgtEl>
                                          <p:spTgt spid="512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122"/>
                                        </p:tgtEl>
                                        <p:attrNameLst>
                                          <p:attrName>style.visibility</p:attrName>
                                        </p:attrNameLst>
                                      </p:cBhvr>
                                      <p:to>
                                        <p:strVal val="visible"/>
                                      </p:to>
                                    </p:set>
                                    <p:anim calcmode="lin" valueType="num">
                                      <p:cBhvr additive="base">
                                        <p:cTn id="23" dur="500" fill="hold"/>
                                        <p:tgtEl>
                                          <p:spTgt spid="5122"/>
                                        </p:tgtEl>
                                        <p:attrNameLst>
                                          <p:attrName>ppt_x</p:attrName>
                                        </p:attrNameLst>
                                      </p:cBhvr>
                                      <p:tavLst>
                                        <p:tav tm="0">
                                          <p:val>
                                            <p:strVal val="#ppt_x"/>
                                          </p:val>
                                        </p:tav>
                                        <p:tav tm="100000">
                                          <p:val>
                                            <p:strVal val="#ppt_x"/>
                                          </p:val>
                                        </p:tav>
                                      </p:tavLst>
                                    </p:anim>
                                    <p:anim calcmode="lin" valueType="num">
                                      <p:cBhvr additive="base">
                                        <p:cTn id="24"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1000"/>
                                        <p:tgtEl>
                                          <p:spTgt spid="3"/>
                                        </p:tgtEl>
                                      </p:cBhvr>
                                    </p:animEffect>
                                    <p:anim calcmode="lin" valueType="num">
                                      <p:cBhvr>
                                        <p:cTn id="40" dur="1000" fill="hold"/>
                                        <p:tgtEl>
                                          <p:spTgt spid="3"/>
                                        </p:tgtEl>
                                        <p:attrNameLst>
                                          <p:attrName>ppt_x</p:attrName>
                                        </p:attrNameLst>
                                      </p:cBhvr>
                                      <p:tavLst>
                                        <p:tav tm="0">
                                          <p:val>
                                            <p:strVal val="#ppt_x"/>
                                          </p:val>
                                        </p:tav>
                                        <p:tav tm="100000">
                                          <p:val>
                                            <p:strVal val="#ppt_x"/>
                                          </p:val>
                                        </p:tav>
                                      </p:tavLst>
                                    </p:anim>
                                    <p:anim calcmode="lin" valueType="num">
                                      <p:cBhvr>
                                        <p:cTn id="4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7" grpId="0"/>
      <p:bldP spid="10" grpId="0"/>
      <p:bldP spid="3" grpId="0"/>
      <p:bldP spid="9"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819398" y="454920"/>
            <a:ext cx="694851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LỰA CHỌN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Ý </a:t>
            </a: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TƯỞNG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VÀ </a:t>
            </a:r>
            <a:r>
              <a:rPr lang="en-US" altLang="zh-CN" sz="3200" b="1">
                <a:solidFill>
                  <a:srgbClr val="002060"/>
                </a:solidFill>
                <a:latin typeface="Roboto Black" panose="02000000000000000000" pitchFamily="2" charset="0"/>
                <a:ea typeface="Roboto Black" panose="02000000000000000000" pitchFamily="2" charset="0"/>
              </a:rPr>
              <a:t>ĐỀ XUẤT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CÁCH LÀM  THƯỚC GẤP</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pic>
        <p:nvPicPr>
          <p:cNvPr id="10242" name="Picture 2">
            <a:extLst>
              <a:ext uri="{FF2B5EF4-FFF2-40B4-BE49-F238E27FC236}">
                <a16:creationId xmlns:a16="http://schemas.microsoft.com/office/drawing/2014/main" id="{72DFE837-35EF-F496-BD86-32FAEEE7346C}"/>
              </a:ext>
            </a:extLst>
          </p:cNvPr>
          <p:cNvPicPr>
            <a:picLocks noChangeAspect="1" noChangeArrowheads="1"/>
          </p:cNvPicPr>
          <p:nvPr/>
        </p:nvPicPr>
        <p:blipFill>
          <a:blip r:embed="rId4" cstate="hqprint">
            <a:extLst>
              <a:ext uri="{BEBA8EAE-BF5A-486C-A8C5-ECC9F3942E4B}">
                <a14:imgProps xmlns:a14="http://schemas.microsoft.com/office/drawing/2010/main">
                  <a14:imgLayer r:embed="rId5">
                    <a14:imgEffect>
                      <a14:backgroundRemoval t="9823" b="89905" l="818" r="97955"/>
                    </a14:imgEffect>
                  </a14:imgLayer>
                </a14:imgProps>
              </a:ext>
              <a:ext uri="{28A0092B-C50C-407E-A947-70E740481C1C}">
                <a14:useLocalDpi xmlns:a14="http://schemas.microsoft.com/office/drawing/2010/main" val="0"/>
              </a:ext>
            </a:extLst>
          </a:blip>
          <a:stretch>
            <a:fillRect/>
          </a:stretch>
        </p:blipFill>
        <p:spPr bwMode="auto">
          <a:xfrm>
            <a:off x="611167" y="2588620"/>
            <a:ext cx="3970308" cy="2164662"/>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44359854-A0AB-CD4C-C519-F5A7C3E15B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98770" y="2327033"/>
            <a:ext cx="2959220" cy="220393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744EBA02-DEE5-EEB0-4C48-9D7488D717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74415" y="3804301"/>
            <a:ext cx="3038475" cy="2435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1802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347019" y="1752199"/>
            <a:ext cx="9684774" cy="4732261"/>
          </a:xfrm>
          <a:prstGeom prst="roundRect">
            <a:avLst/>
          </a:prstGeom>
          <a:solidFill>
            <a:schemeClr val="bg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TextBox 115"/>
          <p:cNvSpPr txBox="1"/>
          <p:nvPr/>
        </p:nvSpPr>
        <p:spPr>
          <a:xfrm>
            <a:off x="3940682" y="1752199"/>
            <a:ext cx="37582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Vẽ ý tưởng của nhóm</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 name="TextBox 6"/>
          <p:cNvSpPr txBox="1"/>
          <p:nvPr/>
        </p:nvSpPr>
        <p:spPr>
          <a:xfrm>
            <a:off x="3376987" y="708680"/>
            <a:ext cx="581933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PHIẾU HỌC TẬP SỐ 4</a:t>
            </a:r>
          </a:p>
        </p:txBody>
      </p:sp>
      <p:sp>
        <p:nvSpPr>
          <p:cNvPr id="9" name="TextBox 8"/>
          <p:cNvSpPr txBox="1"/>
          <p:nvPr/>
        </p:nvSpPr>
        <p:spPr>
          <a:xfrm>
            <a:off x="2405417" y="3798693"/>
            <a:ext cx="6828799" cy="2677656"/>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1. Em hãy nêu ưu điểm của thước gấp</a:t>
            </a:r>
            <a:r>
              <a:rPr lang="en-US" altLang="zh-CN" sz="2400">
                <a:solidFill>
                  <a:srgbClr val="002060"/>
                </a:solidFill>
                <a:latin typeface="Roboto" panose="02000000000000000000" pitchFamily="2" charset="0"/>
                <a:ea typeface="Roboto" panose="02000000000000000000" pitchFamily="2" charset="0"/>
              </a:rPr>
              <a:t>.</a:t>
            </a:r>
            <a:endParaRPr lang="vi-VN" altLang="zh-CN" sz="2400">
              <a:solidFill>
                <a:srgbClr val="002060"/>
              </a:solidFill>
              <a:latin typeface="Roboto" panose="02000000000000000000" pitchFamily="2" charset="0"/>
              <a:ea typeface="Roboto" panose="02000000000000000000" pitchFamily="2" charset="0"/>
            </a:endParaRPr>
          </a:p>
          <a:p>
            <a:pPr lvl="0">
              <a:defRPr/>
            </a:pPr>
            <a:r>
              <a:rPr lang="vi-VN" altLang="zh-CN" sz="2400">
                <a:solidFill>
                  <a:srgbClr val="002060"/>
                </a:solidFill>
                <a:latin typeface="Roboto" panose="02000000000000000000" pitchFamily="2" charset="0"/>
                <a:ea typeface="Roboto" panose="02000000000000000000" pitchFamily="2" charset="0"/>
              </a:rPr>
              <a:t>……………………………………………………………………………………2. Thước gấp của em có đặc điểm gì?</a:t>
            </a:r>
          </a:p>
          <a:p>
            <a:pPr lvl="0">
              <a:defRPr/>
            </a:pPr>
            <a:r>
              <a:rPr lang="vi-VN" altLang="zh-CN" sz="2400">
                <a:solidFill>
                  <a:srgbClr val="002060"/>
                </a:solidFill>
                <a:latin typeface="Roboto" panose="02000000000000000000" pitchFamily="2" charset="0"/>
                <a:ea typeface="Roboto" panose="02000000000000000000" pitchFamily="2" charset="0"/>
              </a:rPr>
              <a:t>……………………………………………………………………………………3. Nêu cách sử dụng thước gấp</a:t>
            </a:r>
            <a:r>
              <a:rPr lang="en-US" altLang="zh-CN" sz="2400">
                <a:solidFill>
                  <a:srgbClr val="002060"/>
                </a:solidFill>
                <a:latin typeface="Roboto" panose="02000000000000000000" pitchFamily="2" charset="0"/>
                <a:ea typeface="Roboto" panose="02000000000000000000" pitchFamily="2" charset="0"/>
              </a:rPr>
              <a:t>.</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lang="en-US" altLang="zh-CN" sz="2400">
                <a:solidFill>
                  <a:srgbClr val="002060"/>
                </a:solidFill>
                <a:latin typeface="Roboto" panose="02000000000000000000" pitchFamily="2" charset="0"/>
                <a:ea typeface="Roboto" panose="02000000000000000000" pitchFamily="2" charset="0"/>
              </a:rPr>
              <a:t>……………………</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
        <p:nvSpPr>
          <p:cNvPr id="11" name="TextBox 10"/>
          <p:cNvSpPr txBox="1"/>
          <p:nvPr/>
        </p:nvSpPr>
        <p:spPr>
          <a:xfrm>
            <a:off x="2286000" y="4108119"/>
            <a:ext cx="8233086" cy="461665"/>
          </a:xfrm>
          <a:prstGeom prst="rect">
            <a:avLst/>
          </a:prstGeom>
          <a:noFill/>
        </p:spPr>
        <p:txBody>
          <a:bodyPr wrap="square" rtlCol="0">
            <a:spAutoFit/>
          </a:bodyPr>
          <a:lstStyle/>
          <a:p>
            <a:pPr lvl="0" algn="ctr">
              <a:defRPr/>
            </a:pPr>
            <a:r>
              <a:rPr lang="vi-VN" altLang="zh-CN" sz="2400">
                <a:solidFill>
                  <a:srgbClr val="FF0000"/>
                </a:solidFill>
                <a:latin typeface="Roboto" panose="02000000000000000000" pitchFamily="2" charset="0"/>
                <a:ea typeface="Roboto" panose="02000000000000000000" pitchFamily="2" charset="0"/>
              </a:rPr>
              <a:t>Có thể gấp lại và mở ra dễ dàng, thuận tiện để mang theo</a:t>
            </a:r>
          </a:p>
        </p:txBody>
      </p:sp>
      <p:sp>
        <p:nvSpPr>
          <p:cNvPr id="12" name="TextBox 11"/>
          <p:cNvSpPr txBox="1"/>
          <p:nvPr/>
        </p:nvSpPr>
        <p:spPr>
          <a:xfrm>
            <a:off x="2405417" y="4830569"/>
            <a:ext cx="8467495"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Thước</a:t>
            </a:r>
            <a:r>
              <a:rPr kumimoji="0" lang="en-US" altLang="zh-CN"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có 4 đoạn, mỗi đoạn 10 cm, có thể gấp mở dễ dàng</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a:off x="2405417" y="5562488"/>
            <a:ext cx="675365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Khi cần</a:t>
            </a:r>
            <a:r>
              <a:rPr kumimoji="0" lang="en-US" altLang="zh-CN"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sử dụng em mở thước ra đo.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Khi không cần sử dụng em gấp gọn lại và cất đi</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46644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wipe(down)">
                                      <p:cBhvr>
                                        <p:cTn id="7" dur="500"/>
                                        <p:tgtEl>
                                          <p:spTgt spid="11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7" grpId="0"/>
      <p:bldP spid="9" grpId="0"/>
      <p:bldP spid="11" grpId="0"/>
      <p:bldP spid="12"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71077" y="644997"/>
            <a:ext cx="625019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THƯỚC GẤP</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6" name="TextBox 5">
            <a:extLst>
              <a:ext uri="{FF2B5EF4-FFF2-40B4-BE49-F238E27FC236}">
                <a16:creationId xmlns:a16="http://schemas.microsoft.com/office/drawing/2014/main" id="{F47EDC76-93E4-69B2-B3EB-FFBB9F9285CB}"/>
              </a:ext>
            </a:extLst>
          </p:cNvPr>
          <p:cNvSpPr txBox="1"/>
          <p:nvPr/>
        </p:nvSpPr>
        <p:spPr>
          <a:xfrm>
            <a:off x="3837582" y="1660608"/>
            <a:ext cx="4231758"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p>
        </p:txBody>
      </p:sp>
      <p:sp>
        <p:nvSpPr>
          <p:cNvPr id="7" name="TextBox 6">
            <a:extLst>
              <a:ext uri="{FF2B5EF4-FFF2-40B4-BE49-F238E27FC236}">
                <a16:creationId xmlns:a16="http://schemas.microsoft.com/office/drawing/2014/main" id="{C50EEADF-F242-4F8F-96FE-76601BA8159E}"/>
              </a:ext>
            </a:extLst>
          </p:cNvPr>
          <p:cNvSpPr txBox="1"/>
          <p:nvPr/>
        </p:nvSpPr>
        <p:spPr>
          <a:xfrm>
            <a:off x="1828800" y="2280271"/>
            <a:ext cx="8249323"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Thước kẻ,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bút màu, bút chì, kéo, ống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hút, giấy bìa màu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pic>
        <p:nvPicPr>
          <p:cNvPr id="11266" name="Picture 2">
            <a:extLst>
              <a:ext uri="{FF2B5EF4-FFF2-40B4-BE49-F238E27FC236}">
                <a16:creationId xmlns:a16="http://schemas.microsoft.com/office/drawing/2014/main" id="{669FD4A0-CB1D-416E-E587-C985971921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3640" y="2855821"/>
            <a:ext cx="4186950" cy="4186950"/>
          </a:xfrm>
          <a:prstGeom prst="rect">
            <a:avLst/>
          </a:prstGeom>
          <a:noFill/>
          <a:extLst>
            <a:ext uri="{909E8E84-426E-40DD-AFC4-6F175D3DCCD1}">
              <a14:hiddenFill xmlns:a14="http://schemas.microsoft.com/office/drawing/2010/main">
                <a:solidFill>
                  <a:srgbClr val="FFFFFF"/>
                </a:solidFill>
              </a14:hiddenFill>
            </a:ext>
          </a:extLst>
        </p:spPr>
      </p:pic>
      <p:sp>
        <p:nvSpPr>
          <p:cNvPr id="8" name="Can 7"/>
          <p:cNvSpPr/>
          <p:nvPr/>
        </p:nvSpPr>
        <p:spPr>
          <a:xfrm rot="16200000" flipH="1">
            <a:off x="2972677" y="2479093"/>
            <a:ext cx="206479" cy="2865898"/>
          </a:xfrm>
          <a:prstGeom prst="can">
            <a:avLst/>
          </a:prstGeom>
          <a:solidFill>
            <a:srgbClr val="EA4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an 9"/>
          <p:cNvSpPr/>
          <p:nvPr/>
        </p:nvSpPr>
        <p:spPr>
          <a:xfrm rot="16200000" flipH="1">
            <a:off x="3007090" y="2845786"/>
            <a:ext cx="206479" cy="2865898"/>
          </a:xfrm>
          <a:prstGeom prst="can">
            <a:avLst/>
          </a:prstGeom>
          <a:solidFill>
            <a:srgbClr val="EA4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318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1777423" y="3354303"/>
            <a:ext cx="1970989"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Tạo các đoạn của thước</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grpSp>
        <p:nvGrpSpPr>
          <p:cNvPr id="19" name="Group 18"/>
          <p:cNvGrpSpPr/>
          <p:nvPr/>
        </p:nvGrpSpPr>
        <p:grpSpPr>
          <a:xfrm>
            <a:off x="432705" y="3178011"/>
            <a:ext cx="1049234" cy="1047727"/>
            <a:chOff x="6151972" y="1551076"/>
            <a:chExt cx="1049234" cy="1025866"/>
          </a:xfrm>
        </p:grpSpPr>
        <p:sp>
          <p:nvSpPr>
            <p:cNvPr id="20" name="Rectangle 34">
              <a:extLst>
                <a:ext uri="{FF2B5EF4-FFF2-40B4-BE49-F238E27FC236}">
                  <a16:creationId xmlns:a16="http://schemas.microsoft.com/office/drawing/2014/main" id="{727AB63F-DB34-3CBD-1690-0D28436EF066}"/>
                </a:ext>
              </a:extLst>
            </p:cNvPr>
            <p:cNvSpPr/>
            <p:nvPr/>
          </p:nvSpPr>
          <p:spPr>
            <a:xfrm rot="20386697">
              <a:off x="6151972" y="1551076"/>
              <a:ext cx="1049234" cy="1025866"/>
            </a:xfrm>
            <a:prstGeom prst="ellipse">
              <a:avLst/>
            </a:prstGeom>
            <a:solidFill>
              <a:schemeClr val="accent6">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1" name="Rounded Rectangle 20"/>
            <p:cNvSpPr/>
            <p:nvPr/>
          </p:nvSpPr>
          <p:spPr>
            <a:xfrm>
              <a:off x="6231522" y="1642589"/>
              <a:ext cx="890133" cy="829031"/>
            </a:xfrm>
            <a:prstGeom prst="ellipse">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rPr>
                <a:t>1</a:t>
              </a:r>
            </a:p>
          </p:txBody>
        </p:sp>
      </p:gr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
        <p:nvSpPr>
          <p:cNvPr id="13" name="TextBox 12"/>
          <p:cNvSpPr txBox="1"/>
          <p:nvPr/>
        </p:nvSpPr>
        <p:spPr>
          <a:xfrm>
            <a:off x="2944703" y="404214"/>
            <a:ext cx="625019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THƯỚC GẤP</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6146" name="Picture 2">
            <a:extLst>
              <a:ext uri="{FF2B5EF4-FFF2-40B4-BE49-F238E27FC236}">
                <a16:creationId xmlns:a16="http://schemas.microsoft.com/office/drawing/2014/main" id="{50D801F6-A38A-37B1-2518-95C1F5BB84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8582" y="3028964"/>
            <a:ext cx="3022996" cy="3826405"/>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B2F4E5B7-E178-A7FA-461A-1350FD0B97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7080238">
            <a:off x="7783897" y="2006558"/>
            <a:ext cx="2893342" cy="3795852"/>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backgroundRemoval t="9091" b="89394" l="9735" r="98230"/>
                    </a14:imgEffect>
                    <a14:imgEffect>
                      <a14:saturation sat="300000"/>
                    </a14:imgEffect>
                  </a14:imgLayer>
                </a14:imgProps>
              </a:ext>
            </a:extLst>
          </a:blip>
          <a:stretch>
            <a:fillRect/>
          </a:stretch>
        </p:blipFill>
        <p:spPr>
          <a:xfrm>
            <a:off x="6653415" y="3271474"/>
            <a:ext cx="1076325" cy="628650"/>
          </a:xfrm>
          <a:prstGeom prst="rect">
            <a:avLst/>
          </a:prstGeom>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E5EFA298-7188-DA5F-D880-C8A25489A6AC}"/>
              </a:ext>
            </a:extLst>
          </p:cNvPr>
          <p:cNvSpPr txBox="1"/>
          <p:nvPr/>
        </p:nvSpPr>
        <p:spPr>
          <a:xfrm>
            <a:off x="2552700" y="1167062"/>
            <a:ext cx="7549475"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thước gấp </a:t>
            </a: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theo </a:t>
            </a: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cách của em hoặc nhóm em</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 name="TextBox 3">
            <a:extLst>
              <a:ext uri="{FF2B5EF4-FFF2-40B4-BE49-F238E27FC236}">
                <a16:creationId xmlns:a16="http://schemas.microsoft.com/office/drawing/2014/main" id="{22C94E1A-BDB6-16DC-91AB-0F5BC233C66F}"/>
              </a:ext>
            </a:extLst>
          </p:cNvPr>
          <p:cNvSpPr txBox="1"/>
          <p:nvPr/>
        </p:nvSpPr>
        <p:spPr>
          <a:xfrm>
            <a:off x="1630679" y="1998770"/>
            <a:ext cx="1188721"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Gợi</a:t>
            </a:r>
            <a:r>
              <a:rPr kumimoji="0" lang="en-US" sz="2400" b="1"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cs typeface="+mn-cs"/>
              </a:rPr>
              <a:t> ý:</a:t>
            </a:r>
            <a:endParaRPr kumimoji="0" lang="en-US"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429350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childTnLst>
                                </p:cTn>
                              </p:par>
                              <p:par>
                                <p:cTn id="24" presetID="53" presetClass="entr" presetSubtype="16"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p:cTn id="26" dur="500" fill="hold"/>
                                        <p:tgtEl>
                                          <p:spTgt spid="19"/>
                                        </p:tgtEl>
                                        <p:attrNameLst>
                                          <p:attrName>ppt_w</p:attrName>
                                        </p:attrNameLst>
                                      </p:cBhvr>
                                      <p:tavLst>
                                        <p:tav tm="0">
                                          <p:val>
                                            <p:fltVal val="0"/>
                                          </p:val>
                                        </p:tav>
                                        <p:tav tm="100000">
                                          <p:val>
                                            <p:strVal val="#ppt_w"/>
                                          </p:val>
                                        </p:tav>
                                      </p:tavLst>
                                    </p:anim>
                                    <p:anim calcmode="lin" valueType="num">
                                      <p:cBhvr>
                                        <p:cTn id="27" dur="500" fill="hold"/>
                                        <p:tgtEl>
                                          <p:spTgt spid="19"/>
                                        </p:tgtEl>
                                        <p:attrNameLst>
                                          <p:attrName>ppt_h</p:attrName>
                                        </p:attrNameLst>
                                      </p:cBhvr>
                                      <p:tavLst>
                                        <p:tav tm="0">
                                          <p:val>
                                            <p:fltVal val="0"/>
                                          </p:val>
                                        </p:tav>
                                        <p:tav tm="100000">
                                          <p:val>
                                            <p:strVal val="#ppt_h"/>
                                          </p:val>
                                        </p:tav>
                                      </p:tavLst>
                                    </p:anim>
                                    <p:animEffect transition="in" filter="fade">
                                      <p:cBhvr>
                                        <p:cTn id="28" dur="500"/>
                                        <p:tgtEl>
                                          <p:spTgt spid="19"/>
                                        </p:tgtEl>
                                      </p:cBhvr>
                                    </p:animEffect>
                                  </p:childTnLst>
                                </p:cTn>
                              </p:par>
                            </p:childTnLst>
                          </p:cTn>
                        </p:par>
                        <p:par>
                          <p:cTn id="29" fill="hold">
                            <p:stCondLst>
                              <p:cond delay="500"/>
                            </p:stCondLst>
                            <p:childTnLst>
                              <p:par>
                                <p:cTn id="30" presetID="16" presetClass="entr" presetSubtype="37" fill="hold" nodeType="afterEffect">
                                  <p:stCondLst>
                                    <p:cond delay="0"/>
                                  </p:stCondLst>
                                  <p:childTnLst>
                                    <p:set>
                                      <p:cBhvr>
                                        <p:cTn id="31" dur="1" fill="hold">
                                          <p:stCondLst>
                                            <p:cond delay="0"/>
                                          </p:stCondLst>
                                        </p:cTn>
                                        <p:tgtEl>
                                          <p:spTgt spid="6146"/>
                                        </p:tgtEl>
                                        <p:attrNameLst>
                                          <p:attrName>style.visibility</p:attrName>
                                        </p:attrNameLst>
                                      </p:cBhvr>
                                      <p:to>
                                        <p:strVal val="visible"/>
                                      </p:to>
                                    </p:set>
                                    <p:animEffect transition="in" filter="barn(outVertical)">
                                      <p:cBhvr>
                                        <p:cTn id="32" dur="500"/>
                                        <p:tgtEl>
                                          <p:spTgt spid="6146"/>
                                        </p:tgtEl>
                                      </p:cBhvr>
                                    </p:animEffect>
                                  </p:childTnLst>
                                </p:cTn>
                              </p:par>
                            </p:childTnLst>
                          </p:cTn>
                        </p:par>
                        <p:par>
                          <p:cTn id="33" fill="hold">
                            <p:stCondLst>
                              <p:cond delay="1000"/>
                            </p:stCondLst>
                            <p:childTnLst>
                              <p:par>
                                <p:cTn id="34" presetID="16" presetClass="entr" presetSubtype="37" fill="hold" nodeType="after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barn(outVertical)">
                                      <p:cBhvr>
                                        <p:cTn id="36" dur="500"/>
                                        <p:tgtEl>
                                          <p:spTgt spid="3"/>
                                        </p:tgtEl>
                                      </p:cBhvr>
                                    </p:animEffect>
                                  </p:childTnLst>
                                </p:cTn>
                              </p:par>
                            </p:childTnLst>
                          </p:cTn>
                        </p:par>
                        <p:par>
                          <p:cTn id="37" fill="hold">
                            <p:stCondLst>
                              <p:cond delay="1500"/>
                            </p:stCondLst>
                            <p:childTnLst>
                              <p:par>
                                <p:cTn id="38" presetID="16" presetClass="entr" presetSubtype="37" fill="hold" nodeType="afterEffect">
                                  <p:stCondLst>
                                    <p:cond delay="0"/>
                                  </p:stCondLst>
                                  <p:childTnLst>
                                    <p:set>
                                      <p:cBhvr>
                                        <p:cTn id="39" dur="1" fill="hold">
                                          <p:stCondLst>
                                            <p:cond delay="0"/>
                                          </p:stCondLst>
                                        </p:cTn>
                                        <p:tgtEl>
                                          <p:spTgt spid="6148"/>
                                        </p:tgtEl>
                                        <p:attrNameLst>
                                          <p:attrName>style.visibility</p:attrName>
                                        </p:attrNameLst>
                                      </p:cBhvr>
                                      <p:to>
                                        <p:strVal val="visible"/>
                                      </p:to>
                                    </p:set>
                                    <p:animEffect transition="in" filter="barn(outVertical)">
                                      <p:cBhvr>
                                        <p:cTn id="40"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2"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1400904" y="3471338"/>
            <a:ext cx="3703531"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Tạo vạch chia và ghi số lên các đoạn của thước</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116838" y="572583"/>
            <a:ext cx="60027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THƯỚC GẤP</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grpSp>
        <p:nvGrpSpPr>
          <p:cNvPr id="10" name="Group 9"/>
          <p:cNvGrpSpPr/>
          <p:nvPr/>
        </p:nvGrpSpPr>
        <p:grpSpPr>
          <a:xfrm>
            <a:off x="1948056" y="2229255"/>
            <a:ext cx="1049234" cy="1047727"/>
            <a:chOff x="6151972" y="1551076"/>
            <a:chExt cx="1049234" cy="1025866"/>
          </a:xfrm>
        </p:grpSpPr>
        <p:sp>
          <p:nvSpPr>
            <p:cNvPr id="12" name="Rectangle 34">
              <a:extLst>
                <a:ext uri="{FF2B5EF4-FFF2-40B4-BE49-F238E27FC236}">
                  <a16:creationId xmlns:a16="http://schemas.microsoft.com/office/drawing/2014/main" id="{727AB63F-DB34-3CBD-1690-0D28436EF066}"/>
                </a:ext>
              </a:extLst>
            </p:cNvPr>
            <p:cNvSpPr/>
            <p:nvPr/>
          </p:nvSpPr>
          <p:spPr>
            <a:xfrm rot="20386697">
              <a:off x="6151972" y="1551076"/>
              <a:ext cx="1049234" cy="1025866"/>
            </a:xfrm>
            <a:prstGeom prst="ellipse">
              <a:avLst/>
            </a:prstGeom>
            <a:solidFill>
              <a:schemeClr val="accent6">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 name="Rounded Rectangle 12"/>
            <p:cNvSpPr/>
            <p:nvPr/>
          </p:nvSpPr>
          <p:spPr>
            <a:xfrm>
              <a:off x="6231522" y="1642589"/>
              <a:ext cx="890133" cy="829031"/>
            </a:xfrm>
            <a:prstGeom prst="ellipse">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2</a:t>
              </a:r>
              <a:endParaRPr kumimoji="0" lang="en-US" sz="40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endParaRPr>
            </a:p>
          </p:txBody>
        </p:sp>
      </p:grpSp>
      <p:pic>
        <p:nvPicPr>
          <p:cNvPr id="7170" name="Picture 2">
            <a:extLst>
              <a:ext uri="{FF2B5EF4-FFF2-40B4-BE49-F238E27FC236}">
                <a16:creationId xmlns:a16="http://schemas.microsoft.com/office/drawing/2014/main" id="{93F092A6-12E4-4611-55F6-BDE6F20DE8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2725" y="1663246"/>
            <a:ext cx="6019800" cy="3762375"/>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465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53" presetClass="entr" presetSubtype="16"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par>
                                <p:cTn id="17" presetID="14" presetClass="entr" presetSubtype="10" fill="hold" nodeType="withEffect">
                                  <p:stCondLst>
                                    <p:cond delay="0"/>
                                  </p:stCondLst>
                                  <p:childTnLst>
                                    <p:set>
                                      <p:cBhvr>
                                        <p:cTn id="18" dur="1" fill="hold">
                                          <p:stCondLst>
                                            <p:cond delay="0"/>
                                          </p:stCondLst>
                                        </p:cTn>
                                        <p:tgtEl>
                                          <p:spTgt spid="7170"/>
                                        </p:tgtEl>
                                        <p:attrNameLst>
                                          <p:attrName>style.visibility</p:attrName>
                                        </p:attrNameLst>
                                      </p:cBhvr>
                                      <p:to>
                                        <p:strVal val="visible"/>
                                      </p:to>
                                    </p:set>
                                    <p:animEffect transition="in" filter="randombar(horizontal)">
                                      <p:cBhvr>
                                        <p:cTn id="19"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7966434" y="4027917"/>
            <a:ext cx="2849050"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Gắn các đoạn và hoàn thiện sản phẩm</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
        <p:nvSpPr>
          <p:cNvPr id="9" name="TextBox 8"/>
          <p:cNvSpPr txBox="1"/>
          <p:nvPr/>
        </p:nvSpPr>
        <p:spPr>
          <a:xfrm>
            <a:off x="2571077" y="644997"/>
            <a:ext cx="625019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THƯỚC GẤP</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grpSp>
        <p:nvGrpSpPr>
          <p:cNvPr id="10" name="Group 9"/>
          <p:cNvGrpSpPr/>
          <p:nvPr/>
        </p:nvGrpSpPr>
        <p:grpSpPr>
          <a:xfrm>
            <a:off x="8753959" y="2588633"/>
            <a:ext cx="1049234" cy="1047727"/>
            <a:chOff x="6151972" y="1551076"/>
            <a:chExt cx="1049234" cy="1025866"/>
          </a:xfrm>
        </p:grpSpPr>
        <p:sp>
          <p:nvSpPr>
            <p:cNvPr id="12" name="Rectangle 34">
              <a:extLst>
                <a:ext uri="{FF2B5EF4-FFF2-40B4-BE49-F238E27FC236}">
                  <a16:creationId xmlns:a16="http://schemas.microsoft.com/office/drawing/2014/main" id="{727AB63F-DB34-3CBD-1690-0D28436EF066}"/>
                </a:ext>
              </a:extLst>
            </p:cNvPr>
            <p:cNvSpPr/>
            <p:nvPr/>
          </p:nvSpPr>
          <p:spPr>
            <a:xfrm rot="20386697">
              <a:off x="6151972" y="1551076"/>
              <a:ext cx="1049234" cy="1025866"/>
            </a:xfrm>
            <a:prstGeom prst="ellipse">
              <a:avLst/>
            </a:prstGeom>
            <a:solidFill>
              <a:schemeClr val="accent6">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 name="Rounded Rectangle 12"/>
            <p:cNvSpPr/>
            <p:nvPr/>
          </p:nvSpPr>
          <p:spPr>
            <a:xfrm>
              <a:off x="6231522" y="1642589"/>
              <a:ext cx="890133" cy="829031"/>
            </a:xfrm>
            <a:prstGeom prst="round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3</a:t>
              </a:r>
              <a:endParaRPr kumimoji="0" lang="en-US" sz="40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endParaRPr>
            </a:p>
          </p:txBody>
        </p:sp>
      </p:grpSp>
      <p:pic>
        <p:nvPicPr>
          <p:cNvPr id="8194" name="Picture 2">
            <a:extLst>
              <a:ext uri="{FF2B5EF4-FFF2-40B4-BE49-F238E27FC236}">
                <a16:creationId xmlns:a16="http://schemas.microsoft.com/office/drawing/2014/main" id="{A17310FA-93C0-BCAA-0230-BF4C1AF23D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630223">
            <a:off x="1473329" y="2351314"/>
            <a:ext cx="5284315" cy="2868183"/>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4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53" presetClass="entr" presetSubtype="16"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par>
                                <p:cTn id="17" presetID="53" presetClass="entr" presetSubtype="16" fill="hold" nodeType="withEffect">
                                  <p:stCondLst>
                                    <p:cond delay="0"/>
                                  </p:stCondLst>
                                  <p:childTnLst>
                                    <p:set>
                                      <p:cBhvr>
                                        <p:cTn id="18" dur="1" fill="hold">
                                          <p:stCondLst>
                                            <p:cond delay="0"/>
                                          </p:stCondLst>
                                        </p:cTn>
                                        <p:tgtEl>
                                          <p:spTgt spid="8194"/>
                                        </p:tgtEl>
                                        <p:attrNameLst>
                                          <p:attrName>style.visibility</p:attrName>
                                        </p:attrNameLst>
                                      </p:cBhvr>
                                      <p:to>
                                        <p:strVal val="visible"/>
                                      </p:to>
                                    </p:set>
                                    <p:anim calcmode="lin" valueType="num">
                                      <p:cBhvr>
                                        <p:cTn id="19" dur="500" fill="hold"/>
                                        <p:tgtEl>
                                          <p:spTgt spid="8194"/>
                                        </p:tgtEl>
                                        <p:attrNameLst>
                                          <p:attrName>ppt_w</p:attrName>
                                        </p:attrNameLst>
                                      </p:cBhvr>
                                      <p:tavLst>
                                        <p:tav tm="0">
                                          <p:val>
                                            <p:fltVal val="0"/>
                                          </p:val>
                                        </p:tav>
                                        <p:tav tm="100000">
                                          <p:val>
                                            <p:strVal val="#ppt_w"/>
                                          </p:val>
                                        </p:tav>
                                      </p:tavLst>
                                    </p:anim>
                                    <p:anim calcmode="lin" valueType="num">
                                      <p:cBhvr>
                                        <p:cTn id="20" dur="500" fill="hold"/>
                                        <p:tgtEl>
                                          <p:spTgt spid="8194"/>
                                        </p:tgtEl>
                                        <p:attrNameLst>
                                          <p:attrName>ppt_h</p:attrName>
                                        </p:attrNameLst>
                                      </p:cBhvr>
                                      <p:tavLst>
                                        <p:tav tm="0">
                                          <p:val>
                                            <p:fltVal val="0"/>
                                          </p:val>
                                        </p:tav>
                                        <p:tav tm="100000">
                                          <p:val>
                                            <p:strVal val="#ppt_h"/>
                                          </p:val>
                                        </p:tav>
                                      </p:tavLst>
                                    </p:anim>
                                    <p:animEffect transition="in" filter="fade">
                                      <p:cBhvr>
                                        <p:cTn id="21"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3011614" y="562660"/>
            <a:ext cx="7556072" cy="492443"/>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 KIỂM TRA VÀ ĐIỀU CHỈNH SẢN PHẨM</a:t>
            </a:r>
            <a:endParaRPr kumimoji="0" lang="en-US" sz="32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1117836" y="6281978"/>
            <a:ext cx="8335561"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Nếu không đảm bảo theo đúng tiêu chí, em hãy làm lại nhé</a:t>
            </a: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
        <p:nvSpPr>
          <p:cNvPr id="4" name="Rectangle 1">
            <a:extLst>
              <a:ext uri="{FF2B5EF4-FFF2-40B4-BE49-F238E27FC236}">
                <a16:creationId xmlns:a16="http://schemas.microsoft.com/office/drawing/2014/main" id="{DA3004F8-6D64-E550-9280-12826A94C2CB}"/>
              </a:ext>
            </a:extLst>
          </p:cNvPr>
          <p:cNvSpPr>
            <a:spLocks noChangeArrowheads="1"/>
          </p:cNvSpPr>
          <p:nvPr/>
        </p:nvSpPr>
        <p:spPr bwMode="auto">
          <a:xfrm>
            <a:off x="5143500" y="35591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vi-VN" alt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 name="TextBox 12"/>
          <p:cNvSpPr txBox="1"/>
          <p:nvPr/>
        </p:nvSpPr>
        <p:spPr>
          <a:xfrm>
            <a:off x="421351" y="2537908"/>
            <a:ext cx="6647820" cy="83099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Thước có vạch chia xăng-ti-mét và có ghi số đo 30 cm hoặc 40 cm</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50 cm,…</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421351" y="3546944"/>
            <a:ext cx="6199623" cy="46166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Có thể gấp thành các đoạn dài 10 cm</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5" name="TextBox 14">
            <a:extLst>
              <a:ext uri="{FF2B5EF4-FFF2-40B4-BE49-F238E27FC236}">
                <a16:creationId xmlns:a16="http://schemas.microsoft.com/office/drawing/2014/main" id="{2FA9DF19-ED55-B4C5-1E89-26CB15D286B8}"/>
              </a:ext>
            </a:extLst>
          </p:cNvPr>
          <p:cNvSpPr txBox="1"/>
          <p:nvPr/>
        </p:nvSpPr>
        <p:spPr>
          <a:xfrm>
            <a:off x="421351" y="4156793"/>
            <a:ext cx="6199623" cy="83099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Sản phẩm chắc chắn, đảm bảo tính chính xác, sử dụng được</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nhiều lần. </a:t>
            </a:r>
          </a:p>
        </p:txBody>
      </p:sp>
      <p:pic>
        <p:nvPicPr>
          <p:cNvPr id="17" name="Picture 4">
            <a:extLst>
              <a:ext uri="{FF2B5EF4-FFF2-40B4-BE49-F238E27FC236}">
                <a16:creationId xmlns:a16="http://schemas.microsoft.com/office/drawing/2014/main" id="{DC4421F5-9138-4451-C772-71CE60F006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5312" y="1705696"/>
            <a:ext cx="4018990" cy="3245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9945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2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par>
                                <p:cTn id="19" presetID="42"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ppt_x"/>
                                          </p:val>
                                        </p:tav>
                                        <p:tav tm="100000">
                                          <p:val>
                                            <p:strVal val="#ppt_x"/>
                                          </p:val>
                                        </p:tav>
                                      </p:tavLst>
                                    </p:anim>
                                    <p:anim calcmode="lin" valueType="num">
                                      <p:cBhvr additive="base">
                                        <p:cTn id="2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3" grpId="0"/>
      <p:bldP spid="14" grpId="0"/>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031845" y="407746"/>
            <a:ext cx="812831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TRÒ CHƠI “AI ĐOÁN ĐÚNG”</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9" name="TextBox 8">
            <a:extLst>
              <a:ext uri="{FF2B5EF4-FFF2-40B4-BE49-F238E27FC236}">
                <a16:creationId xmlns:a16="http://schemas.microsoft.com/office/drawing/2014/main" id="{16C41ECF-1399-8825-09D2-260D1D44E34E}"/>
              </a:ext>
            </a:extLst>
          </p:cNvPr>
          <p:cNvSpPr txBox="1"/>
          <p:nvPr/>
        </p:nvSpPr>
        <p:spPr>
          <a:xfrm>
            <a:off x="2031844" y="1234440"/>
            <a:ext cx="8598055" cy="1200329"/>
          </a:xfrm>
          <a:prstGeom prst="rect">
            <a:avLst/>
          </a:prstGeom>
          <a:noFill/>
        </p:spPr>
        <p:txBody>
          <a:bodyPr wrap="square" rtlCol="0">
            <a:spAutoFit/>
          </a:bodyPr>
          <a:lstStyle/>
          <a:p>
            <a:pPr lvl="0"/>
            <a:r>
              <a:rPr kumimoji="0" lang="vi-V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Thực hiện theo nhóm hoặc theo cặp.</a:t>
            </a: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lang="vi-VN" sz="2400">
                <a:solidFill>
                  <a:srgbClr val="00B05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Một bạn đưa ra ước lượng về độ dài của đồ vật, bạn còn lại dùng thước gấp để kiểm tra lại. </a:t>
            </a:r>
          </a:p>
        </p:txBody>
      </p:sp>
      <p:pic>
        <p:nvPicPr>
          <p:cNvPr id="11" name="Picture 10">
            <a:extLst>
              <a:ext uri="{FF2B5EF4-FFF2-40B4-BE49-F238E27FC236}">
                <a16:creationId xmlns:a16="http://schemas.microsoft.com/office/drawing/2014/main" id="{EA92A3F0-9ECF-F8F9-7AF1-E3F3154D21A5}"/>
              </a:ext>
            </a:extLst>
          </p:cNvPr>
          <p:cNvPicPr>
            <a:picLocks noChangeAspect="1"/>
          </p:cNvPicPr>
          <p:nvPr/>
        </p:nvPicPr>
        <p:blipFill>
          <a:blip r:embed="rId3"/>
          <a:stretch>
            <a:fillRect/>
          </a:stretch>
        </p:blipFill>
        <p:spPr>
          <a:xfrm>
            <a:off x="3953629" y="3246120"/>
            <a:ext cx="4754484" cy="3611880"/>
          </a:xfrm>
          <a:prstGeom prst="rect">
            <a:avLst/>
          </a:prstGeom>
        </p:spPr>
      </p:pic>
      <p:sp>
        <p:nvSpPr>
          <p:cNvPr id="15" name="Speech Bubble: Rectangle with Corners Rounded 14">
            <a:extLst>
              <a:ext uri="{FF2B5EF4-FFF2-40B4-BE49-F238E27FC236}">
                <a16:creationId xmlns:a16="http://schemas.microsoft.com/office/drawing/2014/main" id="{70DBA30A-CAD0-4248-E09F-8677761A3504}"/>
              </a:ext>
            </a:extLst>
          </p:cNvPr>
          <p:cNvSpPr/>
          <p:nvPr/>
        </p:nvSpPr>
        <p:spPr>
          <a:xfrm>
            <a:off x="2872740" y="2886061"/>
            <a:ext cx="3223260" cy="876360"/>
          </a:xfrm>
          <a:prstGeom prst="wedgeRoundRectCallout">
            <a:avLst>
              <a:gd name="adj1" fmla="val -975"/>
              <a:gd name="adj2" fmla="val 119887"/>
              <a:gd name="adj3" fmla="val 16667"/>
            </a:avLst>
          </a:prstGeom>
          <a:solidFill>
            <a:schemeClr val="accent2">
              <a:lumMod val="60000"/>
              <a:lumOff val="4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solidFill>
                    <a:sysClr val="windowText" lastClr="000000"/>
                  </a:solid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Hộp bút này dài hơn 22 cm</a:t>
            </a:r>
          </a:p>
        </p:txBody>
      </p:sp>
      <p:sp>
        <p:nvSpPr>
          <p:cNvPr id="16" name="Speech Bubble: Rectangle with Corners Rounded 15">
            <a:extLst>
              <a:ext uri="{FF2B5EF4-FFF2-40B4-BE49-F238E27FC236}">
                <a16:creationId xmlns:a16="http://schemas.microsoft.com/office/drawing/2014/main" id="{E6B1D127-2E33-78E0-D85B-7376A05882A3}"/>
              </a:ext>
            </a:extLst>
          </p:cNvPr>
          <p:cNvSpPr/>
          <p:nvPr/>
        </p:nvSpPr>
        <p:spPr>
          <a:xfrm>
            <a:off x="7589520" y="2286000"/>
            <a:ext cx="3223260" cy="1038241"/>
          </a:xfrm>
          <a:prstGeom prst="wedgeRoundRectCallout">
            <a:avLst>
              <a:gd name="adj1" fmla="val -39982"/>
              <a:gd name="adj2" fmla="val 84518"/>
              <a:gd name="adj3" fmla="val 16667"/>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solidFill>
                    <a:prstClr val="black"/>
                  </a:solidFill>
                </a:ln>
                <a:solidFill>
                  <a:sysClr val="windowText" lastClr="000000"/>
                </a:solidFill>
                <a:effectLst/>
                <a:uLnTx/>
                <a:uFillTx/>
                <a:latin typeface="Roboto" panose="02000000000000000000" pitchFamily="2" charset="0"/>
                <a:ea typeface="Roboto" panose="02000000000000000000" pitchFamily="2" charset="0"/>
                <a:cs typeface="Roboto" panose="02000000000000000000" pitchFamily="2" charset="0"/>
              </a:rPr>
              <a:t>Mình đoán hộp bút dài khoảng 20 cm</a:t>
            </a:r>
          </a:p>
        </p:txBody>
      </p:sp>
    </p:spTree>
    <p:extLst>
      <p:ext uri="{BB962C8B-B14F-4D97-AF65-F5344CB8AC3E}">
        <p14:creationId xmlns:p14="http://schemas.microsoft.com/office/powerpoint/2010/main" val="2987882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84586A-BCA3-10D2-95C2-F25569504BA8}"/>
              </a:ext>
            </a:extLst>
          </p:cNvPr>
          <p:cNvPicPr>
            <a:picLocks noChangeAspect="1"/>
          </p:cNvPicPr>
          <p:nvPr/>
        </p:nvPicPr>
        <p:blipFill>
          <a:blip r:embed="rId3"/>
          <a:stretch>
            <a:fillRect/>
          </a:stretch>
        </p:blipFill>
        <p:spPr>
          <a:xfrm>
            <a:off x="1937995" y="1401348"/>
            <a:ext cx="8910979" cy="5269785"/>
          </a:xfrm>
          <a:prstGeom prst="rect">
            <a:avLst/>
          </a:prstGeom>
          <a:effectLst>
            <a:outerShdw blurRad="63500" sx="102000" sy="102000" algn="ctr" rotWithShape="0">
              <a:prstClr val="black">
                <a:alpha val="40000"/>
              </a:prstClr>
            </a:outerShdw>
          </a:effectLst>
        </p:spPr>
      </p:pic>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19" name="TextBox 18">
            <a:extLst>
              <a:ext uri="{FF2B5EF4-FFF2-40B4-BE49-F238E27FC236}">
                <a16:creationId xmlns:a16="http://schemas.microsoft.com/office/drawing/2014/main" id="{F47EDC76-93E4-69B2-B3EB-FFBB9F9285CB}"/>
              </a:ext>
            </a:extLst>
          </p:cNvPr>
          <p:cNvSpPr txBox="1"/>
          <p:nvPr/>
        </p:nvSpPr>
        <p:spPr>
          <a:xfrm>
            <a:off x="6829485" y="1575265"/>
            <a:ext cx="2428816"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20" name="Picture 19"/>
          <p:cNvPicPr>
            <a:picLocks noChangeAspect="1"/>
          </p:cNvPicPr>
          <p:nvPr/>
        </p:nvPicPr>
        <p:blipFill rotWithShape="1">
          <a:blip r:embed="rId4"/>
          <a:srcRect l="6827" t="7035" r="5654" b="3542"/>
          <a:stretch/>
        </p:blipFill>
        <p:spPr>
          <a:xfrm>
            <a:off x="6752257" y="3528408"/>
            <a:ext cx="868595" cy="868595"/>
          </a:xfrm>
          <a:prstGeom prst="ellipse">
            <a:avLst/>
          </a:prstGeom>
        </p:spPr>
      </p:pic>
      <p:pic>
        <p:nvPicPr>
          <p:cNvPr id="21" name="Picture 20"/>
          <p:cNvPicPr>
            <a:picLocks noChangeAspect="1"/>
          </p:cNvPicPr>
          <p:nvPr/>
        </p:nvPicPr>
        <p:blipFill rotWithShape="1">
          <a:blip r:embed="rId5"/>
          <a:srcRect l="9571" t="6413" r="10420" b="6660"/>
          <a:stretch/>
        </p:blipFill>
        <p:spPr>
          <a:xfrm>
            <a:off x="7966544" y="4544071"/>
            <a:ext cx="848933" cy="848933"/>
          </a:xfrm>
          <a:prstGeom prst="ellipse">
            <a:avLst/>
          </a:prstGeom>
        </p:spPr>
      </p:pic>
      <p:pic>
        <p:nvPicPr>
          <p:cNvPr id="22" name="Picture 21"/>
          <p:cNvPicPr>
            <a:picLocks noChangeAspect="1"/>
          </p:cNvPicPr>
          <p:nvPr/>
        </p:nvPicPr>
        <p:blipFill rotWithShape="1">
          <a:blip r:embed="rId6"/>
          <a:srcRect l="5642" t="6399" r="6278" b="6897"/>
          <a:stretch/>
        </p:blipFill>
        <p:spPr>
          <a:xfrm>
            <a:off x="9375207" y="5535670"/>
            <a:ext cx="878797" cy="878797"/>
          </a:xfrm>
          <a:prstGeom prst="ellipse">
            <a:avLst/>
          </a:prstGeom>
        </p:spPr>
      </p:pic>
      <p:sp>
        <p:nvSpPr>
          <p:cNvPr id="25" name="TextBox 24"/>
          <p:cNvSpPr txBox="1"/>
          <p:nvPr/>
        </p:nvSpPr>
        <p:spPr>
          <a:xfrm>
            <a:off x="2767556" y="3528408"/>
            <a:ext cx="377612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Thước có vạch chia xăng-ti-mét và có ghi số đo 30 cm hoặc 40 cm</a:t>
            </a:r>
            <a:r>
              <a:rPr kumimoji="0" lang="en-US"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50 cm,…</a:t>
            </a:r>
            <a:endParaRPr kumimoji="0" lang="vi-VN"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6" name="TextBox 25"/>
          <p:cNvSpPr txBox="1"/>
          <p:nvPr/>
        </p:nvSpPr>
        <p:spPr>
          <a:xfrm>
            <a:off x="2761312" y="4642832"/>
            <a:ext cx="349559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Có thể gấp thành các đoạn dài 10 cm</a:t>
            </a:r>
            <a:endParaRPr kumimoji="0" lang="vi-VN"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
        <p:nvSpPr>
          <p:cNvPr id="4" name="TextBox 3">
            <a:extLst>
              <a:ext uri="{FF2B5EF4-FFF2-40B4-BE49-F238E27FC236}">
                <a16:creationId xmlns:a16="http://schemas.microsoft.com/office/drawing/2014/main" id="{D8EBA635-EE4C-4E11-4ADE-535E0CC5FCA2}"/>
              </a:ext>
            </a:extLst>
          </p:cNvPr>
          <p:cNvSpPr txBox="1"/>
          <p:nvPr/>
        </p:nvSpPr>
        <p:spPr>
          <a:xfrm>
            <a:off x="2761312" y="5467238"/>
            <a:ext cx="3411302"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Sản phẩm chắc chắn, đảm bảo tính chính xác, sử dụng được nhiều lần.</a:t>
            </a:r>
          </a:p>
        </p:txBody>
      </p:sp>
    </p:spTree>
    <p:extLst>
      <p:ext uri="{BB962C8B-B14F-4D97-AF65-F5344CB8AC3E}">
        <p14:creationId xmlns:p14="http://schemas.microsoft.com/office/powerpoint/2010/main" val="1308434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p:cTn id="10" dur="500" fill="hold"/>
                                        <p:tgtEl>
                                          <p:spTgt spid="19"/>
                                        </p:tgtEl>
                                        <p:attrNameLst>
                                          <p:attrName>ppt_w</p:attrName>
                                        </p:attrNameLst>
                                      </p:cBhvr>
                                      <p:tavLst>
                                        <p:tav tm="0">
                                          <p:val>
                                            <p:fltVal val="0"/>
                                          </p:val>
                                        </p:tav>
                                        <p:tav tm="100000">
                                          <p:val>
                                            <p:strVal val="#ppt_w"/>
                                          </p:val>
                                        </p:tav>
                                      </p:tavLst>
                                    </p:anim>
                                    <p:anim calcmode="lin" valueType="num">
                                      <p:cBhvr>
                                        <p:cTn id="11" dur="500" fill="hold"/>
                                        <p:tgtEl>
                                          <p:spTgt spid="19"/>
                                        </p:tgtEl>
                                        <p:attrNameLst>
                                          <p:attrName>ppt_h</p:attrName>
                                        </p:attrNameLst>
                                      </p:cBhvr>
                                      <p:tavLst>
                                        <p:tav tm="0">
                                          <p:val>
                                            <p:fltVal val="0"/>
                                          </p:val>
                                        </p:tav>
                                        <p:tav tm="100000">
                                          <p:val>
                                            <p:strVal val="#ppt_h"/>
                                          </p:val>
                                        </p:tav>
                                      </p:tavLst>
                                    </p:anim>
                                  </p:childTnLst>
                                </p:cTn>
                              </p:par>
                              <p:par>
                                <p:cTn id="12" presetID="6" presetClass="entr" presetSubtype="16" fill="hold"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circle(in)">
                                      <p:cBhvr>
                                        <p:cTn id="14" dur="2000"/>
                                        <p:tgtEl>
                                          <p:spTgt spid="20"/>
                                        </p:tgtEl>
                                      </p:cBhvr>
                                    </p:animEffect>
                                  </p:childTnLst>
                                </p:cTn>
                              </p:par>
                              <p:par>
                                <p:cTn id="15" presetID="6" presetClass="entr" presetSubtype="16"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circle(in)">
                                      <p:cBhvr>
                                        <p:cTn id="17" dur="2000"/>
                                        <p:tgtEl>
                                          <p:spTgt spid="21"/>
                                        </p:tgtEl>
                                      </p:cBhvr>
                                    </p:animEffect>
                                  </p:childTnLst>
                                </p:cTn>
                              </p:par>
                              <p:par>
                                <p:cTn id="18" presetID="6" presetClass="entr" presetSubtype="16"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circle(in)">
                                      <p:cBhvr>
                                        <p:cTn id="20" dur="2000"/>
                                        <p:tgtEl>
                                          <p:spTgt spid="22"/>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down)">
                                      <p:cBhvr>
                                        <p:cTn id="23" dur="500"/>
                                        <p:tgtEl>
                                          <p:spTgt spid="25"/>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down)">
                                      <p:cBhvr>
                                        <p:cTn id="26" dur="500"/>
                                        <p:tgtEl>
                                          <p:spTgt spid="26"/>
                                        </p:tgtEl>
                                      </p:cBhvr>
                                    </p:animEffect>
                                  </p:childTnLst>
                                </p:cTn>
                              </p:par>
                              <p:par>
                                <p:cTn id="27" presetID="14" presetClass="entr" presetSubtype="1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randombar(horizont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9" grpId="0"/>
      <p:bldP spid="25" grpId="0"/>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863" y="-117372"/>
            <a:ext cx="2029820" cy="1484555"/>
          </a:xfrm>
          <a:prstGeom prst="rect">
            <a:avLst/>
          </a:prstGeom>
          <a:ln>
            <a:noFill/>
          </a:ln>
        </p:spPr>
      </p:pic>
      <p:sp>
        <p:nvSpPr>
          <p:cNvPr id="5" name="TextBox 4"/>
          <p:cNvSpPr txBox="1"/>
          <p:nvPr/>
        </p:nvSpPr>
        <p:spPr>
          <a:xfrm>
            <a:off x="3795822" y="332519"/>
            <a:ext cx="4693120" cy="584775"/>
          </a:xfrm>
          <a:prstGeom prst="rect">
            <a:avLst/>
          </a:prstGeom>
          <a:noFill/>
        </p:spPr>
        <p:txBody>
          <a:bodyPr wrap="square" rtlCol="0">
            <a:spAutoFit/>
          </a:bodyPr>
          <a:lstStyle/>
          <a:p>
            <a:pPr lvl="0" algn="ctr">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TRÒ</a:t>
            </a:r>
            <a:r>
              <a:rPr kumimoji="0" lang="en-US" altLang="zh-CN" sz="32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rPr>
              <a:t> CHƠI </a:t>
            </a:r>
            <a:r>
              <a:rPr lang="en-US" altLang="zh-CN" sz="3200" b="1">
                <a:solidFill>
                  <a:srgbClr val="002060"/>
                </a:solidFill>
                <a:latin typeface="Roboto Black" panose="02000000000000000000" pitchFamily="2" charset="0"/>
                <a:ea typeface="Roboto Black" panose="02000000000000000000" pitchFamily="2" charset="0"/>
              </a:rPr>
              <a:t>CON THỎ</a:t>
            </a:r>
          </a:p>
        </p:txBody>
      </p:sp>
      <p:sp>
        <p:nvSpPr>
          <p:cNvPr id="6" name="TextBox 5"/>
          <p:cNvSpPr txBox="1"/>
          <p:nvPr/>
        </p:nvSpPr>
        <p:spPr>
          <a:xfrm>
            <a:off x="1081948" y="4702708"/>
            <a:ext cx="1805117" cy="461665"/>
          </a:xfrm>
          <a:prstGeom prst="rect">
            <a:avLst/>
          </a:prstGeom>
          <a:noFill/>
          <a:ln w="28575">
            <a:solidFill>
              <a:srgbClr val="FF0000"/>
            </a:solidFill>
          </a:ln>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Cách chơi:</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7" name="TextBox 6"/>
          <p:cNvSpPr txBox="1"/>
          <p:nvPr/>
        </p:nvSpPr>
        <p:spPr>
          <a:xfrm>
            <a:off x="1182660" y="2031681"/>
            <a:ext cx="1714237" cy="830997"/>
          </a:xfrm>
          <a:prstGeom prst="rect">
            <a:avLst/>
          </a:prstGeom>
          <a:noFill/>
          <a:ln w="19050">
            <a:solidFill>
              <a:schemeClr val="accent5">
                <a:lumMod val="50000"/>
              </a:schemeClr>
            </a:solidFill>
          </a:ln>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Quy định động tác: </a:t>
            </a:r>
            <a:endParaRPr lang="vi-VN" sz="2400">
              <a:solidFill>
                <a:srgbClr val="002060"/>
              </a:solidFill>
              <a:latin typeface="Roboto" panose="02000000000000000000" pitchFamily="2" charset="0"/>
              <a:ea typeface="Roboto" panose="02000000000000000000" pitchFamily="2" charset="0"/>
            </a:endParaRPr>
          </a:p>
        </p:txBody>
      </p:sp>
      <p:sp>
        <p:nvSpPr>
          <p:cNvPr id="8" name="TextBox 7"/>
          <p:cNvSpPr txBox="1"/>
          <p:nvPr/>
        </p:nvSpPr>
        <p:spPr>
          <a:xfrm>
            <a:off x="2934788" y="1040286"/>
            <a:ext cx="8256706" cy="3354765"/>
          </a:xfrm>
          <a:prstGeom prst="rect">
            <a:avLst/>
          </a:prstGeom>
          <a:noFill/>
          <a:ln w="19050">
            <a:solidFill>
              <a:schemeClr val="accent5">
                <a:lumMod val="50000"/>
              </a:schemeClr>
            </a:solidFill>
          </a:ln>
        </p:spPr>
        <p:txBody>
          <a:bodyPr wrap="square" rtlCol="0">
            <a:spAutoFit/>
          </a:bodyPr>
          <a:lstStyle/>
          <a:p>
            <a:pPr lvl="0" algn="just">
              <a:spcBef>
                <a:spcPts val="600"/>
              </a:spcBef>
              <a:defRPr/>
            </a:pPr>
            <a:r>
              <a:rPr lang="vi-VN" sz="2400" b="1">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sz="2400" b="1">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Khẩu lệnh “</a:t>
            </a:r>
            <a:r>
              <a:rPr lang="en-US" sz="2400">
                <a:solidFill>
                  <a:srgbClr val="002060"/>
                </a:solidFill>
                <a:latin typeface="Roboto" panose="02000000000000000000" pitchFamily="2" charset="0"/>
                <a:ea typeface="Roboto" panose="02000000000000000000" pitchFamily="2" charset="0"/>
              </a:rPr>
              <a:t>c</a:t>
            </a:r>
            <a:r>
              <a:rPr lang="vi-VN" sz="2400">
                <a:solidFill>
                  <a:srgbClr val="002060"/>
                </a:solidFill>
                <a:latin typeface="Roboto" panose="02000000000000000000" pitchFamily="2" charset="0"/>
                <a:ea typeface="Roboto" panose="02000000000000000000" pitchFamily="2" charset="0"/>
              </a:rPr>
              <a:t>on thỏ” </a:t>
            </a:r>
            <a:r>
              <a:rPr lang="en-US">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đưa tay phải lên cao.</a:t>
            </a:r>
          </a:p>
          <a:p>
            <a:pPr lvl="0" algn="just">
              <a:spcBef>
                <a:spcPts val="600"/>
              </a:spcBef>
              <a:defRPr/>
            </a:pPr>
            <a:r>
              <a:rPr lang="vi-VN" sz="2400" b="1">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sz="2400" b="1">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Khẩu lệnh “con thỏ ăn cỏ” </a:t>
            </a:r>
            <a:r>
              <a:rPr lang="en-US">
                <a:sym typeface="Wingdings" panose="05000000000000000000" pitchFamily="2" charset="2"/>
              </a:rPr>
              <a:t></a:t>
            </a:r>
            <a:r>
              <a:rPr lang="vi-VN" sz="2400">
                <a:solidFill>
                  <a:srgbClr val="002060"/>
                </a:solidFill>
                <a:latin typeface="Roboto" panose="02000000000000000000" pitchFamily="2" charset="0"/>
                <a:ea typeface="Roboto" panose="02000000000000000000" pitchFamily="2" charset="0"/>
              </a:rPr>
              <a:t> đưa tay phải xuống, chụm các ngón tay lại vào lòng bàn tay trái.</a:t>
            </a:r>
          </a:p>
          <a:p>
            <a:pPr lvl="0" algn="just">
              <a:spcBef>
                <a:spcPts val="600"/>
              </a:spcBef>
              <a:defRPr/>
            </a:pPr>
            <a:r>
              <a:rPr lang="vi-VN" sz="2400" b="1">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sz="2400" b="1">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Khẩu lệnh “con thỏ uống nước” </a:t>
            </a:r>
            <a:r>
              <a:rPr lang="en-US">
                <a:sym typeface="Wingdings" panose="05000000000000000000" pitchFamily="2" charset="2"/>
              </a:rPr>
              <a:t></a:t>
            </a:r>
            <a:r>
              <a:rPr lang="vi-VN" sz="2400">
                <a:solidFill>
                  <a:srgbClr val="002060"/>
                </a:solidFill>
                <a:latin typeface="Roboto" panose="02000000000000000000" pitchFamily="2" charset="0"/>
                <a:ea typeface="Roboto" panose="02000000000000000000" pitchFamily="2" charset="0"/>
              </a:rPr>
              <a:t> đưa tay phải lên chụm vào sát miệng, đầu hơi ngửa ra phía sau một chút.</a:t>
            </a:r>
          </a:p>
          <a:p>
            <a:pPr lvl="0" algn="just">
              <a:spcBef>
                <a:spcPts val="600"/>
              </a:spcBef>
              <a:defRPr/>
            </a:pPr>
            <a:r>
              <a:rPr lang="vi-VN" sz="2400" b="1">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sz="2400" b="1">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Khẩu lệnh “con thỏ vào hang” </a:t>
            </a:r>
            <a:r>
              <a:rPr lang="en-US">
                <a:sym typeface="Wingdings" panose="05000000000000000000" pitchFamily="2" charset="2"/>
              </a:rPr>
              <a:t></a:t>
            </a:r>
            <a:r>
              <a:rPr lang="vi-VN" sz="2400">
                <a:solidFill>
                  <a:srgbClr val="002060"/>
                </a:solidFill>
                <a:latin typeface="Roboto" panose="02000000000000000000" pitchFamily="2" charset="0"/>
                <a:ea typeface="Roboto" panose="02000000000000000000" pitchFamily="2" charset="0"/>
              </a:rPr>
              <a:t> đưa tay phải lên, ngón tay chụm lại đặt sát vào tai.</a:t>
            </a:r>
          </a:p>
          <a:p>
            <a:pPr lvl="0" algn="just">
              <a:spcBef>
                <a:spcPts val="600"/>
              </a:spcBef>
              <a:defRPr/>
            </a:pPr>
            <a:r>
              <a:rPr lang="vi-VN" sz="2400" b="1">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sz="2400" b="1">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Khẩu lệnh “con thỏ đi ngủ” </a:t>
            </a:r>
            <a:r>
              <a:rPr lang="en-US">
                <a:sym typeface="Wingdings" panose="05000000000000000000" pitchFamily="2" charset="2"/>
              </a:rPr>
              <a:t></a:t>
            </a:r>
            <a:r>
              <a:rPr lang="vi-VN" sz="2400">
                <a:solidFill>
                  <a:srgbClr val="002060"/>
                </a:solidFill>
                <a:latin typeface="Roboto" panose="02000000000000000000" pitchFamily="2" charset="0"/>
                <a:ea typeface="Roboto" panose="02000000000000000000" pitchFamily="2" charset="0"/>
              </a:rPr>
              <a:t> chắp 2 tay đưa lên má phải.</a:t>
            </a:r>
          </a:p>
        </p:txBody>
      </p:sp>
      <p:sp>
        <p:nvSpPr>
          <p:cNvPr id="9" name="TextBox 8"/>
          <p:cNvSpPr txBox="1"/>
          <p:nvPr/>
        </p:nvSpPr>
        <p:spPr>
          <a:xfrm>
            <a:off x="2934788" y="4518043"/>
            <a:ext cx="8256706" cy="830997"/>
          </a:xfrm>
          <a:prstGeom prst="rect">
            <a:avLst/>
          </a:prstGeom>
          <a:noFill/>
          <a:ln w="28575">
            <a:solidFill>
              <a:srgbClr val="FF0000"/>
            </a:solidFill>
          </a:ln>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Quản trò hô khẩu lệnh, người chơi làm theo khẩu lệnh, không làm theo hành động của quản trò</a:t>
            </a:r>
            <a:endParaRPr lang="vi-VN" sz="240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33848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2"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3034" y="2522362"/>
            <a:ext cx="2398474" cy="3929809"/>
          </a:xfrm>
          <a:prstGeom prst="rect">
            <a:avLst/>
          </a:prstGeom>
        </p:spPr>
      </p:pic>
      <p:sp>
        <p:nvSpPr>
          <p:cNvPr id="4" name="TextBox 3">
            <a:extLst>
              <a:ext uri="{FF2B5EF4-FFF2-40B4-BE49-F238E27FC236}">
                <a16:creationId xmlns:a16="http://schemas.microsoft.com/office/drawing/2014/main" id="{B725248E-A0D6-AD5A-5800-9A78FC7887FD}"/>
              </a:ext>
            </a:extLst>
          </p:cNvPr>
          <p:cNvSpPr txBox="1"/>
          <p:nvPr/>
        </p:nvSpPr>
        <p:spPr>
          <a:xfrm>
            <a:off x="3219791" y="3129188"/>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Tree>
    <p:extLst>
      <p:ext uri="{BB962C8B-B14F-4D97-AF65-F5344CB8AC3E}">
        <p14:creationId xmlns:p14="http://schemas.microsoft.com/office/powerpoint/2010/main" val="454970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par>
                                <p:cTn id="18" presetID="34" presetClass="emph" presetSubtype="0" fill="hold" grpId="1" nodeType="withEffect">
                                  <p:stCondLst>
                                    <p:cond delay="0"/>
                                  </p:stCondLst>
                                  <p:iterate type="lt">
                                    <p:tmPct val="10000"/>
                                  </p:iterate>
                                  <p:childTnLst>
                                    <p:animMotion origin="layout" path="M 0.0 0.0 L 0.0 -0.07213" pathEditMode="relative" ptsTypes="">
                                      <p:cBhvr>
                                        <p:cTn id="19" dur="250" accel="50000" decel="50000" autoRev="1" fill="hold">
                                          <p:stCondLst>
                                            <p:cond delay="0"/>
                                          </p:stCondLst>
                                        </p:cTn>
                                        <p:tgtEl>
                                          <p:spTgt spid="4"/>
                                        </p:tgtEl>
                                        <p:attrNameLst>
                                          <p:attrName>ppt_x</p:attrName>
                                          <p:attrName>ppt_y</p:attrName>
                                        </p:attrNameLst>
                                      </p:cBhvr>
                                    </p:animMotion>
                                    <p:animRot by="1500000">
                                      <p:cBhvr>
                                        <p:cTn id="20" dur="125" fill="hold">
                                          <p:stCondLst>
                                            <p:cond delay="0"/>
                                          </p:stCondLst>
                                        </p:cTn>
                                        <p:tgtEl>
                                          <p:spTgt spid="4"/>
                                        </p:tgtEl>
                                        <p:attrNameLst>
                                          <p:attrName>r</p:attrName>
                                        </p:attrNameLst>
                                      </p:cBhvr>
                                    </p:animRot>
                                    <p:animRot by="-1500000">
                                      <p:cBhvr>
                                        <p:cTn id="21" dur="125" fill="hold">
                                          <p:stCondLst>
                                            <p:cond delay="125"/>
                                          </p:stCondLst>
                                        </p:cTn>
                                        <p:tgtEl>
                                          <p:spTgt spid="4"/>
                                        </p:tgtEl>
                                        <p:attrNameLst>
                                          <p:attrName>r</p:attrName>
                                        </p:attrNameLst>
                                      </p:cBhvr>
                                    </p:animRot>
                                    <p:animRot by="-1500000">
                                      <p:cBhvr>
                                        <p:cTn id="22" dur="125" fill="hold">
                                          <p:stCondLst>
                                            <p:cond delay="250"/>
                                          </p:stCondLst>
                                        </p:cTn>
                                        <p:tgtEl>
                                          <p:spTgt spid="4"/>
                                        </p:tgtEl>
                                        <p:attrNameLst>
                                          <p:attrName>r</p:attrName>
                                        </p:attrNameLst>
                                      </p:cBhvr>
                                    </p:animRot>
                                    <p:animRot by="1500000">
                                      <p:cBhvr>
                                        <p:cTn id="23"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334" y="0"/>
            <a:ext cx="2029820" cy="1484555"/>
          </a:xfrm>
          <a:prstGeom prst="rect">
            <a:avLst/>
          </a:prstGeom>
          <a:ln>
            <a:noFill/>
          </a:ln>
        </p:spPr>
      </p:pic>
      <p:sp>
        <p:nvSpPr>
          <p:cNvPr id="3" name="TextBox 2">
            <a:extLst>
              <a:ext uri="{FF2B5EF4-FFF2-40B4-BE49-F238E27FC236}">
                <a16:creationId xmlns:a16="http://schemas.microsoft.com/office/drawing/2014/main" id="{37A1DD84-D651-C9D7-1D3D-549FE6D4D8FF}"/>
              </a:ext>
            </a:extLst>
          </p:cNvPr>
          <p:cNvSpPr txBox="1"/>
          <p:nvPr/>
        </p:nvSpPr>
        <p:spPr>
          <a:xfrm>
            <a:off x="1725621" y="2858646"/>
            <a:ext cx="8740758" cy="707886"/>
          </a:xfrm>
          <a:prstGeom prst="rect">
            <a:avLst/>
          </a:prstGeom>
          <a:noFill/>
        </p:spPr>
        <p:txBody>
          <a:bodyPr wrap="square" rtlCol="0">
            <a:spAutoFit/>
          </a:bodyPr>
          <a:lstStyle/>
          <a:p>
            <a:pPr lvl="0" algn="ctr">
              <a:defRPr/>
            </a:pPr>
            <a:r>
              <a:rPr lang="en-US" altLang="zh-CN" sz="4000" b="1" noProof="0">
                <a:solidFill>
                  <a:srgbClr val="002060"/>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10759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ed Rectangular Callout 23"/>
          <p:cNvSpPr/>
          <p:nvPr/>
        </p:nvSpPr>
        <p:spPr>
          <a:xfrm flipH="1">
            <a:off x="3803003" y="2264538"/>
            <a:ext cx="4934664" cy="1134875"/>
          </a:xfrm>
          <a:prstGeom prst="wedgeRoundRectCallout">
            <a:avLst>
              <a:gd name="adj1" fmla="val -42040"/>
              <a:gd name="adj2" fmla="val 75034"/>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5723003" y="2599313"/>
            <a:ext cx="6029325" cy="3752850"/>
            <a:chOff x="3364308" y="4473783"/>
            <a:chExt cx="6029325" cy="3752850"/>
          </a:xfrm>
        </p:grpSpPr>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4308" y="4473783"/>
              <a:ext cx="6029325" cy="3752850"/>
            </a:xfrm>
            <a:prstGeom prst="rect">
              <a:avLst/>
            </a:prstGeom>
          </p:spPr>
        </p:pic>
        <p:sp>
          <p:nvSpPr>
            <p:cNvPr id="15" name="Rectangle 14"/>
            <p:cNvSpPr/>
            <p:nvPr/>
          </p:nvSpPr>
          <p:spPr>
            <a:xfrm>
              <a:off x="3423040" y="7749696"/>
              <a:ext cx="5191760" cy="467360"/>
            </a:xfrm>
            <a:prstGeom prst="rect">
              <a:avLst/>
            </a:prstGeom>
            <a:solidFill>
              <a:srgbClr val="C57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7" name="TextBox 116"/>
          <p:cNvSpPr txBox="1"/>
          <p:nvPr/>
        </p:nvSpPr>
        <p:spPr>
          <a:xfrm>
            <a:off x="4415864" y="357843"/>
            <a:ext cx="3346376"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THẢO LUẬN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82"/>
            <a:ext cx="1946787" cy="1423827"/>
          </a:xfrm>
          <a:prstGeom prst="rect">
            <a:avLst/>
          </a:prstGeom>
          <a:ln>
            <a:noFill/>
          </a:ln>
        </p:spPr>
      </p:pic>
      <p:sp>
        <p:nvSpPr>
          <p:cNvPr id="10" name="TextBox 9"/>
          <p:cNvSpPr txBox="1"/>
          <p:nvPr/>
        </p:nvSpPr>
        <p:spPr>
          <a:xfrm>
            <a:off x="2248591" y="919236"/>
            <a:ext cx="8043489" cy="1200329"/>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Nam muốn có một chiếc thước dài 30 cm có thể gấp gọn và cho vào hộp bút.</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Em hãy nghĩ cách giúp Nam làm một chiếc thước như vậy nhé!</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p:cNvSpPr txBox="1"/>
          <p:nvPr/>
        </p:nvSpPr>
        <p:spPr>
          <a:xfrm>
            <a:off x="3916491" y="2231810"/>
            <a:ext cx="4707687" cy="1200329"/>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Hộp bút của mình dài 20 cm. Làm thế nào để gấp</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gọn và cho thước vào hộp bút nhỉ?</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09649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par>
                                <p:cTn id="16" presetID="14" presetClass="entr" presetSubtype="1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randombar(horizontal)">
                                      <p:cBhvr>
                                        <p:cTn id="2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17" grpId="0"/>
      <p:bldP spid="10"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272980" y="1398289"/>
            <a:ext cx="5195296" cy="4081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4192671" y="198381"/>
            <a:ext cx="3346376"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NHIỆM VỤ</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682"/>
            <a:ext cx="1946787" cy="1423827"/>
          </a:xfrm>
          <a:prstGeom prst="rect">
            <a:avLst/>
          </a:prstGeom>
          <a:ln>
            <a:noFill/>
          </a:ln>
        </p:spPr>
      </p:pic>
      <p:sp>
        <p:nvSpPr>
          <p:cNvPr id="10" name="TextBox 9"/>
          <p:cNvSpPr txBox="1"/>
          <p:nvPr/>
        </p:nvSpPr>
        <p:spPr>
          <a:xfrm>
            <a:off x="2101064" y="823236"/>
            <a:ext cx="1937329"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Thước gấp</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23079" y="3693672"/>
            <a:ext cx="2073689" cy="2877535"/>
          </a:xfrm>
          <a:prstGeom prst="rect">
            <a:avLst/>
          </a:prstGeom>
        </p:spPr>
      </p:pic>
      <p:sp>
        <p:nvSpPr>
          <p:cNvPr id="20" name="Cloud Callout 19"/>
          <p:cNvSpPr/>
          <p:nvPr/>
        </p:nvSpPr>
        <p:spPr>
          <a:xfrm>
            <a:off x="2508463" y="3908690"/>
            <a:ext cx="2331301" cy="1941146"/>
          </a:xfrm>
          <a:prstGeom prst="cloudCallout">
            <a:avLst>
              <a:gd name="adj1" fmla="val -87108"/>
              <a:gd name="adj2" fmla="val -16613"/>
            </a:avLst>
          </a:prstGeom>
          <a:solidFill>
            <a:srgbClr val="C57B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508463" y="4279098"/>
            <a:ext cx="2398737" cy="1200329"/>
          </a:xfrm>
          <a:prstGeom prst="rect">
            <a:avLst/>
          </a:prstGeom>
          <a:noFill/>
        </p:spPr>
        <p:txBody>
          <a:bodyPr wrap="square" rtlCol="0">
            <a:spAutoFit/>
          </a:bodyPr>
          <a:lstStyle/>
          <a:p>
            <a:pPr lvl="0" algn="ctr">
              <a:defRPr/>
            </a:pPr>
            <a:r>
              <a:rPr lang="vi-VN" sz="2400">
                <a:latin typeface="Roboto" panose="02000000000000000000" pitchFamily="2" charset="0"/>
                <a:ea typeface="Roboto" panose="02000000000000000000" pitchFamily="2" charset="0"/>
              </a:rPr>
              <a:t>Bạn hãy làm một</a:t>
            </a:r>
            <a:r>
              <a:rPr lang="en-US" sz="2400">
                <a:latin typeface="Roboto" panose="02000000000000000000" pitchFamily="2" charset="0"/>
                <a:ea typeface="Roboto" panose="02000000000000000000" pitchFamily="2" charset="0"/>
              </a:rPr>
              <a:t> </a:t>
            </a:r>
            <a:r>
              <a:rPr lang="vi-VN" sz="2400">
                <a:latin typeface="Roboto" panose="02000000000000000000" pitchFamily="2" charset="0"/>
                <a:ea typeface="Roboto" panose="02000000000000000000" pitchFamily="2" charset="0"/>
              </a:rPr>
              <a:t>chiếc thước gấp nhé!</a:t>
            </a:r>
            <a:endParaRPr kumimoji="0" lang="vi-VN" sz="24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p:txBody>
      </p:sp>
      <p:pic>
        <p:nvPicPr>
          <p:cNvPr id="3" name="Picture 4">
            <a:extLst>
              <a:ext uri="{FF2B5EF4-FFF2-40B4-BE49-F238E27FC236}">
                <a16:creationId xmlns:a16="http://schemas.microsoft.com/office/drawing/2014/main" id="{FDC55940-84B4-E88D-7D08-3B134841A0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65049" y="754838"/>
            <a:ext cx="4084050" cy="327319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6167758" y="1503898"/>
            <a:ext cx="531473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b="1">
                <a:solidFill>
                  <a:srgbClr val="002060"/>
                </a:solidFill>
                <a:latin typeface="Roboto Black" panose="02000000000000000000" pitchFamily="2" charset="0"/>
                <a:ea typeface="Roboto Black" panose="02000000000000000000" pitchFamily="2" charset="0"/>
              </a:rPr>
              <a:t>Thước gấp đảm bảo các yêu cầu sau:</a:t>
            </a:r>
            <a:endParaRPr kumimoji="0" lang="vi-VN" altLang="zh-CN" sz="24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12" name="TextBox 11"/>
          <p:cNvSpPr txBox="1"/>
          <p:nvPr/>
        </p:nvSpPr>
        <p:spPr>
          <a:xfrm>
            <a:off x="6463373" y="1957266"/>
            <a:ext cx="4814511" cy="120032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Thước có vạch chia xăng-ti-mét và có ghi số đo 30 cm hoặc 40 cm</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50</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cm,…</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a:off x="6463373" y="3278173"/>
            <a:ext cx="4715904" cy="83099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Có thể gấp thành các đoạn dài 10 cm</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a:extLst>
              <a:ext uri="{FF2B5EF4-FFF2-40B4-BE49-F238E27FC236}">
                <a16:creationId xmlns:a16="http://schemas.microsoft.com/office/drawing/2014/main" id="{2FA9DF19-ED55-B4C5-1E89-26CB15D286B8}"/>
              </a:ext>
            </a:extLst>
          </p:cNvPr>
          <p:cNvSpPr txBox="1"/>
          <p:nvPr/>
        </p:nvSpPr>
        <p:spPr>
          <a:xfrm>
            <a:off x="6438397" y="4109170"/>
            <a:ext cx="5195297" cy="120032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Sản phẩm chắc chắn, đảm bảo tính chính xác, sử dụng được</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nhiều lần. </a:t>
            </a:r>
          </a:p>
        </p:txBody>
      </p:sp>
    </p:spTree>
    <p:extLst>
      <p:ext uri="{BB962C8B-B14F-4D97-AF65-F5344CB8AC3E}">
        <p14:creationId xmlns:p14="http://schemas.microsoft.com/office/powerpoint/2010/main" val="348914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left)">
                                      <p:cBhvr>
                                        <p:cTn id="16" dur="5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fltVal val="0"/>
                                          </p:val>
                                        </p:tav>
                                        <p:tav tm="100000">
                                          <p:val>
                                            <p:strVal val="#ppt_w"/>
                                          </p:val>
                                        </p:tav>
                                      </p:tavLst>
                                    </p:anim>
                                    <p:anim calcmode="lin" valueType="num">
                                      <p:cBhvr>
                                        <p:cTn id="20" dur="1000" fill="hold"/>
                                        <p:tgtEl>
                                          <p:spTgt spid="3"/>
                                        </p:tgtEl>
                                        <p:attrNameLst>
                                          <p:attrName>ppt_h</p:attrName>
                                        </p:attrNameLst>
                                      </p:cBhvr>
                                      <p:tavLst>
                                        <p:tav tm="0">
                                          <p:val>
                                            <p:fltVal val="0"/>
                                          </p:val>
                                        </p:tav>
                                        <p:tav tm="100000">
                                          <p:val>
                                            <p:strVal val="#ppt_h"/>
                                          </p:val>
                                        </p:tav>
                                      </p:tavLst>
                                    </p:anim>
                                    <p:anim calcmode="lin" valueType="num">
                                      <p:cBhvr>
                                        <p:cTn id="21" dur="1000" fill="hold"/>
                                        <p:tgtEl>
                                          <p:spTgt spid="3"/>
                                        </p:tgtEl>
                                        <p:attrNameLst>
                                          <p:attrName>style.rotation</p:attrName>
                                        </p:attrNameLst>
                                      </p:cBhvr>
                                      <p:tavLst>
                                        <p:tav tm="0">
                                          <p:val>
                                            <p:fltVal val="90"/>
                                          </p:val>
                                        </p:tav>
                                        <p:tav tm="100000">
                                          <p:val>
                                            <p:fltVal val="0"/>
                                          </p:val>
                                        </p:tav>
                                      </p:tavLst>
                                    </p:anim>
                                    <p:animEffect transition="in" filter="fade">
                                      <p:cBhvr>
                                        <p:cTn id="22" dur="10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00"/>
                                        <p:tgtEl>
                                          <p:spTgt spid="12"/>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down)">
                                      <p:cBhvr>
                                        <p:cTn id="33" dur="500"/>
                                        <p:tgtEl>
                                          <p:spTgt spid="13"/>
                                        </p:tgtEl>
                                      </p:cBhvr>
                                    </p:animEffect>
                                  </p:childTnLst>
                                </p:cTn>
                              </p:par>
                              <p:par>
                                <p:cTn id="34" presetID="42"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1000" fill="hold"/>
                                        <p:tgtEl>
                                          <p:spTgt spid="14"/>
                                        </p:tgtEl>
                                        <p:attrNameLst>
                                          <p:attrName>ppt_y</p:attrName>
                                        </p:attrNameLst>
                                      </p:cBhvr>
                                      <p:tavLst>
                                        <p:tav tm="0">
                                          <p:val>
                                            <p:strVal val="#ppt_y+.1"/>
                                          </p:val>
                                        </p:tav>
                                        <p:tav tm="100000">
                                          <p:val>
                                            <p:strVal val="#ppt_y"/>
                                          </p:val>
                                        </p:tav>
                                      </p:tavLst>
                                    </p:anim>
                                  </p:childTnLst>
                                </p:cTn>
                              </p:par>
                              <p:par>
                                <p:cTn id="39" presetID="31"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p:cTn id="41" dur="1000" fill="hold"/>
                                        <p:tgtEl>
                                          <p:spTgt spid="6"/>
                                        </p:tgtEl>
                                        <p:attrNameLst>
                                          <p:attrName>ppt_w</p:attrName>
                                        </p:attrNameLst>
                                      </p:cBhvr>
                                      <p:tavLst>
                                        <p:tav tm="0">
                                          <p:val>
                                            <p:fltVal val="0"/>
                                          </p:val>
                                        </p:tav>
                                        <p:tav tm="100000">
                                          <p:val>
                                            <p:strVal val="#ppt_w"/>
                                          </p:val>
                                        </p:tav>
                                      </p:tavLst>
                                    </p:anim>
                                    <p:anim calcmode="lin" valueType="num">
                                      <p:cBhvr>
                                        <p:cTn id="42" dur="1000" fill="hold"/>
                                        <p:tgtEl>
                                          <p:spTgt spid="6"/>
                                        </p:tgtEl>
                                        <p:attrNameLst>
                                          <p:attrName>ppt_h</p:attrName>
                                        </p:attrNameLst>
                                      </p:cBhvr>
                                      <p:tavLst>
                                        <p:tav tm="0">
                                          <p:val>
                                            <p:fltVal val="0"/>
                                          </p:val>
                                        </p:tav>
                                        <p:tav tm="100000">
                                          <p:val>
                                            <p:strVal val="#ppt_h"/>
                                          </p:val>
                                        </p:tav>
                                      </p:tavLst>
                                    </p:anim>
                                    <p:anim calcmode="lin" valueType="num">
                                      <p:cBhvr>
                                        <p:cTn id="43" dur="1000" fill="hold"/>
                                        <p:tgtEl>
                                          <p:spTgt spid="6"/>
                                        </p:tgtEl>
                                        <p:attrNameLst>
                                          <p:attrName>style.rotation</p:attrName>
                                        </p:attrNameLst>
                                      </p:cBhvr>
                                      <p:tavLst>
                                        <p:tav tm="0">
                                          <p:val>
                                            <p:fltVal val="90"/>
                                          </p:val>
                                        </p:tav>
                                        <p:tav tm="100000">
                                          <p:val>
                                            <p:fltVal val="0"/>
                                          </p:val>
                                        </p:tav>
                                      </p:tavLst>
                                    </p:anim>
                                    <p:animEffect transition="in" filter="fade">
                                      <p:cBhvr>
                                        <p:cTn id="4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7" grpId="0"/>
      <p:bldP spid="10" grpId="0"/>
      <p:bldP spid="20" grpId="0" animBg="1"/>
      <p:bldP spid="21" grpId="0"/>
      <p:bldP spid="11" grpId="0"/>
      <p:bldP spid="12" grpId="0"/>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553497" y="1247776"/>
            <a:ext cx="9409471" cy="4867890"/>
          </a:xfrm>
          <a:prstGeom prst="roundRect">
            <a:avLst>
              <a:gd name="adj" fmla="val 11310"/>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3"/>
          <a:stretch>
            <a:fillRect/>
          </a:stretch>
        </p:blipFill>
        <p:spPr>
          <a:xfrm>
            <a:off x="2675993" y="2118193"/>
            <a:ext cx="7441401" cy="3742857"/>
          </a:xfrm>
          <a:prstGeom prst="rect">
            <a:avLst/>
          </a:prstGeom>
        </p:spPr>
      </p:pic>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6105"/>
            <a:ext cx="2029820" cy="1484555"/>
          </a:xfrm>
          <a:prstGeom prst="rect">
            <a:avLst/>
          </a:prstGeom>
          <a:ln>
            <a:noFill/>
          </a:ln>
        </p:spPr>
      </p:pic>
      <p:sp>
        <p:nvSpPr>
          <p:cNvPr id="11" name="TextBox 10"/>
          <p:cNvSpPr txBox="1"/>
          <p:nvPr/>
        </p:nvSpPr>
        <p:spPr>
          <a:xfrm>
            <a:off x="4557637" y="535994"/>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8" name="TextBox 17"/>
          <p:cNvSpPr txBox="1"/>
          <p:nvPr/>
        </p:nvSpPr>
        <p:spPr>
          <a:xfrm>
            <a:off x="1830419" y="1323101"/>
            <a:ext cx="8808084" cy="769441"/>
          </a:xfrm>
          <a:prstGeom prst="rect">
            <a:avLst/>
          </a:prstGeom>
          <a:noFill/>
        </p:spPr>
        <p:txBody>
          <a:bodyPr wrap="square" rtlCol="0">
            <a:spAutoFit/>
          </a:bodyPr>
          <a:lstStyle/>
          <a:p>
            <a:pPr lvl="0" algn="just">
              <a:defRPr/>
            </a:pPr>
            <a:r>
              <a:rPr lang="en-US" altLang="zh-CN" sz="2200">
                <a:solidFill>
                  <a:srgbClr val="002060"/>
                </a:solidFill>
                <a:latin typeface="Roboto" panose="02000000000000000000" pitchFamily="2" charset="0"/>
                <a:ea typeface="Roboto" panose="02000000000000000000" pitchFamily="2" charset="0"/>
              </a:rPr>
              <a:t>Sử dụng thước thẳng có vạch chia xăng-ti-mét để đo rồi ghi kết quả đo vào chỗ chấm:</a:t>
            </a:r>
            <a:endParaRPr kumimoji="0" lang="en-US" altLang="zh-CN" sz="2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4779170" y="2568833"/>
            <a:ext cx="443380"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5</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20" name="TextBox 19"/>
          <p:cNvSpPr txBox="1"/>
          <p:nvPr/>
        </p:nvSpPr>
        <p:spPr>
          <a:xfrm>
            <a:off x="8406906" y="2560166"/>
            <a:ext cx="443380"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8</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21" name="TextBox 20"/>
          <p:cNvSpPr txBox="1"/>
          <p:nvPr/>
        </p:nvSpPr>
        <p:spPr>
          <a:xfrm>
            <a:off x="4700145" y="3961046"/>
            <a:ext cx="443380"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6</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22" name="TextBox 21"/>
          <p:cNvSpPr txBox="1"/>
          <p:nvPr/>
        </p:nvSpPr>
        <p:spPr>
          <a:xfrm>
            <a:off x="4557637" y="5357958"/>
            <a:ext cx="443380"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2</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23" name="TextBox 22"/>
          <p:cNvSpPr txBox="1"/>
          <p:nvPr/>
        </p:nvSpPr>
        <p:spPr>
          <a:xfrm>
            <a:off x="8406906" y="5357958"/>
            <a:ext cx="443380"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5</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24" name="TextBox 23"/>
          <p:cNvSpPr txBox="1"/>
          <p:nvPr/>
        </p:nvSpPr>
        <p:spPr>
          <a:xfrm>
            <a:off x="8406906" y="3897667"/>
            <a:ext cx="443380"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7</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pic>
        <p:nvPicPr>
          <p:cNvPr id="4" name="Picture 3">
            <a:extLst>
              <a:ext uri="{FF2B5EF4-FFF2-40B4-BE49-F238E27FC236}">
                <a16:creationId xmlns:a16="http://schemas.microsoft.com/office/drawing/2014/main" id="{8984A573-702B-823B-1FE9-0F36D86DDE68}"/>
              </a:ext>
            </a:extLst>
          </p:cNvPr>
          <p:cNvPicPr>
            <a:picLocks noChangeAspect="1"/>
          </p:cNvPicPr>
          <p:nvPr/>
        </p:nvPicPr>
        <p:blipFill>
          <a:blip r:embed="rId5"/>
          <a:stretch>
            <a:fillRect/>
          </a:stretch>
        </p:blipFill>
        <p:spPr>
          <a:xfrm>
            <a:off x="6220683" y="3473066"/>
            <a:ext cx="3370992" cy="229190"/>
          </a:xfrm>
          <a:prstGeom prst="rect">
            <a:avLst/>
          </a:prstGeom>
        </p:spPr>
      </p:pic>
    </p:spTree>
    <p:extLst>
      <p:ext uri="{BB962C8B-B14F-4D97-AF65-F5344CB8AC3E}">
        <p14:creationId xmlns:p14="http://schemas.microsoft.com/office/powerpoint/2010/main" val="113940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down)">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down)">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682"/>
            <a:ext cx="1946787" cy="1423827"/>
          </a:xfrm>
          <a:prstGeom prst="rect">
            <a:avLst/>
          </a:prstGeom>
          <a:ln>
            <a:noFill/>
          </a:ln>
        </p:spPr>
      </p:pic>
      <p:pic>
        <p:nvPicPr>
          <p:cNvPr id="2" name="Picture 1"/>
          <p:cNvPicPr>
            <a:picLocks noChangeAspect="1"/>
          </p:cNvPicPr>
          <p:nvPr/>
        </p:nvPicPr>
        <p:blipFill>
          <a:blip r:embed="rId4"/>
          <a:stretch>
            <a:fillRect/>
          </a:stretch>
        </p:blipFill>
        <p:spPr>
          <a:xfrm>
            <a:off x="5547360" y="1234751"/>
            <a:ext cx="5152866" cy="4329323"/>
          </a:xfrm>
          <a:prstGeom prst="rect">
            <a:avLst/>
          </a:prstGeom>
          <a:effectLst>
            <a:softEdge rad="63500"/>
          </a:effectLst>
        </p:spPr>
      </p:pic>
      <p:sp>
        <p:nvSpPr>
          <p:cNvPr id="10" name="TextBox 9"/>
          <p:cNvSpPr txBox="1"/>
          <p:nvPr/>
        </p:nvSpPr>
        <p:spPr>
          <a:xfrm>
            <a:off x="973393" y="1950421"/>
            <a:ext cx="4112957" cy="1200329"/>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Quan sát thước thẳng,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chỉ các vạch ứng với 1 cm,</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5 cm, 10 cm, 1 dm</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4" name="Rounded Rectangular Callout 23"/>
          <p:cNvSpPr/>
          <p:nvPr/>
        </p:nvSpPr>
        <p:spPr>
          <a:xfrm flipH="1">
            <a:off x="5433871" y="1121443"/>
            <a:ext cx="1459877" cy="687037"/>
          </a:xfrm>
          <a:prstGeom prst="wedgeRoundRectCallout">
            <a:avLst>
              <a:gd name="adj1" fmla="val -42040"/>
              <a:gd name="adj2" fmla="val 75034"/>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577840" y="1219626"/>
            <a:ext cx="1224469"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1 dm</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9375496" y="942618"/>
            <a:ext cx="1536344" cy="1007803"/>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9680686" y="1234751"/>
            <a:ext cx="1133029"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10 cm</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18581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randombar(horizontal)">
                                      <p:cBhvr>
                                        <p:cTn id="13" dur="500"/>
                                        <p:tgtEl>
                                          <p:spTgt spid="24"/>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4" grpId="0" animBg="1"/>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682"/>
            <a:ext cx="1946787" cy="1423827"/>
          </a:xfrm>
          <a:prstGeom prst="rect">
            <a:avLst/>
          </a:prstGeom>
          <a:ln>
            <a:noFill/>
          </a:ln>
        </p:spPr>
      </p:pic>
      <p:sp>
        <p:nvSpPr>
          <p:cNvPr id="10" name="TextBox 9"/>
          <p:cNvSpPr txBox="1"/>
          <p:nvPr/>
        </p:nvSpPr>
        <p:spPr>
          <a:xfrm>
            <a:off x="4484682" y="1191302"/>
            <a:ext cx="3222637"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Quan sát thước thẳng</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5" name="Picture 14">
            <a:extLst>
              <a:ext uri="{FF2B5EF4-FFF2-40B4-BE49-F238E27FC236}">
                <a16:creationId xmlns:a16="http://schemas.microsoft.com/office/drawing/2014/main" id="{85488058-17A6-A556-CA17-3E50888BCB70}"/>
              </a:ext>
            </a:extLst>
          </p:cNvPr>
          <p:cNvPicPr>
            <a:picLocks noChangeAspect="1"/>
          </p:cNvPicPr>
          <p:nvPr/>
        </p:nvPicPr>
        <p:blipFill>
          <a:blip r:embed="rId4">
            <a:duotone>
              <a:schemeClr val="accent1">
                <a:shade val="45000"/>
                <a:satMod val="135000"/>
              </a:schemeClr>
              <a:prstClr val="white"/>
            </a:duotone>
          </a:blip>
          <a:stretch>
            <a:fillRect/>
          </a:stretch>
        </p:blipFill>
        <p:spPr>
          <a:xfrm>
            <a:off x="3333918" y="3548790"/>
            <a:ext cx="5524164" cy="1299202"/>
          </a:xfrm>
          <a:prstGeom prst="rect">
            <a:avLst/>
          </a:prstGeom>
        </p:spPr>
      </p:pic>
      <p:cxnSp>
        <p:nvCxnSpPr>
          <p:cNvPr id="5" name="Straight Arrow Connector 4"/>
          <p:cNvCxnSpPr>
            <a:cxnSpLocks/>
          </p:cNvCxnSpPr>
          <p:nvPr/>
        </p:nvCxnSpPr>
        <p:spPr>
          <a:xfrm>
            <a:off x="4098136" y="3057525"/>
            <a:ext cx="0" cy="491265"/>
          </a:xfrm>
          <a:prstGeom prst="straightConnector1">
            <a:avLst/>
          </a:prstGeom>
          <a:ln w="38100">
            <a:solidFill>
              <a:srgbClr val="FF0000"/>
            </a:solidFill>
            <a:headEnd type="none"/>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A20B262-F049-21AF-2300-25505D4EDD7C}"/>
              </a:ext>
            </a:extLst>
          </p:cNvPr>
          <p:cNvPicPr>
            <a:picLocks noChangeAspect="1"/>
          </p:cNvPicPr>
          <p:nvPr/>
        </p:nvPicPr>
        <p:blipFill>
          <a:blip r:embed="rId5"/>
          <a:stretch>
            <a:fillRect/>
          </a:stretch>
        </p:blipFill>
        <p:spPr>
          <a:xfrm>
            <a:off x="3663134" y="3933810"/>
            <a:ext cx="362001" cy="209579"/>
          </a:xfrm>
          <a:prstGeom prst="rect">
            <a:avLst/>
          </a:prstGeom>
        </p:spPr>
      </p:pic>
      <p:pic>
        <p:nvPicPr>
          <p:cNvPr id="6" name="Picture 5">
            <a:extLst>
              <a:ext uri="{FF2B5EF4-FFF2-40B4-BE49-F238E27FC236}">
                <a16:creationId xmlns:a16="http://schemas.microsoft.com/office/drawing/2014/main" id="{5C7260F5-B4CA-C2E9-C1D1-1DEDB20EB8A3}"/>
              </a:ext>
            </a:extLst>
          </p:cNvPr>
          <p:cNvPicPr>
            <a:picLocks noChangeAspect="1"/>
          </p:cNvPicPr>
          <p:nvPr/>
        </p:nvPicPr>
        <p:blipFill>
          <a:blip r:embed="rId6"/>
          <a:stretch>
            <a:fillRect/>
          </a:stretch>
        </p:blipFill>
        <p:spPr>
          <a:xfrm>
            <a:off x="8153364" y="4131716"/>
            <a:ext cx="514422" cy="323895"/>
          </a:xfrm>
          <a:prstGeom prst="rect">
            <a:avLst/>
          </a:prstGeom>
        </p:spPr>
      </p:pic>
      <p:sp>
        <p:nvSpPr>
          <p:cNvPr id="19" name="TextBox 18">
            <a:extLst>
              <a:ext uri="{FF2B5EF4-FFF2-40B4-BE49-F238E27FC236}">
                <a16:creationId xmlns:a16="http://schemas.microsoft.com/office/drawing/2014/main" id="{EB1771FA-569E-E7FF-CD2C-35014C2F8500}"/>
              </a:ext>
            </a:extLst>
          </p:cNvPr>
          <p:cNvSpPr txBox="1"/>
          <p:nvPr/>
        </p:nvSpPr>
        <p:spPr>
          <a:xfrm>
            <a:off x="4557405" y="1891018"/>
            <a:ext cx="4548495"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Hãy chỉ ra vạch ứng với 1</a:t>
            </a:r>
            <a:r>
              <a:rPr lang="vi-VN" altLang="zh-CN" sz="2400">
                <a:solidFill>
                  <a:srgbClr val="002060"/>
                </a:solidFill>
                <a:latin typeface="Roboto" panose="02000000000000000000" pitchFamily="2" charset="0"/>
                <a:ea typeface="Roboto" panose="02000000000000000000" pitchFamily="2" charset="0"/>
              </a:rPr>
              <a:t> cm</a:t>
            </a:r>
          </a:p>
        </p:txBody>
      </p:sp>
      <p:cxnSp>
        <p:nvCxnSpPr>
          <p:cNvPr id="20" name="Straight Arrow Connector 19">
            <a:extLst>
              <a:ext uri="{FF2B5EF4-FFF2-40B4-BE49-F238E27FC236}">
                <a16:creationId xmlns:a16="http://schemas.microsoft.com/office/drawing/2014/main" id="{865F4C56-062F-2E85-075D-9D8D9F2B9C8E}"/>
              </a:ext>
            </a:extLst>
          </p:cNvPr>
          <p:cNvCxnSpPr>
            <a:cxnSpLocks/>
          </p:cNvCxnSpPr>
          <p:nvPr/>
        </p:nvCxnSpPr>
        <p:spPr>
          <a:xfrm>
            <a:off x="3590136" y="3369331"/>
            <a:ext cx="508000" cy="0"/>
          </a:xfrm>
          <a:prstGeom prst="straightConnector1">
            <a:avLst/>
          </a:prstGeom>
          <a:ln w="22225">
            <a:solidFill>
              <a:srgbClr val="00206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560D197F-380A-090C-C700-5779883A504B}"/>
              </a:ext>
            </a:extLst>
          </p:cNvPr>
          <p:cNvSpPr txBox="1"/>
          <p:nvPr/>
        </p:nvSpPr>
        <p:spPr>
          <a:xfrm>
            <a:off x="3471462" y="2986948"/>
            <a:ext cx="918835" cy="369332"/>
          </a:xfrm>
          <a:prstGeom prst="rect">
            <a:avLst/>
          </a:prstGeom>
          <a:noFill/>
        </p:spPr>
        <p:txBody>
          <a:bodyPr wrap="square" rtlCol="0">
            <a:spAutoFit/>
          </a:bodyPr>
          <a:lstStyle/>
          <a:p>
            <a:pPr lvl="0" algn="just">
              <a:defRPr/>
            </a:pPr>
            <a:r>
              <a:rPr lang="en-US" altLang="zh-CN">
                <a:solidFill>
                  <a:srgbClr val="002060"/>
                </a:solidFill>
                <a:latin typeface="Roboto" panose="02000000000000000000" pitchFamily="2" charset="0"/>
                <a:ea typeface="Roboto" panose="02000000000000000000" pitchFamily="2" charset="0"/>
              </a:rPr>
              <a:t>1</a:t>
            </a:r>
            <a:r>
              <a:rPr lang="vi-VN" altLang="zh-CN">
                <a:solidFill>
                  <a:srgbClr val="002060"/>
                </a:solidFill>
                <a:latin typeface="Roboto" panose="02000000000000000000" pitchFamily="2" charset="0"/>
                <a:ea typeface="Roboto" panose="02000000000000000000" pitchFamily="2" charset="0"/>
              </a:rPr>
              <a:t> cm</a:t>
            </a:r>
          </a:p>
        </p:txBody>
      </p:sp>
    </p:spTree>
    <p:extLst>
      <p:ext uri="{BB962C8B-B14F-4D97-AF65-F5344CB8AC3E}">
        <p14:creationId xmlns:p14="http://schemas.microsoft.com/office/powerpoint/2010/main" val="610245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outVertical)">
                                      <p:cBhvr>
                                        <p:cTn id="22" dur="500"/>
                                        <p:tgtEl>
                                          <p:spTgt spid="20"/>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00"/>
                                        <p:tgtEl>
                                          <p:spTgt spid="21"/>
                                        </p:tgtEl>
                                      </p:cBhvr>
                                    </p:animEffect>
                                  </p:childTnLst>
                                </p:cTn>
                              </p:par>
                              <p:par>
                                <p:cTn id="26" presetID="26" presetClass="emph" presetSubtype="0" repeatCount="3000" fill="hold" nodeType="withEffect">
                                  <p:stCondLst>
                                    <p:cond delay="0"/>
                                  </p:stCondLst>
                                  <p:childTnLst>
                                    <p:animEffect transition="out" filter="fade">
                                      <p:cBhvr>
                                        <p:cTn id="27" dur="1000" tmFilter="0, 0; .2, .5; .8, .5; 1, 0"/>
                                        <p:tgtEl>
                                          <p:spTgt spid="20"/>
                                        </p:tgtEl>
                                      </p:cBhvr>
                                    </p:animEffect>
                                    <p:animScale>
                                      <p:cBhvr>
                                        <p:cTn id="28" dur="500" autoRev="1"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p:bldP spid="21"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4501</TotalTime>
  <Words>1774</Words>
  <Application>Microsoft Office PowerPoint</Application>
  <PresentationFormat>Widescreen</PresentationFormat>
  <Paragraphs>182</Paragraphs>
  <Slides>30</Slides>
  <Notes>27</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30</vt:i4>
      </vt:variant>
    </vt:vector>
  </HeadingPairs>
  <TitlesOfParts>
    <vt:vector size="42" baseType="lpstr">
      <vt:lpstr>Arial</vt:lpstr>
      <vt:lpstr>Calibri</vt:lpstr>
      <vt:lpstr>Roboto Black</vt:lpstr>
      <vt:lpstr>Times New Roman</vt:lpstr>
      <vt:lpstr>Pangolin</vt:lpstr>
      <vt:lpstr>Wingdings</vt:lpstr>
      <vt:lpstr>Roboto</vt:lpstr>
      <vt:lpstr>Calibri Light</vt:lpstr>
      <vt:lpstr>1_Office Theme</vt:lpstr>
      <vt:lpstr>2_Office Theme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Van Minh Nguyen</cp:lastModifiedBy>
  <cp:revision>220</cp:revision>
  <dcterms:created xsi:type="dcterms:W3CDTF">2023-04-01T23:44:56Z</dcterms:created>
  <dcterms:modified xsi:type="dcterms:W3CDTF">2023-09-07T10:56:58Z</dcterms:modified>
</cp:coreProperties>
</file>