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7" r:id="rId3"/>
    <p:sldId id="261" r:id="rId4"/>
    <p:sldId id="262" r:id="rId5"/>
    <p:sldId id="264" r:id="rId6"/>
    <p:sldId id="263" r:id="rId7"/>
    <p:sldId id="274" r:id="rId8"/>
    <p:sldId id="265" r:id="rId9"/>
    <p:sldId id="260" r:id="rId10"/>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a:srgbClr val="FF3300"/>
    <a:srgbClr val="CCFFCC"/>
    <a:srgbClr val="FFCC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2107053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4227206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4135673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2169021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437482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16084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248512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74922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045511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2668638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09A334-8086-49B6-A22D-0CD8F0A12E24}" type="datetimeFigureOut">
              <a:rPr lang="vi-VN" smtClean="0"/>
              <a:pPr/>
              <a:t>10/11/2019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083683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9A334-8086-49B6-A22D-0CD8F0A12E24}" type="datetimeFigureOut">
              <a:rPr lang="vi-VN" smtClean="0"/>
              <a:pPr/>
              <a:t>10/11/2019</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643735-CDBA-41B8-A698-0D434D2211A1}" type="slidenum">
              <a:rPr lang="vi-VN" smtClean="0"/>
              <a:pPr/>
              <a:t>‹#›</a:t>
            </a:fld>
            <a:endParaRPr lang="vi-VN"/>
          </a:p>
        </p:txBody>
      </p:sp>
    </p:spTree>
    <p:extLst>
      <p:ext uri="{BB962C8B-B14F-4D97-AF65-F5344CB8AC3E}">
        <p14:creationId xmlns:p14="http://schemas.microsoft.com/office/powerpoint/2010/main" val="1658383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gif"/><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39631224720098"/>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2051" name="Picture 2" descr="Picture16"/>
          <p:cNvPicPr>
            <a:picLocks noChangeAspect="1" noChangeArrowheads="1"/>
          </p:cNvPicPr>
          <p:nvPr/>
        </p:nvPicPr>
        <p:blipFill>
          <a:blip r:embed="rId3"/>
          <a:srcRect/>
          <a:stretch>
            <a:fillRect/>
          </a:stretch>
        </p:blipFill>
        <p:spPr bwMode="auto">
          <a:xfrm>
            <a:off x="685800" y="609600"/>
            <a:ext cx="7543800" cy="5557837"/>
          </a:xfrm>
          <a:prstGeom prst="rect">
            <a:avLst/>
          </a:prstGeom>
          <a:noFill/>
          <a:ln w="9525">
            <a:noFill/>
            <a:miter lim="800000"/>
            <a:headEnd/>
            <a:tailEnd/>
          </a:ln>
        </p:spPr>
      </p:pic>
      <p:sp>
        <p:nvSpPr>
          <p:cNvPr id="2052" name="Text Box 3"/>
          <p:cNvSpPr txBox="1">
            <a:spLocks noChangeArrowheads="1"/>
          </p:cNvSpPr>
          <p:nvPr/>
        </p:nvSpPr>
        <p:spPr bwMode="auto">
          <a:xfrm>
            <a:off x="685800" y="1981200"/>
            <a:ext cx="7162800" cy="2708434"/>
          </a:xfrm>
          <a:prstGeom prst="rect">
            <a:avLst/>
          </a:prstGeom>
          <a:noFill/>
          <a:ln w="9525" algn="ctr">
            <a:noFill/>
            <a:miter lim="800000"/>
            <a:headEnd/>
            <a:tailEnd/>
          </a:ln>
        </p:spPr>
        <p:txBody>
          <a:bodyPr wrap="square">
            <a:spAutoFit/>
          </a:bodyPr>
          <a:lstStyle/>
          <a:p>
            <a:pPr algn="ctr" eaLnBrk="0" hangingPunct="0">
              <a:spcBef>
                <a:spcPct val="50000"/>
              </a:spcBef>
              <a:defRPr/>
            </a:pPr>
            <a:r>
              <a:rPr lang="en-US" sz="3200" b="1" dirty="0">
                <a:latin typeface="Times New Roman" pitchFamily="18" charset="0"/>
                <a:cs typeface="Arial" pitchFamily="34" charset="0"/>
              </a:rPr>
              <a:t>English 8</a:t>
            </a:r>
          </a:p>
          <a:p>
            <a:pPr algn="ctr" eaLnBrk="0" hangingPunct="0">
              <a:spcBef>
                <a:spcPct val="50000"/>
              </a:spcBef>
              <a:defRPr/>
            </a:pPr>
            <a:r>
              <a:rPr lang="en-US" sz="2800" b="1" dirty="0">
                <a:latin typeface="Times New Roman" pitchFamily="18" charset="0"/>
                <a:cs typeface="Arial" pitchFamily="34" charset="0"/>
              </a:rPr>
              <a:t>UNIT 2 . </a:t>
            </a:r>
            <a:r>
              <a:rPr lang="en-US" sz="2800" b="1" dirty="0">
                <a:ln w="10541" cmpd="sng">
                  <a:solidFill>
                    <a:schemeClr val="accent1">
                      <a:shade val="88000"/>
                      <a:satMod val="110000"/>
                    </a:schemeClr>
                  </a:solidFill>
                  <a:prstDash val="solid"/>
                </a:ln>
                <a:latin typeface="Times New Roman" pitchFamily="18" charset="0"/>
                <a:cs typeface="Times New Roman" pitchFamily="18" charset="0"/>
              </a:rPr>
              <a:t>LIFE IN THE COUNTRYSISE</a:t>
            </a:r>
          </a:p>
          <a:p>
            <a:pPr algn="ctr" eaLnBrk="0" hangingPunct="0">
              <a:spcBef>
                <a:spcPct val="50000"/>
              </a:spcBef>
              <a:defRPr/>
            </a:pPr>
            <a:r>
              <a:rPr lang="en-US" sz="3200" b="1" dirty="0">
                <a:latin typeface="Times New Roman" pitchFamily="18" charset="0"/>
                <a:cs typeface="Arial" pitchFamily="34" charset="0"/>
              </a:rPr>
              <a:t>PERIOD 13: SKILLS 1</a:t>
            </a:r>
          </a:p>
          <a:p>
            <a:pPr algn="ctr" eaLnBrk="0" hangingPunct="0">
              <a:spcBef>
                <a:spcPct val="50000"/>
              </a:spcBef>
              <a:defRPr/>
            </a:pPr>
            <a:endParaRPr lang="en-US" sz="3200" b="1" dirty="0">
              <a:latin typeface="Times New Roman" pitchFamily="18" charset="0"/>
              <a:cs typeface="Arial" pitchFamily="34" charset="0"/>
            </a:endParaRPr>
          </a:p>
        </p:txBody>
      </p:sp>
      <p:sp>
        <p:nvSpPr>
          <p:cNvPr id="2054" name="Text Box 3"/>
          <p:cNvSpPr txBox="1">
            <a:spLocks noChangeArrowheads="1"/>
          </p:cNvSpPr>
          <p:nvPr/>
        </p:nvSpPr>
        <p:spPr bwMode="auto">
          <a:xfrm>
            <a:off x="2057400" y="4572000"/>
            <a:ext cx="4283075" cy="461963"/>
          </a:xfrm>
          <a:prstGeom prst="rect">
            <a:avLst/>
          </a:prstGeom>
          <a:noFill/>
          <a:ln w="9525" algn="ctr">
            <a:noFill/>
            <a:miter lim="800000"/>
            <a:headEnd/>
            <a:tailEnd/>
          </a:ln>
        </p:spPr>
        <p:txBody>
          <a:bodyPr>
            <a:spAutoFit/>
          </a:bodyPr>
          <a:lstStyle/>
          <a:p>
            <a:pPr algn="ctr" eaLnBrk="0" hangingPunct="0">
              <a:spcBef>
                <a:spcPct val="50000"/>
              </a:spcBef>
            </a:pPr>
            <a:endParaRPr lang="en-US" sz="2400" b="1">
              <a:solidFill>
                <a:srgbClr val="FF0000"/>
              </a:solidFill>
              <a:latin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6" name="TextBox 5"/>
          <p:cNvSpPr txBox="1"/>
          <p:nvPr/>
        </p:nvSpPr>
        <p:spPr>
          <a:xfrm>
            <a:off x="0" y="457200"/>
            <a:ext cx="9144000" cy="707886"/>
          </a:xfrm>
          <a:prstGeom prst="rect">
            <a:avLst/>
          </a:prstGeom>
          <a:noFill/>
        </p:spPr>
        <p:txBody>
          <a:bodyPr wrap="square" rtlCol="0">
            <a:spAutoFit/>
          </a:bodyPr>
          <a:lstStyle/>
          <a:p>
            <a:r>
              <a:rPr lang="en-US" sz="2000" b="1" dirty="0">
                <a:solidFill>
                  <a:srgbClr val="002060"/>
                </a:solidFill>
                <a:latin typeface=".VnTimeH" pitchFamily="34" charset="0"/>
                <a:cs typeface="Arial" pitchFamily="34" charset="0"/>
              </a:rPr>
              <a:t>A. Reading : </a:t>
            </a:r>
            <a:r>
              <a:rPr lang="en-US" sz="2000" b="1" dirty="0">
                <a:solidFill>
                  <a:srgbClr val="FF0000"/>
                </a:solidFill>
                <a:latin typeface="Arial" pitchFamily="34" charset="0"/>
                <a:cs typeface="Arial" pitchFamily="34" charset="0"/>
              </a:rPr>
              <a:t>1. Quickly read the passage and choose the most suitable heading A, B, or C for each paragraph</a:t>
            </a:r>
            <a:r>
              <a:rPr lang="en-US" sz="2000" dirty="0">
                <a:solidFill>
                  <a:srgbClr val="FF0000"/>
                </a:solidFill>
                <a:latin typeface="Arial" pitchFamily="34" charset="0"/>
                <a:cs typeface="Arial" pitchFamily="34" charset="0"/>
              </a:rPr>
              <a:t>.</a:t>
            </a:r>
            <a:endParaRPr lang="vi-VN" sz="2000" dirty="0">
              <a:solidFill>
                <a:srgbClr val="FF0000"/>
              </a:solidFill>
              <a:latin typeface="Arial" pitchFamily="34" charset="0"/>
              <a:cs typeface="Arial" pitchFamily="34" charset="0"/>
            </a:endParaRPr>
          </a:p>
        </p:txBody>
      </p:sp>
      <p:sp>
        <p:nvSpPr>
          <p:cNvPr id="7" name="Rectangle 6"/>
          <p:cNvSpPr/>
          <p:nvPr/>
        </p:nvSpPr>
        <p:spPr>
          <a:xfrm>
            <a:off x="0" y="2514600"/>
            <a:ext cx="9144000" cy="3939540"/>
          </a:xfrm>
          <a:prstGeom prst="rect">
            <a:avLst/>
          </a:prstGeom>
        </p:spPr>
        <p:txBody>
          <a:bodyPr wrap="square">
            <a:spAutoFit/>
          </a:bodyPr>
          <a:lstStyle/>
          <a:p>
            <a:pPr algn="just"/>
            <a:r>
              <a:rPr lang="en-US" sz="1600" dirty="0">
                <a:latin typeface="Arial" panose="020B0604020202020204" pitchFamily="34" charset="0"/>
                <a:cs typeface="Arial" panose="020B0604020202020204" pitchFamily="34" charset="0"/>
              </a:rPr>
              <a:t>1. ________________________________________</a:t>
            </a:r>
            <a:br>
              <a:rPr lang="en-US" sz="1600"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We don’t live a normal life like many other people. We live a nomadic life. This means we move two or three times a year to look for new pastures - grasslands - for our cattle. The cattle provide most of our needs: dairy products, meat, and clothing.</a:t>
            </a:r>
          </a:p>
          <a:p>
            <a:pPr algn="just"/>
            <a:r>
              <a:rPr lang="en-US" dirty="0">
                <a:latin typeface="Arial" panose="020B0604020202020204" pitchFamily="34" charset="0"/>
                <a:cs typeface="Arial" panose="020B0604020202020204" pitchFamily="34" charset="0"/>
              </a:rPr>
              <a:t>2. ______________________________________</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We live in a </a:t>
            </a:r>
            <a:r>
              <a:rPr lang="en-US" i="1" dirty="0" err="1">
                <a:latin typeface="Arial" panose="020B0604020202020204" pitchFamily="34" charset="0"/>
                <a:cs typeface="Arial" panose="020B0604020202020204" pitchFamily="34" charset="0"/>
              </a:rPr>
              <a:t>ger</a:t>
            </a:r>
            <a:r>
              <a:rPr lang="en-US" dirty="0">
                <a:latin typeface="Arial" panose="020B0604020202020204" pitchFamily="34" charset="0"/>
                <a:cs typeface="Arial" panose="020B0604020202020204" pitchFamily="34" charset="0"/>
              </a:rPr>
              <a:t>, our traditional circular tent. It keeps us cool in summer and warm in winter, even when the temperature drops to -50°C. It can be put up then taken down and transported.</a:t>
            </a:r>
          </a:p>
          <a:p>
            <a:pPr algn="just"/>
            <a:r>
              <a:rPr lang="en-US" dirty="0">
                <a:latin typeface="Arial" panose="020B0604020202020204" pitchFamily="34" charset="0"/>
                <a:cs typeface="Arial" panose="020B0604020202020204" pitchFamily="34" charset="0"/>
              </a:rPr>
              <a:t>3. ______________________________________</a:t>
            </a:r>
          </a:p>
          <a:p>
            <a:pPr algn="just"/>
            <a:r>
              <a:rPr lang="en-US" dirty="0">
                <a:latin typeface="Arial" panose="020B0604020202020204" pitchFamily="34" charset="0"/>
                <a:cs typeface="Arial" panose="020B0604020202020204" pitchFamily="34" charset="0"/>
              </a:rPr>
              <a:t>For most of the year, we are surrounded by vast pastures, rivers and mountains. We see few people from the outside world. When we are small, we play on our land and with the animals. The horse is our best friend. Any nomadic child can ride a horse. We learn from an early age to help in the family, from household chores to heavier work like herding the cattle. We also learn to be brave.</a:t>
            </a:r>
          </a:p>
        </p:txBody>
      </p:sp>
      <p:sp>
        <p:nvSpPr>
          <p:cNvPr id="9" name="Rectangle 8"/>
          <p:cNvSpPr/>
          <p:nvPr/>
        </p:nvSpPr>
        <p:spPr>
          <a:xfrm>
            <a:off x="3581400" y="1066800"/>
            <a:ext cx="5334000" cy="1273492"/>
          </a:xfrm>
          <a:prstGeom prst="rect">
            <a:avLst/>
          </a:prstGeom>
          <a:solidFill>
            <a:srgbClr val="CCFFCC"/>
          </a:solidFill>
          <a:ln>
            <a:solidFill>
              <a:srgbClr val="CC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latin typeface="Arial" panose="020B0604020202020204" pitchFamily="34" charset="0"/>
                <a:cs typeface="Arial" panose="020B0604020202020204" pitchFamily="34" charset="0"/>
              </a:rPr>
              <a:t>A. Nomadic children’s lives</a:t>
            </a:r>
            <a:br>
              <a:rPr lang="en-US" sz="2000" b="1" dirty="0">
                <a:solidFill>
                  <a:schemeClr val="tx1"/>
                </a:solidFill>
                <a:latin typeface="Arial" panose="020B0604020202020204" pitchFamily="34" charset="0"/>
                <a:cs typeface="Arial" panose="020B0604020202020204" pitchFamily="34" charset="0"/>
              </a:rPr>
            </a:br>
            <a:r>
              <a:rPr lang="en-US" sz="2000" b="1" dirty="0">
                <a:solidFill>
                  <a:schemeClr val="tx1"/>
                </a:solidFill>
                <a:latin typeface="Arial" panose="020B0604020202020204" pitchFamily="34" charset="0"/>
                <a:cs typeface="Arial" panose="020B0604020202020204" pitchFamily="34" charset="0"/>
              </a:rPr>
              <a:t>B. The importance of cattle to the nomads</a:t>
            </a:r>
            <a:br>
              <a:rPr lang="en-US" sz="2000" b="1" dirty="0">
                <a:solidFill>
                  <a:schemeClr val="tx1"/>
                </a:solidFill>
                <a:latin typeface="Arial" panose="020B0604020202020204" pitchFamily="34" charset="0"/>
                <a:cs typeface="Arial" panose="020B0604020202020204" pitchFamily="34" charset="0"/>
              </a:rPr>
            </a:br>
            <a:r>
              <a:rPr lang="en-US" sz="2000" b="1" dirty="0">
                <a:solidFill>
                  <a:schemeClr val="tx1"/>
                </a:solidFill>
                <a:latin typeface="Arial" panose="020B0604020202020204" pitchFamily="34" charset="0"/>
                <a:cs typeface="Arial" panose="020B0604020202020204" pitchFamily="34" charset="0"/>
              </a:rPr>
              <a:t>C. The nomads’ home</a:t>
            </a:r>
            <a:endParaRPr lang="vi-VN" sz="2000" b="1" dirty="0">
              <a:solidFill>
                <a:schemeClr val="tx1"/>
              </a:solidFill>
              <a:latin typeface="Arial" panose="020B0604020202020204" pitchFamily="34" charset="0"/>
              <a:cs typeface="Arial" panose="020B0604020202020204" pitchFamily="34" charset="0"/>
            </a:endParaRPr>
          </a:p>
        </p:txBody>
      </p:sp>
      <p:sp>
        <p:nvSpPr>
          <p:cNvPr id="10" name="Frame 9"/>
          <p:cNvSpPr/>
          <p:nvPr/>
        </p:nvSpPr>
        <p:spPr>
          <a:xfrm>
            <a:off x="0" y="1219200"/>
            <a:ext cx="3275853" cy="1273492"/>
          </a:xfrm>
          <a:prstGeom prst="frame">
            <a:avLst/>
          </a:prstGeom>
          <a:solidFill>
            <a:srgbClr val="FF3300">
              <a:alpha val="87843"/>
            </a:srgbClr>
          </a:solidFill>
          <a:ln>
            <a:solidFill>
              <a:srgbClr val="FF3300">
                <a:alpha val="8784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effectLst>
                  <a:outerShdw blurRad="38100" dist="38100" dir="2700000" algn="tl">
                    <a:srgbClr val="000000">
                      <a:alpha val="43137"/>
                    </a:srgbClr>
                  </a:outerShdw>
                </a:effectLst>
              </a:rPr>
              <a:t>NOMADIC LIFE ON THE </a:t>
            </a:r>
          </a:p>
          <a:p>
            <a:pPr algn="ctr"/>
            <a:r>
              <a:rPr lang="en-US" sz="2200" b="1" dirty="0">
                <a:solidFill>
                  <a:schemeClr val="tx1"/>
                </a:solidFill>
                <a:effectLst>
                  <a:outerShdw blurRad="38100" dist="38100" dir="2700000" algn="tl">
                    <a:srgbClr val="000000">
                      <a:alpha val="43137"/>
                    </a:srgbClr>
                  </a:outerShdw>
                </a:effectLst>
              </a:rPr>
              <a:t>GOBI HIGHLANDS</a:t>
            </a:r>
            <a:endParaRPr lang="vi-VN" sz="2200" b="1" dirty="0">
              <a:solidFill>
                <a:schemeClr val="tx1"/>
              </a:solidFill>
              <a:effectLst>
                <a:outerShdw blurRad="38100" dist="38100" dir="2700000" algn="tl">
                  <a:srgbClr val="000000">
                    <a:alpha val="43137"/>
                  </a:srgbClr>
                </a:outerShdw>
              </a:effectLst>
            </a:endParaRPr>
          </a:p>
        </p:txBody>
      </p:sp>
      <p:sp>
        <p:nvSpPr>
          <p:cNvPr id="8" name="TextBox 7"/>
          <p:cNvSpPr txBox="1"/>
          <p:nvPr/>
        </p:nvSpPr>
        <p:spPr>
          <a:xfrm>
            <a:off x="3657600" y="2438400"/>
            <a:ext cx="5324311" cy="369332"/>
          </a:xfrm>
          <a:prstGeom prst="rect">
            <a:avLst/>
          </a:prstGeom>
          <a:noFill/>
        </p:spPr>
        <p:txBody>
          <a:bodyPr wrap="square" rtlCol="0">
            <a:spAutoFit/>
          </a:bodyPr>
          <a:lstStyle/>
          <a:p>
            <a:r>
              <a:rPr lang="en-US" b="1" i="1" dirty="0">
                <a:solidFill>
                  <a:srgbClr val="FF0000"/>
                </a:solidFill>
              </a:rPr>
              <a:t>B. </a:t>
            </a:r>
            <a:r>
              <a:rPr lang="en-US" b="1" i="1" dirty="0">
                <a:solidFill>
                  <a:srgbClr val="FF0000"/>
                </a:solidFill>
                <a:latin typeface="Arial" panose="020B0604020202020204" pitchFamily="34" charset="0"/>
                <a:cs typeface="Arial" panose="020B0604020202020204" pitchFamily="34" charset="0"/>
              </a:rPr>
              <a:t>The importance of cattle to the nomads</a:t>
            </a:r>
            <a:r>
              <a:rPr lang="en-US" b="1" i="1" dirty="0">
                <a:solidFill>
                  <a:srgbClr val="FF0000"/>
                </a:solidFill>
              </a:rPr>
              <a:t> </a:t>
            </a:r>
            <a:endParaRPr lang="vi-VN" b="1" i="1" dirty="0">
              <a:solidFill>
                <a:srgbClr val="FF0000"/>
              </a:solidFill>
            </a:endParaRPr>
          </a:p>
        </p:txBody>
      </p:sp>
      <p:sp>
        <p:nvSpPr>
          <p:cNvPr id="11" name="TextBox 10"/>
          <p:cNvSpPr txBox="1"/>
          <p:nvPr/>
        </p:nvSpPr>
        <p:spPr>
          <a:xfrm>
            <a:off x="4648200" y="3581400"/>
            <a:ext cx="2691228" cy="369332"/>
          </a:xfrm>
          <a:prstGeom prst="rect">
            <a:avLst/>
          </a:prstGeom>
          <a:noFill/>
        </p:spPr>
        <p:txBody>
          <a:bodyPr wrap="square" rtlCol="0">
            <a:spAutoFit/>
          </a:bodyPr>
          <a:lstStyle/>
          <a:p>
            <a:r>
              <a:rPr lang="en-US" b="1" i="1" dirty="0">
                <a:solidFill>
                  <a:srgbClr val="FF0000"/>
                </a:solidFill>
                <a:latin typeface="Arial" panose="020B0604020202020204" pitchFamily="34" charset="0"/>
                <a:cs typeface="Arial" panose="020B0604020202020204" pitchFamily="34" charset="0"/>
              </a:rPr>
              <a:t>C. The nomads’ home</a:t>
            </a:r>
            <a:endParaRPr lang="vi-VN" b="1" i="1" dirty="0">
              <a:solidFill>
                <a:srgbClr val="FF0000"/>
              </a:solidFill>
              <a:latin typeface="Arial" panose="020B0604020202020204" pitchFamily="34" charset="0"/>
              <a:cs typeface="Arial" panose="020B0604020202020204" pitchFamily="34" charset="0"/>
            </a:endParaRPr>
          </a:p>
        </p:txBody>
      </p:sp>
      <p:sp>
        <p:nvSpPr>
          <p:cNvPr id="12" name="Rectangle 11"/>
          <p:cNvSpPr/>
          <p:nvPr/>
        </p:nvSpPr>
        <p:spPr>
          <a:xfrm>
            <a:off x="838200" y="4648200"/>
            <a:ext cx="3176895" cy="369332"/>
          </a:xfrm>
          <a:prstGeom prst="rect">
            <a:avLst/>
          </a:prstGeom>
        </p:spPr>
        <p:txBody>
          <a:bodyPr wrap="none">
            <a:spAutoFit/>
          </a:bodyPr>
          <a:lstStyle/>
          <a:p>
            <a:r>
              <a:rPr lang="en-US" b="1" i="1" dirty="0">
                <a:solidFill>
                  <a:srgbClr val="FF0000"/>
                </a:solidFill>
                <a:latin typeface="Arial" panose="020B0604020202020204" pitchFamily="34" charset="0"/>
                <a:cs typeface="Arial" panose="020B0604020202020204" pitchFamily="34" charset="0"/>
              </a:rPr>
              <a:t>A. Nomadic children’s lives</a:t>
            </a:r>
            <a:endParaRPr lang="vi-VN" b="1" i="1" dirty="0">
              <a:solidFill>
                <a:srgbClr val="FF0000"/>
              </a:solidFill>
            </a:endParaRPr>
          </a:p>
        </p:txBody>
      </p:sp>
      <p:sp>
        <p:nvSpPr>
          <p:cNvPr id="14" name="Rectangle 13"/>
          <p:cNvSpPr/>
          <p:nvPr/>
        </p:nvSpPr>
        <p:spPr>
          <a:xfrm>
            <a:off x="1752600" y="3048000"/>
            <a:ext cx="11430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962400" y="3581400"/>
            <a:ext cx="12954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429000" y="4114800"/>
            <a:ext cx="762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066800" y="3581400"/>
            <a:ext cx="762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657600" y="4419600"/>
            <a:ext cx="5334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4038600" y="6096000"/>
            <a:ext cx="1752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28584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5" presetClass="exit" presetSubtype="0" fill="hold" grpId="0" nodeType="clickEffect">
                                  <p:stCondLst>
                                    <p:cond delay="0"/>
                                  </p:stCondLst>
                                  <p:childTnLst>
                                    <p:anim calcmode="lin" valueType="num">
                                      <p:cBhvr>
                                        <p:cTn id="24" dur="1000"/>
                                        <p:tgtEl>
                                          <p:spTgt spid="9"/>
                                        </p:tgtEl>
                                        <p:attrNameLst>
                                          <p:attrName>ppt_w</p:attrName>
                                        </p:attrNameLst>
                                      </p:cBhvr>
                                      <p:tavLst>
                                        <p:tav tm="0">
                                          <p:val>
                                            <p:strVal val="ppt_w"/>
                                          </p:val>
                                        </p:tav>
                                        <p:tav tm="100000">
                                          <p:val>
                                            <p:fltVal val="0"/>
                                          </p:val>
                                        </p:tav>
                                      </p:tavLst>
                                    </p:anim>
                                    <p:anim calcmode="lin" valueType="num">
                                      <p:cBhvr>
                                        <p:cTn id="25" dur="1000"/>
                                        <p:tgtEl>
                                          <p:spTgt spid="9"/>
                                        </p:tgtEl>
                                        <p:attrNameLst>
                                          <p:attrName>ppt_h</p:attrName>
                                        </p:attrNameLst>
                                      </p:cBhvr>
                                      <p:tavLst>
                                        <p:tav tm="0">
                                          <p:val>
                                            <p:strVal val="ppt_h"/>
                                          </p:val>
                                        </p:tav>
                                        <p:tav tm="100000">
                                          <p:val>
                                            <p:fltVal val="0"/>
                                          </p:val>
                                        </p:tav>
                                      </p:tavLst>
                                    </p:anim>
                                    <p:anim calcmode="lin" valueType="num">
                                      <p:cBhvr>
                                        <p:cTn id="26" dur="1000"/>
                                        <p:tgtEl>
                                          <p:spTgt spid="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7" dur="1000"/>
                                        <p:tgtEl>
                                          <p:spTgt spid="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8" dur="1" fill="hold">
                                          <p:stCondLst>
                                            <p:cond delay="999"/>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ppt_x"/>
                                          </p:val>
                                        </p:tav>
                                        <p:tav tm="100000">
                                          <p:val>
                                            <p:strVal val="#ppt_x"/>
                                          </p:val>
                                        </p:tav>
                                      </p:tavLst>
                                    </p:anim>
                                    <p:anim calcmode="lin" valueType="num">
                                      <p:cBhvr additive="base">
                                        <p:cTn id="5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ppt_x"/>
                                          </p:val>
                                        </p:tav>
                                        <p:tav tm="100000">
                                          <p:val>
                                            <p:strVal val="#ppt_x"/>
                                          </p:val>
                                        </p:tav>
                                      </p:tavLst>
                                    </p:anim>
                                    <p:anim calcmode="lin" valueType="num">
                                      <p:cBhvr additive="base">
                                        <p:cTn id="6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P spid="11" grpId="0"/>
      <p:bldP spid="12" grpId="0"/>
      <p:bldP spid="14" grpId="0" animBg="1"/>
      <p:bldP spid="15" grpId="0" animBg="1"/>
      <p:bldP spid="16" grpId="0" animBg="1"/>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0" y="476672"/>
            <a:ext cx="9144000" cy="830997"/>
          </a:xfrm>
          <a:prstGeom prst="rect">
            <a:avLst/>
          </a:prstGeom>
          <a:noFill/>
        </p:spPr>
        <p:txBody>
          <a:bodyPr wrap="square" rtlCol="0">
            <a:spAutoFit/>
          </a:bodyPr>
          <a:lstStyle/>
          <a:p>
            <a:r>
              <a:rPr lang="en-US" sz="2400" b="1" dirty="0">
                <a:solidFill>
                  <a:srgbClr val="FF0000"/>
                </a:solidFill>
                <a:latin typeface="Arial" pitchFamily="34" charset="0"/>
                <a:cs typeface="Arial" pitchFamily="34" charset="0"/>
              </a:rPr>
              <a:t>2. Match the descriptions with the words/ phrases from the passage.</a:t>
            </a:r>
            <a:endParaRPr lang="vi-VN" sz="2400" b="1" dirty="0">
              <a:solidFill>
                <a:srgbClr val="FF0000"/>
              </a:solidFill>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272534561"/>
              </p:ext>
            </p:extLst>
          </p:nvPr>
        </p:nvGraphicFramePr>
        <p:xfrm>
          <a:off x="304800" y="1412776"/>
          <a:ext cx="8458200" cy="4683224"/>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20000"/>
                    </a:ext>
                  </a:extLst>
                </a:gridCol>
                <a:gridCol w="6019800">
                  <a:extLst>
                    <a:ext uri="{9D8B030D-6E8A-4147-A177-3AD203B41FA5}">
                      <a16:colId xmlns:a16="http://schemas.microsoft.com/office/drawing/2014/main" val="20001"/>
                    </a:ext>
                  </a:extLst>
                </a:gridCol>
              </a:tblGrid>
              <a:tr h="932670">
                <a:tc>
                  <a:txBody>
                    <a:bodyPr/>
                    <a:lstStyle/>
                    <a:p>
                      <a:pPr algn="ctr"/>
                      <a:r>
                        <a:rPr lang="en-US" sz="2400" dirty="0">
                          <a:solidFill>
                            <a:schemeClr val="bg1"/>
                          </a:solidFill>
                        </a:rPr>
                        <a:t>Words/</a:t>
                      </a:r>
                      <a:r>
                        <a:rPr lang="en-US" sz="2400" baseline="0" dirty="0">
                          <a:solidFill>
                            <a:schemeClr val="bg1"/>
                          </a:solidFill>
                        </a:rPr>
                        <a:t> Phrases</a:t>
                      </a:r>
                      <a:endParaRPr lang="vi-VN" sz="2400" dirty="0">
                        <a:solidFill>
                          <a:schemeClr val="bg1"/>
                        </a:solidFill>
                      </a:endParaRPr>
                    </a:p>
                  </a:txBody>
                  <a:tcPr>
                    <a:solidFill>
                      <a:srgbClr val="0070C0"/>
                    </a:solidFill>
                  </a:tcPr>
                </a:tc>
                <a:tc>
                  <a:txBody>
                    <a:bodyPr/>
                    <a:lstStyle/>
                    <a:p>
                      <a:pPr algn="ctr"/>
                      <a:r>
                        <a:rPr lang="en-US" sz="2400" dirty="0"/>
                        <a:t>Descriptions</a:t>
                      </a:r>
                      <a:endParaRPr lang="vi-VN" sz="2400" dirty="0"/>
                    </a:p>
                  </a:txBody>
                  <a:tcPr>
                    <a:solidFill>
                      <a:srgbClr val="0070C0"/>
                    </a:solidFill>
                  </a:tcPr>
                </a:tc>
                <a:extLst>
                  <a:ext uri="{0D108BD9-81ED-4DB2-BD59-A6C34878D82A}">
                    <a16:rowId xmlns:a16="http://schemas.microsoft.com/office/drawing/2014/main" val="10000"/>
                  </a:ext>
                </a:extLst>
              </a:tr>
              <a:tr h="3750554">
                <a:tc>
                  <a:txBody>
                    <a:bodyPr/>
                    <a:lstStyle/>
                    <a:p>
                      <a:pPr marL="342900" indent="-342900">
                        <a:lnSpc>
                          <a:spcPct val="150000"/>
                        </a:lnSpc>
                        <a:buAutoNum type="arabicPeriod"/>
                      </a:pPr>
                      <a:r>
                        <a:rPr lang="en-US" sz="2400" dirty="0">
                          <a:solidFill>
                            <a:schemeClr val="tx1"/>
                          </a:solidFill>
                        </a:rPr>
                        <a:t>a </a:t>
                      </a:r>
                      <a:r>
                        <a:rPr lang="en-US" sz="2400" i="1" dirty="0" err="1">
                          <a:solidFill>
                            <a:schemeClr val="tx1"/>
                          </a:solidFill>
                        </a:rPr>
                        <a:t>ger</a:t>
                      </a:r>
                      <a:endParaRPr lang="en-US" sz="2400" i="1" dirty="0">
                        <a:solidFill>
                          <a:schemeClr val="tx1"/>
                        </a:solidFill>
                      </a:endParaRPr>
                    </a:p>
                    <a:p>
                      <a:pPr marL="342900" indent="-342900">
                        <a:lnSpc>
                          <a:spcPct val="150000"/>
                        </a:lnSpc>
                        <a:buAutoNum type="arabicPeriod"/>
                      </a:pPr>
                      <a:r>
                        <a:rPr lang="en-US" sz="2400" dirty="0">
                          <a:solidFill>
                            <a:schemeClr val="tx1"/>
                          </a:solidFill>
                        </a:rPr>
                        <a:t>dairy</a:t>
                      </a:r>
                      <a:r>
                        <a:rPr lang="en-US" sz="2400" baseline="0" dirty="0">
                          <a:solidFill>
                            <a:schemeClr val="tx1"/>
                          </a:solidFill>
                        </a:rPr>
                        <a:t> products</a:t>
                      </a:r>
                    </a:p>
                    <a:p>
                      <a:pPr marL="342900" indent="-342900">
                        <a:lnSpc>
                          <a:spcPct val="150000"/>
                        </a:lnSpc>
                        <a:buAutoNum type="arabicPeriod"/>
                      </a:pPr>
                      <a:endParaRPr lang="en-US" sz="2400" baseline="0" dirty="0">
                        <a:solidFill>
                          <a:schemeClr val="tx1"/>
                        </a:solidFill>
                      </a:endParaRPr>
                    </a:p>
                    <a:p>
                      <a:pPr marL="342900" indent="-342900">
                        <a:lnSpc>
                          <a:spcPct val="150000"/>
                        </a:lnSpc>
                        <a:buAutoNum type="arabicPeriod"/>
                      </a:pPr>
                      <a:r>
                        <a:rPr lang="en-US" sz="2400" baseline="0" dirty="0">
                          <a:solidFill>
                            <a:schemeClr val="tx1"/>
                          </a:solidFill>
                        </a:rPr>
                        <a:t>cattle</a:t>
                      </a:r>
                    </a:p>
                    <a:p>
                      <a:pPr marL="342900" indent="-342900">
                        <a:lnSpc>
                          <a:spcPct val="150000"/>
                        </a:lnSpc>
                        <a:buAutoNum type="arabicPeriod"/>
                      </a:pPr>
                      <a:r>
                        <a:rPr lang="en-US" sz="2400" baseline="0" dirty="0">
                          <a:solidFill>
                            <a:schemeClr val="tx1"/>
                          </a:solidFill>
                        </a:rPr>
                        <a:t>nomadic life</a:t>
                      </a:r>
                    </a:p>
                    <a:p>
                      <a:pPr marL="342900" indent="-342900">
                        <a:lnSpc>
                          <a:spcPct val="150000"/>
                        </a:lnSpc>
                        <a:buAutoNum type="arabicPeriod"/>
                      </a:pPr>
                      <a:r>
                        <a:rPr lang="en-US" sz="2400" baseline="0" dirty="0">
                          <a:solidFill>
                            <a:schemeClr val="tx1"/>
                          </a:solidFill>
                        </a:rPr>
                        <a:t>pastures</a:t>
                      </a:r>
                      <a:endParaRPr lang="vi-VN" sz="2400" dirty="0">
                        <a:solidFill>
                          <a:schemeClr val="tx1"/>
                        </a:solidFill>
                      </a:endParaRPr>
                    </a:p>
                  </a:txBody>
                  <a:tcPr>
                    <a:solidFill>
                      <a:srgbClr val="CCECFF"/>
                    </a:solidFill>
                  </a:tcPr>
                </a:tc>
                <a:tc>
                  <a:txBody>
                    <a:bodyPr/>
                    <a:lstStyle/>
                    <a:p>
                      <a:pPr marL="342900" indent="-342900">
                        <a:lnSpc>
                          <a:spcPct val="150000"/>
                        </a:lnSpc>
                        <a:buFont typeface="+mj-lt"/>
                        <a:buAutoNum type="alphaLcPeriod"/>
                      </a:pPr>
                      <a:r>
                        <a:rPr lang="en-US" sz="2400" dirty="0"/>
                        <a:t>a life</a:t>
                      </a:r>
                      <a:r>
                        <a:rPr lang="en-US" sz="2400" baseline="0" dirty="0"/>
                        <a:t> on the move</a:t>
                      </a:r>
                    </a:p>
                    <a:p>
                      <a:pPr marL="342900" indent="-342900">
                        <a:lnSpc>
                          <a:spcPct val="150000"/>
                        </a:lnSpc>
                        <a:buFont typeface="+mj-lt"/>
                        <a:buAutoNum type="alphaLcPeriod"/>
                      </a:pPr>
                      <a:r>
                        <a:rPr lang="en-US" sz="2400" baseline="0" dirty="0"/>
                        <a:t>a circular tent in which Mongolian nomads live</a:t>
                      </a:r>
                    </a:p>
                    <a:p>
                      <a:pPr marL="342900" indent="-342900">
                        <a:lnSpc>
                          <a:spcPct val="150000"/>
                        </a:lnSpc>
                        <a:buFont typeface="+mj-lt"/>
                        <a:buAutoNum type="alphaLcPeriod"/>
                      </a:pPr>
                      <a:r>
                        <a:rPr lang="en-US" sz="2400" baseline="0" dirty="0"/>
                        <a:t>grasslands</a:t>
                      </a:r>
                    </a:p>
                    <a:p>
                      <a:pPr marL="342900" indent="-342900">
                        <a:lnSpc>
                          <a:spcPct val="150000"/>
                        </a:lnSpc>
                        <a:buFont typeface="+mj-lt"/>
                        <a:buAutoNum type="alphaLcPeriod"/>
                      </a:pPr>
                      <a:r>
                        <a:rPr lang="en-US" sz="2400" baseline="0" dirty="0"/>
                        <a:t>milk, butter, cheese</a:t>
                      </a:r>
                    </a:p>
                    <a:p>
                      <a:pPr marL="342900" indent="-342900">
                        <a:lnSpc>
                          <a:spcPct val="150000"/>
                        </a:lnSpc>
                        <a:buFont typeface="+mj-lt"/>
                        <a:buAutoNum type="alphaLcPeriod"/>
                      </a:pPr>
                      <a:r>
                        <a:rPr lang="en-US" sz="2400" baseline="0" dirty="0"/>
                        <a:t>cows, goats, buffaloes ...</a:t>
                      </a:r>
                      <a:endParaRPr lang="vi-VN" sz="2400" dirty="0"/>
                    </a:p>
                  </a:txBody>
                  <a:tcPr>
                    <a:solidFill>
                      <a:srgbClr val="CCECFF"/>
                    </a:solidFill>
                  </a:tcPr>
                </a:tc>
                <a:extLst>
                  <a:ext uri="{0D108BD9-81ED-4DB2-BD59-A6C34878D82A}">
                    <a16:rowId xmlns:a16="http://schemas.microsoft.com/office/drawing/2014/main" val="10001"/>
                  </a:ext>
                </a:extLst>
              </a:tr>
            </a:tbl>
          </a:graphicData>
        </a:graphic>
      </p:graphicFrame>
      <p:cxnSp>
        <p:nvCxnSpPr>
          <p:cNvPr id="14" name="Straight Connector 13"/>
          <p:cNvCxnSpPr/>
          <p:nvPr/>
        </p:nvCxnSpPr>
        <p:spPr>
          <a:xfrm>
            <a:off x="1371600" y="2743200"/>
            <a:ext cx="1600200" cy="53340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rot="16200000" flipH="1">
            <a:off x="1752600" y="3810000"/>
            <a:ext cx="1600200" cy="68580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a:off x="1600200" y="4419600"/>
            <a:ext cx="1295400" cy="9906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rot="5400000" flipH="1" flipV="1">
            <a:off x="1485900" y="3543300"/>
            <a:ext cx="2209800" cy="6096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flipV="1">
            <a:off x="1828800" y="4495800"/>
            <a:ext cx="1066800" cy="99060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3273136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0" y="476672"/>
            <a:ext cx="9144000" cy="830997"/>
          </a:xfrm>
          <a:prstGeom prst="rect">
            <a:avLst/>
          </a:prstGeom>
          <a:noFill/>
        </p:spPr>
        <p:txBody>
          <a:bodyPr wrap="square" rtlCol="0">
            <a:spAutoFit/>
          </a:bodyPr>
          <a:lstStyle/>
          <a:p>
            <a:r>
              <a:rPr lang="en-US" sz="2400" b="1" dirty="0">
                <a:solidFill>
                  <a:srgbClr val="FF0000"/>
                </a:solidFill>
                <a:latin typeface="Arial" pitchFamily="34" charset="0"/>
                <a:cs typeface="Arial" pitchFamily="34" charset="0"/>
              </a:rPr>
              <a:t>3. Read the passage again and choose the best answer A, B, C, or D.</a:t>
            </a:r>
            <a:endParaRPr lang="vi-VN" sz="2400" b="1" dirty="0">
              <a:solidFill>
                <a:srgbClr val="FF0000"/>
              </a:solidFill>
              <a:latin typeface="Arial" pitchFamily="34" charset="0"/>
              <a:cs typeface="Arial" pitchFamily="34" charset="0"/>
            </a:endParaRPr>
          </a:p>
        </p:txBody>
      </p:sp>
      <p:sp>
        <p:nvSpPr>
          <p:cNvPr id="5" name="Rectangle 4"/>
          <p:cNvSpPr/>
          <p:nvPr/>
        </p:nvSpPr>
        <p:spPr>
          <a:xfrm>
            <a:off x="381000" y="1524000"/>
            <a:ext cx="7620000" cy="4801314"/>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1.  We live __________ other people.</a:t>
            </a:r>
          </a:p>
          <a:p>
            <a:r>
              <a:rPr lang="en-US" dirty="0">
                <a:latin typeface="Arial" panose="020B0604020202020204" pitchFamily="34" charset="0"/>
                <a:cs typeface="Arial" panose="020B0604020202020204" pitchFamily="34" charset="0"/>
              </a:rPr>
              <a:t>A.  a different life to</a:t>
            </a:r>
          </a:p>
          <a:p>
            <a:r>
              <a:rPr lang="en-US" dirty="0">
                <a:latin typeface="Arial" panose="020B0604020202020204" pitchFamily="34" charset="0"/>
                <a:cs typeface="Arial" panose="020B0604020202020204" pitchFamily="34" charset="0"/>
              </a:rPr>
              <a:t>B.  similarly to</a:t>
            </a:r>
          </a:p>
          <a:p>
            <a:r>
              <a:rPr lang="en-US" dirty="0">
                <a:latin typeface="Arial" panose="020B0604020202020204" pitchFamily="34" charset="0"/>
                <a:cs typeface="Arial" panose="020B0604020202020204" pitchFamily="34" charset="0"/>
              </a:rPr>
              <a:t>C.  the same life as</a:t>
            </a:r>
          </a:p>
          <a:p>
            <a:pPr marL="342900" indent="-342900">
              <a:buAutoNum type="alphaUcPeriod" startAt="4"/>
            </a:pPr>
            <a:r>
              <a:rPr lang="en-US" dirty="0">
                <a:latin typeface="Arial" panose="020B0604020202020204" pitchFamily="34" charset="0"/>
                <a:cs typeface="Arial" panose="020B0604020202020204" pitchFamily="34" charset="0"/>
              </a:rPr>
              <a:t>in exactly the same way as</a:t>
            </a:r>
          </a:p>
          <a:p>
            <a:pPr marL="342900" indent="-342900">
              <a:buAutoNum type="alphaUcPeriod" startAt="4"/>
            </a:pP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2.  We have to move in order to </a:t>
            </a:r>
            <a:r>
              <a:rPr lang="en-US" dirty="0">
                <a:latin typeface="Arial" panose="020B0604020202020204" pitchFamily="34" charset="0"/>
                <a:cs typeface="Arial" panose="020B0604020202020204" pitchFamily="34" charset="0"/>
              </a:rPr>
              <a:t>__________.</a:t>
            </a:r>
          </a:p>
          <a:p>
            <a:r>
              <a:rPr lang="en-US" dirty="0">
                <a:latin typeface="Arial" panose="020B0604020202020204" pitchFamily="34" charset="0"/>
                <a:cs typeface="Arial" panose="020B0604020202020204" pitchFamily="34" charset="0"/>
              </a:rPr>
              <a:t>A.  change our lifestyle</a:t>
            </a:r>
          </a:p>
          <a:p>
            <a:r>
              <a:rPr lang="en-US" dirty="0">
                <a:latin typeface="Arial" panose="020B0604020202020204" pitchFamily="34" charset="0"/>
                <a:cs typeface="Arial" panose="020B0604020202020204" pitchFamily="34" charset="0"/>
              </a:rPr>
              <a:t>B.  look for better weather</a:t>
            </a:r>
          </a:p>
          <a:p>
            <a:r>
              <a:rPr lang="en-US" dirty="0">
                <a:latin typeface="Arial" panose="020B0604020202020204" pitchFamily="34" charset="0"/>
                <a:cs typeface="Arial" panose="020B0604020202020204" pitchFamily="34" charset="0"/>
              </a:rPr>
              <a:t>C.  look for food for our cattle</a:t>
            </a:r>
          </a:p>
          <a:p>
            <a:pPr marL="342900" indent="-342900">
              <a:buAutoNum type="alphaUcPeriod" startAt="4"/>
            </a:pPr>
            <a:r>
              <a:rPr lang="en-US" dirty="0">
                <a:latin typeface="Arial" panose="020B0604020202020204" pitchFamily="34" charset="0"/>
                <a:cs typeface="Arial" panose="020B0604020202020204" pitchFamily="34" charset="0"/>
              </a:rPr>
              <a:t>be closer to the city</a:t>
            </a:r>
          </a:p>
          <a:p>
            <a:pPr marL="342900" indent="-342900">
              <a:buAutoNum type="alphaUcPeriod" startAt="4"/>
            </a:pP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3.  Our cattle can provide us with </a:t>
            </a:r>
            <a:r>
              <a:rPr lang="en-US" dirty="0">
                <a:latin typeface="Arial" panose="020B0604020202020204" pitchFamily="34" charset="0"/>
                <a:cs typeface="Arial" panose="020B0604020202020204" pitchFamily="34" charset="0"/>
              </a:rPr>
              <a:t>__________.</a:t>
            </a:r>
          </a:p>
          <a:p>
            <a:r>
              <a:rPr lang="en-US" dirty="0">
                <a:latin typeface="Arial" panose="020B0604020202020204" pitchFamily="34" charset="0"/>
                <a:cs typeface="Arial" panose="020B0604020202020204" pitchFamily="34" charset="0"/>
              </a:rPr>
              <a:t>A.  most of our needs</a:t>
            </a:r>
          </a:p>
          <a:p>
            <a:r>
              <a:rPr lang="en-US" dirty="0">
                <a:latin typeface="Arial" panose="020B0604020202020204" pitchFamily="34" charset="0"/>
                <a:cs typeface="Arial" panose="020B0604020202020204" pitchFamily="34" charset="0"/>
              </a:rPr>
              <a:t>B.  food only</a:t>
            </a:r>
          </a:p>
          <a:p>
            <a:r>
              <a:rPr lang="en-US" dirty="0">
                <a:latin typeface="Arial" panose="020B0604020202020204" pitchFamily="34" charset="0"/>
                <a:cs typeface="Arial" panose="020B0604020202020204" pitchFamily="34" charset="0"/>
              </a:rPr>
              <a:t>C.  means of transport only</a:t>
            </a:r>
          </a:p>
          <a:p>
            <a:pPr marL="342900" indent="-342900">
              <a:buAutoNum type="alphaUcPeriod" startAt="4"/>
            </a:pPr>
            <a:r>
              <a:rPr lang="en-US" dirty="0">
                <a:latin typeface="Arial" panose="020B0604020202020204" pitchFamily="34" charset="0"/>
                <a:cs typeface="Arial" panose="020B0604020202020204" pitchFamily="34" charset="0"/>
              </a:rPr>
              <a:t>anything we want</a:t>
            </a:r>
          </a:p>
        </p:txBody>
      </p:sp>
      <p:sp>
        <p:nvSpPr>
          <p:cNvPr id="6" name="Oval 5"/>
          <p:cNvSpPr/>
          <p:nvPr/>
        </p:nvSpPr>
        <p:spPr>
          <a:xfrm>
            <a:off x="381000" y="182880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Oval 6"/>
          <p:cNvSpPr/>
          <p:nvPr/>
        </p:nvSpPr>
        <p:spPr>
          <a:xfrm>
            <a:off x="381000" y="396240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Oval 7"/>
          <p:cNvSpPr/>
          <p:nvPr/>
        </p:nvSpPr>
        <p:spPr>
          <a:xfrm>
            <a:off x="381000" y="510540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extBox 8"/>
          <p:cNvSpPr txBox="1"/>
          <p:nvPr/>
        </p:nvSpPr>
        <p:spPr>
          <a:xfrm>
            <a:off x="4724400" y="1676400"/>
            <a:ext cx="3810000" cy="646331"/>
          </a:xfrm>
          <a:prstGeom prst="rect">
            <a:avLst/>
          </a:prstGeom>
          <a:noFill/>
        </p:spPr>
        <p:txBody>
          <a:bodyPr wrap="square" rtlCol="0">
            <a:spAutoFit/>
          </a:bodyPr>
          <a:lstStyle/>
          <a:p>
            <a:r>
              <a:rPr lang="en-US" b="1" i="1" dirty="0">
                <a:solidFill>
                  <a:srgbClr val="002060"/>
                </a:solidFill>
                <a:latin typeface="Arial" panose="020B0604020202020204" pitchFamily="34" charset="0"/>
                <a:cs typeface="Arial" panose="020B0604020202020204" pitchFamily="34" charset="0"/>
              </a:rPr>
              <a:t>We don’t live a normal life like many other people. </a:t>
            </a:r>
            <a:endParaRPr lang="en-US" b="1" i="1" dirty="0">
              <a:solidFill>
                <a:srgbClr val="002060"/>
              </a:solidFill>
            </a:endParaRPr>
          </a:p>
        </p:txBody>
      </p:sp>
      <p:sp>
        <p:nvSpPr>
          <p:cNvPr id="10" name="TextBox 9"/>
          <p:cNvSpPr txBox="1"/>
          <p:nvPr/>
        </p:nvSpPr>
        <p:spPr>
          <a:xfrm>
            <a:off x="5257800" y="3276600"/>
            <a:ext cx="3352800" cy="1200329"/>
          </a:xfrm>
          <a:prstGeom prst="rect">
            <a:avLst/>
          </a:prstGeom>
          <a:noFill/>
        </p:spPr>
        <p:txBody>
          <a:bodyPr wrap="square" rtlCol="0">
            <a:spAutoFit/>
          </a:bodyPr>
          <a:lstStyle/>
          <a:p>
            <a:r>
              <a:rPr lang="en-US" b="1" i="1" dirty="0">
                <a:solidFill>
                  <a:srgbClr val="002060"/>
                </a:solidFill>
                <a:latin typeface="Arial" panose="020B0604020202020204" pitchFamily="34" charset="0"/>
                <a:cs typeface="Arial" panose="020B0604020202020204" pitchFamily="34" charset="0"/>
              </a:rPr>
              <a:t>This means we move two or three times a year to look for new pastures - grasslands - for our cattle. </a:t>
            </a:r>
            <a:endParaRPr lang="en-US" b="1" i="1" dirty="0">
              <a:solidFill>
                <a:srgbClr val="002060"/>
              </a:solidFill>
            </a:endParaRPr>
          </a:p>
        </p:txBody>
      </p:sp>
      <p:sp>
        <p:nvSpPr>
          <p:cNvPr id="11" name="TextBox 10"/>
          <p:cNvSpPr txBox="1"/>
          <p:nvPr/>
        </p:nvSpPr>
        <p:spPr>
          <a:xfrm>
            <a:off x="5486400" y="5029200"/>
            <a:ext cx="3352800" cy="923330"/>
          </a:xfrm>
          <a:prstGeom prst="rect">
            <a:avLst/>
          </a:prstGeom>
          <a:noFill/>
        </p:spPr>
        <p:txBody>
          <a:bodyPr wrap="square" rtlCol="0">
            <a:spAutoFit/>
          </a:bodyPr>
          <a:lstStyle/>
          <a:p>
            <a:r>
              <a:rPr lang="en-US" b="1" i="1" dirty="0">
                <a:solidFill>
                  <a:srgbClr val="002060"/>
                </a:solidFill>
                <a:latin typeface="Arial" panose="020B0604020202020204" pitchFamily="34" charset="0"/>
                <a:cs typeface="Arial" panose="020B0604020202020204" pitchFamily="34" charset="0"/>
              </a:rPr>
              <a:t>The cattle provide most of our needs: dairy products, meat, and clothing.</a:t>
            </a:r>
            <a:endParaRPr lang="en-US" b="1" i="1" dirty="0">
              <a:solidFill>
                <a:srgbClr val="002060"/>
              </a:solidFill>
            </a:endParaRPr>
          </a:p>
        </p:txBody>
      </p:sp>
    </p:spTree>
    <p:extLst>
      <p:ext uri="{BB962C8B-B14F-4D97-AF65-F5344CB8AC3E}">
        <p14:creationId xmlns:p14="http://schemas.microsoft.com/office/powerpoint/2010/main" val="32088559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heel(1)">
                                      <p:cBhvr>
                                        <p:cTn id="30" dur="1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5" name="Rectangle 4"/>
          <p:cNvSpPr/>
          <p:nvPr/>
        </p:nvSpPr>
        <p:spPr>
          <a:xfrm>
            <a:off x="304800" y="876782"/>
            <a:ext cx="8839200" cy="4801314"/>
          </a:xfrm>
          <a:prstGeom prst="rect">
            <a:avLst/>
          </a:prstGeom>
        </p:spPr>
        <p:txBody>
          <a:bodyPr wrap="square">
            <a:spAutoFit/>
          </a:bodyPr>
          <a:lstStyle/>
          <a:p>
            <a:r>
              <a:rPr lang="en-US" b="1" dirty="0">
                <a:solidFill>
                  <a:srgbClr val="002060"/>
                </a:solidFill>
                <a:latin typeface="Arial" panose="020B0604020202020204" pitchFamily="34" charset="0"/>
                <a:cs typeface="Arial" panose="020B0604020202020204" pitchFamily="34" charset="0"/>
              </a:rPr>
              <a:t>4.  When we move to a new place, we </a:t>
            </a:r>
            <a:r>
              <a:rPr lang="en-US" dirty="0">
                <a:latin typeface="Arial" panose="020B0604020202020204" pitchFamily="34" charset="0"/>
                <a:cs typeface="Arial" panose="020B0604020202020204" pitchFamily="34" charset="0"/>
              </a:rPr>
              <a:t>__________.</a:t>
            </a:r>
          </a:p>
          <a:p>
            <a:r>
              <a:rPr lang="en-US" dirty="0">
                <a:latin typeface="Arial" panose="020B0604020202020204" pitchFamily="34" charset="0"/>
                <a:cs typeface="Arial" panose="020B0604020202020204" pitchFamily="34" charset="0"/>
              </a:rPr>
              <a:t>A.  have to make a new </a:t>
            </a:r>
            <a:r>
              <a:rPr lang="en-US" i="1" dirty="0" err="1">
                <a:latin typeface="Arial" panose="020B0604020202020204" pitchFamily="34" charset="0"/>
                <a:cs typeface="Arial" panose="020B0604020202020204" pitchFamily="34" charset="0"/>
              </a:rPr>
              <a:t>ger</a:t>
            </a:r>
            <a:endParaRPr lang="en-US"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  put up the </a:t>
            </a:r>
            <a:r>
              <a:rPr lang="en-US" i="1" dirty="0" err="1">
                <a:latin typeface="Arial" panose="020B0604020202020204" pitchFamily="34" charset="0"/>
                <a:cs typeface="Arial" panose="020B0604020202020204" pitchFamily="34" charset="0"/>
              </a:rPr>
              <a:t>ger</a:t>
            </a:r>
            <a:endParaRPr lang="en-US" i="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  buy a new </a:t>
            </a:r>
            <a:r>
              <a:rPr lang="en-US" i="1" dirty="0" err="1">
                <a:latin typeface="Arial" panose="020B0604020202020204" pitchFamily="34" charset="0"/>
                <a:cs typeface="Arial" panose="020B0604020202020204" pitchFamily="34" charset="0"/>
              </a:rPr>
              <a:t>ger</a:t>
            </a:r>
            <a:endParaRPr lang="en-US" i="1" dirty="0">
              <a:latin typeface="Arial" panose="020B0604020202020204" pitchFamily="34" charset="0"/>
              <a:cs typeface="Arial" panose="020B0604020202020204" pitchFamily="34" charset="0"/>
            </a:endParaRPr>
          </a:p>
          <a:p>
            <a:pPr marL="342900" indent="-342900">
              <a:buAutoNum type="alphaUcPeriod" startAt="4"/>
            </a:pPr>
            <a:r>
              <a:rPr lang="en-US" dirty="0">
                <a:latin typeface="Arial" panose="020B0604020202020204" pitchFamily="34" charset="0"/>
                <a:cs typeface="Arial" panose="020B0604020202020204" pitchFamily="34" charset="0"/>
              </a:rPr>
              <a:t>share a </a:t>
            </a:r>
            <a:r>
              <a:rPr lang="en-US" i="1" dirty="0" err="1">
                <a:latin typeface="Arial" panose="020B0604020202020204" pitchFamily="34" charset="0"/>
                <a:cs typeface="Arial" panose="020B0604020202020204" pitchFamily="34" charset="0"/>
              </a:rPr>
              <a:t>ger</a:t>
            </a:r>
            <a:r>
              <a:rPr lang="en-US" dirty="0">
                <a:latin typeface="Arial" panose="020B0604020202020204" pitchFamily="34" charset="0"/>
                <a:cs typeface="Arial" panose="020B0604020202020204" pitchFamily="34" charset="0"/>
              </a:rPr>
              <a:t> with our </a:t>
            </a:r>
            <a:r>
              <a:rPr lang="en-US" dirty="0" err="1">
                <a:latin typeface="Arial" panose="020B0604020202020204" pitchFamily="34" charset="0"/>
                <a:cs typeface="Arial" panose="020B0604020202020204" pitchFamily="34" charset="0"/>
              </a:rPr>
              <a:t>neighbours</a:t>
            </a:r>
            <a:endParaRPr lang="en-US" dirty="0">
              <a:latin typeface="Arial" panose="020B0604020202020204" pitchFamily="34" charset="0"/>
              <a:cs typeface="Arial" panose="020B0604020202020204" pitchFamily="34" charset="0"/>
            </a:endParaRPr>
          </a:p>
          <a:p>
            <a:pPr marL="342900" indent="-342900">
              <a:buAutoNum type="alphaUcPeriod" startAt="4"/>
            </a:pP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5.  Nomadic children </a:t>
            </a:r>
            <a:r>
              <a:rPr lang="en-US" dirty="0">
                <a:latin typeface="Arial" panose="020B0604020202020204" pitchFamily="34" charset="0"/>
                <a:cs typeface="Arial" panose="020B0604020202020204" pitchFamily="34" charset="0"/>
              </a:rPr>
              <a:t>__________.</a:t>
            </a:r>
          </a:p>
          <a:p>
            <a:r>
              <a:rPr lang="en-US" dirty="0">
                <a:latin typeface="Arial" panose="020B0604020202020204" pitchFamily="34" charset="0"/>
                <a:cs typeface="Arial" panose="020B0604020202020204" pitchFamily="34" charset="0"/>
              </a:rPr>
              <a:t>A.  play the same games as other children in the world</a:t>
            </a:r>
          </a:p>
          <a:p>
            <a:r>
              <a:rPr lang="en-US" dirty="0">
                <a:latin typeface="Arial" panose="020B0604020202020204" pitchFamily="34" charset="0"/>
                <a:cs typeface="Arial" panose="020B0604020202020204" pitchFamily="34" charset="0"/>
              </a:rPr>
              <a:t>B.  use nature and their animals as playthings</a:t>
            </a:r>
          </a:p>
          <a:p>
            <a:r>
              <a:rPr lang="en-US" dirty="0">
                <a:latin typeface="Arial" panose="020B0604020202020204" pitchFamily="34" charset="0"/>
                <a:cs typeface="Arial" panose="020B0604020202020204" pitchFamily="34" charset="0"/>
              </a:rPr>
              <a:t>C.  do not like toys</a:t>
            </a:r>
          </a:p>
          <a:p>
            <a:pPr marL="342900" indent="-342900">
              <a:buAutoNum type="alphaUcPeriod" startAt="4"/>
            </a:pPr>
            <a:r>
              <a:rPr lang="en-US" dirty="0">
                <a:latin typeface="Arial" panose="020B0604020202020204" pitchFamily="34" charset="0"/>
                <a:cs typeface="Arial" panose="020B0604020202020204" pitchFamily="34" charset="0"/>
              </a:rPr>
              <a:t>spend all their time helping with housework</a:t>
            </a:r>
          </a:p>
          <a:p>
            <a:pPr marL="342900" indent="-342900">
              <a:buAutoNum type="alphaUcPeriod" startAt="4"/>
            </a:pP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6.  Mongolian children in the Gobi learn __________.</a:t>
            </a:r>
          </a:p>
          <a:p>
            <a:r>
              <a:rPr lang="en-US" dirty="0">
                <a:latin typeface="Arial" panose="020B0604020202020204" pitchFamily="34" charset="0"/>
                <a:cs typeface="Arial" panose="020B0604020202020204" pitchFamily="34" charset="0"/>
              </a:rPr>
              <a:t>A.  to ride a goat</a:t>
            </a:r>
          </a:p>
          <a:p>
            <a:r>
              <a:rPr lang="en-US" dirty="0">
                <a:latin typeface="Arial" panose="020B0604020202020204" pitchFamily="34" charset="0"/>
                <a:cs typeface="Arial" panose="020B0604020202020204" pitchFamily="34" charset="0"/>
              </a:rPr>
              <a:t>B.  to live in the mountains</a:t>
            </a:r>
          </a:p>
          <a:p>
            <a:r>
              <a:rPr lang="en-US" dirty="0">
                <a:latin typeface="Arial" panose="020B0604020202020204" pitchFamily="34" charset="0"/>
                <a:cs typeface="Arial" panose="020B0604020202020204" pitchFamily="34" charset="0"/>
              </a:rPr>
              <a:t>C.  to be generous</a:t>
            </a:r>
          </a:p>
          <a:p>
            <a:r>
              <a:rPr lang="en-US" dirty="0">
                <a:latin typeface="Arial" panose="020B0604020202020204" pitchFamily="34" charset="0"/>
                <a:cs typeface="Arial" panose="020B0604020202020204" pitchFamily="34" charset="0"/>
              </a:rPr>
              <a:t>D.  to help with household chores</a:t>
            </a:r>
          </a:p>
        </p:txBody>
      </p:sp>
      <p:sp>
        <p:nvSpPr>
          <p:cNvPr id="6" name="Oval 5"/>
          <p:cNvSpPr/>
          <p:nvPr/>
        </p:nvSpPr>
        <p:spPr>
          <a:xfrm>
            <a:off x="304800" y="144780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Oval 6"/>
          <p:cNvSpPr/>
          <p:nvPr/>
        </p:nvSpPr>
        <p:spPr>
          <a:xfrm>
            <a:off x="304800" y="304800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Oval 7"/>
          <p:cNvSpPr/>
          <p:nvPr/>
        </p:nvSpPr>
        <p:spPr>
          <a:xfrm>
            <a:off x="304800" y="5334000"/>
            <a:ext cx="36004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9" name="Picture 8" descr="Kết quả hình ảnh cho clip about the life of nomadic people in gobi desert"/>
          <p:cNvPicPr/>
          <p:nvPr/>
        </p:nvPicPr>
        <p:blipFill>
          <a:blip r:embed="rId3"/>
          <a:srcRect/>
          <a:stretch>
            <a:fillRect/>
          </a:stretch>
        </p:blipFill>
        <p:spPr bwMode="auto">
          <a:xfrm>
            <a:off x="7467600" y="4648200"/>
            <a:ext cx="1676400" cy="1542415"/>
          </a:xfrm>
          <a:prstGeom prst="rect">
            <a:avLst/>
          </a:prstGeom>
          <a:noFill/>
          <a:ln w="9525">
            <a:noFill/>
            <a:miter lim="800000"/>
            <a:headEnd/>
            <a:tailEnd/>
          </a:ln>
        </p:spPr>
      </p:pic>
      <p:pic>
        <p:nvPicPr>
          <p:cNvPr id="11" name="Picture 10" descr="Kết quả hình ảnh cho clip about the life of nomadic people in gobi desert"/>
          <p:cNvPicPr/>
          <p:nvPr/>
        </p:nvPicPr>
        <p:blipFill>
          <a:blip r:embed="rId4"/>
          <a:srcRect/>
          <a:stretch>
            <a:fillRect/>
          </a:stretch>
        </p:blipFill>
        <p:spPr bwMode="auto">
          <a:xfrm>
            <a:off x="7208520" y="2971800"/>
            <a:ext cx="1935480" cy="1591310"/>
          </a:xfrm>
          <a:prstGeom prst="rect">
            <a:avLst/>
          </a:prstGeom>
          <a:noFill/>
          <a:ln w="9525">
            <a:noFill/>
            <a:miter lim="800000"/>
            <a:headEnd/>
            <a:tailEnd/>
          </a:ln>
        </p:spPr>
      </p:pic>
      <p:pic>
        <p:nvPicPr>
          <p:cNvPr id="12" name="Picture 11" descr="Kết quả hình ảnh cho những hình ảnh của người mông cổ trên sa mạc Gobi"/>
          <p:cNvPicPr/>
          <p:nvPr/>
        </p:nvPicPr>
        <p:blipFill>
          <a:blip r:embed="rId5"/>
          <a:srcRect/>
          <a:stretch>
            <a:fillRect/>
          </a:stretch>
        </p:blipFill>
        <p:spPr bwMode="auto">
          <a:xfrm>
            <a:off x="7239000" y="2895600"/>
            <a:ext cx="1905000" cy="1749425"/>
          </a:xfrm>
          <a:prstGeom prst="rect">
            <a:avLst/>
          </a:prstGeom>
          <a:noFill/>
          <a:ln w="9525">
            <a:noFill/>
            <a:miter lim="800000"/>
            <a:headEnd/>
            <a:tailEnd/>
          </a:ln>
        </p:spPr>
      </p:pic>
      <p:pic>
        <p:nvPicPr>
          <p:cNvPr id="13" name="Picture 12" descr="Among Goats"/>
          <p:cNvPicPr/>
          <p:nvPr/>
        </p:nvPicPr>
        <p:blipFill>
          <a:blip r:embed="rId6"/>
          <a:srcRect/>
          <a:stretch>
            <a:fillRect/>
          </a:stretch>
        </p:blipFill>
        <p:spPr bwMode="auto">
          <a:xfrm>
            <a:off x="4419600" y="4495800"/>
            <a:ext cx="4724400" cy="2209800"/>
          </a:xfrm>
          <a:prstGeom prst="rect">
            <a:avLst/>
          </a:prstGeom>
          <a:noFill/>
          <a:ln w="9525">
            <a:noFill/>
            <a:miter lim="800000"/>
            <a:headEnd/>
            <a:tailEnd/>
          </a:ln>
        </p:spPr>
      </p:pic>
      <p:sp>
        <p:nvSpPr>
          <p:cNvPr id="14" name="TextBox 13"/>
          <p:cNvSpPr txBox="1"/>
          <p:nvPr/>
        </p:nvSpPr>
        <p:spPr>
          <a:xfrm>
            <a:off x="4648200" y="457200"/>
            <a:ext cx="3048000" cy="584775"/>
          </a:xfrm>
          <a:prstGeom prst="rect">
            <a:avLst/>
          </a:prstGeom>
          <a:noFill/>
        </p:spPr>
        <p:txBody>
          <a:bodyPr wrap="square" rtlCol="0">
            <a:spAutoFit/>
          </a:bodyPr>
          <a:lstStyle/>
          <a:p>
            <a:r>
              <a:rPr lang="en-US" sz="1600" i="1" dirty="0">
                <a:solidFill>
                  <a:srgbClr val="FF0000"/>
                </a:solidFill>
                <a:latin typeface="Arial" panose="020B0604020202020204" pitchFamily="34" charset="0"/>
                <a:cs typeface="Arial" panose="020B0604020202020204" pitchFamily="34" charset="0"/>
              </a:rPr>
              <a:t>It can be </a:t>
            </a:r>
            <a:r>
              <a:rPr lang="en-US" sz="1600" b="1" i="1" dirty="0">
                <a:solidFill>
                  <a:srgbClr val="002060"/>
                </a:solidFill>
                <a:latin typeface="Arial" panose="020B0604020202020204" pitchFamily="34" charset="0"/>
                <a:cs typeface="Arial" panose="020B0604020202020204" pitchFamily="34" charset="0"/>
              </a:rPr>
              <a:t>put up </a:t>
            </a:r>
            <a:r>
              <a:rPr lang="en-US" sz="1600" i="1" dirty="0">
                <a:solidFill>
                  <a:srgbClr val="FF0000"/>
                </a:solidFill>
                <a:latin typeface="Arial" panose="020B0604020202020204" pitchFamily="34" charset="0"/>
                <a:cs typeface="Arial" panose="020B0604020202020204" pitchFamily="34" charset="0"/>
              </a:rPr>
              <a:t>then </a:t>
            </a:r>
            <a:r>
              <a:rPr lang="en-US" sz="1600" b="1" i="1" dirty="0">
                <a:solidFill>
                  <a:srgbClr val="002060"/>
                </a:solidFill>
                <a:latin typeface="Arial" panose="020B0604020202020204" pitchFamily="34" charset="0"/>
                <a:cs typeface="Arial" panose="020B0604020202020204" pitchFamily="34" charset="0"/>
              </a:rPr>
              <a:t>taken down</a:t>
            </a:r>
            <a:r>
              <a:rPr lang="en-US" sz="1600" i="1" dirty="0">
                <a:solidFill>
                  <a:srgbClr val="FF0000"/>
                </a:solidFill>
                <a:latin typeface="Arial" panose="020B0604020202020204" pitchFamily="34" charset="0"/>
                <a:cs typeface="Arial" panose="020B0604020202020204" pitchFamily="34" charset="0"/>
              </a:rPr>
              <a:t> and </a:t>
            </a:r>
            <a:r>
              <a:rPr lang="en-US" sz="1600" b="1" i="1" dirty="0">
                <a:solidFill>
                  <a:srgbClr val="002060"/>
                </a:solidFill>
                <a:latin typeface="Arial" panose="020B0604020202020204" pitchFamily="34" charset="0"/>
                <a:cs typeface="Arial" panose="020B0604020202020204" pitchFamily="34" charset="0"/>
              </a:rPr>
              <a:t>transported</a:t>
            </a:r>
            <a:r>
              <a:rPr lang="en-US" sz="1600" i="1" dirty="0">
                <a:solidFill>
                  <a:srgbClr val="FF0000"/>
                </a:solidFill>
                <a:latin typeface="Arial" panose="020B0604020202020204" pitchFamily="34" charset="0"/>
                <a:cs typeface="Arial" panose="020B0604020202020204" pitchFamily="34" charset="0"/>
              </a:rPr>
              <a:t>.</a:t>
            </a:r>
            <a:endParaRPr lang="en-US" sz="1600" i="1" dirty="0">
              <a:solidFill>
                <a:srgbClr val="FF0000"/>
              </a:solidFill>
            </a:endParaRPr>
          </a:p>
        </p:txBody>
      </p:sp>
      <p:pic>
        <p:nvPicPr>
          <p:cNvPr id="5122" name="Picture 2" descr="Hình ảnh có liên quan"/>
          <p:cNvPicPr>
            <a:picLocks noChangeAspect="1" noChangeArrowheads="1"/>
          </p:cNvPicPr>
          <p:nvPr/>
        </p:nvPicPr>
        <p:blipFill>
          <a:blip r:embed="rId7"/>
          <a:srcRect/>
          <a:stretch>
            <a:fillRect/>
          </a:stretch>
        </p:blipFill>
        <p:spPr bwMode="auto">
          <a:xfrm>
            <a:off x="4419600" y="1371600"/>
            <a:ext cx="2647950" cy="1266825"/>
          </a:xfrm>
          <a:prstGeom prst="rect">
            <a:avLst/>
          </a:prstGeom>
          <a:noFill/>
        </p:spPr>
      </p:pic>
      <p:sp>
        <p:nvSpPr>
          <p:cNvPr id="15" name="TextBox 14"/>
          <p:cNvSpPr txBox="1"/>
          <p:nvPr/>
        </p:nvSpPr>
        <p:spPr>
          <a:xfrm>
            <a:off x="7239000" y="1295400"/>
            <a:ext cx="1752600" cy="830997"/>
          </a:xfrm>
          <a:prstGeom prst="rect">
            <a:avLst/>
          </a:prstGeom>
          <a:noFill/>
        </p:spPr>
        <p:txBody>
          <a:bodyPr wrap="square" rtlCol="0">
            <a:spAutoFit/>
          </a:bodyPr>
          <a:lstStyle/>
          <a:p>
            <a:r>
              <a:rPr lang="en-US" sz="1600" i="1" dirty="0">
                <a:solidFill>
                  <a:srgbClr val="FF0000"/>
                </a:solidFill>
              </a:rPr>
              <a:t>It keeps us </a:t>
            </a:r>
            <a:r>
              <a:rPr lang="en-US" sz="1600" b="1" i="1" dirty="0">
                <a:solidFill>
                  <a:srgbClr val="002060"/>
                </a:solidFill>
              </a:rPr>
              <a:t>cool in summer</a:t>
            </a:r>
            <a:r>
              <a:rPr lang="en-US" sz="1600" i="1" dirty="0">
                <a:solidFill>
                  <a:srgbClr val="FF0000"/>
                </a:solidFill>
              </a:rPr>
              <a:t> and </a:t>
            </a:r>
            <a:r>
              <a:rPr lang="en-US" sz="1600" b="1" i="1" dirty="0">
                <a:solidFill>
                  <a:srgbClr val="002060"/>
                </a:solidFill>
              </a:rPr>
              <a:t>warm in summer</a:t>
            </a:r>
            <a:r>
              <a:rPr lang="en-US" sz="1600" i="1" dirty="0">
                <a:solidFill>
                  <a:srgbClr val="FF0000"/>
                </a:solidFill>
              </a:rPr>
              <a:t>.</a:t>
            </a:r>
          </a:p>
        </p:txBody>
      </p:sp>
      <p:pic>
        <p:nvPicPr>
          <p:cNvPr id="16" name="Picture 15" descr="Milking goats"/>
          <p:cNvPicPr/>
          <p:nvPr/>
        </p:nvPicPr>
        <p:blipFill>
          <a:blip r:embed="rId8"/>
          <a:srcRect/>
          <a:stretch>
            <a:fillRect/>
          </a:stretch>
        </p:blipFill>
        <p:spPr bwMode="auto">
          <a:xfrm>
            <a:off x="4419600" y="4343400"/>
            <a:ext cx="4724400" cy="2514600"/>
          </a:xfrm>
          <a:prstGeom prst="rect">
            <a:avLst/>
          </a:prstGeom>
          <a:noFill/>
          <a:ln w="9525">
            <a:noFill/>
            <a:miter lim="800000"/>
            <a:headEnd/>
            <a:tailEnd/>
          </a:ln>
        </p:spPr>
      </p:pic>
      <p:pic>
        <p:nvPicPr>
          <p:cNvPr id="17" name="Picture 16" descr="Kết quả hình ảnh cho clip about the life of nomadic people in gobi desert"/>
          <p:cNvPicPr/>
          <p:nvPr/>
        </p:nvPicPr>
        <p:blipFill>
          <a:blip r:embed="rId9"/>
          <a:srcRect/>
          <a:stretch>
            <a:fillRect/>
          </a:stretch>
        </p:blipFill>
        <p:spPr bwMode="auto">
          <a:xfrm>
            <a:off x="4419600" y="4364990"/>
            <a:ext cx="4724400" cy="2493010"/>
          </a:xfrm>
          <a:prstGeom prst="rect">
            <a:avLst/>
          </a:prstGeom>
          <a:noFill/>
          <a:ln w="9525">
            <a:noFill/>
            <a:miter lim="800000"/>
            <a:headEnd/>
            <a:tailEnd/>
          </a:ln>
        </p:spPr>
      </p:pic>
      <p:pic>
        <p:nvPicPr>
          <p:cNvPr id="18" name="Picture 17" descr="Kết quả hình ảnh cho clip about the life of nomadic people in gobi desert"/>
          <p:cNvPicPr/>
          <p:nvPr/>
        </p:nvPicPr>
        <p:blipFill>
          <a:blip r:embed="rId10"/>
          <a:srcRect/>
          <a:stretch>
            <a:fillRect/>
          </a:stretch>
        </p:blipFill>
        <p:spPr bwMode="auto">
          <a:xfrm>
            <a:off x="4724400" y="2971800"/>
            <a:ext cx="2560320" cy="1600200"/>
          </a:xfrm>
          <a:prstGeom prst="rect">
            <a:avLst/>
          </a:prstGeom>
          <a:noFill/>
          <a:ln w="9525">
            <a:noFill/>
            <a:miter lim="800000"/>
            <a:headEnd/>
            <a:tailEnd/>
          </a:ln>
        </p:spPr>
      </p:pic>
      <p:pic>
        <p:nvPicPr>
          <p:cNvPr id="19" name="Picture 18" descr="Kết quả hình ảnh cho clip about the life of nomadic people in gobi desert"/>
          <p:cNvPicPr/>
          <p:nvPr/>
        </p:nvPicPr>
        <p:blipFill>
          <a:blip r:embed="rId11"/>
          <a:srcRect/>
          <a:stretch>
            <a:fillRect/>
          </a:stretch>
        </p:blipFill>
        <p:spPr bwMode="auto">
          <a:xfrm>
            <a:off x="6687185" y="2743200"/>
            <a:ext cx="2456815" cy="1789430"/>
          </a:xfrm>
          <a:prstGeom prst="rect">
            <a:avLst/>
          </a:prstGeom>
          <a:noFill/>
          <a:ln w="9525">
            <a:noFill/>
            <a:miter lim="800000"/>
            <a:headEnd/>
            <a:tailEnd/>
          </a:ln>
        </p:spPr>
      </p:pic>
    </p:spTree>
    <p:extLst>
      <p:ext uri="{BB962C8B-B14F-4D97-AF65-F5344CB8AC3E}">
        <p14:creationId xmlns:p14="http://schemas.microsoft.com/office/powerpoint/2010/main" val="243892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122"/>
                                        </p:tgtEl>
                                        <p:attrNameLst>
                                          <p:attrName>style.visibility</p:attrName>
                                        </p:attrNameLst>
                                      </p:cBhvr>
                                      <p:to>
                                        <p:strVal val="visible"/>
                                      </p:to>
                                    </p:set>
                                    <p:anim calcmode="lin" valueType="num">
                                      <p:cBhvr additive="base">
                                        <p:cTn id="18" dur="500" fill="hold"/>
                                        <p:tgtEl>
                                          <p:spTgt spid="5122"/>
                                        </p:tgtEl>
                                        <p:attrNameLst>
                                          <p:attrName>ppt_x</p:attrName>
                                        </p:attrNameLst>
                                      </p:cBhvr>
                                      <p:tavLst>
                                        <p:tav tm="0">
                                          <p:val>
                                            <p:strVal val="#ppt_x"/>
                                          </p:val>
                                        </p:tav>
                                        <p:tav tm="100000">
                                          <p:val>
                                            <p:strVal val="#ppt_x"/>
                                          </p:val>
                                        </p:tav>
                                      </p:tavLst>
                                    </p:anim>
                                    <p:anim calcmode="lin" valueType="num">
                                      <p:cBhvr additive="base">
                                        <p:cTn id="19"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5">
                                            <p:txEl>
                                              <p:pRg st="0" end="0"/>
                                            </p:txEl>
                                          </p:spTgt>
                                        </p:tgtEl>
                                        <p:attrNameLst>
                                          <p:attrName>style.visibility</p:attrName>
                                        </p:attrNameLst>
                                      </p:cBhvr>
                                      <p:to>
                                        <p:strVal val="visible"/>
                                      </p:to>
                                    </p:set>
                                    <p:anim calcmode="lin" valueType="num">
                                      <p:cBhvr additive="base">
                                        <p:cTn id="24"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heel(1)">
                                      <p:cBhvr>
                                        <p:cTn id="30" dur="1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500" fill="hold"/>
                                        <p:tgtEl>
                                          <p:spTgt spid="19"/>
                                        </p:tgtEl>
                                        <p:attrNameLst>
                                          <p:attrName>ppt_x</p:attrName>
                                        </p:attrNameLst>
                                      </p:cBhvr>
                                      <p:tavLst>
                                        <p:tav tm="0">
                                          <p:val>
                                            <p:strVal val="#ppt_x"/>
                                          </p:val>
                                        </p:tav>
                                        <p:tav tm="100000">
                                          <p:val>
                                            <p:strVal val="#ppt_x"/>
                                          </p:val>
                                        </p:tav>
                                      </p:tavLst>
                                    </p:anim>
                                    <p:anim calcmode="lin" valueType="num">
                                      <p:cBhvr additive="base">
                                        <p:cTn id="5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wheel(1)">
                                      <p:cBhvr>
                                        <p:cTn id="59" dur="1000"/>
                                        <p:tgtEl>
                                          <p:spTgt spid="8"/>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9"/>
                                        </p:tgtEl>
                                        <p:attrNameLst>
                                          <p:attrName>style.visibility</p:attrName>
                                        </p:attrNameLst>
                                      </p:cBhvr>
                                      <p:to>
                                        <p:strVal val="visible"/>
                                      </p:to>
                                    </p:set>
                                    <p:anim calcmode="lin" valueType="num">
                                      <p:cBhvr additive="base">
                                        <p:cTn id="64" dur="500" fill="hold"/>
                                        <p:tgtEl>
                                          <p:spTgt spid="9"/>
                                        </p:tgtEl>
                                        <p:attrNameLst>
                                          <p:attrName>ppt_x</p:attrName>
                                        </p:attrNameLst>
                                      </p:cBhvr>
                                      <p:tavLst>
                                        <p:tav tm="0">
                                          <p:val>
                                            <p:strVal val="#ppt_x"/>
                                          </p:val>
                                        </p:tav>
                                        <p:tav tm="100000">
                                          <p:val>
                                            <p:strVal val="#ppt_x"/>
                                          </p:val>
                                        </p:tav>
                                      </p:tavLst>
                                    </p:anim>
                                    <p:anim calcmode="lin" valueType="num">
                                      <p:cBhvr additive="base">
                                        <p:cTn id="6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additive="base">
                                        <p:cTn id="70" dur="500" fill="hold"/>
                                        <p:tgtEl>
                                          <p:spTgt spid="13"/>
                                        </p:tgtEl>
                                        <p:attrNameLst>
                                          <p:attrName>ppt_x</p:attrName>
                                        </p:attrNameLst>
                                      </p:cBhvr>
                                      <p:tavLst>
                                        <p:tav tm="0">
                                          <p:val>
                                            <p:strVal val="#ppt_x"/>
                                          </p:val>
                                        </p:tav>
                                        <p:tav tm="100000">
                                          <p:val>
                                            <p:strVal val="#ppt_x"/>
                                          </p:val>
                                        </p:tav>
                                      </p:tavLst>
                                    </p:anim>
                                    <p:anim calcmode="lin" valueType="num">
                                      <p:cBhvr additive="base">
                                        <p:cTn id="7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16"/>
                                        </p:tgtEl>
                                        <p:attrNameLst>
                                          <p:attrName>style.visibility</p:attrName>
                                        </p:attrNameLst>
                                      </p:cBhvr>
                                      <p:to>
                                        <p:strVal val="visible"/>
                                      </p:to>
                                    </p:set>
                                    <p:anim calcmode="lin" valueType="num">
                                      <p:cBhvr additive="base">
                                        <p:cTn id="76" dur="500" fill="hold"/>
                                        <p:tgtEl>
                                          <p:spTgt spid="16"/>
                                        </p:tgtEl>
                                        <p:attrNameLst>
                                          <p:attrName>ppt_x</p:attrName>
                                        </p:attrNameLst>
                                      </p:cBhvr>
                                      <p:tavLst>
                                        <p:tav tm="0">
                                          <p:val>
                                            <p:strVal val="#ppt_x"/>
                                          </p:val>
                                        </p:tav>
                                        <p:tav tm="100000">
                                          <p:val>
                                            <p:strVal val="#ppt_x"/>
                                          </p:val>
                                        </p:tav>
                                      </p:tavLst>
                                    </p:anim>
                                    <p:anim calcmode="lin" valueType="num">
                                      <p:cBhvr additive="base">
                                        <p:cTn id="7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additive="base">
                                        <p:cTn id="82" dur="500" fill="hold"/>
                                        <p:tgtEl>
                                          <p:spTgt spid="17"/>
                                        </p:tgtEl>
                                        <p:attrNameLst>
                                          <p:attrName>ppt_x</p:attrName>
                                        </p:attrNameLst>
                                      </p:cBhvr>
                                      <p:tavLst>
                                        <p:tav tm="0">
                                          <p:val>
                                            <p:strVal val="#ppt_x"/>
                                          </p:val>
                                        </p:tav>
                                        <p:tav tm="100000">
                                          <p:val>
                                            <p:strVal val="#ppt_x"/>
                                          </p:val>
                                        </p:tav>
                                      </p:tavLst>
                                    </p:anim>
                                    <p:anim calcmode="lin" valueType="num">
                                      <p:cBhvr additive="base">
                                        <p:cTn id="8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1905000" y="381000"/>
            <a:ext cx="7239000" cy="769441"/>
          </a:xfrm>
          <a:prstGeom prst="rect">
            <a:avLst/>
          </a:prstGeom>
          <a:noFill/>
        </p:spPr>
        <p:txBody>
          <a:bodyPr wrap="square" rtlCol="0">
            <a:spAutoFit/>
          </a:bodyPr>
          <a:lstStyle/>
          <a:p>
            <a:r>
              <a:rPr lang="en-US" sz="2200" b="1" dirty="0">
                <a:solidFill>
                  <a:srgbClr val="FF0000"/>
                </a:solidFill>
                <a:latin typeface="Arial" pitchFamily="34" charset="0"/>
                <a:cs typeface="Arial" pitchFamily="34" charset="0"/>
              </a:rPr>
              <a:t>4. Work in pairs</a:t>
            </a:r>
            <a:r>
              <a:rPr lang="en-US" sz="2200" dirty="0">
                <a:solidFill>
                  <a:srgbClr val="FF0000"/>
                </a:solidFill>
                <a:latin typeface="Arial" pitchFamily="34" charset="0"/>
                <a:cs typeface="Arial" pitchFamily="34" charset="0"/>
              </a:rPr>
              <a:t>: </a:t>
            </a:r>
            <a:r>
              <a:rPr lang="en-US" sz="2200" i="1" dirty="0">
                <a:solidFill>
                  <a:schemeClr val="tx2"/>
                </a:solidFill>
                <a:latin typeface="Arial" pitchFamily="34" charset="0"/>
                <a:cs typeface="Arial" pitchFamily="34" charset="0"/>
              </a:rPr>
              <a:t>Interview your partner to find out what he/ she likes/ doesn’t like about the life of the nomads.</a:t>
            </a:r>
            <a:endParaRPr lang="vi-VN" sz="2200" i="1" dirty="0">
              <a:solidFill>
                <a:schemeClr val="tx2"/>
              </a:solidFill>
              <a:latin typeface="Arial" pitchFamily="34" charset="0"/>
              <a:cs typeface="Arial" pitchFamily="34" charset="0"/>
            </a:endParaRPr>
          </a:p>
        </p:txBody>
      </p:sp>
      <p:sp>
        <p:nvSpPr>
          <p:cNvPr id="5" name="Rectangle 4"/>
          <p:cNvSpPr/>
          <p:nvPr/>
        </p:nvSpPr>
        <p:spPr>
          <a:xfrm>
            <a:off x="0" y="457200"/>
            <a:ext cx="1901290" cy="584775"/>
          </a:xfrm>
          <a:prstGeom prst="rect">
            <a:avLst/>
          </a:prstGeom>
          <a:noFill/>
        </p:spPr>
        <p:txBody>
          <a:bodyPr wrap="none" lIns="91440" tIns="45720" rIns="91440" bIns="45720">
            <a:spAutoFit/>
          </a:bodyPr>
          <a:lstStyle/>
          <a:p>
            <a:pPr algn="ctr"/>
            <a:r>
              <a:rPr lang="en-US" sz="3200" b="1" i="1" u="sng"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speaking</a:t>
            </a:r>
          </a:p>
        </p:txBody>
      </p:sp>
      <p:sp>
        <p:nvSpPr>
          <p:cNvPr id="6" name="Rectangle 5"/>
          <p:cNvSpPr/>
          <p:nvPr/>
        </p:nvSpPr>
        <p:spPr>
          <a:xfrm>
            <a:off x="4572000" y="1371600"/>
            <a:ext cx="4572000" cy="2308324"/>
          </a:xfrm>
          <a:prstGeom prst="rect">
            <a:avLst/>
          </a:prstGeom>
        </p:spPr>
        <p:txBody>
          <a:bodyPr wrap="square">
            <a:spAutoFit/>
          </a:bodyPr>
          <a:lstStyle/>
          <a:p>
            <a:r>
              <a:rPr lang="en-US" b="1" i="1" dirty="0">
                <a:latin typeface="Arial" panose="020B0604020202020204" pitchFamily="34" charset="0"/>
                <a:cs typeface="Arial" panose="020B0604020202020204" pitchFamily="34" charset="0"/>
              </a:rPr>
              <a:t>Example:</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a:t>
            </a:r>
            <a:r>
              <a:rPr lang="en-US" dirty="0">
                <a:latin typeface="Arial" panose="020B0604020202020204" pitchFamily="34" charset="0"/>
                <a:cs typeface="Arial" panose="020B0604020202020204" pitchFamily="34" charset="0"/>
              </a:rPr>
              <a:t>     What do </a:t>
            </a:r>
            <a:r>
              <a:rPr lang="en-US" u="sng" dirty="0">
                <a:solidFill>
                  <a:srgbClr val="FF0000"/>
                </a:solidFill>
                <a:latin typeface="Arial" panose="020B0604020202020204" pitchFamily="34" charset="0"/>
                <a:cs typeface="Arial" panose="020B0604020202020204" pitchFamily="34" charset="0"/>
              </a:rPr>
              <a:t>you like </a:t>
            </a:r>
            <a:r>
              <a:rPr lang="en-US" dirty="0">
                <a:latin typeface="Arial" panose="020B0604020202020204" pitchFamily="34" charset="0"/>
                <a:cs typeface="Arial" panose="020B0604020202020204" pitchFamily="34" charset="0"/>
              </a:rPr>
              <a:t>about their nomadic life?</a:t>
            </a:r>
          </a:p>
          <a:p>
            <a:r>
              <a:rPr lang="en-US" b="1" dirty="0">
                <a:latin typeface="Arial" panose="020B0604020202020204" pitchFamily="34" charset="0"/>
                <a:cs typeface="Arial" panose="020B0604020202020204" pitchFamily="34" charset="0"/>
              </a:rPr>
              <a:t>B:</a:t>
            </a:r>
            <a:r>
              <a:rPr lang="en-US" dirty="0">
                <a:latin typeface="Arial" panose="020B0604020202020204" pitchFamily="34" charset="0"/>
                <a:cs typeface="Arial" panose="020B0604020202020204" pitchFamily="34" charset="0"/>
              </a:rPr>
              <a:t>     Well, the children learn to ride a horse.</a:t>
            </a:r>
          </a:p>
          <a:p>
            <a:r>
              <a:rPr lang="en-US" b="1" dirty="0">
                <a:latin typeface="Arial" panose="020B0604020202020204" pitchFamily="34" charset="0"/>
                <a:cs typeface="Arial" panose="020B0604020202020204" pitchFamily="34" charset="0"/>
              </a:rPr>
              <a:t>A:</a:t>
            </a:r>
            <a:r>
              <a:rPr lang="en-US" dirty="0">
                <a:latin typeface="Arial" panose="020B0604020202020204" pitchFamily="34" charset="0"/>
                <a:cs typeface="Arial" panose="020B0604020202020204" pitchFamily="34" charset="0"/>
              </a:rPr>
              <a:t>     And what </a:t>
            </a:r>
            <a:r>
              <a:rPr lang="en-US" u="sng" dirty="0">
                <a:solidFill>
                  <a:srgbClr val="FF0000"/>
                </a:solidFill>
                <a:latin typeface="Arial" panose="020B0604020202020204" pitchFamily="34" charset="0"/>
                <a:cs typeface="Arial" panose="020B0604020202020204" pitchFamily="34" charset="0"/>
              </a:rPr>
              <a:t>don’t you like </a:t>
            </a:r>
            <a:r>
              <a:rPr lang="en-US" dirty="0">
                <a:latin typeface="Arial" panose="020B0604020202020204" pitchFamily="34" charset="0"/>
                <a:cs typeface="Arial" panose="020B0604020202020204" pitchFamily="34" charset="0"/>
              </a:rPr>
              <a:t>about it?</a:t>
            </a:r>
          </a:p>
          <a:p>
            <a:r>
              <a:rPr lang="en-US" b="1" dirty="0">
                <a:latin typeface="Arial" panose="020B0604020202020204" pitchFamily="34" charset="0"/>
                <a:cs typeface="Arial" panose="020B0604020202020204" pitchFamily="34" charset="0"/>
              </a:rPr>
              <a:t>B:</a:t>
            </a:r>
            <a:r>
              <a:rPr lang="en-US" dirty="0">
                <a:latin typeface="Arial" panose="020B0604020202020204" pitchFamily="34" charset="0"/>
                <a:cs typeface="Arial" panose="020B0604020202020204" pitchFamily="34" charset="0"/>
              </a:rPr>
              <a:t>     They can’t live permanently in one place.</a:t>
            </a:r>
          </a:p>
        </p:txBody>
      </p:sp>
      <p:graphicFrame>
        <p:nvGraphicFramePr>
          <p:cNvPr id="7" name="Table 6"/>
          <p:cNvGraphicFramePr>
            <a:graphicFrameLocks noGrp="1"/>
          </p:cNvGraphicFramePr>
          <p:nvPr/>
        </p:nvGraphicFramePr>
        <p:xfrm>
          <a:off x="152400" y="1371600"/>
          <a:ext cx="4343400" cy="1727200"/>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tblGrid>
              <a:tr h="609600">
                <a:tc>
                  <a:txBody>
                    <a:bodyPr/>
                    <a:lstStyle/>
                    <a:p>
                      <a:pPr algn="ctr"/>
                      <a:r>
                        <a:rPr lang="en-US" dirty="0"/>
                        <a:t>I like …..</a:t>
                      </a:r>
                    </a:p>
                  </a:txBody>
                  <a:tcPr>
                    <a:solidFill>
                      <a:srgbClr val="002060"/>
                    </a:solidFill>
                  </a:tcPr>
                </a:tc>
                <a:tc>
                  <a:txBody>
                    <a:bodyPr/>
                    <a:lstStyle/>
                    <a:p>
                      <a:pPr algn="ctr"/>
                      <a:r>
                        <a:rPr lang="en-US" dirty="0"/>
                        <a:t>I don’t like ……</a:t>
                      </a:r>
                    </a:p>
                  </a:txBody>
                  <a:tcPr>
                    <a:solidFill>
                      <a:srgbClr val="002060"/>
                    </a:solidFill>
                  </a:tcPr>
                </a:tc>
                <a:extLst>
                  <a:ext uri="{0D108BD9-81ED-4DB2-BD59-A6C34878D82A}">
                    <a16:rowId xmlns:a16="http://schemas.microsoft.com/office/drawing/2014/main" val="10000"/>
                  </a:ext>
                </a:extLst>
              </a:tr>
              <a:tr h="1117600">
                <a:tc>
                  <a:txBody>
                    <a:bodyPr/>
                    <a:lstStyle/>
                    <a:p>
                      <a:pPr algn="ctr"/>
                      <a:endParaRPr lang="en-US" dirty="0"/>
                    </a:p>
                  </a:txBody>
                  <a:tcPr>
                    <a:solidFill>
                      <a:srgbClr val="002060"/>
                    </a:solidFill>
                  </a:tcPr>
                </a:tc>
                <a:tc>
                  <a:txBody>
                    <a:bodyPr/>
                    <a:lstStyle/>
                    <a:p>
                      <a:pPr algn="ctr"/>
                      <a:endParaRPr lang="en-US" dirty="0"/>
                    </a:p>
                  </a:txBody>
                  <a:tcPr>
                    <a:solidFill>
                      <a:srgbClr val="002060"/>
                    </a:solidFill>
                  </a:tcPr>
                </a:tc>
                <a:extLst>
                  <a:ext uri="{0D108BD9-81ED-4DB2-BD59-A6C34878D82A}">
                    <a16:rowId xmlns:a16="http://schemas.microsoft.com/office/drawing/2014/main" val="10001"/>
                  </a:ext>
                </a:extLst>
              </a:tr>
            </a:tbl>
          </a:graphicData>
        </a:graphic>
      </p:graphicFrame>
      <p:sp>
        <p:nvSpPr>
          <p:cNvPr id="8" name="TextBox 7"/>
          <p:cNvSpPr txBox="1"/>
          <p:nvPr/>
        </p:nvSpPr>
        <p:spPr>
          <a:xfrm>
            <a:off x="228600" y="4038600"/>
            <a:ext cx="8382000" cy="1569660"/>
          </a:xfrm>
          <a:prstGeom prst="rect">
            <a:avLst/>
          </a:prstGeom>
          <a:noFill/>
        </p:spPr>
        <p:txBody>
          <a:bodyPr wrap="square" rtlCol="0">
            <a:spAutoFit/>
          </a:bodyPr>
          <a:lstStyle/>
          <a:p>
            <a:r>
              <a:rPr lang="en-US" sz="2400" b="1" i="1" dirty="0">
                <a:solidFill>
                  <a:srgbClr val="002060"/>
                </a:solidFill>
              </a:rPr>
              <a:t>* Imagine you are a nomadic child. Shortly tell us about your life in Gobi highlands. </a:t>
            </a:r>
          </a:p>
          <a:p>
            <a:r>
              <a:rPr lang="en-US" sz="2400" b="1" i="1" dirty="0">
                <a:solidFill>
                  <a:srgbClr val="C00000"/>
                </a:solidFill>
              </a:rPr>
              <a:t>Start like this: </a:t>
            </a:r>
          </a:p>
          <a:p>
            <a:r>
              <a:rPr lang="en-US" sz="2400" b="1" i="1" dirty="0">
                <a:solidFill>
                  <a:srgbClr val="002060"/>
                </a:solidFill>
              </a:rPr>
              <a:t>I am a nomad in Gobi Highlands ………..</a:t>
            </a:r>
          </a:p>
        </p:txBody>
      </p:sp>
      <p:sp>
        <p:nvSpPr>
          <p:cNvPr id="9" name="TextBox 8"/>
          <p:cNvSpPr txBox="1"/>
          <p:nvPr/>
        </p:nvSpPr>
        <p:spPr>
          <a:xfrm>
            <a:off x="152400" y="2514600"/>
            <a:ext cx="2209800" cy="584775"/>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1600" dirty="0"/>
              <a:t>Children play on vast  pastures</a:t>
            </a:r>
          </a:p>
        </p:txBody>
      </p:sp>
      <p:sp>
        <p:nvSpPr>
          <p:cNvPr id="11" name="TextBox 10"/>
          <p:cNvSpPr txBox="1"/>
          <p:nvPr/>
        </p:nvSpPr>
        <p:spPr>
          <a:xfrm>
            <a:off x="152400" y="1981201"/>
            <a:ext cx="220980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1600" dirty="0"/>
              <a:t>Children learn to ride a horse</a:t>
            </a:r>
          </a:p>
        </p:txBody>
      </p:sp>
      <p:sp>
        <p:nvSpPr>
          <p:cNvPr id="12" name="TextBox 11"/>
          <p:cNvSpPr txBox="1"/>
          <p:nvPr/>
        </p:nvSpPr>
        <p:spPr>
          <a:xfrm>
            <a:off x="2362200" y="1981200"/>
            <a:ext cx="2133600" cy="58477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1600" dirty="0"/>
              <a:t>It’s very hot in summer and very cold in winter</a:t>
            </a:r>
          </a:p>
        </p:txBody>
      </p:sp>
    </p:spTree>
    <p:extLst>
      <p:ext uri="{BB962C8B-B14F-4D97-AF65-F5344CB8AC3E}">
        <p14:creationId xmlns:p14="http://schemas.microsoft.com/office/powerpoint/2010/main" val="3371810443"/>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 calcmode="lin" valueType="num">
                                      <p:cBhvr additive="base">
                                        <p:cTn id="2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1" end="1"/>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 calcmode="lin" valueType="num">
                                      <p:cBhvr additive="base">
                                        <p:cTn id="3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2" end="2"/>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calcmode="lin" valueType="num">
                                      <p:cBhvr additive="base">
                                        <p:cTn id="3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3" end="3"/>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6">
                                            <p:txEl>
                                              <p:pRg st="4" end="4"/>
                                            </p:txEl>
                                          </p:spTgt>
                                        </p:tgtEl>
                                        <p:attrNameLst>
                                          <p:attrName>style.visibility</p:attrName>
                                        </p:attrNameLst>
                                      </p:cBhvr>
                                      <p:to>
                                        <p:strVal val="visible"/>
                                      </p:to>
                                    </p:set>
                                    <p:anim calcmode="lin" valueType="num">
                                      <p:cBhvr additive="base">
                                        <p:cTn id="4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8">
                                            <p:txEl>
                                              <p:pRg st="1" end="1"/>
                                            </p:txEl>
                                          </p:spTgt>
                                        </p:tgtEl>
                                        <p:attrNameLst>
                                          <p:attrName>style.visibility</p:attrName>
                                        </p:attrNameLst>
                                      </p:cBhvr>
                                      <p:to>
                                        <p:strVal val="visible"/>
                                      </p:to>
                                    </p:set>
                                    <p:anim calcmode="lin" valueType="num">
                                      <p:cBhvr additive="base">
                                        <p:cTn id="5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8">
                                            <p:txEl>
                                              <p:pRg st="2" end="2"/>
                                            </p:txEl>
                                          </p:spTgt>
                                        </p:tgtEl>
                                        <p:attrNameLst>
                                          <p:attrName>style.visibility</p:attrName>
                                        </p:attrNameLst>
                                      </p:cBhvr>
                                      <p:to>
                                        <p:strVal val="visible"/>
                                      </p:to>
                                    </p:set>
                                    <p:anim calcmode="lin" valueType="num">
                                      <p:cBhvr additive="base">
                                        <p:cTn id="5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p:cNvPicPr>
          <p:nvPr/>
        </p:nvPicPr>
        <p:blipFill>
          <a:blip r:embed="rId2"/>
          <a:srcRect/>
          <a:stretch>
            <a:fillRect/>
          </a:stretch>
        </p:blipFill>
        <p:spPr bwMode="auto">
          <a:xfrm>
            <a:off x="0" y="0"/>
            <a:ext cx="9144000" cy="476250"/>
          </a:xfrm>
          <a:prstGeom prst="rect">
            <a:avLst/>
          </a:prstGeom>
          <a:noFill/>
          <a:ln w="9525">
            <a:noFill/>
            <a:miter lim="800000"/>
            <a:headEnd/>
            <a:tailEnd/>
          </a:ln>
        </p:spPr>
      </p:pic>
      <p:pic>
        <p:nvPicPr>
          <p:cNvPr id="18434" name="Picture 2"/>
          <p:cNvPicPr>
            <a:picLocks noChangeAspect="1"/>
          </p:cNvPicPr>
          <p:nvPr/>
        </p:nvPicPr>
        <p:blipFill>
          <a:blip r:embed="rId2"/>
          <a:srcRect/>
          <a:stretch>
            <a:fillRect/>
          </a:stretch>
        </p:blipFill>
        <p:spPr bwMode="auto">
          <a:xfrm>
            <a:off x="0" y="6381750"/>
            <a:ext cx="9144000" cy="476250"/>
          </a:xfrm>
          <a:prstGeom prst="rect">
            <a:avLst/>
          </a:prstGeom>
          <a:noFill/>
          <a:ln w="9525">
            <a:noFill/>
            <a:miter lim="800000"/>
            <a:headEnd/>
            <a:tailEnd/>
          </a:ln>
        </p:spPr>
      </p:pic>
      <p:sp>
        <p:nvSpPr>
          <p:cNvPr id="4" name="Oval 3"/>
          <p:cNvSpPr/>
          <p:nvPr/>
        </p:nvSpPr>
        <p:spPr>
          <a:xfrm>
            <a:off x="1763713" y="1268413"/>
            <a:ext cx="1152525" cy="576262"/>
          </a:xfrm>
          <a:prstGeom prst="ellips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vi-VN" b="1" dirty="0">
                <a:solidFill>
                  <a:schemeClr val="tx1"/>
                </a:solidFill>
              </a:rPr>
              <a:t>ride</a:t>
            </a:r>
          </a:p>
        </p:txBody>
      </p:sp>
      <p:sp>
        <p:nvSpPr>
          <p:cNvPr id="6" name="Oval 5"/>
          <p:cNvSpPr/>
          <p:nvPr/>
        </p:nvSpPr>
        <p:spPr>
          <a:xfrm>
            <a:off x="2916238" y="549275"/>
            <a:ext cx="1150937" cy="576263"/>
          </a:xfrm>
          <a:prstGeom prst="ellips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sp>
        <p:nvSpPr>
          <p:cNvPr id="7" name="Oval 6"/>
          <p:cNvSpPr/>
          <p:nvPr/>
        </p:nvSpPr>
        <p:spPr>
          <a:xfrm>
            <a:off x="611188" y="549275"/>
            <a:ext cx="1152525" cy="576263"/>
          </a:xfrm>
          <a:prstGeom prst="ellipse">
            <a:avLst/>
          </a:prstGeom>
          <a:solidFill>
            <a:schemeClr val="accent5">
              <a:lumMod val="40000"/>
              <a:lumOff val="60000"/>
            </a:schemeClr>
          </a:solidFill>
          <a:ln w="190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sp>
        <p:nvSpPr>
          <p:cNvPr id="8" name="Oval 7"/>
          <p:cNvSpPr/>
          <p:nvPr/>
        </p:nvSpPr>
        <p:spPr>
          <a:xfrm>
            <a:off x="6084888" y="1268413"/>
            <a:ext cx="1366837" cy="576262"/>
          </a:xfrm>
          <a:prstGeom prst="ellipse">
            <a:avLst/>
          </a:prstGeom>
          <a:solidFill>
            <a:srgbClr val="FFCCCC"/>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vi-VN" b="1" dirty="0">
                <a:solidFill>
                  <a:schemeClr val="tx1"/>
                </a:solidFill>
              </a:rPr>
              <a:t>put up</a:t>
            </a:r>
          </a:p>
        </p:txBody>
      </p:sp>
      <p:cxnSp>
        <p:nvCxnSpPr>
          <p:cNvPr id="10" name="Straight Connector 9"/>
          <p:cNvCxnSpPr>
            <a:endCxn id="4" idx="1"/>
          </p:cNvCxnSpPr>
          <p:nvPr/>
        </p:nvCxnSpPr>
        <p:spPr>
          <a:xfrm>
            <a:off x="1416050" y="1095375"/>
            <a:ext cx="515938" cy="257175"/>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759075" y="1095375"/>
            <a:ext cx="517525" cy="257175"/>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4932363" y="549275"/>
            <a:ext cx="1152525" cy="576263"/>
          </a:xfrm>
          <a:prstGeom prst="ellipse">
            <a:avLst/>
          </a:prstGeom>
          <a:solidFill>
            <a:srgbClr val="FFCCCC"/>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sp>
        <p:nvSpPr>
          <p:cNvPr id="18" name="Oval 17"/>
          <p:cNvSpPr/>
          <p:nvPr/>
        </p:nvSpPr>
        <p:spPr>
          <a:xfrm>
            <a:off x="7451725" y="549275"/>
            <a:ext cx="1152525" cy="574675"/>
          </a:xfrm>
          <a:prstGeom prst="ellipse">
            <a:avLst/>
          </a:prstGeom>
          <a:solidFill>
            <a:srgbClr val="FFCCCC"/>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cxnSp>
        <p:nvCxnSpPr>
          <p:cNvPr id="19" name="Straight Connector 18"/>
          <p:cNvCxnSpPr/>
          <p:nvPr/>
        </p:nvCxnSpPr>
        <p:spPr>
          <a:xfrm>
            <a:off x="5700713" y="1095375"/>
            <a:ext cx="515937" cy="287338"/>
          </a:xfrm>
          <a:prstGeom prst="line">
            <a:avLst/>
          </a:prstGeom>
          <a:ln>
            <a:solidFill>
              <a:srgbClr val="FFCCCC"/>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7335838" y="1095375"/>
            <a:ext cx="515937" cy="287338"/>
          </a:xfrm>
          <a:prstGeom prst="line">
            <a:avLst/>
          </a:prstGeom>
          <a:ln>
            <a:solidFill>
              <a:srgbClr val="FFCCCC"/>
            </a:solidFill>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1763713" y="3429000"/>
            <a:ext cx="1152525" cy="576263"/>
          </a:xfrm>
          <a:prstGeom prst="ellipse">
            <a:avLst/>
          </a:prstGeom>
          <a:solidFill>
            <a:srgbClr val="FFC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vi-VN" b="1" dirty="0">
                <a:solidFill>
                  <a:schemeClr val="tx1"/>
                </a:solidFill>
              </a:rPr>
              <a:t>herd</a:t>
            </a:r>
          </a:p>
        </p:txBody>
      </p:sp>
      <p:sp>
        <p:nvSpPr>
          <p:cNvPr id="24" name="Oval 23"/>
          <p:cNvSpPr/>
          <p:nvPr/>
        </p:nvSpPr>
        <p:spPr>
          <a:xfrm>
            <a:off x="2916238" y="2708275"/>
            <a:ext cx="1150937" cy="576263"/>
          </a:xfrm>
          <a:prstGeom prst="ellipse">
            <a:avLst/>
          </a:prstGeom>
          <a:solidFill>
            <a:srgbClr val="FFC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sp>
        <p:nvSpPr>
          <p:cNvPr id="25" name="Oval 24"/>
          <p:cNvSpPr/>
          <p:nvPr/>
        </p:nvSpPr>
        <p:spPr>
          <a:xfrm>
            <a:off x="357158" y="2708275"/>
            <a:ext cx="1643074" cy="576263"/>
          </a:xfrm>
          <a:prstGeom prst="ellipse">
            <a:avLst/>
          </a:prstGeom>
          <a:solidFill>
            <a:srgbClr val="FFC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cxnSp>
        <p:nvCxnSpPr>
          <p:cNvPr id="26" name="Straight Connector 25"/>
          <p:cNvCxnSpPr>
            <a:endCxn id="23" idx="1"/>
          </p:cNvCxnSpPr>
          <p:nvPr/>
        </p:nvCxnSpPr>
        <p:spPr>
          <a:xfrm>
            <a:off x="1416050" y="3254375"/>
            <a:ext cx="515938" cy="25876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2759075" y="3254375"/>
            <a:ext cx="517525" cy="25876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6084888" y="3429000"/>
            <a:ext cx="1366837" cy="576263"/>
          </a:xfrm>
          <a:prstGeom prst="ellipse">
            <a:avLst/>
          </a:prstGeom>
          <a:solidFill>
            <a:srgbClr val="92D050"/>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vi-VN" b="1" dirty="0">
                <a:solidFill>
                  <a:schemeClr val="tx1"/>
                </a:solidFill>
              </a:rPr>
              <a:t>collect</a:t>
            </a:r>
          </a:p>
        </p:txBody>
      </p:sp>
      <p:sp>
        <p:nvSpPr>
          <p:cNvPr id="29" name="Oval 28"/>
          <p:cNvSpPr/>
          <p:nvPr/>
        </p:nvSpPr>
        <p:spPr>
          <a:xfrm>
            <a:off x="4919663" y="2708275"/>
            <a:ext cx="1165225" cy="576263"/>
          </a:xfrm>
          <a:prstGeom prst="ellipse">
            <a:avLst/>
          </a:prstGeom>
          <a:solidFill>
            <a:srgbClr val="92D050"/>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sp>
        <p:nvSpPr>
          <p:cNvPr id="30" name="Oval 29"/>
          <p:cNvSpPr/>
          <p:nvPr/>
        </p:nvSpPr>
        <p:spPr>
          <a:xfrm>
            <a:off x="7451725" y="2708275"/>
            <a:ext cx="1152525" cy="576263"/>
          </a:xfrm>
          <a:prstGeom prst="ellipse">
            <a:avLst/>
          </a:prstGeom>
          <a:solidFill>
            <a:srgbClr val="92D050"/>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cxnSp>
        <p:nvCxnSpPr>
          <p:cNvPr id="31" name="Straight Connector 30"/>
          <p:cNvCxnSpPr/>
          <p:nvPr/>
        </p:nvCxnSpPr>
        <p:spPr>
          <a:xfrm>
            <a:off x="5700713" y="3254375"/>
            <a:ext cx="515937" cy="288925"/>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7335838" y="3254375"/>
            <a:ext cx="515937" cy="288925"/>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3924300" y="5589588"/>
            <a:ext cx="1152525" cy="576262"/>
          </a:xfrm>
          <a:prstGeom prst="ellipse">
            <a:avLst/>
          </a:prstGeom>
          <a:solidFill>
            <a:srgbClr val="FF7C80"/>
          </a:solidFill>
          <a:ln w="19050">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vi-VN" b="1" dirty="0">
                <a:solidFill>
                  <a:schemeClr val="tx1"/>
                </a:solidFill>
              </a:rPr>
              <a:t>pick</a:t>
            </a:r>
          </a:p>
        </p:txBody>
      </p:sp>
      <p:sp>
        <p:nvSpPr>
          <p:cNvPr id="34" name="Oval 33"/>
          <p:cNvSpPr/>
          <p:nvPr/>
        </p:nvSpPr>
        <p:spPr>
          <a:xfrm>
            <a:off x="5076825" y="4868863"/>
            <a:ext cx="1150938" cy="576262"/>
          </a:xfrm>
          <a:prstGeom prst="ellipse">
            <a:avLst/>
          </a:prstGeom>
          <a:solidFill>
            <a:srgbClr val="FF7C80"/>
          </a:solidFill>
          <a:ln w="19050">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sp>
        <p:nvSpPr>
          <p:cNvPr id="35" name="Oval 34"/>
          <p:cNvSpPr/>
          <p:nvPr/>
        </p:nvSpPr>
        <p:spPr>
          <a:xfrm>
            <a:off x="2571737" y="4868863"/>
            <a:ext cx="1643074" cy="576262"/>
          </a:xfrm>
          <a:prstGeom prst="ellipse">
            <a:avLst/>
          </a:prstGeom>
          <a:solidFill>
            <a:srgbClr val="FF7C80"/>
          </a:solidFill>
          <a:ln w="19050">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vi-VN" b="1" dirty="0">
              <a:solidFill>
                <a:schemeClr val="tx1"/>
              </a:solidFill>
            </a:endParaRPr>
          </a:p>
        </p:txBody>
      </p:sp>
      <p:cxnSp>
        <p:nvCxnSpPr>
          <p:cNvPr id="36" name="Straight Connector 35"/>
          <p:cNvCxnSpPr>
            <a:endCxn id="33" idx="1"/>
          </p:cNvCxnSpPr>
          <p:nvPr/>
        </p:nvCxnSpPr>
        <p:spPr>
          <a:xfrm>
            <a:off x="3576638" y="5414963"/>
            <a:ext cx="515937" cy="258762"/>
          </a:xfrm>
          <a:prstGeom prst="line">
            <a:avLst/>
          </a:prstGeom>
          <a:ln>
            <a:solidFill>
              <a:srgbClr val="FF7C8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4919663" y="5414963"/>
            <a:ext cx="515937" cy="258762"/>
          </a:xfrm>
          <a:prstGeom prst="line">
            <a:avLst/>
          </a:prstGeom>
          <a:ln>
            <a:solidFill>
              <a:srgbClr val="FF7C80"/>
            </a:solidFill>
          </a:ln>
        </p:spPr>
        <p:style>
          <a:lnRef idx="1">
            <a:schemeClr val="accent1"/>
          </a:lnRef>
          <a:fillRef idx="0">
            <a:schemeClr val="accent1"/>
          </a:fillRef>
          <a:effectRef idx="0">
            <a:schemeClr val="accent1"/>
          </a:effectRef>
          <a:fontRef idx="minor">
            <a:schemeClr val="tx1"/>
          </a:fontRef>
        </p:style>
      </p:cxnSp>
      <p:sp>
        <p:nvSpPr>
          <p:cNvPr id="38" name="TextBox 37"/>
          <p:cNvSpPr txBox="1">
            <a:spLocks noChangeArrowheads="1"/>
          </p:cNvSpPr>
          <p:nvPr/>
        </p:nvSpPr>
        <p:spPr bwMode="auto">
          <a:xfrm>
            <a:off x="642910" y="642918"/>
            <a:ext cx="1244582" cy="338554"/>
          </a:xfrm>
          <a:prstGeom prst="rect">
            <a:avLst/>
          </a:prstGeom>
          <a:noFill/>
          <a:ln w="9525">
            <a:noFill/>
            <a:miter lim="800000"/>
            <a:headEnd/>
            <a:tailEnd/>
          </a:ln>
        </p:spPr>
        <p:txBody>
          <a:bodyPr wrap="square">
            <a:spAutoFit/>
          </a:bodyPr>
          <a:lstStyle/>
          <a:p>
            <a:pPr algn="ctr"/>
            <a:r>
              <a:rPr lang="vi-VN" sz="1600" b="1" dirty="0"/>
              <a:t>a horse</a:t>
            </a:r>
          </a:p>
        </p:txBody>
      </p:sp>
      <p:sp>
        <p:nvSpPr>
          <p:cNvPr id="39" name="TextBox 38"/>
          <p:cNvSpPr txBox="1">
            <a:spLocks noChangeArrowheads="1"/>
          </p:cNvSpPr>
          <p:nvPr/>
        </p:nvSpPr>
        <p:spPr bwMode="auto">
          <a:xfrm>
            <a:off x="2987675" y="666750"/>
            <a:ext cx="1008063" cy="339725"/>
          </a:xfrm>
          <a:prstGeom prst="rect">
            <a:avLst/>
          </a:prstGeom>
          <a:noFill/>
          <a:ln w="9525">
            <a:noFill/>
            <a:miter lim="800000"/>
            <a:headEnd/>
            <a:tailEnd/>
          </a:ln>
        </p:spPr>
        <p:txBody>
          <a:bodyPr>
            <a:spAutoFit/>
          </a:bodyPr>
          <a:lstStyle/>
          <a:p>
            <a:pPr algn="ctr"/>
            <a:r>
              <a:rPr lang="vi-VN" sz="1600" b="1" dirty="0"/>
              <a:t>a camel</a:t>
            </a:r>
          </a:p>
        </p:txBody>
      </p:sp>
      <p:sp>
        <p:nvSpPr>
          <p:cNvPr id="40" name="TextBox 39"/>
          <p:cNvSpPr txBox="1">
            <a:spLocks noChangeArrowheads="1"/>
          </p:cNvSpPr>
          <p:nvPr/>
        </p:nvSpPr>
        <p:spPr bwMode="auto">
          <a:xfrm>
            <a:off x="7596188" y="666750"/>
            <a:ext cx="863600" cy="339725"/>
          </a:xfrm>
          <a:prstGeom prst="rect">
            <a:avLst/>
          </a:prstGeom>
          <a:noFill/>
          <a:ln w="9525">
            <a:noFill/>
            <a:miter lim="800000"/>
            <a:headEnd/>
            <a:tailEnd/>
          </a:ln>
        </p:spPr>
        <p:txBody>
          <a:bodyPr>
            <a:spAutoFit/>
          </a:bodyPr>
          <a:lstStyle/>
          <a:p>
            <a:pPr algn="ctr"/>
            <a:r>
              <a:rPr lang="vi-VN" sz="1600" b="1" dirty="0"/>
              <a:t>a pole</a:t>
            </a:r>
          </a:p>
        </p:txBody>
      </p:sp>
      <p:sp>
        <p:nvSpPr>
          <p:cNvPr id="41" name="TextBox 40"/>
          <p:cNvSpPr txBox="1">
            <a:spLocks noChangeArrowheads="1"/>
          </p:cNvSpPr>
          <p:nvPr/>
        </p:nvSpPr>
        <p:spPr bwMode="auto">
          <a:xfrm>
            <a:off x="5076825" y="666750"/>
            <a:ext cx="863600" cy="339725"/>
          </a:xfrm>
          <a:prstGeom prst="rect">
            <a:avLst/>
          </a:prstGeom>
          <a:noFill/>
          <a:ln w="9525">
            <a:noFill/>
            <a:miter lim="800000"/>
            <a:headEnd/>
            <a:tailEnd/>
          </a:ln>
        </p:spPr>
        <p:txBody>
          <a:bodyPr>
            <a:spAutoFit/>
          </a:bodyPr>
          <a:lstStyle/>
          <a:p>
            <a:pPr algn="ctr"/>
            <a:r>
              <a:rPr lang="vi-VN" sz="1600" b="1" dirty="0"/>
              <a:t>a tent</a:t>
            </a:r>
          </a:p>
        </p:txBody>
      </p:sp>
      <p:sp>
        <p:nvSpPr>
          <p:cNvPr id="42" name="TextBox 41"/>
          <p:cNvSpPr txBox="1">
            <a:spLocks noChangeArrowheads="1"/>
          </p:cNvSpPr>
          <p:nvPr/>
        </p:nvSpPr>
        <p:spPr bwMode="auto">
          <a:xfrm>
            <a:off x="2916238" y="2827338"/>
            <a:ext cx="1150937" cy="338137"/>
          </a:xfrm>
          <a:prstGeom prst="rect">
            <a:avLst/>
          </a:prstGeom>
          <a:noFill/>
          <a:ln w="9525">
            <a:noFill/>
            <a:miter lim="800000"/>
            <a:headEnd/>
            <a:tailEnd/>
          </a:ln>
        </p:spPr>
        <p:txBody>
          <a:bodyPr>
            <a:spAutoFit/>
          </a:bodyPr>
          <a:lstStyle/>
          <a:p>
            <a:pPr algn="ctr"/>
            <a:r>
              <a:rPr lang="vi-VN" sz="1600" b="1" dirty="0"/>
              <a:t>the cattle</a:t>
            </a:r>
          </a:p>
        </p:txBody>
      </p:sp>
      <p:sp>
        <p:nvSpPr>
          <p:cNvPr id="43" name="TextBox 42"/>
          <p:cNvSpPr txBox="1">
            <a:spLocks noChangeArrowheads="1"/>
          </p:cNvSpPr>
          <p:nvPr/>
        </p:nvSpPr>
        <p:spPr bwMode="auto">
          <a:xfrm>
            <a:off x="357158" y="2857496"/>
            <a:ext cx="1857388" cy="338554"/>
          </a:xfrm>
          <a:prstGeom prst="rect">
            <a:avLst/>
          </a:prstGeom>
          <a:noFill/>
          <a:ln w="9525">
            <a:noFill/>
            <a:miter lim="800000"/>
            <a:headEnd/>
            <a:tailEnd/>
          </a:ln>
        </p:spPr>
        <p:txBody>
          <a:bodyPr wrap="square">
            <a:spAutoFit/>
          </a:bodyPr>
          <a:lstStyle/>
          <a:p>
            <a:pPr algn="ctr"/>
            <a:r>
              <a:rPr lang="vi-VN" sz="1600" b="1" dirty="0"/>
              <a:t>the buffaloes</a:t>
            </a:r>
          </a:p>
        </p:txBody>
      </p:sp>
      <p:sp>
        <p:nvSpPr>
          <p:cNvPr id="44" name="TextBox 43"/>
          <p:cNvSpPr txBox="1">
            <a:spLocks noChangeArrowheads="1"/>
          </p:cNvSpPr>
          <p:nvPr/>
        </p:nvSpPr>
        <p:spPr bwMode="auto">
          <a:xfrm>
            <a:off x="7596188" y="2827338"/>
            <a:ext cx="863600" cy="338137"/>
          </a:xfrm>
          <a:prstGeom prst="rect">
            <a:avLst/>
          </a:prstGeom>
          <a:noFill/>
          <a:ln w="9525">
            <a:noFill/>
            <a:miter lim="800000"/>
            <a:headEnd/>
            <a:tailEnd/>
          </a:ln>
        </p:spPr>
        <p:txBody>
          <a:bodyPr>
            <a:spAutoFit/>
          </a:bodyPr>
          <a:lstStyle/>
          <a:p>
            <a:pPr algn="ctr"/>
            <a:r>
              <a:rPr lang="vi-VN" sz="1600" b="1" dirty="0"/>
              <a:t>water</a:t>
            </a:r>
          </a:p>
        </p:txBody>
      </p:sp>
      <p:sp>
        <p:nvSpPr>
          <p:cNvPr id="45" name="TextBox 44"/>
          <p:cNvSpPr txBox="1">
            <a:spLocks noChangeArrowheads="1"/>
          </p:cNvSpPr>
          <p:nvPr/>
        </p:nvSpPr>
        <p:spPr bwMode="auto">
          <a:xfrm>
            <a:off x="5070475" y="2827338"/>
            <a:ext cx="863600" cy="338137"/>
          </a:xfrm>
          <a:prstGeom prst="rect">
            <a:avLst/>
          </a:prstGeom>
          <a:noFill/>
          <a:ln w="9525">
            <a:noFill/>
            <a:miter lim="800000"/>
            <a:headEnd/>
            <a:tailEnd/>
          </a:ln>
        </p:spPr>
        <p:txBody>
          <a:bodyPr>
            <a:spAutoFit/>
          </a:bodyPr>
          <a:lstStyle/>
          <a:p>
            <a:pPr algn="ctr"/>
            <a:r>
              <a:rPr lang="vi-VN" sz="1600" b="1" dirty="0"/>
              <a:t>hay</a:t>
            </a:r>
          </a:p>
        </p:txBody>
      </p:sp>
      <p:sp>
        <p:nvSpPr>
          <p:cNvPr id="46" name="TextBox 45"/>
          <p:cNvSpPr txBox="1">
            <a:spLocks noChangeArrowheads="1"/>
          </p:cNvSpPr>
          <p:nvPr/>
        </p:nvSpPr>
        <p:spPr bwMode="auto">
          <a:xfrm>
            <a:off x="5219700" y="4987925"/>
            <a:ext cx="865188" cy="338138"/>
          </a:xfrm>
          <a:prstGeom prst="rect">
            <a:avLst/>
          </a:prstGeom>
          <a:noFill/>
          <a:ln w="9525">
            <a:noFill/>
            <a:miter lim="800000"/>
            <a:headEnd/>
            <a:tailEnd/>
          </a:ln>
        </p:spPr>
        <p:txBody>
          <a:bodyPr>
            <a:spAutoFit/>
          </a:bodyPr>
          <a:lstStyle/>
          <a:p>
            <a:pPr algn="ctr"/>
            <a:r>
              <a:rPr lang="vi-VN" sz="1600" b="1" dirty="0"/>
              <a:t>apples</a:t>
            </a:r>
          </a:p>
        </p:txBody>
      </p:sp>
      <p:sp>
        <p:nvSpPr>
          <p:cNvPr id="47" name="TextBox 46"/>
          <p:cNvSpPr txBox="1">
            <a:spLocks noChangeArrowheads="1"/>
          </p:cNvSpPr>
          <p:nvPr/>
        </p:nvSpPr>
        <p:spPr bwMode="auto">
          <a:xfrm>
            <a:off x="2759074" y="4987925"/>
            <a:ext cx="1741487" cy="338554"/>
          </a:xfrm>
          <a:prstGeom prst="rect">
            <a:avLst/>
          </a:prstGeom>
          <a:noFill/>
          <a:ln w="9525">
            <a:noFill/>
            <a:miter lim="800000"/>
            <a:headEnd/>
            <a:tailEnd/>
          </a:ln>
        </p:spPr>
        <p:txBody>
          <a:bodyPr wrap="square">
            <a:spAutoFit/>
          </a:bodyPr>
          <a:lstStyle/>
          <a:p>
            <a:r>
              <a:rPr lang="vi-VN" sz="1600" b="1" dirty="0"/>
              <a:t>wild flowers</a:t>
            </a:r>
          </a:p>
        </p:txBody>
      </p:sp>
    </p:spTree>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
            <a:ext cx="9144000" cy="47625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1328"/>
            <a:ext cx="9144000" cy="476250"/>
          </a:xfrm>
          <a:prstGeom prst="rect">
            <a:avLst/>
          </a:prstGeom>
        </p:spPr>
      </p:pic>
      <p:sp>
        <p:nvSpPr>
          <p:cNvPr id="4" name="TextBox 3"/>
          <p:cNvSpPr txBox="1"/>
          <p:nvPr/>
        </p:nvSpPr>
        <p:spPr>
          <a:xfrm>
            <a:off x="0" y="476672"/>
            <a:ext cx="9144000" cy="461665"/>
          </a:xfrm>
          <a:prstGeom prst="rect">
            <a:avLst/>
          </a:prstGeom>
          <a:noFill/>
        </p:spPr>
        <p:txBody>
          <a:bodyPr wrap="square" rtlCol="0">
            <a:spAutoFit/>
          </a:bodyPr>
          <a:lstStyle/>
          <a:p>
            <a:r>
              <a:rPr lang="en-US" sz="2400" b="1" dirty="0">
                <a:solidFill>
                  <a:srgbClr val="FF0000"/>
                </a:solidFill>
                <a:latin typeface="Arial" pitchFamily="34" charset="0"/>
                <a:cs typeface="Arial" pitchFamily="34" charset="0"/>
              </a:rPr>
              <a:t>5a. Work in pairs. Discuss and find.</a:t>
            </a:r>
            <a:endParaRPr lang="vi-VN" sz="2400" b="1" dirty="0">
              <a:solidFill>
                <a:srgbClr val="FF0000"/>
              </a:solidFill>
              <a:latin typeface="Arial" pitchFamily="34" charset="0"/>
              <a:cs typeface="Arial" pitchFamily="34" charset="0"/>
            </a:endParaRPr>
          </a:p>
        </p:txBody>
      </p:sp>
      <p:sp>
        <p:nvSpPr>
          <p:cNvPr id="5" name="Rectangle 4"/>
          <p:cNvSpPr/>
          <p:nvPr/>
        </p:nvSpPr>
        <p:spPr>
          <a:xfrm>
            <a:off x="0" y="914400"/>
            <a:ext cx="9144000" cy="769441"/>
          </a:xfrm>
          <a:prstGeom prst="rect">
            <a:avLst/>
          </a:prstGeom>
        </p:spPr>
        <p:txBody>
          <a:bodyPr wrap="square">
            <a:spAutoFit/>
          </a:bodyPr>
          <a:lstStyle/>
          <a:p>
            <a:r>
              <a:rPr lang="en-US" sz="2200" dirty="0">
                <a:latin typeface="Arial" panose="020B0604020202020204" pitchFamily="34" charset="0"/>
                <a:cs typeface="Arial" panose="020B0604020202020204" pitchFamily="34" charset="0"/>
              </a:rPr>
              <a:t>-   two things you like about life in the countryside</a:t>
            </a:r>
          </a:p>
          <a:p>
            <a:r>
              <a:rPr lang="en-US" sz="2200" dirty="0">
                <a:latin typeface="Arial" panose="020B0604020202020204" pitchFamily="34" charset="0"/>
                <a:cs typeface="Arial" panose="020B0604020202020204" pitchFamily="34" charset="0"/>
              </a:rPr>
              <a:t>-   two things you don’t like about life in the countryside</a:t>
            </a:r>
          </a:p>
        </p:txBody>
      </p:sp>
      <p:graphicFrame>
        <p:nvGraphicFramePr>
          <p:cNvPr id="8" name="Table 7"/>
          <p:cNvGraphicFramePr>
            <a:graphicFrameLocks noGrp="1"/>
          </p:cNvGraphicFramePr>
          <p:nvPr/>
        </p:nvGraphicFramePr>
        <p:xfrm>
          <a:off x="152400" y="1828800"/>
          <a:ext cx="8839200" cy="2008239"/>
        </p:xfrm>
        <a:graphic>
          <a:graphicData uri="http://schemas.openxmlformats.org/drawingml/2006/table">
            <a:tbl>
              <a:tblPr firstRow="1" bandRow="1">
                <a:tableStyleId>{5C22544A-7EE6-4342-B048-85BDC9FD1C3A}</a:tableStyleId>
              </a:tblPr>
              <a:tblGrid>
                <a:gridCol w="2946400">
                  <a:extLst>
                    <a:ext uri="{9D8B030D-6E8A-4147-A177-3AD203B41FA5}">
                      <a16:colId xmlns:a16="http://schemas.microsoft.com/office/drawing/2014/main" val="20000"/>
                    </a:ext>
                  </a:extLst>
                </a:gridCol>
                <a:gridCol w="29464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412955">
                <a:tc>
                  <a:txBody>
                    <a:bodyPr/>
                    <a:lstStyle/>
                    <a:p>
                      <a:r>
                        <a:rPr lang="en-US" dirty="0"/>
                        <a:t>I like …..</a:t>
                      </a:r>
                    </a:p>
                  </a:txBody>
                  <a:tcPr>
                    <a:solidFill>
                      <a:srgbClr val="002060"/>
                    </a:solidFill>
                  </a:tcPr>
                </a:tc>
                <a:tc>
                  <a:txBody>
                    <a:bodyPr/>
                    <a:lstStyle/>
                    <a:p>
                      <a:r>
                        <a:rPr lang="en-US" dirty="0"/>
                        <a:t>I don’t like ……</a:t>
                      </a:r>
                    </a:p>
                  </a:txBody>
                  <a:tcPr>
                    <a:solidFill>
                      <a:srgbClr val="002060"/>
                    </a:solidFill>
                  </a:tcPr>
                </a:tc>
                <a:tc>
                  <a:txBody>
                    <a:bodyPr/>
                    <a:lstStyle/>
                    <a:p>
                      <a:r>
                        <a:rPr lang="en-US" dirty="0"/>
                        <a:t>Because …….</a:t>
                      </a:r>
                    </a:p>
                  </a:txBody>
                  <a:tcPr>
                    <a:solidFill>
                      <a:srgbClr val="002060"/>
                    </a:solidFill>
                  </a:tcPr>
                </a:tc>
                <a:extLst>
                  <a:ext uri="{0D108BD9-81ED-4DB2-BD59-A6C34878D82A}">
                    <a16:rowId xmlns:a16="http://schemas.microsoft.com/office/drawing/2014/main" val="10000"/>
                  </a:ext>
                </a:extLst>
              </a:tr>
              <a:tr h="730045">
                <a:tc>
                  <a:txBody>
                    <a:bodyPr/>
                    <a:lstStyle/>
                    <a:p>
                      <a:endParaRPr lang="en-US" dirty="0"/>
                    </a:p>
                  </a:txBody>
                  <a:tcPr>
                    <a:solidFill>
                      <a:srgbClr val="002060"/>
                    </a:solidFill>
                  </a:tcPr>
                </a:tc>
                <a:tc>
                  <a:txBody>
                    <a:bodyPr/>
                    <a:lstStyle/>
                    <a:p>
                      <a:endParaRPr lang="en-US" dirty="0"/>
                    </a:p>
                  </a:txBody>
                  <a:tcPr>
                    <a:solidFill>
                      <a:srgbClr val="002060"/>
                    </a:solidFill>
                  </a:tcPr>
                </a:tc>
                <a:tc>
                  <a:txBody>
                    <a:bodyPr/>
                    <a:lstStyle/>
                    <a:p>
                      <a:endParaRPr lang="en-US" dirty="0"/>
                    </a:p>
                  </a:txBody>
                  <a:tcPr>
                    <a:solidFill>
                      <a:srgbClr val="002060"/>
                    </a:solidFill>
                  </a:tcPr>
                </a:tc>
                <a:extLst>
                  <a:ext uri="{0D108BD9-81ED-4DB2-BD59-A6C34878D82A}">
                    <a16:rowId xmlns:a16="http://schemas.microsoft.com/office/drawing/2014/main" val="10001"/>
                  </a:ext>
                </a:extLst>
              </a:tr>
              <a:tr h="865239">
                <a:tc>
                  <a:txBody>
                    <a:bodyPr/>
                    <a:lstStyle/>
                    <a:p>
                      <a:endParaRPr lang="en-US"/>
                    </a:p>
                  </a:txBody>
                  <a:tcPr>
                    <a:solidFill>
                      <a:srgbClr val="002060"/>
                    </a:solidFill>
                  </a:tcPr>
                </a:tc>
                <a:tc>
                  <a:txBody>
                    <a:bodyPr/>
                    <a:lstStyle/>
                    <a:p>
                      <a:endParaRPr lang="en-US" dirty="0"/>
                    </a:p>
                  </a:txBody>
                  <a:tcPr>
                    <a:solidFill>
                      <a:srgbClr val="002060"/>
                    </a:solidFill>
                  </a:tcPr>
                </a:tc>
                <a:tc>
                  <a:txBody>
                    <a:bodyPr/>
                    <a:lstStyle/>
                    <a:p>
                      <a:endParaRPr lang="en-US" dirty="0"/>
                    </a:p>
                  </a:txBody>
                  <a:tcPr>
                    <a:solidFill>
                      <a:srgbClr val="002060"/>
                    </a:solidFill>
                  </a:tcPr>
                </a:tc>
                <a:extLst>
                  <a:ext uri="{0D108BD9-81ED-4DB2-BD59-A6C34878D82A}">
                    <a16:rowId xmlns:a16="http://schemas.microsoft.com/office/drawing/2014/main" val="10002"/>
                  </a:ext>
                </a:extLst>
              </a:tr>
            </a:tbl>
          </a:graphicData>
        </a:graphic>
      </p:graphicFrame>
      <p:sp>
        <p:nvSpPr>
          <p:cNvPr id="9" name="Rectangle 8"/>
          <p:cNvSpPr/>
          <p:nvPr/>
        </p:nvSpPr>
        <p:spPr>
          <a:xfrm>
            <a:off x="152400" y="4191000"/>
            <a:ext cx="4697120" cy="400110"/>
          </a:xfrm>
          <a:prstGeom prst="rect">
            <a:avLst/>
          </a:prstGeom>
        </p:spPr>
        <p:txBody>
          <a:bodyPr wrap="none">
            <a:spAutoFit/>
          </a:bodyPr>
          <a:lstStyle/>
          <a:p>
            <a:r>
              <a:rPr lang="en-US" sz="2000" b="1" dirty="0">
                <a:solidFill>
                  <a:srgbClr val="FF0000"/>
                </a:solidFill>
                <a:latin typeface="Arial" pitchFamily="34" charset="0"/>
                <a:cs typeface="Arial" pitchFamily="34" charset="0"/>
              </a:rPr>
              <a:t>5b. Report your findings to the class.</a:t>
            </a:r>
            <a:endParaRPr lang="vi-VN" sz="2000" b="1" dirty="0">
              <a:solidFill>
                <a:srgbClr val="FF0000"/>
              </a:solidFill>
              <a:latin typeface="Arial" pitchFamily="34" charset="0"/>
              <a:cs typeface="Arial" pitchFamily="34" charset="0"/>
            </a:endParaRPr>
          </a:p>
        </p:txBody>
      </p:sp>
      <p:sp>
        <p:nvSpPr>
          <p:cNvPr id="11" name="Rectangle 10"/>
          <p:cNvSpPr/>
          <p:nvPr/>
        </p:nvSpPr>
        <p:spPr>
          <a:xfrm>
            <a:off x="152400" y="4724400"/>
            <a:ext cx="7620000" cy="1015663"/>
          </a:xfrm>
          <a:prstGeom prst="rect">
            <a:avLst/>
          </a:prstGeom>
        </p:spPr>
        <p:txBody>
          <a:bodyPr wrap="square">
            <a:spAutoFit/>
          </a:bodyPr>
          <a:lstStyle/>
          <a:p>
            <a:r>
              <a:rPr lang="en-US" sz="2000" b="1" i="1" dirty="0">
                <a:latin typeface="Arial" panose="020B0604020202020204" pitchFamily="34" charset="0"/>
                <a:cs typeface="Arial" panose="020B0604020202020204" pitchFamily="34" charset="0"/>
              </a:rPr>
              <a:t>Example:</a:t>
            </a:r>
            <a:endParaRPr lang="en-US" sz="2000" dirty="0">
              <a:latin typeface="Arial" panose="020B0604020202020204" pitchFamily="34" charset="0"/>
              <a:cs typeface="Arial" panose="020B0604020202020204" pitchFamily="34" charset="0"/>
            </a:endParaRPr>
          </a:p>
          <a:p>
            <a:r>
              <a:rPr lang="en-US" sz="2000" b="1" i="1" dirty="0">
                <a:solidFill>
                  <a:srgbClr val="002060"/>
                </a:solidFill>
                <a:latin typeface="Arial" panose="020B0604020202020204" pitchFamily="34" charset="0"/>
                <a:cs typeface="Arial" panose="020B0604020202020204" pitchFamily="34" charset="0"/>
              </a:rPr>
              <a:t>Both of us love picking fruit in the summer. </a:t>
            </a:r>
          </a:p>
          <a:p>
            <a:r>
              <a:rPr lang="en-US" sz="2000" b="1" i="1" dirty="0">
                <a:solidFill>
                  <a:srgbClr val="002060"/>
                </a:solidFill>
                <a:latin typeface="Arial" panose="020B0604020202020204" pitchFamily="34" charset="0"/>
                <a:cs typeface="Arial" panose="020B0604020202020204" pitchFamily="34" charset="0"/>
              </a:rPr>
              <a:t>It can be hard work but very satisfying.</a:t>
            </a: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886201"/>
            <a:ext cx="3657601" cy="297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152400" y="2286000"/>
            <a:ext cx="2971800"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dirty="0"/>
              <a:t>Picking  fruit in the summer </a:t>
            </a:r>
          </a:p>
        </p:txBody>
      </p:sp>
      <p:sp>
        <p:nvSpPr>
          <p:cNvPr id="15" name="TextBox 14"/>
          <p:cNvSpPr txBox="1"/>
          <p:nvPr/>
        </p:nvSpPr>
        <p:spPr>
          <a:xfrm>
            <a:off x="6096000" y="2286000"/>
            <a:ext cx="2895600" cy="36933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dirty="0"/>
              <a:t>Hard work but satisfying</a:t>
            </a:r>
          </a:p>
        </p:txBody>
      </p:sp>
      <p:sp>
        <p:nvSpPr>
          <p:cNvPr id="17" name="TextBox 16"/>
          <p:cNvSpPr txBox="1"/>
          <p:nvPr/>
        </p:nvSpPr>
        <p:spPr>
          <a:xfrm>
            <a:off x="3124200" y="2971800"/>
            <a:ext cx="289560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dirty="0"/>
              <a:t>Swimming in the river</a:t>
            </a:r>
          </a:p>
        </p:txBody>
      </p:sp>
      <p:sp>
        <p:nvSpPr>
          <p:cNvPr id="18" name="TextBox 17"/>
          <p:cNvSpPr txBox="1"/>
          <p:nvPr/>
        </p:nvSpPr>
        <p:spPr>
          <a:xfrm>
            <a:off x="6096000" y="2971800"/>
            <a:ext cx="289560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dirty="0"/>
              <a:t>Dangerous</a:t>
            </a:r>
          </a:p>
        </p:txBody>
      </p:sp>
    </p:spTree>
    <p:extLst>
      <p:ext uri="{BB962C8B-B14F-4D97-AF65-F5344CB8AC3E}">
        <p14:creationId xmlns:p14="http://schemas.microsoft.com/office/powerpoint/2010/main" val="12825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linds(horizont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animBg="1"/>
      <p:bldP spid="15"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535" y="1053000"/>
            <a:ext cx="8586930" cy="4752000"/>
          </a:xfrm>
          <a:prstGeom prst="rect">
            <a:avLst/>
          </a:prstGeom>
        </p:spPr>
      </p:pic>
    </p:spTree>
    <p:extLst>
      <p:ext uri="{BB962C8B-B14F-4D97-AF65-F5344CB8AC3E}">
        <p14:creationId xmlns:p14="http://schemas.microsoft.com/office/powerpoint/2010/main" val="2721244280"/>
      </p:ext>
    </p:extLst>
  </p:cSld>
  <p:clrMapOvr>
    <a:masterClrMapping/>
  </p:clrMapOvr>
  <mc:AlternateContent xmlns:mc="http://schemas.openxmlformats.org/markup-compatibility/2006" xmlns:p14="http://schemas.microsoft.com/office/powerpoint/2010/main">
    <mc:Choice Requires="p14">
      <p:transition spd="slow" p14:dur="2000">
        <p14:shred pattern="rectangl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1145</TotalTime>
  <Words>867</Words>
  <Application>Microsoft Office PowerPoint</Application>
  <PresentationFormat>On-screen Show (4:3)</PresentationFormat>
  <Paragraphs>112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.VnTimeH</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My Laptop</cp:lastModifiedBy>
  <cp:revision>57</cp:revision>
  <dcterms:created xsi:type="dcterms:W3CDTF">2016-09-15T13:50:11Z</dcterms:created>
  <dcterms:modified xsi:type="dcterms:W3CDTF">2019-11-10T08:58:14Z</dcterms:modified>
</cp:coreProperties>
</file>