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mp4" ContentType="video/mp4"/>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9"/>
  </p:notesMasterIdLst>
  <p:sldIdLst>
    <p:sldId id="294" r:id="rId2"/>
    <p:sldId id="374" r:id="rId3"/>
    <p:sldId id="365" r:id="rId4"/>
    <p:sldId id="319" r:id="rId5"/>
    <p:sldId id="377" r:id="rId6"/>
    <p:sldId id="378" r:id="rId7"/>
    <p:sldId id="380" r:id="rId8"/>
    <p:sldId id="384" r:id="rId9"/>
    <p:sldId id="382" r:id="rId10"/>
    <p:sldId id="385" r:id="rId11"/>
    <p:sldId id="381" r:id="rId12"/>
    <p:sldId id="386" r:id="rId13"/>
    <p:sldId id="387" r:id="rId14"/>
    <p:sldId id="388" r:id="rId15"/>
    <p:sldId id="389" r:id="rId16"/>
    <p:sldId id="390" r:id="rId17"/>
    <p:sldId id="391" r:id="rId18"/>
    <p:sldId id="392" r:id="rId19"/>
    <p:sldId id="393" r:id="rId20"/>
    <p:sldId id="394" r:id="rId21"/>
    <p:sldId id="395" r:id="rId22"/>
    <p:sldId id="396" r:id="rId23"/>
    <p:sldId id="397" r:id="rId24"/>
    <p:sldId id="398" r:id="rId25"/>
    <p:sldId id="399" r:id="rId26"/>
    <p:sldId id="400" r:id="rId27"/>
    <p:sldId id="401" r:id="rId28"/>
    <p:sldId id="402" r:id="rId29"/>
    <p:sldId id="403" r:id="rId30"/>
    <p:sldId id="404" r:id="rId31"/>
    <p:sldId id="405" r:id="rId32"/>
    <p:sldId id="406" r:id="rId33"/>
    <p:sldId id="407" r:id="rId34"/>
    <p:sldId id="408" r:id="rId35"/>
    <p:sldId id="409" r:id="rId36"/>
    <p:sldId id="410" r:id="rId37"/>
    <p:sldId id="411" r:id="rId38"/>
    <p:sldId id="412" r:id="rId39"/>
    <p:sldId id="413" r:id="rId40"/>
    <p:sldId id="414" r:id="rId41"/>
    <p:sldId id="415" r:id="rId42"/>
    <p:sldId id="416" r:id="rId43"/>
    <p:sldId id="417" r:id="rId44"/>
    <p:sldId id="418" r:id="rId45"/>
    <p:sldId id="419" r:id="rId46"/>
    <p:sldId id="420" r:id="rId47"/>
    <p:sldId id="421" r:id="rId48"/>
  </p:sldIdLst>
  <p:sldSz cx="12192000" cy="6858000"/>
  <p:notesSz cx="6858000" cy="9144000"/>
  <p:embeddedFontLst>
    <p:embeddedFont>
      <p:font typeface="Calibri Light" panose="020F0302020204030204" pitchFamily="34" charset="0"/>
      <p:regular r:id="rId50"/>
      <p:italic r:id="rId51"/>
    </p:embeddedFont>
    <p:embeddedFont>
      <p:font typeface="Calibri" panose="020F0502020204030204" pitchFamily="34" charset="0"/>
      <p:regular r:id="rId52"/>
      <p:bold r:id="rId53"/>
      <p:italic r:id="rId54"/>
      <p:boldItalic r:id="rId55"/>
    </p:embeddedFont>
    <p:embeddedFont>
      <p:font typeface="VNI-Swiss-Condense" pitchFamily="2" charset="0"/>
      <p:regular r:id="rId56"/>
      <p:bold r:id="rId57"/>
    </p:embeddedFont>
    <p:embeddedFont>
      <p:font typeface="Tahoma" panose="020B0604030504040204" pitchFamily="34" charset="0"/>
      <p:regular r:id="rId58"/>
      <p:bold r:id="rId59"/>
    </p:embeddedFont>
    <p:embeddedFont>
      <p:font typeface="Cambria Math" panose="02040503050406030204" pitchFamily="18" charset="0"/>
      <p:regular r:id="rId60"/>
    </p:embeddedFont>
  </p:embeddedFontLst>
  <p:custDataLst>
    <p:tags r:id="rId6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000099"/>
    <a:srgbClr val="FFFFFF"/>
    <a:srgbClr val="ED7D31"/>
    <a:srgbClr val="C55A11"/>
    <a:srgbClr val="4472C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61"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font" Target="fonts/font11.fntdata"/><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D8DE1A-462B-48D6-B8A3-E41233A1BF5F}" type="datetimeFigureOut">
              <a:rPr lang="en-US" smtClean="0"/>
              <a:t>7/8/2022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13E0D4D-2DAF-4DE8-AF49-C5BEE7922753}" type="slidenum">
              <a:rPr lang="en-US" smtClean="0"/>
              <a:t>‹#›</a:t>
            </a:fld>
            <a:endParaRPr lang="en-US"/>
          </a:p>
        </p:txBody>
      </p:sp>
    </p:spTree>
    <p:extLst>
      <p:ext uri="{BB962C8B-B14F-4D97-AF65-F5344CB8AC3E}">
        <p14:creationId xmlns:p14="http://schemas.microsoft.com/office/powerpoint/2010/main" val="1018766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29A6C-A5B4-4DD7-B25B-84751EBD5A3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58FA50B-29BD-4CA5-82B7-1ECDBF3CFE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CE3AE56-2AFC-436E-B3F8-FC2D542E5A7C}"/>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5" name="Footer Placeholder 4">
            <a:extLst>
              <a:ext uri="{FF2B5EF4-FFF2-40B4-BE49-F238E27FC236}">
                <a16:creationId xmlns:a16="http://schemas.microsoft.com/office/drawing/2014/main" id="{B18FAC20-9CAE-45CF-84D0-A713356EAF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24DAD2-AF2B-4822-BF15-E0FB11FE18E0}"/>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1691334834"/>
      </p:ext>
    </p:extLst>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4700E-1EEB-4F64-BF20-02430BBFFE8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83940FC-C049-4741-AD1B-6CAA421B860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C7AD059-8BC0-4DDC-94A0-055DF6955519}"/>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5" name="Footer Placeholder 4">
            <a:extLst>
              <a:ext uri="{FF2B5EF4-FFF2-40B4-BE49-F238E27FC236}">
                <a16:creationId xmlns:a16="http://schemas.microsoft.com/office/drawing/2014/main" id="{5A29AB2E-27B0-4A86-BAFA-9193790317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1D4F72-128B-4D69-BB05-6BB9C4581343}"/>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440887367"/>
      </p:ext>
    </p:extLst>
  </p:cSld>
  <p:clrMapOvr>
    <a:masterClrMapping/>
  </p:clrMapOvr>
  <p:transition spd="slow">
    <p:push dir="u"/>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EB5115B-A530-4BEF-B35D-C04E7BDFAC6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4E0BB3-5D9B-44EA-AE3D-80AB5E69CA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8FE5C36-3CB1-4227-AA0A-2C2332F9E66D}"/>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5" name="Footer Placeholder 4">
            <a:extLst>
              <a:ext uri="{FF2B5EF4-FFF2-40B4-BE49-F238E27FC236}">
                <a16:creationId xmlns:a16="http://schemas.microsoft.com/office/drawing/2014/main" id="{103E0D5A-B012-4A0F-8C6C-0053EB3D0AB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565205-17BC-421B-B01F-C5F2E41BB2AD}"/>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200203681"/>
      </p:ext>
    </p:extLst>
  </p:cSld>
  <p:clrMapOvr>
    <a:masterClrMapping/>
  </p:clrMapOvr>
  <p:transition spd="slow">
    <p:push dir="u"/>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 1 column" type="tx">
  <p:cSld name="Title + 1 column">
    <p:spTree>
      <p:nvGrpSpPr>
        <p:cNvPr id="1" name="Shape 64"/>
        <p:cNvGrpSpPr/>
        <p:nvPr/>
      </p:nvGrpSpPr>
      <p:grpSpPr>
        <a:xfrm>
          <a:off x="0" y="0"/>
          <a:ext cx="0" cy="0"/>
          <a:chOff x="0" y="0"/>
          <a:chExt cx="0" cy="0"/>
        </a:xfrm>
      </p:grpSpPr>
      <p:sp>
        <p:nvSpPr>
          <p:cNvPr id="65" name="Google Shape;65;p5"/>
          <p:cNvSpPr/>
          <p:nvPr/>
        </p:nvSpPr>
        <p:spPr>
          <a:xfrm>
            <a:off x="1525600" y="3598100"/>
            <a:ext cx="1191600" cy="1191600"/>
          </a:xfrm>
          <a:prstGeom prst="ellipse">
            <a:avLst/>
          </a:prstGeom>
          <a:noFill/>
          <a:ln w="9525" cap="flat" cmpd="sng">
            <a:solidFill>
              <a:srgbClr val="BBCD0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6" name="Google Shape;66;p5"/>
          <p:cNvSpPr txBox="1">
            <a:spLocks noGrp="1"/>
          </p:cNvSpPr>
          <p:nvPr>
            <p:ph type="title"/>
          </p:nvPr>
        </p:nvSpPr>
        <p:spPr>
          <a:xfrm>
            <a:off x="3914500" y="1212067"/>
            <a:ext cx="7034000" cy="854800"/>
          </a:xfrm>
          <a:prstGeom prst="rect">
            <a:avLst/>
          </a:prstGeom>
        </p:spPr>
        <p:txBody>
          <a:bodyPr spcFirstLastPara="1" wrap="square" lIns="91425" tIns="91425" rIns="91425" bIns="91425" anchor="b" anchorCtr="0">
            <a:noAutofit/>
          </a:bodyPr>
          <a:lstStyle>
            <a:lvl1pPr lvl="0">
              <a:spcBef>
                <a:spcPts val="0"/>
              </a:spcBef>
              <a:spcAft>
                <a:spcPts val="0"/>
              </a:spcAft>
              <a:buSzPts val="1800"/>
              <a:buNone/>
              <a:defRPr/>
            </a:lvl1pPr>
            <a:lvl2pPr lvl="1">
              <a:spcBef>
                <a:spcPts val="0"/>
              </a:spcBef>
              <a:spcAft>
                <a:spcPts val="0"/>
              </a:spcAft>
              <a:buSzPts val="1800"/>
              <a:buNone/>
              <a:defRPr/>
            </a:lvl2pPr>
            <a:lvl3pPr lvl="2">
              <a:spcBef>
                <a:spcPts val="0"/>
              </a:spcBef>
              <a:spcAft>
                <a:spcPts val="0"/>
              </a:spcAft>
              <a:buSzPts val="1800"/>
              <a:buNone/>
              <a:defRPr/>
            </a:lvl3pPr>
            <a:lvl4pPr lvl="3">
              <a:spcBef>
                <a:spcPts val="0"/>
              </a:spcBef>
              <a:spcAft>
                <a:spcPts val="0"/>
              </a:spcAft>
              <a:buSzPts val="1800"/>
              <a:buNone/>
              <a:defRPr/>
            </a:lvl4pPr>
            <a:lvl5pPr lvl="4">
              <a:spcBef>
                <a:spcPts val="0"/>
              </a:spcBef>
              <a:spcAft>
                <a:spcPts val="0"/>
              </a:spcAft>
              <a:buSzPts val="1800"/>
              <a:buNone/>
              <a:defRPr/>
            </a:lvl5pPr>
            <a:lvl6pPr lvl="5">
              <a:spcBef>
                <a:spcPts val="0"/>
              </a:spcBef>
              <a:spcAft>
                <a:spcPts val="0"/>
              </a:spcAft>
              <a:buSzPts val="1800"/>
              <a:buNone/>
              <a:defRPr/>
            </a:lvl6pPr>
            <a:lvl7pPr lvl="6">
              <a:spcBef>
                <a:spcPts val="0"/>
              </a:spcBef>
              <a:spcAft>
                <a:spcPts val="0"/>
              </a:spcAft>
              <a:buSzPts val="1800"/>
              <a:buNone/>
              <a:defRPr/>
            </a:lvl7pPr>
            <a:lvl8pPr lvl="7">
              <a:spcBef>
                <a:spcPts val="0"/>
              </a:spcBef>
              <a:spcAft>
                <a:spcPts val="0"/>
              </a:spcAft>
              <a:buSzPts val="1800"/>
              <a:buNone/>
              <a:defRPr/>
            </a:lvl8pPr>
            <a:lvl9pPr lvl="8">
              <a:spcBef>
                <a:spcPts val="0"/>
              </a:spcBef>
              <a:spcAft>
                <a:spcPts val="0"/>
              </a:spcAft>
              <a:buSzPts val="1800"/>
              <a:buNone/>
              <a:defRPr/>
            </a:lvl9pPr>
          </a:lstStyle>
          <a:p>
            <a:endParaRPr/>
          </a:p>
        </p:txBody>
      </p:sp>
      <p:sp>
        <p:nvSpPr>
          <p:cNvPr id="67" name="Google Shape;67;p5"/>
          <p:cNvSpPr txBox="1">
            <a:spLocks noGrp="1"/>
          </p:cNvSpPr>
          <p:nvPr>
            <p:ph type="body" idx="1"/>
          </p:nvPr>
        </p:nvSpPr>
        <p:spPr>
          <a:xfrm>
            <a:off x="3914500" y="2034344"/>
            <a:ext cx="7034000" cy="3714800"/>
          </a:xfrm>
          <a:prstGeom prst="rect">
            <a:avLst/>
          </a:prstGeom>
        </p:spPr>
        <p:txBody>
          <a:bodyPr spcFirstLastPara="1" wrap="square" lIns="91425" tIns="91425" rIns="91425" bIns="91425" anchor="t" anchorCtr="0">
            <a:noAutofit/>
          </a:bodyPr>
          <a:lstStyle>
            <a:lvl1pPr marL="609585" lvl="0" indent="-507987">
              <a:spcBef>
                <a:spcPts val="800"/>
              </a:spcBef>
              <a:spcAft>
                <a:spcPts val="0"/>
              </a:spcAft>
              <a:buSzPts val="2400"/>
              <a:buChar char="◎"/>
              <a:defRPr sz="3200"/>
            </a:lvl1pPr>
            <a:lvl2pPr marL="1219170" lvl="1" indent="-507987">
              <a:spcBef>
                <a:spcPts val="0"/>
              </a:spcBef>
              <a:spcAft>
                <a:spcPts val="0"/>
              </a:spcAft>
              <a:buSzPts val="2400"/>
              <a:buChar char="◉"/>
              <a:defRPr/>
            </a:lvl2pPr>
            <a:lvl3pPr marL="1828754" lvl="2" indent="-507987">
              <a:spcBef>
                <a:spcPts val="0"/>
              </a:spcBef>
              <a:spcAft>
                <a:spcPts val="0"/>
              </a:spcAft>
              <a:buSzPts val="2400"/>
              <a:buChar char="￮"/>
              <a:defRPr/>
            </a:lvl3pPr>
            <a:lvl4pPr marL="2438339" lvl="3" indent="-507987">
              <a:spcBef>
                <a:spcPts val="0"/>
              </a:spcBef>
              <a:spcAft>
                <a:spcPts val="0"/>
              </a:spcAft>
              <a:buSzPts val="2400"/>
              <a:buChar char="●"/>
              <a:defRPr sz="3200"/>
            </a:lvl4pPr>
            <a:lvl5pPr marL="3047924" lvl="4" indent="-507987">
              <a:spcBef>
                <a:spcPts val="0"/>
              </a:spcBef>
              <a:spcAft>
                <a:spcPts val="0"/>
              </a:spcAft>
              <a:buSzPts val="2400"/>
              <a:buChar char="○"/>
              <a:defRPr sz="3200"/>
            </a:lvl5pPr>
            <a:lvl6pPr marL="3657509" lvl="5" indent="-507987">
              <a:spcBef>
                <a:spcPts val="0"/>
              </a:spcBef>
              <a:spcAft>
                <a:spcPts val="0"/>
              </a:spcAft>
              <a:buSzPts val="2400"/>
              <a:buChar char="■"/>
              <a:defRPr sz="3200"/>
            </a:lvl6pPr>
            <a:lvl7pPr marL="4267093" lvl="6" indent="-507987">
              <a:spcBef>
                <a:spcPts val="0"/>
              </a:spcBef>
              <a:spcAft>
                <a:spcPts val="0"/>
              </a:spcAft>
              <a:buSzPts val="2400"/>
              <a:buChar char="●"/>
              <a:defRPr sz="3200"/>
            </a:lvl7pPr>
            <a:lvl8pPr marL="4876678" lvl="7" indent="-507987">
              <a:spcBef>
                <a:spcPts val="0"/>
              </a:spcBef>
              <a:spcAft>
                <a:spcPts val="0"/>
              </a:spcAft>
              <a:buSzPts val="2400"/>
              <a:buChar char="○"/>
              <a:defRPr sz="3200"/>
            </a:lvl8pPr>
            <a:lvl9pPr marL="5486263" lvl="8" indent="-507987">
              <a:spcBef>
                <a:spcPts val="0"/>
              </a:spcBef>
              <a:spcAft>
                <a:spcPts val="0"/>
              </a:spcAft>
              <a:buSzPts val="2400"/>
              <a:buChar char="■"/>
              <a:defRPr sz="3200"/>
            </a:lvl9pPr>
          </a:lstStyle>
          <a:p>
            <a:endParaRPr/>
          </a:p>
        </p:txBody>
      </p:sp>
      <p:sp>
        <p:nvSpPr>
          <p:cNvPr id="68" name="Google Shape;68;p5"/>
          <p:cNvSpPr/>
          <p:nvPr/>
        </p:nvSpPr>
        <p:spPr>
          <a:xfrm>
            <a:off x="346567" y="-275067"/>
            <a:ext cx="3129600" cy="3129600"/>
          </a:xfrm>
          <a:prstGeom prst="donut">
            <a:avLst>
              <a:gd name="adj" fmla="val 29778"/>
            </a:avLst>
          </a:prstGeom>
          <a:solidFill>
            <a:srgbClr val="00D1C6">
              <a:alpha val="86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69" name="Google Shape;69;p5"/>
          <p:cNvSpPr/>
          <p:nvPr/>
        </p:nvSpPr>
        <p:spPr>
          <a:xfrm>
            <a:off x="-203900" y="1813400"/>
            <a:ext cx="1304800" cy="1304800"/>
          </a:xfrm>
          <a:prstGeom prst="ellipse">
            <a:avLst/>
          </a:prstGeom>
          <a:solidFill>
            <a:srgbClr val="ED4A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0" name="Google Shape;70;p5"/>
          <p:cNvSpPr/>
          <p:nvPr/>
        </p:nvSpPr>
        <p:spPr>
          <a:xfrm>
            <a:off x="3119467" y="324833"/>
            <a:ext cx="876800" cy="876800"/>
          </a:xfrm>
          <a:prstGeom prst="ellipse">
            <a:avLst/>
          </a:prstGeom>
          <a:solidFill>
            <a:srgbClr val="00ACC3">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1" name="Google Shape;71;p5"/>
          <p:cNvSpPr/>
          <p:nvPr/>
        </p:nvSpPr>
        <p:spPr>
          <a:xfrm>
            <a:off x="1051633" y="3118200"/>
            <a:ext cx="1081600" cy="1081600"/>
          </a:xfrm>
          <a:prstGeom prst="donut">
            <a:avLst>
              <a:gd name="adj" fmla="val 22275"/>
            </a:avLst>
          </a:prstGeom>
          <a:solidFill>
            <a:srgbClr val="F8BB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2" name="Google Shape;72;p5"/>
          <p:cNvSpPr/>
          <p:nvPr/>
        </p:nvSpPr>
        <p:spPr>
          <a:xfrm>
            <a:off x="204900" y="5533267"/>
            <a:ext cx="1610400" cy="1610400"/>
          </a:xfrm>
          <a:prstGeom prst="ellipse">
            <a:avLst/>
          </a:prstGeom>
          <a:solidFill>
            <a:srgbClr val="BBCD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3" name="Google Shape;73;p5"/>
          <p:cNvSpPr/>
          <p:nvPr/>
        </p:nvSpPr>
        <p:spPr>
          <a:xfrm>
            <a:off x="1754400" y="5147967"/>
            <a:ext cx="734000" cy="734000"/>
          </a:xfrm>
          <a:prstGeom prst="donut">
            <a:avLst>
              <a:gd name="adj" fmla="val 42915"/>
            </a:avLst>
          </a:prstGeom>
          <a:solidFill>
            <a:srgbClr val="65BB48">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4" name="Google Shape;74;p5"/>
          <p:cNvSpPr/>
          <p:nvPr/>
        </p:nvSpPr>
        <p:spPr>
          <a:xfrm>
            <a:off x="584767" y="3990700"/>
            <a:ext cx="406400" cy="406400"/>
          </a:xfrm>
          <a:prstGeom prst="ellipse">
            <a:avLst/>
          </a:prstGeom>
          <a:solidFill>
            <a:srgbClr val="E8004C">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5" name="Google Shape;75;p5"/>
          <p:cNvSpPr/>
          <p:nvPr/>
        </p:nvSpPr>
        <p:spPr>
          <a:xfrm>
            <a:off x="10326467" y="560633"/>
            <a:ext cx="734000" cy="734000"/>
          </a:xfrm>
          <a:prstGeom prst="ellipse">
            <a:avLst/>
          </a:prstGeom>
          <a:solidFill>
            <a:srgbClr val="F8BB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6" name="Google Shape;76;p5"/>
          <p:cNvSpPr/>
          <p:nvPr/>
        </p:nvSpPr>
        <p:spPr>
          <a:xfrm>
            <a:off x="11786000" y="1359700"/>
            <a:ext cx="530000" cy="530000"/>
          </a:xfrm>
          <a:prstGeom prst="ellipse">
            <a:avLst/>
          </a:prstGeom>
          <a:solidFill>
            <a:srgbClr val="00D1C6">
              <a:alpha val="8692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7" name="Google Shape;77;p5"/>
          <p:cNvSpPr/>
          <p:nvPr/>
        </p:nvSpPr>
        <p:spPr>
          <a:xfrm>
            <a:off x="11060467" y="-428167"/>
            <a:ext cx="988800" cy="988800"/>
          </a:xfrm>
          <a:prstGeom prst="donut">
            <a:avLst>
              <a:gd name="adj" fmla="val 31897"/>
            </a:avLst>
          </a:prstGeom>
          <a:solidFill>
            <a:srgbClr val="00ACC3">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8" name="Google Shape;78;p5"/>
          <p:cNvSpPr/>
          <p:nvPr/>
        </p:nvSpPr>
        <p:spPr>
          <a:xfrm>
            <a:off x="11535333" y="2155100"/>
            <a:ext cx="250800" cy="250800"/>
          </a:xfrm>
          <a:prstGeom prst="ellipse">
            <a:avLst/>
          </a:prstGeom>
          <a:solidFill>
            <a:srgbClr val="BBCD00">
              <a:alpha val="86670"/>
            </a:srgbClr>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79" name="Google Shape;79;p5"/>
          <p:cNvSpPr/>
          <p:nvPr/>
        </p:nvSpPr>
        <p:spPr>
          <a:xfrm>
            <a:off x="2905467" y="110833"/>
            <a:ext cx="1304800" cy="1304800"/>
          </a:xfrm>
          <a:prstGeom prst="ellipse">
            <a:avLst/>
          </a:prstGeom>
          <a:noFill/>
          <a:ln w="9525" cap="flat" cmpd="sng">
            <a:solidFill>
              <a:srgbClr val="00ACC3"/>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0" name="Google Shape;80;p5"/>
          <p:cNvSpPr/>
          <p:nvPr/>
        </p:nvSpPr>
        <p:spPr>
          <a:xfrm>
            <a:off x="10750433" y="918500"/>
            <a:ext cx="599600" cy="599600"/>
          </a:xfrm>
          <a:prstGeom prst="ellipse">
            <a:avLst/>
          </a:prstGeom>
          <a:noFill/>
          <a:ln w="9525" cap="flat" cmpd="sng">
            <a:solidFill>
              <a:srgbClr val="ED4A00"/>
            </a:solidFill>
            <a:prstDash val="dash"/>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81" name="Google Shape;81;p5"/>
          <p:cNvSpPr txBox="1">
            <a:spLocks noGrp="1"/>
          </p:cNvSpPr>
          <p:nvPr>
            <p:ph type="sldNum" idx="12"/>
          </p:nvPr>
        </p:nvSpPr>
        <p:spPr>
          <a:xfrm>
            <a:off x="11514167" y="6335500"/>
            <a:ext cx="626400" cy="5220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2570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FBE57-6762-47BE-98BD-A1696C12B93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375FA6-DC88-4025-92AE-10D67C7FFB9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C16FBCF-6A59-445F-B966-CCBBC3CB8DAA}"/>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5" name="Footer Placeholder 4">
            <a:extLst>
              <a:ext uri="{FF2B5EF4-FFF2-40B4-BE49-F238E27FC236}">
                <a16:creationId xmlns:a16="http://schemas.microsoft.com/office/drawing/2014/main" id="{4736A1E8-9E5A-4D10-9093-31578993366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CFBC34-54E6-4AA8-BB6C-EAE9596F7DDC}"/>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896803553"/>
      </p:ext>
    </p:extLst>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99540-78F0-4598-8014-F0F09EBAE5D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21A4B83-D15B-4744-878F-86D623BDC1E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4BC32E6-68BF-4175-BA70-1B3554BFFD2B}"/>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5" name="Footer Placeholder 4">
            <a:extLst>
              <a:ext uri="{FF2B5EF4-FFF2-40B4-BE49-F238E27FC236}">
                <a16:creationId xmlns:a16="http://schemas.microsoft.com/office/drawing/2014/main" id="{9AAB5C57-6309-4A19-B7FD-950F296F19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836AEE5-14BA-423C-99FA-A42097B98DD5}"/>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442990577"/>
      </p:ext>
    </p:extLst>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664143-1427-4266-B56E-7A870CB36D9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E2EE16-AE11-47B7-AA07-3AC239EBB52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1837955-7ECA-4B30-8C85-2D54346CFA5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BCAADB6-CD5C-494E-BABB-B2FB02D14425}"/>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6" name="Footer Placeholder 5">
            <a:extLst>
              <a:ext uri="{FF2B5EF4-FFF2-40B4-BE49-F238E27FC236}">
                <a16:creationId xmlns:a16="http://schemas.microsoft.com/office/drawing/2014/main" id="{1D49FA93-6832-4BE4-9F8B-3A853894533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258A328-D634-440F-89B7-39ABCFD1C3C4}"/>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048076416"/>
      </p:ext>
    </p:extLst>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587556-8E08-4FE3-8782-224A7F9D1C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5CC1ED1-A640-4BF6-89FA-A12B37CA45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DC6A501-DF94-4B84-9035-07778FF1AA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0562503-0ACE-4C53-8B94-8BBBA8B97B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13BB4B8-5FA3-4628-BEA2-7F6CB441E7B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9CE156-A705-48A6-87BF-DFE201A4C856}"/>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8" name="Footer Placeholder 7">
            <a:extLst>
              <a:ext uri="{FF2B5EF4-FFF2-40B4-BE49-F238E27FC236}">
                <a16:creationId xmlns:a16="http://schemas.microsoft.com/office/drawing/2014/main" id="{3825C225-A8DF-41F9-8234-DB834B832F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C5240AF-AAB2-4C20-98EB-360CB4E0D1E7}"/>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3967882817"/>
      </p:ext>
    </p:extLst>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B9C9E-D3B5-4C85-AC65-D0D94B9DD78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5618C6B-D697-4EFE-853C-DDDDBB4CDBB1}"/>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4" name="Footer Placeholder 3">
            <a:extLst>
              <a:ext uri="{FF2B5EF4-FFF2-40B4-BE49-F238E27FC236}">
                <a16:creationId xmlns:a16="http://schemas.microsoft.com/office/drawing/2014/main" id="{5A83FED8-CC09-43CE-B12B-448EFBF04AB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FA4DC13-94AC-41B6-9DDD-8A9AF18FEA60}"/>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706206919"/>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81C244-1C02-480C-BDB7-AB2F4A1D2A73}"/>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3" name="Footer Placeholder 2">
            <a:extLst>
              <a:ext uri="{FF2B5EF4-FFF2-40B4-BE49-F238E27FC236}">
                <a16:creationId xmlns:a16="http://schemas.microsoft.com/office/drawing/2014/main" id="{A3AB5378-39F3-4F36-B6D4-D3680822358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98EA5C5-EAB4-4E5B-A59E-7B46D360C6D5}"/>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788700600"/>
      </p:ext>
    </p:extLst>
  </p:cSld>
  <p:clrMapOvr>
    <a:masterClrMapping/>
  </p:clrMapOvr>
  <p:transition spd="slow">
    <p:push dir="u"/>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C24E76-3C49-4DFA-9FD2-F23DADCDDC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4903DA5-A8E2-474C-A2FF-20C784B29C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E7707D-E764-463B-92C8-EDCAF29760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9DDE61-CB8E-4DFB-8A47-06A69DC345FE}"/>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6" name="Footer Placeholder 5">
            <a:extLst>
              <a:ext uri="{FF2B5EF4-FFF2-40B4-BE49-F238E27FC236}">
                <a16:creationId xmlns:a16="http://schemas.microsoft.com/office/drawing/2014/main" id="{9801C57E-6588-4B71-9369-7037849C8F1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42AF08-BAB0-460A-AB2C-95AB5BB8CAAA}"/>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080073982"/>
      </p:ext>
    </p:extLst>
  </p:cSld>
  <p:clrMapOvr>
    <a:masterClrMapping/>
  </p:clrMapOvr>
  <p:transition spd="slow">
    <p:push dir="u"/>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BCB84-14A4-4CD0-A1E7-6DE305381B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73D023F-591C-4A6E-9B11-4EB53CE1A70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A95F94-D8C8-4792-AAAD-924C490386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396EDF-F6E6-4AFE-BFBA-A0ED300E58D4}"/>
              </a:ext>
            </a:extLst>
          </p:cNvPr>
          <p:cNvSpPr>
            <a:spLocks noGrp="1"/>
          </p:cNvSpPr>
          <p:nvPr>
            <p:ph type="dt" sz="half" idx="10"/>
          </p:nvPr>
        </p:nvSpPr>
        <p:spPr/>
        <p:txBody>
          <a:bodyPr/>
          <a:lstStyle/>
          <a:p>
            <a:fld id="{AE204EE4-0155-48B6-885B-995119B0241B}" type="datetimeFigureOut">
              <a:rPr lang="en-US" smtClean="0"/>
              <a:t>7/8/2022</a:t>
            </a:fld>
            <a:endParaRPr lang="en-US"/>
          </a:p>
        </p:txBody>
      </p:sp>
      <p:sp>
        <p:nvSpPr>
          <p:cNvPr id="6" name="Footer Placeholder 5">
            <a:extLst>
              <a:ext uri="{FF2B5EF4-FFF2-40B4-BE49-F238E27FC236}">
                <a16:creationId xmlns:a16="http://schemas.microsoft.com/office/drawing/2014/main" id="{39ABB562-951E-42E7-AC64-BC96B4EDCF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511E05-9B75-4CE7-A9D1-F4DE27F21230}"/>
              </a:ext>
            </a:extLst>
          </p:cNvPr>
          <p:cNvSpPr>
            <a:spLocks noGrp="1"/>
          </p:cNvSpPr>
          <p:nvPr>
            <p:ph type="sldNum" sz="quarter" idx="12"/>
          </p:nvPr>
        </p:nvSpPr>
        <p:spPr/>
        <p:txBody>
          <a:bodyPr/>
          <a:lstStyle/>
          <a:p>
            <a:fld id="{39345404-FC73-4E28-961E-2C11B01C8ECB}" type="slidenum">
              <a:rPr lang="en-US" smtClean="0"/>
              <a:t>‹#›</a:t>
            </a:fld>
            <a:endParaRPr lang="en-US"/>
          </a:p>
        </p:txBody>
      </p:sp>
    </p:spTree>
    <p:extLst>
      <p:ext uri="{BB962C8B-B14F-4D97-AF65-F5344CB8AC3E}">
        <p14:creationId xmlns:p14="http://schemas.microsoft.com/office/powerpoint/2010/main" val="2156542005"/>
      </p:ext>
    </p:extLst>
  </p:cSld>
  <p:clrMapOvr>
    <a:masterClrMapping/>
  </p:clrMapOvr>
  <p:transition spd="slow">
    <p:push dir="u"/>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E61CDF8-3E97-476D-AD0E-BF5CA73C47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846F84B-363F-4B34-A20E-DB00BFDA45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8AB359-6A07-4F0C-86E7-F605C032BF7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E204EE4-0155-48B6-885B-995119B0241B}" type="datetimeFigureOut">
              <a:rPr lang="en-US" smtClean="0"/>
              <a:t>7/8/2022</a:t>
            </a:fld>
            <a:endParaRPr lang="en-US"/>
          </a:p>
        </p:txBody>
      </p:sp>
      <p:sp>
        <p:nvSpPr>
          <p:cNvPr id="5" name="Footer Placeholder 4">
            <a:extLst>
              <a:ext uri="{FF2B5EF4-FFF2-40B4-BE49-F238E27FC236}">
                <a16:creationId xmlns:a16="http://schemas.microsoft.com/office/drawing/2014/main" id="{54A60661-517E-481E-BE5C-CE464E6CE3E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F9A4104-E23F-4A20-909A-04CCB63E61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345404-FC73-4E28-961E-2C11B01C8ECB}" type="slidenum">
              <a:rPr lang="en-US" smtClean="0"/>
              <a:t>‹#›</a:t>
            </a:fld>
            <a:endParaRPr lang="en-US"/>
          </a:p>
        </p:txBody>
      </p:sp>
    </p:spTree>
    <p:extLst>
      <p:ext uri="{BB962C8B-B14F-4D97-AF65-F5344CB8AC3E}">
        <p14:creationId xmlns:p14="http://schemas.microsoft.com/office/powerpoint/2010/main" val="23352673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29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microsoft.com/office/2007/relationships/media" Target="../media/media2.mp4"/><Relationship Id="rId7"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video" Target="../media/media3.mp4"/><Relationship Id="rId5" Type="http://schemas.microsoft.com/office/2007/relationships/media" Target="../media/media3.mp4"/><Relationship Id="rId10" Type="http://schemas.openxmlformats.org/officeDocument/2006/relationships/image" Target="../media/image6.png"/><Relationship Id="rId4" Type="http://schemas.openxmlformats.org/officeDocument/2006/relationships/video" Target="../media/media2.mp4"/><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13.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image" Target="../media/image7.jpeg"/></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11"/>
          <p:cNvGrpSpPr>
            <a:grpSpLocks/>
          </p:cNvGrpSpPr>
          <p:nvPr/>
        </p:nvGrpSpPr>
        <p:grpSpPr bwMode="auto">
          <a:xfrm>
            <a:off x="1524000" y="1"/>
            <a:ext cx="9753600" cy="6824663"/>
            <a:chOff x="0" y="0"/>
            <a:chExt cx="9325428" cy="6825343"/>
          </a:xfrm>
        </p:grpSpPr>
        <p:grpSp>
          <p:nvGrpSpPr>
            <p:cNvPr id="6150" name="Group 7"/>
            <p:cNvGrpSpPr>
              <a:grpSpLocks/>
            </p:cNvGrpSpPr>
            <p:nvPr/>
          </p:nvGrpSpPr>
          <p:grpSpPr bwMode="auto">
            <a:xfrm>
              <a:off x="15533" y="0"/>
              <a:ext cx="9309895" cy="6825343"/>
              <a:chOff x="15533" y="0"/>
              <a:chExt cx="9309895" cy="6825343"/>
            </a:xfrm>
          </p:grpSpPr>
          <p:pic>
            <p:nvPicPr>
              <p:cNvPr id="6154" name="Picture 3"/>
              <p:cNvPicPr>
                <a:picLocks noChangeAspect="1" noChangeArrowheads="1"/>
              </p:cNvPicPr>
              <p:nvPr/>
            </p:nvPicPr>
            <p:blipFill>
              <a:blip r:embed="rId2">
                <a:extLst>
                  <a:ext uri="{28A0092B-C50C-407E-A947-70E740481C1C}">
                    <a14:useLocalDpi xmlns:a14="http://schemas.microsoft.com/office/drawing/2010/main" val="0"/>
                  </a:ext>
                </a:extLst>
              </a:blip>
              <a:srcRect l="22606" t="28053" r="21513" b="20093"/>
              <a:stretch>
                <a:fillRect/>
              </a:stretch>
            </p:blipFill>
            <p:spPr bwMode="auto">
              <a:xfrm>
                <a:off x="15533" y="0"/>
                <a:ext cx="9144000" cy="682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7133710" y="24826"/>
                <a:ext cx="2191718" cy="707957"/>
              </a:xfrm>
              <a:prstGeom prst="rect">
                <a:avLst/>
              </a:prstGeom>
              <a:noFill/>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en-US" sz="4000" b="1" spc="50" dirty="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KHTN </a:t>
                </a:r>
                <a:r>
                  <a:rPr lang="en-US" sz="4000" b="1" spc="50" dirty="0" smtClean="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7</a:t>
                </a:r>
                <a:endParaRPr lang="en-US" sz="4000" b="1" spc="50" dirty="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grpSp>
        <p:pic>
          <p:nvPicPr>
            <p:cNvPr id="6151" name="Picture 3"/>
            <p:cNvPicPr>
              <a:picLocks noChangeAspect="1" noChangeArrowheads="1"/>
            </p:cNvPicPr>
            <p:nvPr/>
          </p:nvPicPr>
          <p:blipFill>
            <a:blip r:embed="rId2">
              <a:extLst>
                <a:ext uri="{28A0092B-C50C-407E-A947-70E740481C1C}">
                  <a14:useLocalDpi xmlns:a14="http://schemas.microsoft.com/office/drawing/2010/main" val="0"/>
                </a:ext>
              </a:extLst>
            </a:blip>
            <a:srcRect l="37508" t="28053" r="51782" b="64421"/>
            <a:stretch>
              <a:fillRect/>
            </a:stretch>
          </p:blipFill>
          <p:spPr bwMode="auto">
            <a:xfrm>
              <a:off x="0" y="0"/>
              <a:ext cx="4191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Rectangle 2"/>
          <p:cNvSpPr>
            <a:spLocks noChangeArrowheads="1"/>
          </p:cNvSpPr>
          <p:nvPr/>
        </p:nvSpPr>
        <p:spPr bwMode="auto">
          <a:xfrm>
            <a:off x="2730137" y="592184"/>
            <a:ext cx="5562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ctr" eaLnBrk="1" hangingPunct="1">
              <a:spcBef>
                <a:spcPct val="0"/>
              </a:spcBef>
              <a:buFontTx/>
              <a:buNone/>
            </a:pPr>
            <a:r>
              <a:rPr lang="en-US" altLang="en-US" b="1" dirty="0">
                <a:solidFill>
                  <a:srgbClr val="FF0000"/>
                </a:solidFill>
                <a:latin typeface="Times New Roman" panose="02020603050405020304" pitchFamily="18" charset="0"/>
                <a:cs typeface="Times New Roman" panose="02020603050405020304" pitchFamily="18" charset="0"/>
              </a:rPr>
              <a:t>HOẠT ĐỘNG KHỞI ĐỘNG</a:t>
            </a:r>
          </a:p>
        </p:txBody>
      </p:sp>
      <p:sp>
        <p:nvSpPr>
          <p:cNvPr id="20" name="Rectangle 3"/>
          <p:cNvSpPr>
            <a:spLocks noChangeArrowheads="1"/>
          </p:cNvSpPr>
          <p:nvPr/>
        </p:nvSpPr>
        <p:spPr bwMode="auto">
          <a:xfrm>
            <a:off x="2438400" y="1676400"/>
            <a:ext cx="439578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just" eaLnBrk="1" hangingPunct="1">
              <a:buFontTx/>
              <a:buNone/>
            </a:pPr>
            <a:endParaRPr lang="en-US" altLang="en-US" sz="2500" dirty="0">
              <a:solidFill>
                <a:srgbClr val="FF3300"/>
              </a:solidFill>
              <a:latin typeface="Arial" panose="020B0604020202020204" pitchFamily="34" charset="0"/>
              <a:cs typeface="Arial" panose="020B0604020202020204" pitchFamily="34" charset="0"/>
            </a:endParaRPr>
          </a:p>
        </p:txBody>
      </p:sp>
      <p:sp>
        <p:nvSpPr>
          <p:cNvPr id="12" name="Rectangle 2"/>
          <p:cNvSpPr>
            <a:spLocks noChangeArrowheads="1"/>
          </p:cNvSpPr>
          <p:nvPr/>
        </p:nvSpPr>
        <p:spPr bwMode="auto">
          <a:xfrm>
            <a:off x="2846944" y="2803358"/>
            <a:ext cx="5562600"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ctr" eaLnBrk="1" hangingPunct="1">
              <a:spcBef>
                <a:spcPct val="0"/>
              </a:spcBef>
              <a:buFontTx/>
              <a:buNone/>
            </a:pPr>
            <a:r>
              <a:rPr lang="en-US" altLang="en-US" sz="4800" b="1" dirty="0" smtClean="0">
                <a:solidFill>
                  <a:srgbClr val="FF0000"/>
                </a:solidFill>
                <a:latin typeface="Times New Roman" panose="02020603050405020304" pitchFamily="18" charset="0"/>
                <a:cs typeface="Times New Roman" panose="02020603050405020304" pitchFamily="18" charset="0"/>
              </a:rPr>
              <a:t>GIÁO VIÊN GẨY DÂY ĐÀN SỐ 1 VÀ SỐ 6 CỦA ĐÀN GHI TA.</a:t>
            </a:r>
            <a:endParaRPr lang="en-US" altLang="en-US" sz="4800" b="1" dirty="0">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3004457" y="5715000"/>
            <a:ext cx="1045029" cy="320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rgbClr val="FF0000"/>
                </a:solidFill>
                <a:latin typeface="Times New Roman" panose="02020603050405020304" pitchFamily="18" charset="0"/>
                <a:cs typeface="Times New Roman" panose="02020603050405020304" pitchFamily="18" charset="0"/>
              </a:rPr>
              <a:t>ST</a:t>
            </a:r>
            <a:endParaRPr lang="en-US" sz="20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99429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slide(fromLeft)">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6" y="287384"/>
            <a:ext cx="11403874" cy="6498780"/>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546853" y="341828"/>
            <a:ext cx="10713329" cy="1015663"/>
          </a:xfrm>
          <a:prstGeom prst="rect">
            <a:avLst/>
          </a:prstGeom>
          <a:noFill/>
        </p:spPr>
        <p:txBody>
          <a:bodyPr wrap="square" lIns="91440" tIns="45720" rIns="91440" bIns="45720" rtlCol="0">
            <a:spAutoFit/>
          </a:bodyPr>
          <a:lstStyle/>
          <a:p>
            <a:r>
              <a:rPr lang="en-US" sz="3000" i="1">
                <a:latin typeface="Times New Roman" panose="02020603050405020304" pitchFamily="18" charset="0"/>
                <a:cs typeface="Times New Roman" panose="02020603050405020304" pitchFamily="18" charset="0"/>
              </a:rPr>
              <a:t>?1. So sánh độ to của âm nghe được trong thí nghiệm vẽ ở hình 13.2 b và 13.2 </a:t>
            </a:r>
            <a:r>
              <a:rPr lang="en-US" sz="3000" i="1" smtClean="0">
                <a:latin typeface="Times New Roman" panose="02020603050405020304" pitchFamily="18" charset="0"/>
                <a:cs typeface="Times New Roman" panose="02020603050405020304" pitchFamily="18" charset="0"/>
              </a:rPr>
              <a:t>c</a:t>
            </a:r>
            <a:endParaRPr lang="en-US" sz="300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4A3CAABA-4028-4DD0-BD11-16C4861DC8CD}"/>
              </a:ext>
            </a:extLst>
          </p:cNvPr>
          <p:cNvSpPr txBox="1"/>
          <p:nvPr/>
        </p:nvSpPr>
        <p:spPr>
          <a:xfrm>
            <a:off x="398810" y="1376272"/>
            <a:ext cx="11096503" cy="584775"/>
          </a:xfrm>
          <a:prstGeom prst="rect">
            <a:avLst/>
          </a:prstGeom>
          <a:noFill/>
        </p:spPr>
        <p:txBody>
          <a:bodyPr wrap="square" lIns="91440" tIns="45720" rIns="91440" bIns="45720"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TL:</a:t>
            </a:r>
            <a:r>
              <a:rPr lang="en-US" i="1" smtClean="0"/>
              <a:t> </a:t>
            </a:r>
            <a:r>
              <a:rPr lang="en-US" sz="3200" i="1">
                <a:solidFill>
                  <a:srgbClr val="FF0000"/>
                </a:solidFill>
                <a:latin typeface="Times New Roman" panose="02020603050405020304" pitchFamily="18" charset="0"/>
                <a:cs typeface="Times New Roman" panose="02020603050405020304" pitchFamily="18" charset="0"/>
              </a:rPr>
              <a:t>Độ to của âm nghe được trong hình 13.2 b to hơn hình 13.2 c</a:t>
            </a:r>
            <a:endParaRPr lang="en-US" sz="320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492033" y="2035654"/>
            <a:ext cx="10868298" cy="1077218"/>
          </a:xfrm>
          <a:prstGeom prst="rect">
            <a:avLst/>
          </a:prstGeom>
          <a:noFill/>
        </p:spPr>
        <p:txBody>
          <a:bodyPr wrap="square" lIns="91440" tIns="45720" rIns="91440" bIns="45720" rtlCol="0">
            <a:spAutoFit/>
          </a:bodyPr>
          <a:lstStyle/>
          <a:p>
            <a:r>
              <a:rPr lang="en-US" sz="3200" i="1" smtClean="0">
                <a:latin typeface="Times New Roman" panose="02020603050405020304" pitchFamily="18" charset="0"/>
                <a:cs typeface="Times New Roman" panose="02020603050405020304" pitchFamily="18" charset="0"/>
              </a:rPr>
              <a:t>?2</a:t>
            </a:r>
            <a:r>
              <a:rPr lang="en-US" sz="3200" i="1">
                <a:latin typeface="Times New Roman" panose="02020603050405020304" pitchFamily="18" charset="0"/>
                <a:cs typeface="Times New Roman" panose="02020603050405020304" pitchFamily="18" charset="0"/>
              </a:rPr>
              <a:t>. Từ câu trả lời trên, rút ra mối quan hệ giữa biên </a:t>
            </a:r>
            <a:r>
              <a:rPr lang="vi-VN" sz="3200" i="1">
                <a:latin typeface="Times New Roman" panose="02020603050405020304" pitchFamily="18" charset="0"/>
                <a:cs typeface="Times New Roman" panose="02020603050405020304" pitchFamily="18" charset="0"/>
              </a:rPr>
              <a:t>độ của sóng âm với độ to của âm</a:t>
            </a:r>
            <a:endParaRPr lang="en-US" sz="32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4A3CAABA-4028-4DD0-BD11-16C4861DC8CD}"/>
              </a:ext>
            </a:extLst>
          </p:cNvPr>
          <p:cNvSpPr txBox="1"/>
          <p:nvPr/>
        </p:nvSpPr>
        <p:spPr>
          <a:xfrm>
            <a:off x="551210" y="3122341"/>
            <a:ext cx="11096503" cy="1077218"/>
          </a:xfrm>
          <a:prstGeom prst="rect">
            <a:avLst/>
          </a:prstGeom>
          <a:noFill/>
        </p:spPr>
        <p:txBody>
          <a:bodyPr wrap="square" lIns="91440" tIns="45720" rIns="91440" bIns="45720"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TL:</a:t>
            </a:r>
            <a:r>
              <a:rPr lang="en-US" i="1" smtClean="0"/>
              <a:t> </a:t>
            </a:r>
            <a:r>
              <a:rPr lang="en-US" sz="3200" i="1">
                <a:solidFill>
                  <a:srgbClr val="FF0000"/>
                </a:solidFill>
                <a:latin typeface="Times New Roman" panose="02020603050405020304" pitchFamily="18" charset="0"/>
                <a:cs typeface="Times New Roman" panose="02020603050405020304" pitchFamily="18" charset="0"/>
              </a:rPr>
              <a:t>Biên độ dao động càng lớn, âm càng to</a:t>
            </a:r>
            <a:endParaRPr lang="en-US" sz="3200">
              <a:solidFill>
                <a:srgbClr val="FF0000"/>
              </a:solidFill>
              <a:latin typeface="Times New Roman" panose="02020603050405020304" pitchFamily="18" charset="0"/>
              <a:cs typeface="Times New Roman" panose="02020603050405020304" pitchFamily="18" charset="0"/>
            </a:endParaRPr>
          </a:p>
          <a:p>
            <a:r>
              <a:rPr lang="en-US" sz="3200" i="1" smtClean="0">
                <a:solidFill>
                  <a:srgbClr val="FF0000"/>
                </a:solidFill>
                <a:latin typeface="Times New Roman" panose="02020603050405020304" pitchFamily="18" charset="0"/>
                <a:cs typeface="Times New Roman" panose="02020603050405020304" pitchFamily="18" charset="0"/>
              </a:rPr>
              <a:t>       Biên </a:t>
            </a:r>
            <a:r>
              <a:rPr lang="en-US" sz="3200" i="1">
                <a:solidFill>
                  <a:srgbClr val="FF0000"/>
                </a:solidFill>
                <a:latin typeface="Times New Roman" panose="02020603050405020304" pitchFamily="18" charset="0"/>
                <a:cs typeface="Times New Roman" panose="02020603050405020304" pitchFamily="18" charset="0"/>
              </a:rPr>
              <a:t>độ dao động càng nhỏ, âm càng bé</a:t>
            </a:r>
            <a:endParaRPr lang="en-US" sz="320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579118" y="4147486"/>
            <a:ext cx="10868298" cy="1077218"/>
          </a:xfrm>
          <a:prstGeom prst="rect">
            <a:avLst/>
          </a:prstGeom>
          <a:noFill/>
        </p:spPr>
        <p:txBody>
          <a:bodyPr wrap="square" lIns="91440" tIns="45720" rIns="91440" bIns="45720" rtlCol="0">
            <a:spAutoFit/>
          </a:bodyPr>
          <a:lstStyle/>
          <a:p>
            <a:r>
              <a:rPr lang="en-US" sz="3200" i="1" smtClean="0">
                <a:latin typeface="Times New Roman" panose="02020603050405020304" pitchFamily="18" charset="0"/>
                <a:cs typeface="Times New Roman" panose="02020603050405020304" pitchFamily="18" charset="0"/>
              </a:rPr>
              <a:t>?3. </a:t>
            </a:r>
            <a:r>
              <a:rPr lang="en-US" sz="3200" i="1">
                <a:latin typeface="Times New Roman" panose="02020603050405020304" pitchFamily="18" charset="0"/>
                <a:cs typeface="Times New Roman" panose="02020603050405020304" pitchFamily="18" charset="0"/>
              </a:rPr>
              <a:t>Khi gãy đàn hoặc đánh trống , muốn âm phát ra to hơn người ta làm thế nào? Tại sao?</a:t>
            </a:r>
            <a:r>
              <a:rPr lang="vi-VN" sz="3200" i="1">
                <a:latin typeface="Times New Roman" panose="02020603050405020304" pitchFamily="18" charset="0"/>
                <a:cs typeface="Times New Roman" panose="02020603050405020304" pitchFamily="18" charset="0"/>
              </a:rPr>
              <a:t> </a:t>
            </a:r>
            <a:endParaRPr lang="en-US" sz="3200" b="1" dirty="0">
              <a:solidFill>
                <a:srgbClr val="0000FF"/>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TextBox 9">
            <a:extLst>
              <a:ext uri="{FF2B5EF4-FFF2-40B4-BE49-F238E27FC236}">
                <a16:creationId xmlns:a16="http://schemas.microsoft.com/office/drawing/2014/main" id="{4A3CAABA-4028-4DD0-BD11-16C4861DC8CD}"/>
              </a:ext>
            </a:extLst>
          </p:cNvPr>
          <p:cNvSpPr txBox="1"/>
          <p:nvPr/>
        </p:nvSpPr>
        <p:spPr>
          <a:xfrm>
            <a:off x="546854" y="5221106"/>
            <a:ext cx="11096503" cy="1569660"/>
          </a:xfrm>
          <a:prstGeom prst="rect">
            <a:avLst/>
          </a:prstGeom>
          <a:noFill/>
        </p:spPr>
        <p:txBody>
          <a:bodyPr wrap="square" lIns="91440" tIns="45720" rIns="91440" bIns="45720"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TL:</a:t>
            </a:r>
            <a:r>
              <a:rPr lang="en-US" i="1" smtClean="0"/>
              <a:t> </a:t>
            </a:r>
            <a:r>
              <a:rPr lang="en-US" sz="3200" i="1">
                <a:solidFill>
                  <a:srgbClr val="FF0000"/>
                </a:solidFill>
                <a:latin typeface="Times New Roman" panose="02020603050405020304" pitchFamily="18" charset="0"/>
                <a:cs typeface="Times New Roman" panose="02020603050405020304" pitchFamily="18" charset="0"/>
              </a:rPr>
              <a:t>Khi gãy đàn hoặc đánh trống , muốn âm phát ra to hơn người ta sẽ gảy mạnh vào dây đàn hoặc đánh trống mạnh vào giữa mặt trống, làm như vậy để tăng biên độ dao động.</a:t>
            </a:r>
            <a:endParaRPr lang="en-US" sz="32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409461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p:cTn id="28" dur="500" fill="hold"/>
                                        <p:tgtEl>
                                          <p:spTgt spid="8"/>
                                        </p:tgtEl>
                                        <p:attrNameLst>
                                          <p:attrName>ppt_w</p:attrName>
                                        </p:attrNameLst>
                                      </p:cBhvr>
                                      <p:tavLst>
                                        <p:tav tm="0">
                                          <p:val>
                                            <p:fltVal val="0"/>
                                          </p:val>
                                        </p:tav>
                                        <p:tav tm="100000">
                                          <p:val>
                                            <p:strVal val="#ppt_w"/>
                                          </p:val>
                                        </p:tav>
                                      </p:tavLst>
                                    </p:anim>
                                    <p:anim calcmode="lin" valueType="num">
                                      <p:cBhvr>
                                        <p:cTn id="29" dur="500" fill="hold"/>
                                        <p:tgtEl>
                                          <p:spTgt spid="8"/>
                                        </p:tgtEl>
                                        <p:attrNameLst>
                                          <p:attrName>ppt_h</p:attrName>
                                        </p:attrNameLst>
                                      </p:cBhvr>
                                      <p:tavLst>
                                        <p:tav tm="0">
                                          <p:val>
                                            <p:fltVal val="0"/>
                                          </p:val>
                                        </p:tav>
                                        <p:tav tm="100000">
                                          <p:val>
                                            <p:strVal val="#ppt_h"/>
                                          </p:val>
                                        </p:tav>
                                      </p:tavLst>
                                    </p:anim>
                                    <p:animEffect transition="in" filter="fade">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500" fill="hold"/>
                                        <p:tgtEl>
                                          <p:spTgt spid="9"/>
                                        </p:tgtEl>
                                        <p:attrNameLst>
                                          <p:attrName>ppt_w</p:attrName>
                                        </p:attrNameLst>
                                      </p:cBhvr>
                                      <p:tavLst>
                                        <p:tav tm="0">
                                          <p:val>
                                            <p:fltVal val="0"/>
                                          </p:val>
                                        </p:tav>
                                        <p:tav tm="100000">
                                          <p:val>
                                            <p:strVal val="#ppt_w"/>
                                          </p:val>
                                        </p:tav>
                                      </p:tavLst>
                                    </p:anim>
                                    <p:anim calcmode="lin" valueType="num">
                                      <p:cBhvr>
                                        <p:cTn id="36" dur="500" fill="hold"/>
                                        <p:tgtEl>
                                          <p:spTgt spid="9"/>
                                        </p:tgtEl>
                                        <p:attrNameLst>
                                          <p:attrName>ppt_h</p:attrName>
                                        </p:attrNameLst>
                                      </p:cBhvr>
                                      <p:tavLst>
                                        <p:tav tm="0">
                                          <p:val>
                                            <p:fltVal val="0"/>
                                          </p:val>
                                        </p:tav>
                                        <p:tav tm="100000">
                                          <p:val>
                                            <p:strVal val="#ppt_h"/>
                                          </p:val>
                                        </p:tav>
                                      </p:tavLst>
                                    </p:anim>
                                    <p:animEffect transition="in" filter="fade">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500" fill="hold"/>
                                        <p:tgtEl>
                                          <p:spTgt spid="10"/>
                                        </p:tgtEl>
                                        <p:attrNameLst>
                                          <p:attrName>ppt_w</p:attrName>
                                        </p:attrNameLst>
                                      </p:cBhvr>
                                      <p:tavLst>
                                        <p:tav tm="0">
                                          <p:val>
                                            <p:fltVal val="0"/>
                                          </p:val>
                                        </p:tav>
                                        <p:tav tm="100000">
                                          <p:val>
                                            <p:strVal val="#ppt_w"/>
                                          </p:val>
                                        </p:tav>
                                      </p:tavLst>
                                    </p:anim>
                                    <p:anim calcmode="lin" valueType="num">
                                      <p:cBhvr>
                                        <p:cTn id="43" dur="500" fill="hold"/>
                                        <p:tgtEl>
                                          <p:spTgt spid="10"/>
                                        </p:tgtEl>
                                        <p:attrNameLst>
                                          <p:attrName>ppt_h</p:attrName>
                                        </p:attrNameLst>
                                      </p:cBhvr>
                                      <p:tavLst>
                                        <p:tav tm="0">
                                          <p:val>
                                            <p:fltVal val="0"/>
                                          </p:val>
                                        </p:tav>
                                        <p:tav tm="100000">
                                          <p:val>
                                            <p:strVal val="#ppt_h"/>
                                          </p:val>
                                        </p:tav>
                                      </p:tavLst>
                                    </p:anim>
                                    <p:animEffect transition="in" filter="fade">
                                      <p:cBhvr>
                                        <p:cTn id="4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P spid="7" grpId="0"/>
      <p:bldP spid="8" grpId="0"/>
      <p:bldP spid="9"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6" y="909424"/>
            <a:ext cx="8511482" cy="5876739"/>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391886" y="968850"/>
            <a:ext cx="6877970" cy="461665"/>
          </a:xfrm>
          <a:prstGeom prst="rect">
            <a:avLst/>
          </a:prstGeom>
          <a:noFill/>
        </p:spPr>
        <p:txBody>
          <a:bodyPr wrap="square" lIns="91440" tIns="45720" rIns="91440" bIns="45720" rtlCol="0">
            <a:spAutoFit/>
          </a:bodyPr>
          <a:lstStyle/>
          <a:p>
            <a:pPr algn="just"/>
            <a:r>
              <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rPr>
              <a:t>I.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ĐỘ TO VÀ BIÊN ĐỘ CỦA SÓNG ÂM</a:t>
            </a:r>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51733C7-6925-417B-9BDB-3A2C87426A60}"/>
              </a:ext>
            </a:extLst>
          </p:cNvPr>
          <p:cNvSpPr txBox="1"/>
          <p:nvPr/>
        </p:nvSpPr>
        <p:spPr>
          <a:xfrm>
            <a:off x="398811" y="1392385"/>
            <a:ext cx="7277336" cy="1138966"/>
          </a:xfrm>
          <a:prstGeom prst="rect">
            <a:avLst/>
          </a:prstGeom>
          <a:noFill/>
        </p:spPr>
        <p:txBody>
          <a:bodyPr wrap="square" lIns="91440" tIns="45720" rIns="91440" bIns="45720" rtlCol="0">
            <a:spAutoFit/>
          </a:bodyPr>
          <a:lstStyle/>
          <a:p>
            <a:pPr marL="457200" indent="-457200" algn="just">
              <a:buAutoNum type="arabicPeriod"/>
            </a:pP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Biên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dao</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nguồn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sóng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a.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Thí</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nghiệm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b.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Kết</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luận</a:t>
            </a:r>
            <a:endParaRPr lang="en-US" sz="2267"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3" name="AutoShape 5"/>
          <p:cNvSpPr>
            <a:spLocks noChangeArrowheads="1"/>
          </p:cNvSpPr>
          <p:nvPr/>
        </p:nvSpPr>
        <p:spPr bwMode="auto">
          <a:xfrm>
            <a:off x="391886" y="6318"/>
            <a:ext cx="11273245" cy="741551"/>
          </a:xfrm>
          <a:prstGeom prst="flowChartTerminator">
            <a:avLst/>
          </a:prstGeom>
          <a:gradFill rotWithShape="1">
            <a:gsLst>
              <a:gs pos="0">
                <a:srgbClr val="FFEC9D"/>
              </a:gs>
              <a:gs pos="50000">
                <a:srgbClr val="FFFFFF"/>
              </a:gs>
              <a:gs pos="100000">
                <a:srgbClr val="FFEC9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FFEC9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flatTx/>
          </a:bodyPr>
          <a:lstStyle/>
          <a:p>
            <a:pPr algn="ctr" fontAlgn="base">
              <a:spcBef>
                <a:spcPct val="20000"/>
              </a:spcBef>
              <a:spcAft>
                <a:spcPct val="0"/>
              </a:spcAft>
            </a:pP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Bài</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13: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cao</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và</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551733C7-6925-417B-9BDB-3A2C87426A60}"/>
              </a:ext>
            </a:extLst>
          </p:cNvPr>
          <p:cNvSpPr txBox="1"/>
          <p:nvPr/>
        </p:nvSpPr>
        <p:spPr>
          <a:xfrm>
            <a:off x="463315" y="2637132"/>
            <a:ext cx="7277336" cy="1138966"/>
          </a:xfrm>
          <a:prstGeom prst="rect">
            <a:avLst/>
          </a:prstGeom>
          <a:noFill/>
        </p:spPr>
        <p:txBody>
          <a:bodyPr wrap="square" lIns="91440" tIns="45720" rIns="91440" bIns="45720" rtlCol="0">
            <a:spAutoFit/>
          </a:bodyPr>
          <a:lstStyle/>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2.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a.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Thí</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nghiệm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b.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Kết</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luận</a:t>
            </a:r>
            <a:endParaRPr lang="en-US" sz="2267"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4" name="TextBox 13">
            <a:extLst>
              <a:ext uri="{FF2B5EF4-FFF2-40B4-BE49-F238E27FC236}">
                <a16:creationId xmlns:a16="http://schemas.microsoft.com/office/drawing/2014/main" id="{4A3CAABA-4028-4DD0-BD11-16C4861DC8CD}"/>
              </a:ext>
            </a:extLst>
          </p:cNvPr>
          <p:cNvSpPr txBox="1"/>
          <p:nvPr/>
        </p:nvSpPr>
        <p:spPr>
          <a:xfrm>
            <a:off x="463315" y="3847793"/>
            <a:ext cx="8085221" cy="1200329"/>
          </a:xfrm>
          <a:prstGeom prst="rect">
            <a:avLst/>
          </a:prstGeom>
          <a:noFill/>
        </p:spPr>
        <p:txBody>
          <a:bodyPr wrap="square" lIns="91440" tIns="45720" rIns="91440" bIns="45720" rtlCol="0">
            <a:spAutoFit/>
          </a:bodyPr>
          <a:lstStyle/>
          <a:p>
            <a:r>
              <a:rPr lang="en-US" sz="2400" b="1" dirty="0" err="1">
                <a:latin typeface="Tahoma" panose="020B0604030504040204" pitchFamily="34" charset="0"/>
              </a:rPr>
              <a:t>Biên</a:t>
            </a:r>
            <a:r>
              <a:rPr lang="en-US" sz="2400" b="1" dirty="0">
                <a:latin typeface="Tahoma" panose="020B0604030504040204" pitchFamily="34" charset="0"/>
              </a:rPr>
              <a:t> </a:t>
            </a:r>
            <a:r>
              <a:rPr lang="en-US" sz="2400" b="1" dirty="0" err="1">
                <a:latin typeface="Tahoma" panose="020B0604030504040204" pitchFamily="34" charset="0"/>
              </a:rPr>
              <a:t>độ</a:t>
            </a:r>
            <a:r>
              <a:rPr lang="en-US" sz="2400" b="1" dirty="0">
                <a:latin typeface="Tahoma" panose="020B0604030504040204" pitchFamily="34" charset="0"/>
              </a:rPr>
              <a:t> </a:t>
            </a:r>
            <a:r>
              <a:rPr lang="en-US" sz="2400" b="1" dirty="0" err="1">
                <a:latin typeface="Tahoma" panose="020B0604030504040204" pitchFamily="34" charset="0"/>
              </a:rPr>
              <a:t>dao</a:t>
            </a:r>
            <a:r>
              <a:rPr lang="en-US" sz="2400" b="1" dirty="0">
                <a:latin typeface="Tahoma" panose="020B0604030504040204" pitchFamily="34" charset="0"/>
              </a:rPr>
              <a:t> </a:t>
            </a:r>
            <a:r>
              <a:rPr lang="en-US" sz="2400" b="1" dirty="0" err="1">
                <a:latin typeface="Tahoma" panose="020B0604030504040204" pitchFamily="34" charset="0"/>
              </a:rPr>
              <a:t>động</a:t>
            </a:r>
            <a:r>
              <a:rPr lang="en-US" sz="2400" b="1" dirty="0">
                <a:latin typeface="Tahoma" panose="020B0604030504040204" pitchFamily="34" charset="0"/>
              </a:rPr>
              <a:t> </a:t>
            </a:r>
            <a:r>
              <a:rPr lang="en-US" sz="2400" b="1" dirty="0" err="1">
                <a:latin typeface="Tahoma" panose="020B0604030504040204" pitchFamily="34" charset="0"/>
              </a:rPr>
              <a:t>của</a:t>
            </a:r>
            <a:r>
              <a:rPr lang="en-US" sz="2400" b="1" dirty="0">
                <a:latin typeface="Tahoma" panose="020B0604030504040204" pitchFamily="34" charset="0"/>
              </a:rPr>
              <a:t> </a:t>
            </a:r>
            <a:r>
              <a:rPr lang="en-US" sz="2400" b="1" dirty="0" err="1">
                <a:latin typeface="Tahoma" panose="020B0604030504040204" pitchFamily="34" charset="0"/>
              </a:rPr>
              <a:t>nguồn</a:t>
            </a:r>
            <a:r>
              <a:rPr lang="en-US" sz="2400" b="1" dirty="0">
                <a:latin typeface="Tahoma" panose="020B0604030504040204" pitchFamily="34" charset="0"/>
              </a:rPr>
              <a:t> </a:t>
            </a:r>
            <a:r>
              <a:rPr lang="en-US" sz="2400" b="1" dirty="0" err="1">
                <a:latin typeface="Tahoma" panose="020B0604030504040204" pitchFamily="34" charset="0"/>
              </a:rPr>
              <a:t>âm</a:t>
            </a:r>
            <a:r>
              <a:rPr lang="en-US" sz="2400" b="1" dirty="0">
                <a:latin typeface="Tahoma" panose="020B0604030504040204" pitchFamily="34" charset="0"/>
              </a:rPr>
              <a:t> </a:t>
            </a:r>
            <a:r>
              <a:rPr lang="en-US" sz="2400" b="1" dirty="0" err="1">
                <a:latin typeface="Tahoma" panose="020B0604030504040204" pitchFamily="34" charset="0"/>
              </a:rPr>
              <a:t>càng</a:t>
            </a:r>
            <a:r>
              <a:rPr lang="en-US" sz="2400" b="1" dirty="0">
                <a:latin typeface="Tahoma" panose="020B0604030504040204" pitchFamily="34" charset="0"/>
              </a:rPr>
              <a:t> </a:t>
            </a:r>
            <a:r>
              <a:rPr lang="en-US" sz="2400" b="1" dirty="0" err="1">
                <a:latin typeface="Tahoma" panose="020B0604030504040204" pitchFamily="34" charset="0"/>
              </a:rPr>
              <a:t>lớn</a:t>
            </a:r>
            <a:r>
              <a:rPr lang="en-US" sz="2400" b="1" dirty="0">
                <a:latin typeface="Tahoma" panose="020B0604030504040204" pitchFamily="34" charset="0"/>
              </a:rPr>
              <a:t> </a:t>
            </a:r>
            <a:r>
              <a:rPr lang="en-US" sz="2400" b="1" dirty="0" err="1">
                <a:latin typeface="Tahoma" panose="020B0604030504040204" pitchFamily="34" charset="0"/>
              </a:rPr>
              <a:t>thì</a:t>
            </a:r>
            <a:r>
              <a:rPr lang="en-US" sz="2400" b="1" dirty="0">
                <a:latin typeface="Tahoma" panose="020B0604030504040204" pitchFamily="34" charset="0"/>
              </a:rPr>
              <a:t> </a:t>
            </a:r>
            <a:r>
              <a:rPr lang="en-US" sz="2400" b="1" dirty="0" err="1">
                <a:latin typeface="Tahoma" panose="020B0604030504040204" pitchFamily="34" charset="0"/>
              </a:rPr>
              <a:t>biên</a:t>
            </a:r>
            <a:r>
              <a:rPr lang="en-US" sz="2400" b="1" dirty="0">
                <a:latin typeface="Tahoma" panose="020B0604030504040204" pitchFamily="34" charset="0"/>
              </a:rPr>
              <a:t> </a:t>
            </a:r>
            <a:r>
              <a:rPr lang="en-US" sz="2400" b="1" dirty="0" err="1">
                <a:latin typeface="Tahoma" panose="020B0604030504040204" pitchFamily="34" charset="0"/>
              </a:rPr>
              <a:t>độ</a:t>
            </a:r>
            <a:r>
              <a:rPr lang="en-US" sz="2400" b="1" dirty="0">
                <a:latin typeface="Tahoma" panose="020B0604030504040204" pitchFamily="34" charset="0"/>
              </a:rPr>
              <a:t> </a:t>
            </a:r>
            <a:r>
              <a:rPr lang="en-US" sz="2400" b="1" dirty="0" err="1">
                <a:latin typeface="Tahoma" panose="020B0604030504040204" pitchFamily="34" charset="0"/>
              </a:rPr>
              <a:t>dao</a:t>
            </a:r>
            <a:r>
              <a:rPr lang="en-US" sz="2400" b="1" dirty="0">
                <a:latin typeface="Tahoma" panose="020B0604030504040204" pitchFamily="34" charset="0"/>
              </a:rPr>
              <a:t> </a:t>
            </a:r>
            <a:r>
              <a:rPr lang="en-US" sz="2400" b="1" dirty="0" err="1">
                <a:latin typeface="Tahoma" panose="020B0604030504040204" pitchFamily="34" charset="0"/>
              </a:rPr>
              <a:t>động</a:t>
            </a:r>
            <a:r>
              <a:rPr lang="en-US" sz="2400" b="1" dirty="0">
                <a:latin typeface="Tahoma" panose="020B0604030504040204" pitchFamily="34" charset="0"/>
              </a:rPr>
              <a:t> </a:t>
            </a:r>
            <a:r>
              <a:rPr lang="en-US" sz="2400" b="1" dirty="0" err="1">
                <a:latin typeface="Tahoma" panose="020B0604030504040204" pitchFamily="34" charset="0"/>
              </a:rPr>
              <a:t>của</a:t>
            </a:r>
            <a:r>
              <a:rPr lang="en-US" sz="2400" b="1" dirty="0">
                <a:latin typeface="Tahoma" panose="020B0604030504040204" pitchFamily="34" charset="0"/>
              </a:rPr>
              <a:t> </a:t>
            </a:r>
            <a:r>
              <a:rPr lang="en-US" sz="2400" b="1" dirty="0" err="1">
                <a:latin typeface="Tahoma" panose="020B0604030504040204" pitchFamily="34" charset="0"/>
              </a:rPr>
              <a:t>sóng</a:t>
            </a:r>
            <a:r>
              <a:rPr lang="en-US" sz="2400" b="1" dirty="0">
                <a:latin typeface="Tahoma" panose="020B0604030504040204" pitchFamily="34" charset="0"/>
              </a:rPr>
              <a:t> </a:t>
            </a:r>
            <a:r>
              <a:rPr lang="en-US" sz="2400" b="1" dirty="0" err="1">
                <a:latin typeface="Tahoma" panose="020B0604030504040204" pitchFamily="34" charset="0"/>
              </a:rPr>
              <a:t>âm</a:t>
            </a:r>
            <a:r>
              <a:rPr lang="en-US" sz="2400" b="1" dirty="0">
                <a:latin typeface="Tahoma" panose="020B0604030504040204" pitchFamily="34" charset="0"/>
              </a:rPr>
              <a:t> </a:t>
            </a:r>
            <a:r>
              <a:rPr lang="en-US" sz="2400" b="1" dirty="0" err="1">
                <a:latin typeface="Tahoma" panose="020B0604030504040204" pitchFamily="34" charset="0"/>
              </a:rPr>
              <a:t>càng</a:t>
            </a:r>
            <a:r>
              <a:rPr lang="en-US" sz="2400" b="1" dirty="0">
                <a:latin typeface="Tahoma" panose="020B0604030504040204" pitchFamily="34" charset="0"/>
              </a:rPr>
              <a:t> </a:t>
            </a:r>
            <a:r>
              <a:rPr lang="en-US" sz="2400" b="1" dirty="0" err="1">
                <a:latin typeface="Tahoma" panose="020B0604030504040204" pitchFamily="34" charset="0"/>
              </a:rPr>
              <a:t>lớn</a:t>
            </a:r>
            <a:r>
              <a:rPr lang="en-US" sz="2400" b="1" dirty="0">
                <a:latin typeface="Tahoma" panose="020B0604030504040204" pitchFamily="34" charset="0"/>
              </a:rPr>
              <a:t> </a:t>
            </a:r>
            <a:r>
              <a:rPr lang="en-US" sz="2400" b="1" dirty="0" err="1">
                <a:latin typeface="Tahoma" panose="020B0604030504040204" pitchFamily="34" charset="0"/>
              </a:rPr>
              <a:t>và</a:t>
            </a:r>
            <a:r>
              <a:rPr lang="en-US" sz="2400" b="1" dirty="0">
                <a:latin typeface="Tahoma" panose="020B0604030504040204" pitchFamily="34" charset="0"/>
              </a:rPr>
              <a:t> </a:t>
            </a:r>
            <a:r>
              <a:rPr lang="en-US" sz="2400" b="1" dirty="0" err="1">
                <a:latin typeface="Tahoma" panose="020B0604030504040204" pitchFamily="34" charset="0"/>
              </a:rPr>
              <a:t>âm</a:t>
            </a:r>
            <a:r>
              <a:rPr lang="en-US" sz="2400" b="1" dirty="0">
                <a:latin typeface="Tahoma" panose="020B0604030504040204" pitchFamily="34" charset="0"/>
              </a:rPr>
              <a:t> </a:t>
            </a:r>
            <a:r>
              <a:rPr lang="en-US" sz="2400" b="1" dirty="0" err="1">
                <a:latin typeface="Tahoma" panose="020B0604030504040204" pitchFamily="34" charset="0"/>
              </a:rPr>
              <a:t>phát</a:t>
            </a:r>
            <a:r>
              <a:rPr lang="en-US" sz="2400" b="1" dirty="0">
                <a:latin typeface="Tahoma" panose="020B0604030504040204" pitchFamily="34" charset="0"/>
              </a:rPr>
              <a:t> </a:t>
            </a:r>
            <a:r>
              <a:rPr lang="en-US" sz="2400" b="1" dirty="0" err="1">
                <a:latin typeface="Tahoma" panose="020B0604030504040204" pitchFamily="34" charset="0"/>
              </a:rPr>
              <a:t>ra</a:t>
            </a:r>
            <a:r>
              <a:rPr lang="en-US" sz="2400" b="1" dirty="0">
                <a:latin typeface="Tahoma" panose="020B0604030504040204" pitchFamily="34" charset="0"/>
              </a:rPr>
              <a:t> </a:t>
            </a:r>
            <a:r>
              <a:rPr lang="en-US" sz="2400" b="1" dirty="0" err="1">
                <a:latin typeface="Tahoma" panose="020B0604030504040204" pitchFamily="34" charset="0"/>
              </a:rPr>
              <a:t>càng</a:t>
            </a:r>
            <a:r>
              <a:rPr lang="en-US" sz="2400" b="1" dirty="0">
                <a:latin typeface="Tahoma" panose="020B0604030504040204" pitchFamily="34" charset="0"/>
              </a:rPr>
              <a:t> to.</a:t>
            </a:r>
            <a:endParaRPr lang="en-US" sz="2400" dirty="0">
              <a:latin typeface="Tahoma" panose="020B0604030504040204" pitchFamily="34" charset="0"/>
            </a:endParaRPr>
          </a:p>
        </p:txBody>
      </p:sp>
    </p:spTree>
    <p:extLst>
      <p:ext uri="{BB962C8B-B14F-4D97-AF65-F5344CB8AC3E}">
        <p14:creationId xmlns:p14="http://schemas.microsoft.com/office/powerpoint/2010/main" val="4502072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A0DF0-27BE-4EFE-81B2-BE7AF1915DEC}"/>
              </a:ext>
            </a:extLst>
          </p:cNvPr>
          <p:cNvSpPr>
            <a:spLocks noGrp="1"/>
          </p:cNvSpPr>
          <p:nvPr>
            <p:ph type="title"/>
          </p:nvPr>
        </p:nvSpPr>
        <p:spPr>
          <a:xfrm>
            <a:off x="507572" y="1113377"/>
            <a:ext cx="4787331" cy="1574333"/>
          </a:xfrm>
        </p:spPr>
        <p:txBody>
          <a:bodyPr anchor="b">
            <a:normAutofit/>
          </a:bodyPr>
          <a:lstStyle/>
          <a:p>
            <a:r>
              <a:rPr lang="en-US" sz="4000" dirty="0">
                <a:latin typeface="Times New Roman" panose="02020603050405020304" pitchFamily="18" charset="0"/>
                <a:cs typeface="Times New Roman" panose="02020603050405020304" pitchFamily="18" charset="0"/>
              </a:rPr>
              <a:t>II. </a:t>
            </a:r>
            <a:r>
              <a:rPr lang="en-US" sz="4000" dirty="0" err="1">
                <a:latin typeface="Times New Roman" panose="02020603050405020304" pitchFamily="18" charset="0"/>
                <a:cs typeface="Times New Roman" panose="02020603050405020304" pitchFamily="18" charset="0"/>
              </a:rPr>
              <a:t>Độ</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cao</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và</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tần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của</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sóng</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âm</a:t>
            </a:r>
            <a:endParaRPr lang="en-US" sz="4000" dirty="0">
              <a:latin typeface="Times New Roman" panose="02020603050405020304" pitchFamily="18" charset="0"/>
              <a:cs typeface="Times New Roman" panose="02020603050405020304" pitchFamily="18" charset="0"/>
            </a:endParaRPr>
          </a:p>
        </p:txBody>
      </p:sp>
      <p:pic>
        <p:nvPicPr>
          <p:cNvPr id="5" name="Âm thanh ghép video-Tiếng trống SoundEffect 2018">
            <a:hlinkClick r:id="" action="ppaction://media"/>
            <a:extLst>
              <a:ext uri="{FF2B5EF4-FFF2-40B4-BE49-F238E27FC236}">
                <a16:creationId xmlns:a16="http://schemas.microsoft.com/office/drawing/2014/main" id="{0874E58B-B3EE-4B49-8789-7B6CE08FACA0}"/>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6482247" y="985017"/>
            <a:ext cx="1703972" cy="1397256"/>
          </a:xfrm>
          <a:prstGeom prst="rect">
            <a:avLst/>
          </a:prstGeom>
        </p:spPr>
      </p:pic>
      <p:pic>
        <p:nvPicPr>
          <p:cNvPr id="7" name="Tiếng kêu động vật HÌNH ẢNH VÀ TIẾNG KÊU CỦA CON ONG sounds and image of the BEE">
            <a:hlinkClick r:id="" action="ppaction://media"/>
            <a:extLst>
              <a:ext uri="{FF2B5EF4-FFF2-40B4-BE49-F238E27FC236}">
                <a16:creationId xmlns:a16="http://schemas.microsoft.com/office/drawing/2014/main" id="{6D0FB5F1-79BE-4E4D-94A2-234882A8DC20}"/>
              </a:ext>
            </a:extLst>
          </p:cNvPr>
          <p:cNvPicPr>
            <a:picLocks noGrp="1" noChangeAspect="1"/>
          </p:cNvPicPr>
          <p:nvPr>
            <p:ph idx="1"/>
            <a:videoFile r:link="rId4"/>
            <p:extLst>
              <p:ext uri="{DAA4B4D4-6D71-4841-9C94-3DE7FCFB9230}">
                <p14:media xmlns:p14="http://schemas.microsoft.com/office/powerpoint/2010/main" r:embed="rId3"/>
              </p:ext>
            </p:extLst>
          </p:nvPr>
        </p:nvPicPr>
        <p:blipFill>
          <a:blip r:embed="rId9"/>
          <a:stretch>
            <a:fillRect/>
          </a:stretch>
        </p:blipFill>
        <p:spPr>
          <a:xfrm>
            <a:off x="5507950" y="4856623"/>
            <a:ext cx="1373082" cy="1104086"/>
          </a:xfrm>
        </p:spPr>
      </p:pic>
      <p:pic>
        <p:nvPicPr>
          <p:cNvPr id="6" name="TEST ÂM THANH ĐÀN GUITAR TOKADO">
            <a:hlinkClick r:id="" action="ppaction://media"/>
            <a:extLst>
              <a:ext uri="{FF2B5EF4-FFF2-40B4-BE49-F238E27FC236}">
                <a16:creationId xmlns:a16="http://schemas.microsoft.com/office/drawing/2014/main" id="{85218071-59B7-4547-8312-7B57FAAB5254}"/>
              </a:ext>
            </a:extLst>
          </p:cNvPr>
          <p:cNvPicPr>
            <a:picLocks noChangeAspect="1"/>
          </p:cNvPicPr>
          <p:nvPr>
            <a:videoFile r:link="rId6"/>
            <p:extLst>
              <p:ext uri="{DAA4B4D4-6D71-4841-9C94-3DE7FCFB9230}">
                <p14:media xmlns:p14="http://schemas.microsoft.com/office/powerpoint/2010/main" r:embed="rId5"/>
              </p:ext>
            </p:extLst>
          </p:nvPr>
        </p:nvPicPr>
        <p:blipFill>
          <a:blip r:embed="rId10"/>
          <a:stretch>
            <a:fillRect/>
          </a:stretch>
        </p:blipFill>
        <p:spPr>
          <a:xfrm>
            <a:off x="7848130" y="3554315"/>
            <a:ext cx="2963421" cy="1703967"/>
          </a:xfrm>
          <a:prstGeom prst="rect">
            <a:avLst/>
          </a:prstGeom>
        </p:spPr>
      </p:pic>
      <p:sp>
        <p:nvSpPr>
          <p:cNvPr id="13" name="Title 1">
            <a:extLst>
              <a:ext uri="{FF2B5EF4-FFF2-40B4-BE49-F238E27FC236}">
                <a16:creationId xmlns:a16="http://schemas.microsoft.com/office/drawing/2014/main" id="{8C8A0DF0-27BE-4EFE-81B2-BE7AF1915DEC}"/>
              </a:ext>
            </a:extLst>
          </p:cNvPr>
          <p:cNvSpPr txBox="1">
            <a:spLocks/>
          </p:cNvSpPr>
          <p:nvPr/>
        </p:nvSpPr>
        <p:spPr>
          <a:xfrm>
            <a:off x="659972" y="117569"/>
            <a:ext cx="4787331" cy="1018904"/>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u="sng" smtClean="0">
                <a:solidFill>
                  <a:srgbClr val="FF0000"/>
                </a:solidFill>
                <a:latin typeface="Times New Roman" panose="02020603050405020304" pitchFamily="18" charset="0"/>
                <a:cs typeface="Times New Roman" panose="02020603050405020304" pitchFamily="18" charset="0"/>
              </a:rPr>
              <a:t>TIẾT 2</a:t>
            </a:r>
            <a:endParaRPr lang="en-US" sz="4000" u="sng"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669241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mediacall" presetSubtype="0" fill="hold" nodeType="clickEffect">
                                  <p:stCondLst>
                                    <p:cond delay="0"/>
                                  </p:stCondLst>
                                  <p:childTnLst>
                                    <p:cmd type="call" cmd="playFrom(0.0)">
                                      <p:cBhvr>
                                        <p:cTn id="20" dur="4134" fill="hold"/>
                                        <p:tgtEl>
                                          <p:spTgt spid="5"/>
                                        </p:tgtEl>
                                      </p:cBhvr>
                                    </p:cmd>
                                  </p:childTnLst>
                                </p:cTn>
                              </p:par>
                            </p:childTnLst>
                          </p:cTn>
                        </p:par>
                      </p:childTnLst>
                    </p:cTn>
                  </p:par>
                  <p:par>
                    <p:cTn id="21" fill="hold">
                      <p:stCondLst>
                        <p:cond delay="indefinite"/>
                      </p:stCondLst>
                      <p:childTnLst>
                        <p:par>
                          <p:cTn id="22" fill="hold">
                            <p:stCondLst>
                              <p:cond delay="0"/>
                            </p:stCondLst>
                            <p:childTnLst>
                              <p:par>
                                <p:cTn id="23" presetID="1" presetClass="mediacall" presetSubtype="0" fill="hold" nodeType="clickEffect">
                                  <p:stCondLst>
                                    <p:cond delay="0"/>
                                  </p:stCondLst>
                                  <p:childTnLst>
                                    <p:cmd type="call" cmd="playFrom(0.0)">
                                      <p:cBhvr>
                                        <p:cTn id="24" dur="59002" fill="hold"/>
                                        <p:tgtEl>
                                          <p:spTgt spid="6"/>
                                        </p:tgtEl>
                                      </p:cBhvr>
                                    </p:cmd>
                                  </p:childTnLst>
                                </p:cTn>
                              </p:par>
                            </p:childTnLst>
                          </p:cTn>
                        </p:par>
                      </p:childTnLst>
                    </p:cTn>
                  </p:par>
                  <p:par>
                    <p:cTn id="25" fill="hold">
                      <p:stCondLst>
                        <p:cond delay="indefinite"/>
                      </p:stCondLst>
                      <p:childTnLst>
                        <p:par>
                          <p:cTn id="26" fill="hold">
                            <p:stCondLst>
                              <p:cond delay="0"/>
                            </p:stCondLst>
                            <p:childTnLst>
                              <p:par>
                                <p:cTn id="27" presetID="1" presetClass="mediacall" presetSubtype="0" fill="hold" nodeType="clickEffect">
                                  <p:stCondLst>
                                    <p:cond delay="0"/>
                                  </p:stCondLst>
                                  <p:childTnLst>
                                    <p:cmd type="call" cmd="playFrom(0.0)">
                                      <p:cBhvr>
                                        <p:cTn id="28" dur="22103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9" fill="hold" display="0">
                  <p:stCondLst>
                    <p:cond delay="indefinite"/>
                  </p:stCondLst>
                </p:cTn>
                <p:tgtEl>
                  <p:spTgt spid="5"/>
                </p:tgtEl>
              </p:cMediaNode>
            </p:video>
            <p:seq concurrent="1" nextAc="seek">
              <p:cTn id="30" restart="whenNotActive" fill="hold" evtFilter="cancelBubble" nodeType="interactiveSeq">
                <p:stCondLst>
                  <p:cond evt="onClick" delay="0">
                    <p:tgtEl>
                      <p:spTgt spid="5"/>
                    </p:tgtEl>
                  </p:cond>
                </p:stCondLst>
                <p:endSync evt="end" delay="0">
                  <p:rtn val="all"/>
                </p:endSync>
                <p:childTnLst>
                  <p:par>
                    <p:cTn id="31" fill="hold">
                      <p:stCondLst>
                        <p:cond delay="0"/>
                      </p:stCondLst>
                      <p:childTnLst>
                        <p:par>
                          <p:cTn id="32" fill="hold">
                            <p:stCondLst>
                              <p:cond delay="0"/>
                            </p:stCondLst>
                            <p:childTnLst>
                              <p:par>
                                <p:cTn id="33" presetID="2" presetClass="mediacall" presetSubtype="0" fill="hold" nodeType="clickEffect">
                                  <p:stCondLst>
                                    <p:cond delay="0"/>
                                  </p:stCondLst>
                                  <p:childTnLst>
                                    <p:cmd type="call" cmd="togglePause">
                                      <p:cBhvr>
                                        <p:cTn id="34" dur="1" fill="hold"/>
                                        <p:tgtEl>
                                          <p:spTgt spid="5"/>
                                        </p:tgtEl>
                                      </p:cBhvr>
                                    </p:cmd>
                                  </p:childTnLst>
                                </p:cTn>
                              </p:par>
                            </p:childTnLst>
                          </p:cTn>
                        </p:par>
                      </p:childTnLst>
                    </p:cTn>
                  </p:par>
                </p:childTnLst>
              </p:cTn>
              <p:nextCondLst>
                <p:cond evt="onClick" delay="0">
                  <p:tgtEl>
                    <p:spTgt spid="5"/>
                  </p:tgtEl>
                </p:cond>
              </p:nextCondLst>
            </p:seq>
            <p:video>
              <p:cMediaNode vol="80000">
                <p:cTn id="35" fill="hold" display="0">
                  <p:stCondLst>
                    <p:cond delay="indefinite"/>
                  </p:stCondLst>
                </p:cTn>
                <p:tgtEl>
                  <p:spTgt spid="6"/>
                </p:tgtEl>
              </p:cMediaNode>
            </p:video>
            <p:seq concurrent="1" nextAc="seek">
              <p:cTn id="36" restart="whenNotActive" fill="hold" evtFilter="cancelBubble" nodeType="interactiveSeq">
                <p:stCondLst>
                  <p:cond evt="onClick" delay="0">
                    <p:tgtEl>
                      <p:spTgt spid="6"/>
                    </p:tgtEl>
                  </p:cond>
                </p:stCondLst>
                <p:endSync evt="end" delay="0">
                  <p:rtn val="all"/>
                </p:endSync>
                <p:childTnLst>
                  <p:par>
                    <p:cTn id="37" fill="hold">
                      <p:stCondLst>
                        <p:cond delay="0"/>
                      </p:stCondLst>
                      <p:childTnLst>
                        <p:par>
                          <p:cTn id="38" fill="hold">
                            <p:stCondLst>
                              <p:cond delay="0"/>
                            </p:stCondLst>
                            <p:childTnLst>
                              <p:par>
                                <p:cTn id="39" presetID="2" presetClass="mediacall" presetSubtype="0" fill="hold" nodeType="clickEffect">
                                  <p:stCondLst>
                                    <p:cond delay="0"/>
                                  </p:stCondLst>
                                  <p:childTnLst>
                                    <p:cmd type="call" cmd="togglePause">
                                      <p:cBhvr>
                                        <p:cTn id="40" dur="1" fill="hold"/>
                                        <p:tgtEl>
                                          <p:spTgt spid="6"/>
                                        </p:tgtEl>
                                      </p:cBhvr>
                                    </p:cmd>
                                  </p:childTnLst>
                                </p:cTn>
                              </p:par>
                            </p:childTnLst>
                          </p:cTn>
                        </p:par>
                      </p:childTnLst>
                    </p:cTn>
                  </p:par>
                </p:childTnLst>
              </p:cTn>
              <p:nextCondLst>
                <p:cond evt="onClick" delay="0">
                  <p:tgtEl>
                    <p:spTgt spid="6"/>
                  </p:tgtEl>
                </p:cond>
              </p:nextCondLst>
            </p:seq>
            <p:video>
              <p:cMediaNode vol="80000">
                <p:cTn id="41" fill="hold" display="0">
                  <p:stCondLst>
                    <p:cond delay="indefinite"/>
                  </p:stCondLst>
                </p:cTn>
                <p:tgtEl>
                  <p:spTgt spid="7"/>
                </p:tgtEl>
              </p:cMediaNode>
            </p:video>
            <p:seq concurrent="1" nextAc="seek">
              <p:cTn id="42" restart="whenNotActive" fill="hold" evtFilter="cancelBubble" nodeType="interactiveSeq">
                <p:stCondLst>
                  <p:cond evt="onClick" delay="0">
                    <p:tgtEl>
                      <p:spTgt spid="7"/>
                    </p:tgtEl>
                  </p:cond>
                </p:stCondLst>
                <p:endSync evt="end" delay="0">
                  <p:rtn val="all"/>
                </p:endSync>
                <p:childTnLst>
                  <p:par>
                    <p:cTn id="43" fill="hold">
                      <p:stCondLst>
                        <p:cond delay="0"/>
                      </p:stCondLst>
                      <p:childTnLst>
                        <p:par>
                          <p:cTn id="44" fill="hold">
                            <p:stCondLst>
                              <p:cond delay="0"/>
                            </p:stCondLst>
                            <p:childTnLst>
                              <p:par>
                                <p:cTn id="45" presetID="2" presetClass="mediacall" presetSubtype="0" fill="hold" nodeType="clickEffect">
                                  <p:stCondLst>
                                    <p:cond delay="0"/>
                                  </p:stCondLst>
                                  <p:childTnLst>
                                    <p:cmd type="call" cmd="togglePause">
                                      <p:cBhvr>
                                        <p:cTn id="46" dur="1" fill="hold"/>
                                        <p:tgtEl>
                                          <p:spTgt spid="7"/>
                                        </p:tgtEl>
                                      </p:cBhvr>
                                    </p:cmd>
                                  </p:childTnLst>
                                </p:cTn>
                              </p:par>
                            </p:childTnLst>
                          </p:cTn>
                        </p:par>
                      </p:childTnLst>
                    </p:cTn>
                  </p:par>
                </p:childTnLst>
              </p:cTn>
              <p:nextCondLst>
                <p:cond evt="onClick" delay="0">
                  <p:tgtEl>
                    <p:spTgt spid="7"/>
                  </p:tgtEl>
                </p:cond>
              </p:nextCondLst>
            </p:seq>
          </p:childTnLst>
        </p:cTn>
      </p:par>
    </p:tnLst>
    <p:bldLst>
      <p:bldP spid="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2A6699C-6ED1-4C90-A61E-DDD58AA2D6AF}"/>
              </a:ext>
            </a:extLst>
          </p:cNvPr>
          <p:cNvGrpSpPr/>
          <p:nvPr/>
        </p:nvGrpSpPr>
        <p:grpSpPr>
          <a:xfrm>
            <a:off x="1453226" y="215155"/>
            <a:ext cx="8883080" cy="6380166"/>
            <a:chOff x="84333" y="385881"/>
            <a:chExt cx="8883080" cy="6380166"/>
          </a:xfrm>
        </p:grpSpPr>
        <p:pic>
          <p:nvPicPr>
            <p:cNvPr id="5" name="Picture 4">
              <a:extLst>
                <a:ext uri="{FF2B5EF4-FFF2-40B4-BE49-F238E27FC236}">
                  <a16:creationId xmlns:a16="http://schemas.microsoft.com/office/drawing/2014/main" id="{4D23E8A3-AF10-4A1E-A04E-5C241624FCEA}"/>
                </a:ext>
              </a:extLst>
            </p:cNvPr>
            <p:cNvPicPr>
              <a:picLocks noChangeAspect="1"/>
            </p:cNvPicPr>
            <p:nvPr/>
          </p:nvPicPr>
          <p:blipFill>
            <a:blip r:embed="rId2"/>
            <a:stretch>
              <a:fillRect/>
            </a:stretch>
          </p:blipFill>
          <p:spPr>
            <a:xfrm>
              <a:off x="84333" y="3931407"/>
              <a:ext cx="1770075" cy="2834640"/>
            </a:xfrm>
            <a:prstGeom prst="rect">
              <a:avLst/>
            </a:prstGeom>
          </p:spPr>
        </p:pic>
        <p:sp>
          <p:nvSpPr>
            <p:cNvPr id="6" name="Oval Callout 5">
              <a:extLst>
                <a:ext uri="{FF2B5EF4-FFF2-40B4-BE49-F238E27FC236}">
                  <a16:creationId xmlns:a16="http://schemas.microsoft.com/office/drawing/2014/main" id="{B96B62CD-AC77-44C3-B2D1-0A4128FB6326}"/>
                </a:ext>
              </a:extLst>
            </p:cNvPr>
            <p:cNvSpPr/>
            <p:nvPr/>
          </p:nvSpPr>
          <p:spPr>
            <a:xfrm>
              <a:off x="2392289" y="385881"/>
              <a:ext cx="6575124" cy="3980328"/>
            </a:xfrm>
            <a:prstGeom prst="wedgeEllipseCallout">
              <a:avLst>
                <a:gd name="adj1" fmla="val -59896"/>
                <a:gd name="adj2" fmla="val 62500"/>
              </a:avLst>
            </a:prstGeom>
          </p:spPr>
          <p:style>
            <a:lnRef idx="2">
              <a:schemeClr val="dk1"/>
            </a:lnRef>
            <a:fillRef idx="1">
              <a:schemeClr val="lt1"/>
            </a:fillRef>
            <a:effectRef idx="0">
              <a:schemeClr val="dk1"/>
            </a:effectRef>
            <a:fontRef idx="minor">
              <a:schemeClr val="dk1"/>
            </a:fontRef>
          </p:style>
          <p:txBody>
            <a:bodyPr rtlCol="0" anchor="ctr"/>
            <a:lstStyle/>
            <a:p>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trống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đàn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ghita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nhau</a:t>
              </a:r>
              <a:r>
                <a:rPr lang="en-US" sz="2400" dirty="0">
                  <a:latin typeface="Times New Roman" panose="02020603050405020304" pitchFamily="18" charset="0"/>
                  <a:cs typeface="Times New Roman" panose="02020603050405020304" pitchFamily="18" charset="0"/>
                </a:rPr>
                <a:t>. </a:t>
              </a:r>
            </a:p>
            <a:p>
              <a:endParaRPr lang="en-US" sz="2400" dirty="0">
                <a:latin typeface="Times New Roman" panose="02020603050405020304" pitchFamily="18" charset="0"/>
                <a:cs typeface="Times New Roman" panose="02020603050405020304" pitchFamily="18" charset="0"/>
              </a:endParaRPr>
            </a:p>
            <a:p>
              <a:r>
                <a:rPr lang="en-US" sz="2400" dirty="0" err="1">
                  <a:latin typeface="Times New Roman" panose="02020603050405020304" pitchFamily="18" charset="0"/>
                  <a:cs typeface="Times New Roman" panose="02020603050405020304" pitchFamily="18" charset="0"/>
                </a:rPr>
                <a:t>Vậy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gì</a:t>
              </a:r>
              <a:r>
                <a:rPr lang="en-US" sz="2400" dirty="0">
                  <a:latin typeface="Times New Roman" panose="02020603050405020304" pitchFamily="18" charset="0"/>
                  <a:cs typeface="Times New Roman" panose="02020603050405020304" pitchFamily="18" charset="0"/>
                </a:rPr>
                <a:t>? </a:t>
              </a:r>
            </a:p>
          </p:txBody>
        </p:sp>
      </p:grpSp>
      <p:sp>
        <p:nvSpPr>
          <p:cNvPr id="7" name="TextBox 6">
            <a:extLst>
              <a:ext uri="{FF2B5EF4-FFF2-40B4-BE49-F238E27FC236}">
                <a16:creationId xmlns:a16="http://schemas.microsoft.com/office/drawing/2014/main" id="{B060B26E-C0E5-4BB4-A1EE-9276892B0BD9}"/>
              </a:ext>
            </a:extLst>
          </p:cNvPr>
          <p:cNvSpPr txBox="1"/>
          <p:nvPr/>
        </p:nvSpPr>
        <p:spPr>
          <a:xfrm>
            <a:off x="860612" y="748716"/>
            <a:ext cx="3729317" cy="707886"/>
          </a:xfrm>
          <a:prstGeom prst="rect">
            <a:avLst/>
          </a:prstGeom>
          <a:noFill/>
        </p:spPr>
        <p:txBody>
          <a:bodyPr wrap="square" rtlCol="0">
            <a:spAutoFit/>
          </a:bodyPr>
          <a:lstStyle/>
          <a:p>
            <a:r>
              <a:rPr lang="en-US" sz="4000" b="1" dirty="0">
                <a:solidFill>
                  <a:srgbClr val="C00000"/>
                </a:solidFill>
                <a:latin typeface="Times New Roman" panose="02020603050405020304" pitchFamily="18" charset="0"/>
                <a:cs typeface="Times New Roman" panose="02020603050405020304" pitchFamily="18" charset="0"/>
              </a:rPr>
              <a:t>1. </a:t>
            </a:r>
            <a:r>
              <a:rPr lang="en-US" sz="4000" b="1" dirty="0" err="1">
                <a:solidFill>
                  <a:srgbClr val="C00000"/>
                </a:solidFill>
                <a:latin typeface="Times New Roman" panose="02020603050405020304" pitchFamily="18" charset="0"/>
                <a:cs typeface="Times New Roman" panose="02020603050405020304" pitchFamily="18" charset="0"/>
              </a:rPr>
              <a:t>Tần</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số</a:t>
            </a:r>
            <a:endParaRPr lang="en-US" sz="4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3914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81EDF9EC-6579-451F-BC40-9062C3600A9F}"/>
              </a:ext>
            </a:extLst>
          </p:cNvPr>
          <p:cNvSpPr/>
          <p:nvPr/>
        </p:nvSpPr>
        <p:spPr>
          <a:xfrm>
            <a:off x="290945" y="1715655"/>
            <a:ext cx="11610109" cy="3281218"/>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en-US" sz="3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endPar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Số</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dao</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động</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vật</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thực</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hiện</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được</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trong</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một</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giây</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gọi</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là</a:t>
            </a:r>
            <a:r>
              <a:rPr lang="en-US" sz="32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b="1" u="sng"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tần</a:t>
            </a:r>
            <a:r>
              <a:rPr lang="en-US" sz="32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200" b="1" u="sng"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số</a:t>
            </a:r>
            <a:r>
              <a:rPr lang="en-US" sz="3200" b="1" u="sng"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en-US" sz="3200" b="1" u="sng"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endParaRPr lang="en-US" sz="3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algn="ctr">
              <a:lnSpc>
                <a:spcPct val="107000"/>
              </a:lnSpc>
              <a:spcBef>
                <a:spcPts val="0"/>
              </a:spcBef>
              <a:spcAft>
                <a:spcPts val="800"/>
              </a:spcAft>
            </a:pP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Đơn</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vị</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của</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tần</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số</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là</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Héc</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kí</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a:t>
            </a:r>
            <a:r>
              <a:rPr lang="en-US" sz="3600" dirty="0" err="1">
                <a:solidFill>
                  <a:schemeClr val="tx1"/>
                </a:solidFill>
                <a:effectLst/>
                <a:latin typeface="Times New Roman" panose="02020603050405020304" pitchFamily="18" charset="0"/>
                <a:ea typeface="Calibri" panose="020F0502020204030204" pitchFamily="34" charset="0"/>
                <a:cs typeface="Arial" panose="020B0604020202020204" pitchFamily="34" charset="0"/>
              </a:rPr>
              <a:t>hiệu</a:t>
            </a:r>
            <a:r>
              <a:rPr lang="en-US" sz="3600" dirty="0">
                <a:solidFill>
                  <a:schemeClr val="tx1"/>
                </a:solidFill>
                <a:effectLst/>
                <a:latin typeface="Times New Roman" panose="02020603050405020304" pitchFamily="18" charset="0"/>
                <a:ea typeface="Calibri" panose="020F0502020204030204" pitchFamily="34" charset="0"/>
                <a:cs typeface="Arial" panose="020B0604020202020204" pitchFamily="34" charset="0"/>
              </a:rPr>
              <a:t> Hz. </a:t>
            </a:r>
            <a:endParaRPr lang="en-US" sz="36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algn="ctr"/>
            <a:endParaRPr lang="en-US" sz="3600" dirty="0">
              <a:solidFill>
                <a:schemeClr val="tx1"/>
              </a:solidFill>
            </a:endParaRPr>
          </a:p>
        </p:txBody>
      </p:sp>
    </p:spTree>
    <p:extLst>
      <p:ext uri="{BB962C8B-B14F-4D97-AF65-F5344CB8AC3E}">
        <p14:creationId xmlns:p14="http://schemas.microsoft.com/office/powerpoint/2010/main" val="3691255095"/>
      </p:ext>
    </p:extLst>
  </p:cSld>
  <p:clrMapOvr>
    <a:masterClrMapping/>
  </p:clrMapOvr>
  <p:transition spd="slow">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ction Button: Help 3">
            <a:hlinkClick r:id="" action="ppaction://noaction" highlightClick="1"/>
            <a:extLst>
              <a:ext uri="{FF2B5EF4-FFF2-40B4-BE49-F238E27FC236}">
                <a16:creationId xmlns:a16="http://schemas.microsoft.com/office/drawing/2014/main" id="{A80B173D-3730-4048-B005-62AF2B83BF77}"/>
              </a:ext>
            </a:extLst>
          </p:cNvPr>
          <p:cNvSpPr/>
          <p:nvPr/>
        </p:nvSpPr>
        <p:spPr>
          <a:xfrm>
            <a:off x="717177" y="896471"/>
            <a:ext cx="986117" cy="735105"/>
          </a:xfrm>
          <a:prstGeom prst="actionButtonHelp">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9C02AEDE-C53F-4A66-B85F-491E2C2CFA8F}"/>
              </a:ext>
            </a:extLst>
          </p:cNvPr>
          <p:cNvSpPr txBox="1"/>
          <p:nvPr/>
        </p:nvSpPr>
        <p:spPr>
          <a:xfrm>
            <a:off x="1981199" y="878541"/>
            <a:ext cx="8901953" cy="830997"/>
          </a:xfrm>
          <a:prstGeom prst="rect">
            <a:avLst/>
          </a:prstGeom>
          <a:noFill/>
        </p:spPr>
        <p:txBody>
          <a:bodyPr wrap="square" rtlCol="0">
            <a:spAutoFit/>
          </a:bodyPr>
          <a:lstStyle/>
          <a:p>
            <a:pPr algn="ct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HS </a:t>
            </a:r>
            <a:r>
              <a:rPr lang="en-US" sz="2400" dirty="0" err="1">
                <a:latin typeface="Times New Roman" panose="02020603050405020304" pitchFamily="18" charset="0"/>
                <a:cs typeface="Times New Roman" panose="02020603050405020304" pitchFamily="18" charset="0"/>
              </a:rPr>
              <a:t>hoạt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theo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nhóm</a:t>
            </a:r>
            <a:r>
              <a:rPr lang="en-US" sz="2400" dirty="0">
                <a:latin typeface="Times New Roman" panose="02020603050405020304" pitchFamily="18" charset="0"/>
                <a:cs typeface="Times New Roman" panose="02020603050405020304" pitchFamily="18" charset="0"/>
              </a:rPr>
              <a:t> 4 </a:t>
            </a:r>
            <a:r>
              <a:rPr lang="en-US" sz="2400" dirty="0" err="1">
                <a:latin typeface="Times New Roman" panose="02020603050405020304" pitchFamily="18" charset="0"/>
                <a:cs typeface="Times New Roman" panose="02020603050405020304" pitchFamily="18" charset="0"/>
              </a:rPr>
              <a:t>người</a:t>
            </a:r>
            <a:r>
              <a:rPr lang="en-US" sz="2400" dirty="0">
                <a:latin typeface="Times New Roman" panose="02020603050405020304" pitchFamily="18" charset="0"/>
                <a:cs typeface="Times New Roman" panose="02020603050405020304" pitchFamily="18" charset="0"/>
              </a:rPr>
              <a:t> </a:t>
            </a:r>
          </a:p>
          <a:p>
            <a:pPr algn="ctr"/>
            <a:r>
              <a:rPr lang="en-US" sz="2400" dirty="0" err="1">
                <a:latin typeface="Times New Roman" panose="02020603050405020304" pitchFamily="18" charset="0"/>
                <a:cs typeface="Times New Roman" panose="02020603050405020304" pitchFamily="18" charset="0"/>
              </a:rPr>
              <a:t>thảo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luận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hỏi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gian</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phút</a:t>
            </a:r>
            <a:r>
              <a:rPr lang="en-US" sz="2400" dirty="0">
                <a:latin typeface="Times New Roman" panose="02020603050405020304" pitchFamily="18" charset="0"/>
                <a:cs typeface="Times New Roman" panose="02020603050405020304" pitchFamily="18" charset="0"/>
              </a:rPr>
              <a:t>.</a:t>
            </a:r>
          </a:p>
        </p:txBody>
      </p:sp>
      <p:sp>
        <p:nvSpPr>
          <p:cNvPr id="6" name="Scroll: Horizontal 5">
            <a:extLst>
              <a:ext uri="{FF2B5EF4-FFF2-40B4-BE49-F238E27FC236}">
                <a16:creationId xmlns:a16="http://schemas.microsoft.com/office/drawing/2014/main" id="{56F8B1EE-792B-4493-86BF-A1FE687FC3F2}"/>
              </a:ext>
            </a:extLst>
          </p:cNvPr>
          <p:cNvSpPr/>
          <p:nvPr/>
        </p:nvSpPr>
        <p:spPr>
          <a:xfrm>
            <a:off x="403413" y="1792941"/>
            <a:ext cx="11430000" cy="4446494"/>
          </a:xfrm>
          <a:prstGeom prst="horizontalScroll">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ctr">
              <a:buAutoNum type="arabicPeriod"/>
            </a:pPr>
            <a:r>
              <a:rPr lang="en-US" sz="2400" dirty="0" err="1">
                <a:solidFill>
                  <a:schemeClr val="tx1"/>
                </a:solidFill>
                <a:latin typeface="Times New Roman" panose="02020603050405020304" pitchFamily="18" charset="0"/>
                <a:cs typeface="Times New Roman" panose="02020603050405020304" pitchFamily="18" charset="0"/>
              </a:rPr>
              <a:t>Nếu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một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dây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đàn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ghita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động</a:t>
            </a:r>
            <a:r>
              <a:rPr lang="en-US" sz="2400" dirty="0">
                <a:solidFill>
                  <a:schemeClr val="tx1"/>
                </a:solidFill>
                <a:latin typeface="Times New Roman" panose="02020603050405020304" pitchFamily="18" charset="0"/>
                <a:cs typeface="Times New Roman" panose="02020603050405020304" pitchFamily="18" charset="0"/>
              </a:rPr>
              <a:t> 880 </a:t>
            </a:r>
            <a:r>
              <a:rPr lang="en-US" sz="2400" dirty="0" err="1">
                <a:solidFill>
                  <a:schemeClr val="tx1"/>
                </a:solidFill>
                <a:latin typeface="Times New Roman" panose="02020603050405020304" pitchFamily="18" charset="0"/>
                <a:cs typeface="Times New Roman" panose="02020603050405020304" pitchFamily="18" charset="0"/>
              </a:rPr>
              <a:t>lần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mỗi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giây</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bao </a:t>
            </a:r>
            <a:r>
              <a:rPr lang="en-US" sz="2400" dirty="0" err="1">
                <a:solidFill>
                  <a:schemeClr val="tx1"/>
                </a:solidFill>
                <a:latin typeface="Times New Roman" panose="02020603050405020304" pitchFamily="18" charset="0"/>
                <a:cs typeface="Times New Roman" panose="02020603050405020304" pitchFamily="18" charset="0"/>
              </a:rPr>
              <a:t>nhiêu</a:t>
            </a:r>
            <a:r>
              <a:rPr lang="en-US" sz="2400" dirty="0">
                <a:solidFill>
                  <a:schemeClr val="tx1"/>
                </a:solidFill>
                <a:latin typeface="Times New Roman" panose="02020603050405020304" pitchFamily="18" charset="0"/>
                <a:cs typeface="Times New Roman" panose="02020603050405020304" pitchFamily="18" charset="0"/>
              </a:rPr>
              <a:t>? </a:t>
            </a:r>
          </a:p>
          <a:p>
            <a:pPr marL="457200" indent="-457200" algn="ctr">
              <a:buAutoNum type="arabicPeriod"/>
            </a:pPr>
            <a:r>
              <a:rPr lang="en-US" sz="2400" dirty="0" err="1">
                <a:solidFill>
                  <a:schemeClr val="tx1"/>
                </a:solidFill>
                <a:latin typeface="Times New Roman" panose="02020603050405020304" pitchFamily="18" charset="0"/>
                <a:cs typeface="Times New Roman" panose="02020603050405020304" pitchFamily="18" charset="0"/>
              </a:rPr>
              <a:t>Nếu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một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mặt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trống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với</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số</a:t>
            </a:r>
            <a:r>
              <a:rPr lang="en-US" sz="2400" dirty="0">
                <a:solidFill>
                  <a:schemeClr val="tx1"/>
                </a:solidFill>
                <a:latin typeface="Times New Roman" panose="02020603050405020304" pitchFamily="18" charset="0"/>
                <a:cs typeface="Times New Roman" panose="02020603050405020304" pitchFamily="18" charset="0"/>
              </a:rPr>
              <a:t> 100Hz </a:t>
            </a:r>
            <a:r>
              <a:rPr lang="en-US" sz="2400" dirty="0" err="1">
                <a:solidFill>
                  <a:schemeClr val="tx1"/>
                </a:solidFill>
                <a:latin typeface="Times New Roman" panose="02020603050405020304" pitchFamily="18" charset="0"/>
                <a:cs typeface="Times New Roman" panose="02020603050405020304" pitchFamily="18" charset="0"/>
              </a:rPr>
              <a:t>thì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thực</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hiện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được</a:t>
            </a:r>
            <a:r>
              <a:rPr lang="en-US" sz="2400" dirty="0">
                <a:solidFill>
                  <a:schemeClr val="tx1"/>
                </a:solidFill>
                <a:latin typeface="Times New Roman" panose="02020603050405020304" pitchFamily="18" charset="0"/>
                <a:cs typeface="Times New Roman" panose="02020603050405020304" pitchFamily="18" charset="0"/>
              </a:rPr>
              <a:t> bao </a:t>
            </a:r>
            <a:r>
              <a:rPr lang="en-US" sz="2400" dirty="0" err="1">
                <a:solidFill>
                  <a:schemeClr val="tx1"/>
                </a:solidFill>
                <a:latin typeface="Times New Roman" panose="02020603050405020304" pitchFamily="18" charset="0"/>
                <a:cs typeface="Times New Roman" panose="02020603050405020304" pitchFamily="18" charset="0"/>
              </a:rPr>
              <a:t>nhiêu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1 </a:t>
            </a:r>
            <a:r>
              <a:rPr lang="en-US" sz="2400" dirty="0" err="1">
                <a:solidFill>
                  <a:schemeClr val="tx1"/>
                </a:solidFill>
                <a:latin typeface="Times New Roman" panose="02020603050405020304" pitchFamily="18" charset="0"/>
                <a:cs typeface="Times New Roman" panose="02020603050405020304" pitchFamily="18" charset="0"/>
              </a:rPr>
              <a:t>phút</a:t>
            </a:r>
            <a:r>
              <a:rPr lang="en-US" sz="2400" dirty="0">
                <a:solidFill>
                  <a:schemeClr val="tx1"/>
                </a:solidFill>
                <a:latin typeface="Times New Roman" panose="02020603050405020304" pitchFamily="18" charset="0"/>
                <a:cs typeface="Times New Roman" panose="02020603050405020304" pitchFamily="18" charset="0"/>
              </a:rPr>
              <a:t>? </a:t>
            </a:r>
          </a:p>
          <a:p>
            <a:pPr marL="457200" indent="-457200" algn="ctr">
              <a:buAutoNum type="arabicPeriod"/>
            </a:pPr>
            <a:r>
              <a:rPr lang="en-US" sz="2400" dirty="0" err="1">
                <a:solidFill>
                  <a:schemeClr val="tx1"/>
                </a:solidFill>
                <a:latin typeface="Times New Roman" panose="02020603050405020304" pitchFamily="18" charset="0"/>
                <a:cs typeface="Times New Roman" panose="02020603050405020304" pitchFamily="18" charset="0"/>
              </a:rPr>
              <a:t>Nếu</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một</a:t>
            </a:r>
            <a:r>
              <a:rPr lang="en-US" sz="2400" dirty="0">
                <a:solidFill>
                  <a:schemeClr val="tx1"/>
                </a:solidFill>
                <a:latin typeface="Times New Roman" panose="02020603050405020304" pitchFamily="18" charset="0"/>
                <a:cs typeface="Times New Roman" panose="02020603050405020304" pitchFamily="18" charset="0"/>
              </a:rPr>
              <a:t> con </a:t>
            </a:r>
            <a:r>
              <a:rPr lang="en-US" sz="2400" dirty="0" err="1">
                <a:solidFill>
                  <a:schemeClr val="tx1"/>
                </a:solidFill>
                <a:latin typeface="Times New Roman" panose="02020603050405020304" pitchFamily="18" charset="0"/>
                <a:cs typeface="Times New Roman" panose="02020603050405020304" pitchFamily="18" charset="0"/>
              </a:rPr>
              <a:t>ong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mật</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khi</a:t>
            </a:r>
            <a:r>
              <a:rPr lang="en-US" sz="2400" dirty="0">
                <a:solidFill>
                  <a:schemeClr val="tx1"/>
                </a:solidFill>
                <a:latin typeface="Times New Roman" panose="02020603050405020304" pitchFamily="18" charset="0"/>
                <a:cs typeface="Times New Roman" panose="02020603050405020304" pitchFamily="18" charset="0"/>
              </a:rPr>
              <a:t> bay </a:t>
            </a:r>
            <a:r>
              <a:rPr lang="en-US" sz="2400" dirty="0" err="1">
                <a:solidFill>
                  <a:schemeClr val="tx1"/>
                </a:solidFill>
                <a:latin typeface="Times New Roman" panose="02020603050405020304" pitchFamily="18" charset="0"/>
                <a:cs typeface="Times New Roman" panose="02020603050405020304" pitchFamily="18" charset="0"/>
              </a:rPr>
              <a:t>đập</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lên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xuống</a:t>
            </a:r>
            <a:r>
              <a:rPr lang="en-US" sz="2400" dirty="0">
                <a:solidFill>
                  <a:schemeClr val="tx1"/>
                </a:solidFill>
                <a:latin typeface="Times New Roman" panose="02020603050405020304" pitchFamily="18" charset="0"/>
                <a:cs typeface="Times New Roman" panose="02020603050405020304" pitchFamily="18" charset="0"/>
              </a:rPr>
              <a:t> 3 300 </a:t>
            </a:r>
            <a:r>
              <a:rPr lang="en-US" sz="2400" dirty="0" err="1">
                <a:solidFill>
                  <a:schemeClr val="tx1"/>
                </a:solidFill>
                <a:latin typeface="Times New Roman" panose="02020603050405020304" pitchFamily="18" charset="0"/>
                <a:cs typeface="Times New Roman" panose="02020603050405020304" pitchFamily="18" charset="0"/>
              </a:rPr>
              <a:t>lần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trong</a:t>
            </a:r>
            <a:r>
              <a:rPr lang="en-US" sz="2400" dirty="0">
                <a:solidFill>
                  <a:schemeClr val="tx1"/>
                </a:solidFill>
                <a:latin typeface="Times New Roman" panose="02020603050405020304" pitchFamily="18" charset="0"/>
                <a:cs typeface="Times New Roman" panose="02020603050405020304" pitchFamily="18" charset="0"/>
              </a:rPr>
              <a:t> 10s </a:t>
            </a:r>
            <a:r>
              <a:rPr lang="en-US" sz="2400" dirty="0" err="1">
                <a:solidFill>
                  <a:schemeClr val="tx1"/>
                </a:solidFill>
                <a:latin typeface="Times New Roman" panose="02020603050405020304" pitchFamily="18" charset="0"/>
                <a:cs typeface="Times New Roman" panose="02020603050405020304" pitchFamily="18" charset="0"/>
              </a:rPr>
              <a:t>thì</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tần</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số</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dao</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động</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của</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cánh</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nó</a:t>
            </a:r>
            <a:r>
              <a:rPr lang="en-US" sz="2400" dirty="0">
                <a:solidFill>
                  <a:schemeClr val="tx1"/>
                </a:solidFill>
                <a:latin typeface="Times New Roman" panose="02020603050405020304" pitchFamily="18" charset="0"/>
                <a:cs typeface="Times New Roman" panose="02020603050405020304" pitchFamily="18" charset="0"/>
              </a:rPr>
              <a:t> </a:t>
            </a:r>
            <a:r>
              <a:rPr lang="en-US" sz="2400" dirty="0" err="1">
                <a:solidFill>
                  <a:schemeClr val="tx1"/>
                </a:solidFill>
                <a:latin typeface="Times New Roman" panose="02020603050405020304" pitchFamily="18" charset="0"/>
                <a:cs typeface="Times New Roman" panose="02020603050405020304" pitchFamily="18" charset="0"/>
              </a:rPr>
              <a:t>là</a:t>
            </a:r>
            <a:r>
              <a:rPr lang="en-US" sz="2400" dirty="0">
                <a:solidFill>
                  <a:schemeClr val="tx1"/>
                </a:solidFill>
                <a:latin typeface="Times New Roman" panose="02020603050405020304" pitchFamily="18" charset="0"/>
                <a:cs typeface="Times New Roman" panose="02020603050405020304" pitchFamily="18" charset="0"/>
              </a:rPr>
              <a:t> bao </a:t>
            </a:r>
            <a:r>
              <a:rPr lang="en-US" sz="2400" dirty="0" err="1">
                <a:solidFill>
                  <a:schemeClr val="tx1"/>
                </a:solidFill>
                <a:latin typeface="Times New Roman" panose="02020603050405020304" pitchFamily="18" charset="0"/>
                <a:cs typeface="Times New Roman" panose="02020603050405020304" pitchFamily="18" charset="0"/>
              </a:rPr>
              <a:t>nhiêu</a:t>
            </a:r>
            <a:r>
              <a:rPr lang="en-US" sz="2400" dirty="0">
                <a:solidFill>
                  <a:schemeClr val="tx1"/>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6108452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B4ABBFD-72CA-4BC0-A7AD-EFA4CA242DFD}"/>
              </a:ext>
            </a:extLst>
          </p:cNvPr>
          <p:cNvPicPr>
            <a:picLocks noChangeAspect="1"/>
          </p:cNvPicPr>
          <p:nvPr/>
        </p:nvPicPr>
        <p:blipFill>
          <a:blip r:embed="rId2"/>
          <a:stretch>
            <a:fillRect/>
          </a:stretch>
        </p:blipFill>
        <p:spPr>
          <a:xfrm>
            <a:off x="3911133" y="1289713"/>
            <a:ext cx="5438809" cy="3369969"/>
          </a:xfrm>
          <a:prstGeom prst="rect">
            <a:avLst/>
          </a:prstGeom>
        </p:spPr>
      </p:pic>
      <p:sp>
        <p:nvSpPr>
          <p:cNvPr id="5" name="TextBox 4">
            <a:extLst>
              <a:ext uri="{FF2B5EF4-FFF2-40B4-BE49-F238E27FC236}">
                <a16:creationId xmlns:a16="http://schemas.microsoft.com/office/drawing/2014/main" id="{01AD53FC-7C65-4DD4-AB2F-B5351B8F2571}"/>
              </a:ext>
            </a:extLst>
          </p:cNvPr>
          <p:cNvSpPr txBox="1"/>
          <p:nvPr/>
        </p:nvSpPr>
        <p:spPr>
          <a:xfrm>
            <a:off x="3337392" y="5198955"/>
            <a:ext cx="6362420" cy="468077"/>
          </a:xfrm>
          <a:prstGeom prst="rect">
            <a:avLst/>
          </a:prstGeom>
          <a:noFill/>
        </p:spPr>
        <p:txBody>
          <a:bodyPr wrap="square" rtlCol="0">
            <a:spAutoFit/>
          </a:bodyPr>
          <a:lstStyle/>
          <a:p>
            <a:pPr marL="0" marR="0" algn="ctr">
              <a:lnSpc>
                <a:spcPct val="107000"/>
              </a:lnSpc>
              <a:spcBef>
                <a:spcPts val="0"/>
              </a:spcBef>
              <a:spcAft>
                <a:spcPts val="800"/>
              </a:spcAft>
            </a:pPr>
            <a:r>
              <a:rPr lang="en-US" sz="2400" dirty="0" err="1">
                <a:effectLst/>
                <a:latin typeface="Times New Roman" panose="02020603050405020304" pitchFamily="18" charset="0"/>
                <a:ea typeface="Calibri" panose="020F0502020204030204" pitchFamily="34" charset="0"/>
                <a:cs typeface="Arial" panose="020B0604020202020204" pitchFamily="34" charset="0"/>
              </a:rPr>
              <a:t>Đàn</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ghita</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tần</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số</a:t>
            </a:r>
            <a:r>
              <a:rPr lang="en-US" sz="2400" dirty="0">
                <a:effectLst/>
                <a:latin typeface="Times New Roman" panose="02020603050405020304" pitchFamily="18" charset="0"/>
                <a:ea typeface="Calibri" panose="020F0502020204030204" pitchFamily="34" charset="0"/>
                <a:cs typeface="Arial" panose="020B0604020202020204" pitchFamily="34" charset="0"/>
              </a:rPr>
              <a:t>: 880Hz</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31645938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3980CC-C013-47F3-A1D3-6415317B55D1}"/>
              </a:ext>
            </a:extLst>
          </p:cNvPr>
          <p:cNvPicPr>
            <a:picLocks noChangeAspect="1"/>
          </p:cNvPicPr>
          <p:nvPr/>
        </p:nvPicPr>
        <p:blipFill>
          <a:blip r:embed="rId2"/>
          <a:stretch>
            <a:fillRect/>
          </a:stretch>
        </p:blipFill>
        <p:spPr>
          <a:xfrm>
            <a:off x="3026922" y="1273002"/>
            <a:ext cx="5739334" cy="3819266"/>
          </a:xfrm>
          <a:prstGeom prst="rect">
            <a:avLst/>
          </a:prstGeom>
        </p:spPr>
      </p:pic>
      <p:sp>
        <p:nvSpPr>
          <p:cNvPr id="17" name="TextBox 16">
            <a:extLst>
              <a:ext uri="{FF2B5EF4-FFF2-40B4-BE49-F238E27FC236}">
                <a16:creationId xmlns:a16="http://schemas.microsoft.com/office/drawing/2014/main" id="{BD8B56A4-B2CD-4CE5-A5D9-96084B6A9D37}"/>
              </a:ext>
            </a:extLst>
          </p:cNvPr>
          <p:cNvSpPr txBox="1"/>
          <p:nvPr/>
        </p:nvSpPr>
        <p:spPr>
          <a:xfrm>
            <a:off x="2010100" y="5469349"/>
            <a:ext cx="8139952" cy="461665"/>
          </a:xfrm>
          <a:prstGeom prst="rect">
            <a:avLst/>
          </a:prstGeom>
          <a:noFill/>
        </p:spPr>
        <p:txBody>
          <a:bodyPr wrap="square">
            <a:spAutoFit/>
          </a:bodyPr>
          <a:lstStyle/>
          <a:p>
            <a:pPr algn="ctr"/>
            <a:r>
              <a:rPr lang="en-US" sz="2400" dirty="0" err="1">
                <a:effectLst/>
                <a:latin typeface="Times New Roman" panose="02020603050405020304" pitchFamily="18" charset="0"/>
                <a:ea typeface="Calibri" panose="020F0502020204030204" pitchFamily="34" charset="0"/>
              </a:rPr>
              <a:t>Trống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thực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hiện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được</a:t>
            </a:r>
            <a:r>
              <a:rPr lang="en-US" sz="2400" dirty="0">
                <a:effectLst/>
                <a:latin typeface="Times New Roman" panose="02020603050405020304" pitchFamily="18" charset="0"/>
                <a:ea typeface="Calibri" panose="020F0502020204030204" pitchFamily="34" charset="0"/>
              </a:rPr>
              <a:t>: 6000 </a:t>
            </a:r>
            <a:r>
              <a:rPr lang="en-US" sz="2400" dirty="0" err="1">
                <a:effectLst/>
                <a:latin typeface="Times New Roman" panose="02020603050405020304" pitchFamily="18" charset="0"/>
                <a:ea typeface="Calibri" panose="020F0502020204030204" pitchFamily="34" charset="0"/>
              </a:rPr>
              <a:t>dao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động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trong</a:t>
            </a:r>
            <a:r>
              <a:rPr lang="en-US" sz="2400" dirty="0">
                <a:effectLst/>
                <a:latin typeface="Times New Roman" panose="02020603050405020304" pitchFamily="18" charset="0"/>
                <a:ea typeface="Calibri" panose="020F0502020204030204" pitchFamily="34" charset="0"/>
              </a:rPr>
              <a:t> 1 </a:t>
            </a:r>
            <a:r>
              <a:rPr lang="en-US" sz="2400" dirty="0" err="1">
                <a:effectLst/>
                <a:latin typeface="Times New Roman" panose="02020603050405020304" pitchFamily="18" charset="0"/>
                <a:ea typeface="Calibri" panose="020F0502020204030204" pitchFamily="34" charset="0"/>
              </a:rPr>
              <a:t>phút</a:t>
            </a:r>
            <a:r>
              <a:rPr lang="en-US" sz="2400" dirty="0">
                <a:effectLst/>
                <a:latin typeface="Times New Roman" panose="02020603050405020304" pitchFamily="18" charset="0"/>
                <a:ea typeface="Calibri" panose="020F0502020204030204" pitchFamily="34" charset="0"/>
              </a:rPr>
              <a:t>. </a:t>
            </a:r>
            <a:endParaRPr lang="en-US" sz="3600" dirty="0"/>
          </a:p>
        </p:txBody>
      </p:sp>
    </p:spTree>
    <p:extLst>
      <p:ext uri="{BB962C8B-B14F-4D97-AF65-F5344CB8AC3E}">
        <p14:creationId xmlns:p14="http://schemas.microsoft.com/office/powerpoint/2010/main" val="15590072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barn(inVertical)">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E619CD3-695F-4AAC-9A6E-679E9C32FCDB}"/>
              </a:ext>
            </a:extLst>
          </p:cNvPr>
          <p:cNvPicPr>
            <a:picLocks noChangeAspect="1"/>
          </p:cNvPicPr>
          <p:nvPr/>
        </p:nvPicPr>
        <p:blipFill>
          <a:blip r:embed="rId2"/>
          <a:stretch>
            <a:fillRect/>
          </a:stretch>
        </p:blipFill>
        <p:spPr>
          <a:xfrm>
            <a:off x="580087" y="1517425"/>
            <a:ext cx="6287341" cy="3618246"/>
          </a:xfrm>
          <a:prstGeom prst="rect">
            <a:avLst/>
          </a:prstGeom>
        </p:spPr>
      </p:pic>
      <p:sp>
        <p:nvSpPr>
          <p:cNvPr id="10" name="TextBox 9">
            <a:extLst>
              <a:ext uri="{FF2B5EF4-FFF2-40B4-BE49-F238E27FC236}">
                <a16:creationId xmlns:a16="http://schemas.microsoft.com/office/drawing/2014/main" id="{B5356A0F-35FA-43E4-AA5A-48A3DF2E16CE}"/>
              </a:ext>
            </a:extLst>
          </p:cNvPr>
          <p:cNvSpPr txBox="1"/>
          <p:nvPr/>
        </p:nvSpPr>
        <p:spPr>
          <a:xfrm>
            <a:off x="7430464" y="3326548"/>
            <a:ext cx="4107112" cy="863250"/>
          </a:xfrm>
          <a:prstGeom prst="rect">
            <a:avLst/>
          </a:prstGeom>
          <a:noFill/>
        </p:spPr>
        <p:txBody>
          <a:bodyPr wrap="square">
            <a:spAutoFit/>
          </a:bodyPr>
          <a:lstStyle/>
          <a:p>
            <a:pPr marL="0" marR="0" algn="ctr">
              <a:lnSpc>
                <a:spcPct val="107000"/>
              </a:lnSpc>
              <a:spcBef>
                <a:spcPts val="0"/>
              </a:spcBef>
              <a:spcAft>
                <a:spcPts val="800"/>
              </a:spcAft>
            </a:pPr>
            <a:r>
              <a:rPr lang="en-US" sz="2400" dirty="0" err="1">
                <a:effectLst/>
                <a:latin typeface="Times New Roman" panose="02020603050405020304" pitchFamily="18" charset="0"/>
                <a:ea typeface="Calibri" panose="020F0502020204030204" pitchFamily="34" charset="0"/>
                <a:cs typeface="Arial" panose="020B0604020202020204" pitchFamily="34" charset="0"/>
              </a:rPr>
              <a:t>Tần</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số</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dao</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động</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của</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cánh</a:t>
            </a:r>
            <a:r>
              <a:rPr lang="en-US" sz="2400" dirty="0">
                <a:effectLst/>
                <a:latin typeface="Times New Roman" panose="02020603050405020304" pitchFamily="18" charset="0"/>
                <a:ea typeface="Calibri" panose="020F0502020204030204" pitchFamily="34" charset="0"/>
                <a:cs typeface="Arial" panose="020B0604020202020204" pitchFamily="34" charset="0"/>
              </a:rPr>
              <a:t> </a:t>
            </a:r>
            <a:r>
              <a:rPr lang="en-US" sz="2400" dirty="0" err="1">
                <a:effectLst/>
                <a:latin typeface="Times New Roman" panose="02020603050405020304" pitchFamily="18" charset="0"/>
                <a:ea typeface="Calibri" panose="020F0502020204030204" pitchFamily="34" charset="0"/>
                <a:cs typeface="Arial" panose="020B0604020202020204" pitchFamily="34" charset="0"/>
              </a:rPr>
              <a:t>ong</a:t>
            </a:r>
            <a:r>
              <a:rPr lang="en-US" sz="2400" dirty="0">
                <a:effectLst/>
                <a:latin typeface="Times New Roman" panose="02020603050405020304" pitchFamily="18" charset="0"/>
                <a:ea typeface="Calibri" panose="020F0502020204030204" pitchFamily="34" charset="0"/>
                <a:cs typeface="Arial" panose="020B0604020202020204" pitchFamily="34" charset="0"/>
              </a:rPr>
              <a:t>: 330Hz</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95150903"/>
      </p:ext>
    </p:extLst>
  </p:cSld>
  <p:clrMapOvr>
    <a:masterClrMapping/>
  </p:clrMapOvr>
  <p:transition spd="slow">
    <p:push dir="u"/>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Rounded Corners 3">
                <a:extLst>
                  <a:ext uri="{FF2B5EF4-FFF2-40B4-BE49-F238E27FC236}">
                    <a16:creationId xmlns:a16="http://schemas.microsoft.com/office/drawing/2014/main" id="{A08A194E-E277-4E18-9105-C1AB67B33E1E}"/>
                  </a:ext>
                </a:extLst>
              </p:cNvPr>
              <p:cNvSpPr/>
              <p:nvPr/>
            </p:nvSpPr>
            <p:spPr>
              <a:xfrm>
                <a:off x="1528482" y="1734671"/>
                <a:ext cx="9135035" cy="2667000"/>
              </a:xfrm>
              <a:prstGeom prst="roundRect">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07000"/>
                  </a:lnSpc>
                  <a:spcBef>
                    <a:spcPts val="0"/>
                  </a:spcBef>
                  <a:spcAft>
                    <a:spcPts val="800"/>
                  </a:spcAft>
                </a:pPr>
                <a:endPar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endParaRPr lang="en-US" sz="28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Tần</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số</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f>
                      <m:fPr>
                        <m:ctrlP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ctrlPr>
                      </m:fPr>
                      <m:num>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𝐒</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ố </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𝐥</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ầ</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𝐧</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𝐝𝐚𝐨</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độ</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𝐧𝐠</m:t>
                        </m:r>
                      </m:num>
                      <m:den>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𝐓𝐡</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ờ</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𝐢</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𝐠𝐢𝐚𝐧</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𝐝𝐚𝐨</m:t>
                        </m:r>
                        <m:r>
                          <a:rPr lang="en-US" sz="2800" b="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độ</m:t>
                        </m:r>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𝐧𝐠</m:t>
                        </m:r>
                      </m:den>
                    </m:f>
                  </m:oMath>
                </a14:m>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800"/>
                  </a:spcAft>
                </a:pP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Lưu</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ý: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thời</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gian</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dao</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tính</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bằng</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giây</a:t>
                </a:r>
                <a:r>
                  <a:rPr lang="en-US" sz="28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 (s)</a:t>
                </a:r>
                <a14:m>
                  <m:oMath xmlns:m="http://schemas.openxmlformats.org/officeDocument/2006/math">
                    <m:r>
                      <a:rPr lang="en-US" sz="2800" b="1" i="1">
                        <a:solidFill>
                          <a:schemeClr val="tx1"/>
                        </a:solidFill>
                        <a:effectLst/>
                        <a:latin typeface="Cambria Math" panose="02040503050406030204" pitchFamily="18" charset="0"/>
                        <a:ea typeface="Calibri" panose="020F0502020204030204" pitchFamily="34" charset="0"/>
                        <a:cs typeface="Times New Roman" panose="02020603050405020304" pitchFamily="18" charset="0"/>
                      </a:rPr>
                      <m:t>  </m:t>
                    </m:r>
                  </m:oMath>
                </a14:m>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endParaRPr lang="en-US" sz="2800" dirty="0">
                  <a:latin typeface="Times New Roman" panose="02020603050405020304" pitchFamily="18" charset="0"/>
                  <a:cs typeface="Times New Roman" panose="02020603050405020304" pitchFamily="18" charset="0"/>
                </a:endParaRPr>
              </a:p>
            </p:txBody>
          </p:sp>
        </mc:Choice>
        <mc:Fallback xmlns="">
          <p:sp>
            <p:nvSpPr>
              <p:cNvPr id="4" name="Rectangle: Rounded Corners 3">
                <a:extLst>
                  <a:ext uri="{FF2B5EF4-FFF2-40B4-BE49-F238E27FC236}">
                    <a16:creationId xmlns:a16="http://schemas.microsoft.com/office/drawing/2014/main" id="{A08A194E-E277-4E18-9105-C1AB67B33E1E}"/>
                  </a:ext>
                </a:extLst>
              </p:cNvPr>
              <p:cNvSpPr>
                <a:spLocks noRot="1" noChangeAspect="1" noMove="1" noResize="1" noEditPoints="1" noAdjustHandles="1" noChangeArrowheads="1" noChangeShapeType="1" noTextEdit="1"/>
              </p:cNvSpPr>
              <p:nvPr/>
            </p:nvSpPr>
            <p:spPr>
              <a:xfrm>
                <a:off x="1528482" y="1734671"/>
                <a:ext cx="9135035" cy="2667000"/>
              </a:xfrm>
              <a:prstGeom prst="roundRect">
                <a:avLst/>
              </a:prstGeom>
              <a:blipFill>
                <a:blip r:embed="rId2"/>
                <a:stretch>
                  <a:fillRect/>
                </a:stretch>
              </a:blipFill>
              <a:ln>
                <a:solidFill>
                  <a:schemeClr val="tx1"/>
                </a:solidFill>
              </a:ln>
            </p:spPr>
            <p:txBody>
              <a:bodyPr/>
              <a:lstStyle/>
              <a:p>
                <a:r>
                  <a:rPr lang="en-US">
                    <a:noFill/>
                  </a:rPr>
                  <a:t> </a:t>
                </a:r>
              </a:p>
            </p:txBody>
          </p:sp>
        </mc:Fallback>
      </mc:AlternateContent>
    </p:spTree>
    <p:extLst>
      <p:ext uri="{BB962C8B-B14F-4D97-AF65-F5344CB8AC3E}">
        <p14:creationId xmlns:p14="http://schemas.microsoft.com/office/powerpoint/2010/main" val="3607461542"/>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11"/>
          <p:cNvGrpSpPr>
            <a:grpSpLocks/>
          </p:cNvGrpSpPr>
          <p:nvPr/>
        </p:nvGrpSpPr>
        <p:grpSpPr bwMode="auto">
          <a:xfrm>
            <a:off x="1275805" y="33337"/>
            <a:ext cx="9753601" cy="6824663"/>
            <a:chOff x="-1" y="0"/>
            <a:chExt cx="9325429" cy="6825343"/>
          </a:xfrm>
        </p:grpSpPr>
        <p:grpSp>
          <p:nvGrpSpPr>
            <p:cNvPr id="6150" name="Group 7"/>
            <p:cNvGrpSpPr>
              <a:grpSpLocks/>
            </p:cNvGrpSpPr>
            <p:nvPr/>
          </p:nvGrpSpPr>
          <p:grpSpPr bwMode="auto">
            <a:xfrm>
              <a:off x="15533" y="0"/>
              <a:ext cx="9309895" cy="6825343"/>
              <a:chOff x="15533" y="0"/>
              <a:chExt cx="9309895" cy="6825343"/>
            </a:xfrm>
          </p:grpSpPr>
          <p:pic>
            <p:nvPicPr>
              <p:cNvPr id="6154" name="Picture 3"/>
              <p:cNvPicPr>
                <a:picLocks noChangeAspect="1" noChangeArrowheads="1"/>
              </p:cNvPicPr>
              <p:nvPr/>
            </p:nvPicPr>
            <p:blipFill>
              <a:blip r:embed="rId2">
                <a:extLst>
                  <a:ext uri="{28A0092B-C50C-407E-A947-70E740481C1C}">
                    <a14:useLocalDpi xmlns:a14="http://schemas.microsoft.com/office/drawing/2010/main" val="0"/>
                  </a:ext>
                </a:extLst>
              </a:blip>
              <a:srcRect l="22606" t="28053" r="21513" b="20093"/>
              <a:stretch>
                <a:fillRect/>
              </a:stretch>
            </p:blipFill>
            <p:spPr bwMode="auto">
              <a:xfrm>
                <a:off x="15533" y="0"/>
                <a:ext cx="9144000" cy="682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7133710" y="24826"/>
                <a:ext cx="2191718" cy="707957"/>
              </a:xfrm>
              <a:prstGeom prst="rect">
                <a:avLst/>
              </a:prstGeom>
              <a:noFill/>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en-US" sz="4000" b="1" spc="50" dirty="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KHTN </a:t>
                </a:r>
                <a:r>
                  <a:rPr lang="en-US" sz="4000" b="1" spc="50" dirty="0" smtClean="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7</a:t>
                </a:r>
                <a:endParaRPr lang="en-US" sz="4000" b="1" spc="50" dirty="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grpSp>
        <p:pic>
          <p:nvPicPr>
            <p:cNvPr id="6151" name="Picture 3"/>
            <p:cNvPicPr>
              <a:picLocks noChangeAspect="1" noChangeArrowheads="1"/>
            </p:cNvPicPr>
            <p:nvPr/>
          </p:nvPicPr>
          <p:blipFill>
            <a:blip r:embed="rId2">
              <a:extLst>
                <a:ext uri="{28A0092B-C50C-407E-A947-70E740481C1C}">
                  <a14:useLocalDpi xmlns:a14="http://schemas.microsoft.com/office/drawing/2010/main" val="0"/>
                </a:ext>
              </a:extLst>
            </a:blip>
            <a:srcRect l="37508" t="28053" r="51782" b="64421"/>
            <a:stretch>
              <a:fillRect/>
            </a:stretch>
          </p:blipFill>
          <p:spPr bwMode="auto">
            <a:xfrm>
              <a:off x="-1" y="0"/>
              <a:ext cx="2302216"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Rectangle 2"/>
          <p:cNvSpPr>
            <a:spLocks noChangeArrowheads="1"/>
          </p:cNvSpPr>
          <p:nvPr/>
        </p:nvSpPr>
        <p:spPr bwMode="auto">
          <a:xfrm>
            <a:off x="2281645" y="275511"/>
            <a:ext cx="643128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ctr" eaLnBrk="1" hangingPunct="1">
              <a:spcBef>
                <a:spcPct val="0"/>
              </a:spcBef>
              <a:buFontTx/>
              <a:buNone/>
            </a:pPr>
            <a:endParaRPr lang="en-US" alt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3"/>
          <p:cNvSpPr>
            <a:spLocks noChangeArrowheads="1"/>
          </p:cNvSpPr>
          <p:nvPr/>
        </p:nvSpPr>
        <p:spPr bwMode="auto">
          <a:xfrm>
            <a:off x="2438400" y="1676400"/>
            <a:ext cx="439578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just" eaLnBrk="1" hangingPunct="1">
              <a:buFontTx/>
              <a:buNone/>
            </a:pPr>
            <a:endParaRPr lang="en-US" altLang="en-US" sz="2500" dirty="0">
              <a:solidFill>
                <a:srgbClr val="FF3300"/>
              </a:solidFill>
              <a:latin typeface="Arial" panose="020B0604020202020204" pitchFamily="34" charset="0"/>
              <a:cs typeface="Arial" panose="020B0604020202020204" pitchFamily="34" charset="0"/>
            </a:endParaRPr>
          </a:p>
        </p:txBody>
      </p:sp>
      <p:sp>
        <p:nvSpPr>
          <p:cNvPr id="9" name="Rectangle 2"/>
          <p:cNvSpPr>
            <a:spLocks noChangeArrowheads="1"/>
          </p:cNvSpPr>
          <p:nvPr/>
        </p:nvSpPr>
        <p:spPr bwMode="auto">
          <a:xfrm>
            <a:off x="2733049" y="1723395"/>
            <a:ext cx="5562600" cy="326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ctr" eaLnBrk="1" hangingPunct="1">
              <a:spcBef>
                <a:spcPct val="0"/>
              </a:spcBef>
              <a:buFontTx/>
              <a:buNone/>
            </a:pPr>
            <a:r>
              <a:rPr lang="en-US" altLang="en-US"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BÀI 13</a:t>
            </a:r>
          </a:p>
          <a:p>
            <a:pPr algn="ctr" eaLnBrk="1" hangingPunct="1">
              <a:spcBef>
                <a:spcPct val="0"/>
              </a:spcBef>
              <a:buFontTx/>
              <a:buNone/>
            </a:pPr>
            <a:r>
              <a:rPr lang="en-US" altLang="en-US" sz="40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Độ</a:t>
            </a:r>
            <a:r>
              <a:rPr lang="en-US" altLang="en-US"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cao</a:t>
            </a:r>
            <a:r>
              <a:rPr lang="en-US" altLang="en-US"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và</a:t>
            </a:r>
            <a:r>
              <a:rPr lang="en-US" altLang="en-US"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độ</a:t>
            </a:r>
            <a:r>
              <a:rPr lang="en-US" altLang="en-US"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to </a:t>
            </a:r>
            <a:r>
              <a:rPr lang="en-US" altLang="en-US" sz="40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của</a:t>
            </a:r>
            <a:r>
              <a:rPr lang="en-US" altLang="en-US"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altLang="en-US" sz="40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âm</a:t>
            </a:r>
            <a:endParaRPr lang="en-US" altLang="en-US" sz="4000"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ctr" eaLnBrk="1" hangingPunct="1">
              <a:spcBef>
                <a:spcPct val="0"/>
              </a:spcBef>
              <a:buFontTx/>
              <a:buNone/>
            </a:pPr>
            <a:endParaRPr lang="en-US" altLang="en-US" sz="40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10877103"/>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n 3">
            <a:extLst>
              <a:ext uri="{FF2B5EF4-FFF2-40B4-BE49-F238E27FC236}">
                <a16:creationId xmlns:a16="http://schemas.microsoft.com/office/drawing/2014/main" id="{9C096245-1C32-4848-9EF9-FBB31877FF67}"/>
              </a:ext>
            </a:extLst>
          </p:cNvPr>
          <p:cNvSpPr/>
          <p:nvPr/>
        </p:nvSpPr>
        <p:spPr>
          <a:xfrm>
            <a:off x="447963" y="510988"/>
            <a:ext cx="1066800" cy="914400"/>
          </a:xfrm>
          <a:prstGeom prst="sun">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75FFD02D-6FEE-4B06-B561-80ECB11BA2C7}"/>
              </a:ext>
            </a:extLst>
          </p:cNvPr>
          <p:cNvPicPr>
            <a:picLocks noChangeAspect="1"/>
          </p:cNvPicPr>
          <p:nvPr/>
        </p:nvPicPr>
        <p:blipFill>
          <a:blip r:embed="rId2"/>
          <a:stretch>
            <a:fillRect/>
          </a:stretch>
        </p:blipFill>
        <p:spPr>
          <a:xfrm>
            <a:off x="4193309" y="211681"/>
            <a:ext cx="7647709" cy="5114710"/>
          </a:xfrm>
          <a:prstGeom prst="rect">
            <a:avLst/>
          </a:prstGeom>
        </p:spPr>
      </p:pic>
      <p:sp>
        <p:nvSpPr>
          <p:cNvPr id="6" name="TextBox 5">
            <a:extLst>
              <a:ext uri="{FF2B5EF4-FFF2-40B4-BE49-F238E27FC236}">
                <a16:creationId xmlns:a16="http://schemas.microsoft.com/office/drawing/2014/main" id="{3E9EC5C5-DD50-41C7-BF0D-83B56155DA25}"/>
              </a:ext>
            </a:extLst>
          </p:cNvPr>
          <p:cNvSpPr txBox="1"/>
          <p:nvPr/>
        </p:nvSpPr>
        <p:spPr>
          <a:xfrm>
            <a:off x="447963" y="2041237"/>
            <a:ext cx="3500582" cy="2554545"/>
          </a:xfrm>
          <a:prstGeom prst="rect">
            <a:avLst/>
          </a:prstGeom>
          <a:noFill/>
        </p:spPr>
        <p:txBody>
          <a:bodyPr wrap="square" rtlCol="0">
            <a:spAutoFit/>
          </a:bodyPr>
          <a:lstStyle/>
          <a:p>
            <a:r>
              <a:rPr lang="en-US" sz="4000" dirty="0" err="1">
                <a:latin typeface="Times New Roman" panose="02020603050405020304" pitchFamily="18" charset="0"/>
                <a:cs typeface="Times New Roman" panose="02020603050405020304" pitchFamily="18" charset="0"/>
              </a:rPr>
              <a:t>Tần</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số</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mà</a:t>
            </a:r>
            <a:r>
              <a:rPr lang="en-US" sz="4000" dirty="0">
                <a:latin typeface="Times New Roman" panose="02020603050405020304" pitchFamily="18" charset="0"/>
                <a:cs typeface="Times New Roman" panose="02020603050405020304" pitchFamily="18" charset="0"/>
              </a:rPr>
              <a:t> tai ta </a:t>
            </a:r>
            <a:r>
              <a:rPr lang="en-US" sz="4000" dirty="0" err="1">
                <a:latin typeface="Times New Roman" panose="02020603050405020304" pitchFamily="18" charset="0"/>
                <a:cs typeface="Times New Roman" panose="02020603050405020304" pitchFamily="18" charset="0"/>
              </a:rPr>
              <a:t>có</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thể</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nghe</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được</a:t>
            </a:r>
            <a:r>
              <a:rPr lang="en-US" sz="4000" dirty="0">
                <a:latin typeface="Times New Roman" panose="02020603050405020304" pitchFamily="18" charset="0"/>
                <a:cs typeface="Times New Roman" panose="02020603050405020304" pitchFamily="18" charset="0"/>
              </a:rPr>
              <a:t> </a:t>
            </a:r>
            <a:r>
              <a:rPr lang="en-US" sz="4000" dirty="0" err="1">
                <a:latin typeface="Times New Roman" panose="02020603050405020304" pitchFamily="18" charset="0"/>
                <a:cs typeface="Times New Roman" panose="02020603050405020304" pitchFamily="18" charset="0"/>
              </a:rPr>
              <a:t>từ</a:t>
            </a:r>
            <a:r>
              <a:rPr lang="en-US" sz="4000" dirty="0">
                <a:latin typeface="Times New Roman" panose="02020603050405020304" pitchFamily="18" charset="0"/>
                <a:cs typeface="Times New Roman" panose="02020603050405020304" pitchFamily="18" charset="0"/>
              </a:rPr>
              <a:t> 20Hz </a:t>
            </a:r>
            <a:r>
              <a:rPr lang="en-US" sz="4000" dirty="0" err="1">
                <a:latin typeface="Times New Roman" panose="02020603050405020304" pitchFamily="18" charset="0"/>
                <a:cs typeface="Times New Roman" panose="02020603050405020304" pitchFamily="18" charset="0"/>
              </a:rPr>
              <a:t>đến</a:t>
            </a:r>
            <a:r>
              <a:rPr lang="en-US" sz="4000" dirty="0">
                <a:latin typeface="Times New Roman" panose="02020603050405020304" pitchFamily="18" charset="0"/>
                <a:cs typeface="Times New Roman" panose="02020603050405020304" pitchFamily="18" charset="0"/>
              </a:rPr>
              <a:t> 20 000Hz</a:t>
            </a:r>
          </a:p>
        </p:txBody>
      </p:sp>
      <p:sp>
        <p:nvSpPr>
          <p:cNvPr id="8" name="TextBox 7">
            <a:extLst>
              <a:ext uri="{FF2B5EF4-FFF2-40B4-BE49-F238E27FC236}">
                <a16:creationId xmlns:a16="http://schemas.microsoft.com/office/drawing/2014/main" id="{0314A826-3E02-4B54-9CC6-20E215EC035B}"/>
              </a:ext>
            </a:extLst>
          </p:cNvPr>
          <p:cNvSpPr txBox="1"/>
          <p:nvPr/>
        </p:nvSpPr>
        <p:spPr>
          <a:xfrm>
            <a:off x="674254" y="5423682"/>
            <a:ext cx="11009745" cy="954107"/>
          </a:xfrm>
          <a:prstGeom prst="rect">
            <a:avLst/>
          </a:prstGeom>
          <a:noFill/>
        </p:spPr>
        <p:txBody>
          <a:bodyPr wrap="square">
            <a:spAutoFit/>
          </a:bodyPr>
          <a:lstStyle/>
          <a:p>
            <a:pPr algn="ctr"/>
            <a:r>
              <a:rPr lang="vi-VN" sz="2800" b="0" i="0" dirty="0">
                <a:solidFill>
                  <a:srgbClr val="333333"/>
                </a:solidFill>
                <a:effectLst/>
                <a:latin typeface="+mj-lt"/>
              </a:rPr>
              <a:t>dB hay đề - xi - ben là đơn vị được sử dụng để đo cường độ âm thanh, hiển thị độ mạnh hay yếu của âm thanh được phát ra.</a:t>
            </a:r>
            <a:endParaRPr lang="en-US" sz="2800" dirty="0">
              <a:latin typeface="+mj-lt"/>
            </a:endParaRPr>
          </a:p>
        </p:txBody>
      </p:sp>
    </p:spTree>
    <p:extLst>
      <p:ext uri="{BB962C8B-B14F-4D97-AF65-F5344CB8AC3E}">
        <p14:creationId xmlns:p14="http://schemas.microsoft.com/office/powerpoint/2010/main" val="89407645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n 4">
            <a:extLst>
              <a:ext uri="{FF2B5EF4-FFF2-40B4-BE49-F238E27FC236}">
                <a16:creationId xmlns:a16="http://schemas.microsoft.com/office/drawing/2014/main" id="{4F086681-159C-4357-A50B-C37DFBEB6DC0}"/>
              </a:ext>
            </a:extLst>
          </p:cNvPr>
          <p:cNvSpPr/>
          <p:nvPr/>
        </p:nvSpPr>
        <p:spPr>
          <a:xfrm>
            <a:off x="761999" y="510988"/>
            <a:ext cx="1066800" cy="914400"/>
          </a:xfrm>
          <a:prstGeom prst="sun">
            <a:avLst/>
          </a:prstGeom>
          <a:solidFill>
            <a:schemeClr val="accent4">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907F333-E0E2-4355-BED5-82FF281F85AF}"/>
              </a:ext>
            </a:extLst>
          </p:cNvPr>
          <p:cNvPicPr>
            <a:picLocks noChangeAspect="1"/>
          </p:cNvPicPr>
          <p:nvPr/>
        </p:nvPicPr>
        <p:blipFill>
          <a:blip r:embed="rId4"/>
          <a:stretch>
            <a:fillRect/>
          </a:stretch>
        </p:blipFill>
        <p:spPr>
          <a:xfrm>
            <a:off x="526336" y="2002948"/>
            <a:ext cx="6366116" cy="1716628"/>
          </a:xfrm>
          <a:prstGeom prst="rect">
            <a:avLst/>
          </a:prstGeom>
        </p:spPr>
      </p:pic>
      <p:pic>
        <p:nvPicPr>
          <p:cNvPr id="7" name="NHỮNG NGƯỜI BẠN CỦA ĐÔ - RÊ - MI - ĐỌC TÊN NỐT NHẠC - ÂM NHẠC 1 KNTT">
            <a:hlinkClick r:id="" action="ppaction://media"/>
            <a:extLst>
              <a:ext uri="{FF2B5EF4-FFF2-40B4-BE49-F238E27FC236}">
                <a16:creationId xmlns:a16="http://schemas.microsoft.com/office/drawing/2014/main" id="{E661AAAE-9176-46E2-889E-D7B8DBA6321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547400" y="1425388"/>
            <a:ext cx="3051784" cy="1716628"/>
          </a:xfrm>
          <a:prstGeom prst="rect">
            <a:avLst/>
          </a:prstGeom>
        </p:spPr>
      </p:pic>
      <p:sp>
        <p:nvSpPr>
          <p:cNvPr id="9" name="TextBox 8">
            <a:extLst>
              <a:ext uri="{FF2B5EF4-FFF2-40B4-BE49-F238E27FC236}">
                <a16:creationId xmlns:a16="http://schemas.microsoft.com/office/drawing/2014/main" id="{9FB729B9-DDB7-4771-8B02-9D758ED0F0E6}"/>
              </a:ext>
            </a:extLst>
          </p:cNvPr>
          <p:cNvSpPr txBox="1"/>
          <p:nvPr/>
        </p:nvSpPr>
        <p:spPr>
          <a:xfrm>
            <a:off x="1311563" y="4015455"/>
            <a:ext cx="8866909" cy="2127762"/>
          </a:xfrm>
          <a:prstGeom prst="rect">
            <a:avLst/>
          </a:prstGeom>
          <a:noFill/>
        </p:spPr>
        <p:txBody>
          <a:bodyPr wrap="square">
            <a:spAutoFit/>
          </a:bodyPr>
          <a:lstStyle/>
          <a:p>
            <a:pPr marL="0" marR="0" algn="ctr">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Tần</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một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số</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nhạc</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0" marR="0" algn="ctr">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Si: 494 Hz			+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Đô</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523 Hz</a:t>
            </a:r>
          </a:p>
          <a:p>
            <a:pPr marL="0" marR="0" algn="ctr">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Rê</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587 Hz			+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Mi: 629 Hz</a:t>
            </a:r>
          </a:p>
          <a:p>
            <a:pPr marL="0" marR="0" algn="ctr">
              <a:lnSpc>
                <a:spcPct val="107000"/>
              </a:lnSpc>
              <a:spcBef>
                <a:spcPts val="0"/>
              </a:spcBef>
              <a:spcAft>
                <a:spcPts val="800"/>
              </a:spcAft>
            </a:pP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Fa: 698 Hz			+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Sol: 784 Hz</a:t>
            </a:r>
          </a:p>
          <a:p>
            <a:pPr algn="ct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000" dirty="0" err="1">
                <a:effectLst/>
                <a:latin typeface="Times New Roman" panose="02020603050405020304" pitchFamily="18" charset="0"/>
                <a:ea typeface="Calibri" panose="020F0502020204030204" pitchFamily="34" charset="0"/>
                <a:cs typeface="Times New Roman" panose="02020603050405020304" pitchFamily="18" charset="0"/>
              </a:rPr>
              <a:t>Nốt</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 La: 880 Hz</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4750062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095"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anim calcmode="lin" valueType="num">
                                      <p:cBhvr>
                                        <p:cTn id="12" dur="1000" fill="hold"/>
                                        <p:tgtEl>
                                          <p:spTgt spid="6"/>
                                        </p:tgtEl>
                                        <p:attrNameLst>
                                          <p:attrName>ppt_x</p:attrName>
                                        </p:attrNameLst>
                                      </p:cBhvr>
                                      <p:tavLst>
                                        <p:tav tm="0">
                                          <p:val>
                                            <p:strVal val="#ppt_x"/>
                                          </p:val>
                                        </p:tav>
                                        <p:tav tm="100000">
                                          <p:val>
                                            <p:strVal val="#ppt_x"/>
                                          </p:val>
                                        </p:tav>
                                      </p:tavLst>
                                    </p:anim>
                                    <p:anim calcmode="lin" valueType="num">
                                      <p:cBhvr>
                                        <p:cTn id="1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xEl>
                                              <p:pRg st="0" end="0"/>
                                            </p:txEl>
                                          </p:spTgt>
                                        </p:tgtEl>
                                        <p:attrNameLst>
                                          <p:attrName>style.visibility</p:attrName>
                                        </p:attrNameLst>
                                      </p:cBhvr>
                                      <p:to>
                                        <p:strVal val="visible"/>
                                      </p:to>
                                    </p:set>
                                    <p:animEffect transition="in" filter="fade">
                                      <p:cBhvr>
                                        <p:cTn id="18" dur="500"/>
                                        <p:tgtEl>
                                          <p:spTgt spid="9">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500"/>
                                        <p:tgtEl>
                                          <p:spTgt spid="9">
                                            <p:txEl>
                                              <p:pRg st="1" end="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9">
                                            <p:txEl>
                                              <p:pRg st="2" end="2"/>
                                            </p:txEl>
                                          </p:spTgt>
                                        </p:tgtEl>
                                        <p:attrNameLst>
                                          <p:attrName>style.visibility</p:attrName>
                                        </p:attrNameLst>
                                      </p:cBhvr>
                                      <p:to>
                                        <p:strVal val="visible"/>
                                      </p:to>
                                    </p:set>
                                    <p:animEffect transition="in" filter="fade">
                                      <p:cBhvr>
                                        <p:cTn id="24" dur="500"/>
                                        <p:tgtEl>
                                          <p:spTgt spid="9">
                                            <p:txEl>
                                              <p:pRg st="2" end="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animEffect transition="in" filter="fade">
                                      <p:cBhvr>
                                        <p:cTn id="27" dur="500"/>
                                        <p:tgtEl>
                                          <p:spTgt spid="9">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9">
                                            <p:txEl>
                                              <p:pRg st="4" end="4"/>
                                            </p:txEl>
                                          </p:spTgt>
                                        </p:tgtEl>
                                        <p:attrNameLst>
                                          <p:attrName>style.visibility</p:attrName>
                                        </p:attrNameLst>
                                      </p:cBhvr>
                                      <p:to>
                                        <p:strVal val="visible"/>
                                      </p:to>
                                    </p:set>
                                    <p:animEffect transition="in" filter="fade">
                                      <p:cBhvr>
                                        <p:cTn id="30"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31" fill="hold" display="0">
                  <p:stCondLst>
                    <p:cond delay="indefinite"/>
                  </p:stCondLst>
                </p:cTn>
                <p:tgtEl>
                  <p:spTgt spid="7"/>
                </p:tgtEl>
              </p:cMediaNode>
            </p:video>
            <p:seq concurrent="1" nextAc="seek">
              <p:cTn id="32" restart="whenNotActive" fill="hold" evtFilter="cancelBubble" nodeType="interactiveSeq">
                <p:stCondLst>
                  <p:cond evt="onClick" delay="0">
                    <p:tgtEl>
                      <p:spTgt spid="7"/>
                    </p:tgtEl>
                  </p:cond>
                </p:stCondLst>
                <p:endSync evt="end" delay="0">
                  <p:rtn val="all"/>
                </p:endSync>
                <p:childTnLst>
                  <p:par>
                    <p:cTn id="33" fill="hold">
                      <p:stCondLst>
                        <p:cond delay="0"/>
                      </p:stCondLst>
                      <p:childTnLst>
                        <p:par>
                          <p:cTn id="34" fill="hold">
                            <p:stCondLst>
                              <p:cond delay="0"/>
                            </p:stCondLst>
                            <p:childTnLst>
                              <p:par>
                                <p:cTn id="35" presetID="2" presetClass="mediacall" presetSubtype="0" fill="hold" nodeType="clickEffect">
                                  <p:stCondLst>
                                    <p:cond delay="0"/>
                                  </p:stCondLst>
                                  <p:childTnLst>
                                    <p:cmd type="call" cmd="togglePause">
                                      <p:cBhvr>
                                        <p:cTn id="36"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17FB68D-5C56-DC43-A85D-5C6FD5AF7890}"/>
              </a:ext>
            </a:extLst>
          </p:cNvPr>
          <p:cNvGrpSpPr/>
          <p:nvPr/>
        </p:nvGrpSpPr>
        <p:grpSpPr>
          <a:xfrm>
            <a:off x="341601" y="1758224"/>
            <a:ext cx="5641188" cy="3788227"/>
            <a:chOff x="676003" y="2233750"/>
            <a:chExt cx="5641188" cy="3788227"/>
          </a:xfrm>
        </p:grpSpPr>
        <p:pic>
          <p:nvPicPr>
            <p:cNvPr id="5" name="Picture 4">
              <a:extLst>
                <a:ext uri="{FF2B5EF4-FFF2-40B4-BE49-F238E27FC236}">
                  <a16:creationId xmlns:a16="http://schemas.microsoft.com/office/drawing/2014/main" id="{80A46264-F0F0-6F4F-AC45-E1D0CB910E62}"/>
                </a:ext>
              </a:extLst>
            </p:cNvPr>
            <p:cNvPicPr>
              <a:picLocks noChangeAspect="1"/>
            </p:cNvPicPr>
            <p:nvPr/>
          </p:nvPicPr>
          <p:blipFill>
            <a:blip r:embed="rId4"/>
            <a:stretch>
              <a:fillRect/>
            </a:stretch>
          </p:blipFill>
          <p:spPr>
            <a:xfrm>
              <a:off x="676003" y="3187337"/>
              <a:ext cx="1770075" cy="2834640"/>
            </a:xfrm>
            <a:prstGeom prst="rect">
              <a:avLst/>
            </a:prstGeom>
          </p:spPr>
        </p:pic>
        <p:sp>
          <p:nvSpPr>
            <p:cNvPr id="6" name="Oval Callout 5">
              <a:extLst>
                <a:ext uri="{FF2B5EF4-FFF2-40B4-BE49-F238E27FC236}">
                  <a16:creationId xmlns:a16="http://schemas.microsoft.com/office/drawing/2014/main" id="{5B45FBCF-8F34-F84D-A826-ADCC655D260A}"/>
                </a:ext>
              </a:extLst>
            </p:cNvPr>
            <p:cNvSpPr/>
            <p:nvPr/>
          </p:nvSpPr>
          <p:spPr>
            <a:xfrm>
              <a:off x="2446077" y="2233750"/>
              <a:ext cx="3871114" cy="1593668"/>
            </a:xfrm>
            <a:prstGeom prst="wedgeEllipseCallout">
              <a:avLst>
                <a:gd name="adj1" fmla="val -59896"/>
                <a:gd name="adj2" fmla="val 62500"/>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ta </a:t>
              </a:r>
              <a:r>
                <a:rPr lang="en-US" sz="2400" dirty="0" err="1">
                  <a:latin typeface="Times New Roman" panose="02020603050405020304" pitchFamily="18" charset="0"/>
                  <a:cs typeface="Times New Roman" panose="02020603050405020304" pitchFamily="18" charset="0"/>
                </a:rPr>
                <a:t>thấy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trầm</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thấp</a:t>
              </a:r>
              <a:r>
                <a:rPr lang="en-US" sz="2400" dirty="0">
                  <a:latin typeface="Times New Roman" panose="02020603050405020304" pitchFamily="18" charset="0"/>
                  <a:cs typeface="Times New Roman" panose="02020603050405020304" pitchFamily="18" charset="0"/>
                </a:rPr>
                <a:t>).</a:t>
              </a:r>
            </a:p>
          </p:txBody>
        </p:sp>
      </p:grpSp>
      <p:pic>
        <p:nvPicPr>
          <p:cNvPr id="7" name="9convert.com - Đẳng cấp của ca sĩ Opera khi hát không cần mic_360p">
            <a:hlinkClick r:id="" action="ppaction://media"/>
            <a:extLst>
              <a:ext uri="{FF2B5EF4-FFF2-40B4-BE49-F238E27FC236}">
                <a16:creationId xmlns:a16="http://schemas.microsoft.com/office/drawing/2014/main" id="{BF33976F-1ACB-F043-983B-656DBA06CFF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6120967" y="1570083"/>
            <a:ext cx="5080000" cy="2921000"/>
          </a:xfrm>
          <a:prstGeom prst="rect">
            <a:avLst/>
          </a:prstGeom>
        </p:spPr>
      </p:pic>
      <p:grpSp>
        <p:nvGrpSpPr>
          <p:cNvPr id="11" name="Group 10">
            <a:extLst>
              <a:ext uri="{FF2B5EF4-FFF2-40B4-BE49-F238E27FC236}">
                <a16:creationId xmlns:a16="http://schemas.microsoft.com/office/drawing/2014/main" id="{A515F0C7-E9F7-FA45-8041-02D91F729BC5}"/>
              </a:ext>
            </a:extLst>
          </p:cNvPr>
          <p:cNvGrpSpPr/>
          <p:nvPr/>
        </p:nvGrpSpPr>
        <p:grpSpPr>
          <a:xfrm>
            <a:off x="2849670" y="1899827"/>
            <a:ext cx="7509175" cy="4458608"/>
            <a:chOff x="2446077" y="3506536"/>
            <a:chExt cx="7509175" cy="4458608"/>
          </a:xfrm>
        </p:grpSpPr>
        <p:pic>
          <p:nvPicPr>
            <p:cNvPr id="9" name="Picture 8">
              <a:extLst>
                <a:ext uri="{FF2B5EF4-FFF2-40B4-BE49-F238E27FC236}">
                  <a16:creationId xmlns:a16="http://schemas.microsoft.com/office/drawing/2014/main" id="{7518C2AB-18C4-0446-8972-CE93B2A4E863}"/>
                </a:ext>
              </a:extLst>
            </p:cNvPr>
            <p:cNvPicPr>
              <a:picLocks noChangeAspect="1"/>
            </p:cNvPicPr>
            <p:nvPr/>
          </p:nvPicPr>
          <p:blipFill>
            <a:blip r:embed="rId6"/>
            <a:stretch>
              <a:fillRect/>
            </a:stretch>
          </p:blipFill>
          <p:spPr>
            <a:xfrm>
              <a:off x="2446077" y="4866344"/>
              <a:ext cx="2628900" cy="3098800"/>
            </a:xfrm>
            <a:prstGeom prst="rect">
              <a:avLst/>
            </a:prstGeom>
          </p:spPr>
        </p:pic>
        <p:sp>
          <p:nvSpPr>
            <p:cNvPr id="10" name="Oval Callout 9">
              <a:extLst>
                <a:ext uri="{FF2B5EF4-FFF2-40B4-BE49-F238E27FC236}">
                  <a16:creationId xmlns:a16="http://schemas.microsoft.com/office/drawing/2014/main" id="{ACF5F4B6-D1A2-084F-8626-908B62D79FB1}"/>
                </a:ext>
              </a:extLst>
            </p:cNvPr>
            <p:cNvSpPr/>
            <p:nvPr/>
          </p:nvSpPr>
          <p:spPr>
            <a:xfrm>
              <a:off x="4879033" y="3506536"/>
              <a:ext cx="5076219" cy="2100581"/>
            </a:xfrm>
            <a:prstGeom prst="wedgeEllipseCallout">
              <a:avLst>
                <a:gd name="adj1" fmla="val -59896"/>
                <a:gd name="adj2" fmla="val 62500"/>
              </a:avLst>
            </a:prstGeom>
          </p:spPr>
          <p:style>
            <a:lnRef idx="2">
              <a:schemeClr val="dk1"/>
            </a:lnRef>
            <a:fillRef idx="1">
              <a:schemeClr val="lt1"/>
            </a:fillRef>
            <a:effectRef idx="0">
              <a:schemeClr val="dk1"/>
            </a:effectRef>
            <a:fontRef idx="minor">
              <a:schemeClr val="dk1"/>
            </a:fontRef>
          </p:style>
          <p:txBody>
            <a:bodyPr rtlCol="0" anchor="ctr"/>
            <a:lstStyle/>
            <a:p>
              <a:r>
                <a:rPr lang="vi-VN" sz="2400" dirty="0">
                  <a:latin typeface="Times New Roman" panose="02020603050405020304" pitchFamily="18" charset="0"/>
                  <a:cs typeface="Times New Roman" panose="02020603050405020304" pitchFamily="18" charset="0"/>
                </a:rPr>
                <a:t>Vậy sự cao, thấp của âm nghe được có liên hệ như thế nào với tần số của sóng âm?</a:t>
              </a:r>
            </a:p>
          </p:txBody>
        </p:sp>
      </p:grpSp>
    </p:spTree>
    <p:extLst>
      <p:ext uri="{BB962C8B-B14F-4D97-AF65-F5344CB8AC3E}">
        <p14:creationId xmlns:p14="http://schemas.microsoft.com/office/powerpoint/2010/main" val="17746737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nodeType="clickEffect">
                                  <p:stCondLst>
                                    <p:cond delay="0"/>
                                  </p:stCondLst>
                                  <p:childTnLst>
                                    <p:animEffect transition="out" filter="blinds(horizontal)">
                                      <p:cBhvr>
                                        <p:cTn id="18" dur="500"/>
                                        <p:tgtEl>
                                          <p:spTgt spid="8"/>
                                        </p:tgtEl>
                                      </p:cBhvr>
                                    </p:animEffect>
                                    <p:set>
                                      <p:cBhvr>
                                        <p:cTn id="19" dur="1" fill="hold">
                                          <p:stCondLst>
                                            <p:cond delay="499"/>
                                          </p:stCondLst>
                                        </p:cTn>
                                        <p:tgtEl>
                                          <p:spTgt spid="8"/>
                                        </p:tgtEl>
                                        <p:attrNameLst>
                                          <p:attrName>style.visibility</p:attrName>
                                        </p:attrNameLst>
                                      </p:cBhvr>
                                      <p:to>
                                        <p:strVal val="hidden"/>
                                      </p:to>
                                    </p:set>
                                  </p:childTnLst>
                                </p:cTn>
                              </p:par>
                              <p:par>
                                <p:cTn id="20" presetID="3" presetClass="exit" presetSubtype="10" fill="hold" nodeType="withEffect">
                                  <p:stCondLst>
                                    <p:cond delay="0"/>
                                  </p:stCondLst>
                                  <p:childTnLst>
                                    <p:animEffect transition="out" filter="blinds(horizontal)">
                                      <p:cBhvr>
                                        <p:cTn id="21" dur="500"/>
                                        <p:tgtEl>
                                          <p:spTgt spid="7"/>
                                        </p:tgtEl>
                                      </p:cBhvr>
                                    </p:animEffect>
                                    <p:set>
                                      <p:cBhvr>
                                        <p:cTn id="22" dur="1" fill="hold">
                                          <p:stCondLst>
                                            <p:cond delay="499"/>
                                          </p:stCondLst>
                                        </p:cTn>
                                        <p:tgtEl>
                                          <p:spTgt spid="7"/>
                                        </p:tgtEl>
                                        <p:attrNameLst>
                                          <p:attrName>style.visibility</p:attrName>
                                        </p:attrNameLst>
                                      </p:cBhvr>
                                      <p:to>
                                        <p:strVal val="hidden"/>
                                      </p:to>
                                    </p:set>
                                    <p:cmd type="call" cmd="stop">
                                      <p:cBhvr>
                                        <p:cTn id="23" dur="1">
                                          <p:stCondLst>
                                            <p:cond delay="499"/>
                                          </p:stCondLst>
                                        </p:cTn>
                                        <p:tgtEl>
                                          <p:spTgt spid="7"/>
                                        </p:tgtEl>
                                      </p:cBhvr>
                                    </p:cmd>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900" decel="100000" fill="hold"/>
                                        <p:tgtEl>
                                          <p:spTgt spid="11"/>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80000">
                <p:cTn id="32" fill="hold" display="0">
                  <p:stCondLst>
                    <p:cond delay="indefinite"/>
                  </p:stCondLst>
                </p:cTn>
                <p:tgtEl>
                  <p:spTgt spid="7"/>
                </p:tgtEl>
              </p:cMediaNode>
            </p:video>
            <p:seq concurrent="1" nextAc="seek">
              <p:cTn id="33" restart="whenNotActive" fill="hold" evtFilter="cancelBubble" nodeType="interactiveSeq">
                <p:stCondLst>
                  <p:cond evt="onClick" delay="0">
                    <p:tgtEl>
                      <p:spTgt spid="7"/>
                    </p:tgtEl>
                  </p:cond>
                </p:stCondLst>
                <p:endSync evt="end" delay="0">
                  <p:rtn val="all"/>
                </p:endSync>
                <p:childTnLst>
                  <p:par>
                    <p:cTn id="34" fill="hold">
                      <p:stCondLst>
                        <p:cond delay="0"/>
                      </p:stCondLst>
                      <p:childTnLst>
                        <p:par>
                          <p:cTn id="35" fill="hold">
                            <p:stCondLst>
                              <p:cond delay="0"/>
                            </p:stCondLst>
                            <p:childTnLst>
                              <p:par>
                                <p:cTn id="36" presetID="2" presetClass="mediacall" presetSubtype="0" fill="hold" nodeType="clickEffect">
                                  <p:stCondLst>
                                    <p:cond delay="0"/>
                                  </p:stCondLst>
                                  <p:childTnLst>
                                    <p:cmd type="call" cmd="togglePause">
                                      <p:cBhvr>
                                        <p:cTn id="37"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07953-713A-1140-90F2-62AF5FBEB6E5}"/>
              </a:ext>
            </a:extLst>
          </p:cNvPr>
          <p:cNvSpPr>
            <a:spLocks noGrp="1"/>
          </p:cNvSpPr>
          <p:nvPr>
            <p:ph type="title"/>
          </p:nvPr>
        </p:nvSpPr>
        <p:spPr/>
        <p:txBody>
          <a:bodyPr>
            <a:normAutofit/>
          </a:bodyPr>
          <a:lstStyle/>
          <a:p>
            <a:r>
              <a:rPr lang="en-US" sz="4000" b="1" dirty="0">
                <a:solidFill>
                  <a:srgbClr val="C00000"/>
                </a:solidFill>
                <a:latin typeface="Times New Roman" panose="02020603050405020304" pitchFamily="18" charset="0"/>
                <a:cs typeface="Times New Roman" panose="02020603050405020304" pitchFamily="18" charset="0"/>
              </a:rPr>
              <a:t>2. </a:t>
            </a:r>
            <a:r>
              <a:rPr lang="en-US" sz="4000" b="1" dirty="0" err="1">
                <a:solidFill>
                  <a:srgbClr val="C00000"/>
                </a:solidFill>
                <a:latin typeface="Times New Roman" panose="02020603050405020304" pitchFamily="18" charset="0"/>
                <a:cs typeface="Times New Roman" panose="02020603050405020304" pitchFamily="18" charset="0"/>
              </a:rPr>
              <a:t>Độ</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cao</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của</a:t>
            </a:r>
            <a:r>
              <a:rPr lang="en-US" sz="4000" b="1" dirty="0">
                <a:solidFill>
                  <a:srgbClr val="C00000"/>
                </a:solidFill>
                <a:latin typeface="Times New Roman" panose="02020603050405020304" pitchFamily="18" charset="0"/>
                <a:cs typeface="Times New Roman" panose="02020603050405020304" pitchFamily="18" charset="0"/>
              </a:rPr>
              <a:t> </a:t>
            </a:r>
            <a:r>
              <a:rPr lang="en-US" sz="4000" b="1" dirty="0" err="1">
                <a:solidFill>
                  <a:srgbClr val="C00000"/>
                </a:solidFill>
                <a:latin typeface="Times New Roman" panose="02020603050405020304" pitchFamily="18" charset="0"/>
                <a:cs typeface="Times New Roman" panose="02020603050405020304" pitchFamily="18" charset="0"/>
              </a:rPr>
              <a:t>âm</a:t>
            </a:r>
            <a:endParaRPr lang="en-US" sz="4000" b="1"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F456B560-399E-9E45-87DA-7A7FB221043E}"/>
              </a:ext>
            </a:extLst>
          </p:cNvPr>
          <p:cNvSpPr>
            <a:spLocks noGrp="1"/>
          </p:cNvSpPr>
          <p:nvPr>
            <p:ph idx="1"/>
          </p:nvPr>
        </p:nvSpPr>
        <p:spPr/>
        <p:txBody>
          <a:bodyPr/>
          <a:lstStyle/>
          <a:p>
            <a:pPr marL="0" indent="0">
              <a:buNone/>
            </a:pPr>
            <a:r>
              <a:rPr lang="en-US" i="1" dirty="0">
                <a:latin typeface="Times New Roman" panose="02020603050405020304" pitchFamily="18" charset="0"/>
                <a:cs typeface="Times New Roman" panose="02020603050405020304" pitchFamily="18" charset="0"/>
              </a:rPr>
              <a:t>a) </a:t>
            </a:r>
            <a:r>
              <a:rPr lang="en-US" i="1" dirty="0" err="1">
                <a:latin typeface="Times New Roman" panose="02020603050405020304" pitchFamily="18" charset="0"/>
                <a:cs typeface="Times New Roman" panose="02020603050405020304" pitchFamily="18" charset="0"/>
              </a:rPr>
              <a:t>Thí</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nghiệm</a:t>
            </a:r>
            <a:endParaRPr lang="en-US" i="1" dirty="0">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55FA796E-035E-1245-8819-5A9F4D771F69}"/>
              </a:ext>
            </a:extLst>
          </p:cNvPr>
          <p:cNvPicPr>
            <a:picLocks noChangeAspect="1"/>
          </p:cNvPicPr>
          <p:nvPr/>
        </p:nvPicPr>
        <p:blipFill>
          <a:blip r:embed="rId2">
            <a:extLst>
              <a:ext uri="{BEBA8EAE-BF5A-486C-A8C5-ECC9F3942E4B}">
                <a14:imgProps xmlns:a14="http://schemas.microsoft.com/office/drawing/2010/main">
                  <a14:imgLayer>
                    <a14:imgEffect>
                      <a14:sharpenSoften amount="50000"/>
                    </a14:imgEffect>
                  </a14:imgLayer>
                </a14:imgProps>
              </a:ext>
            </a:extLst>
          </a:blip>
          <a:stretch>
            <a:fillRect/>
          </a:stretch>
        </p:blipFill>
        <p:spPr>
          <a:xfrm>
            <a:off x="5013826" y="1395554"/>
            <a:ext cx="5790532" cy="5211479"/>
          </a:xfrm>
          <a:prstGeom prst="rect">
            <a:avLst/>
          </a:prstGeom>
        </p:spPr>
      </p:pic>
    </p:spTree>
    <p:extLst>
      <p:ext uri="{BB962C8B-B14F-4D97-AF65-F5344CB8AC3E}">
        <p14:creationId xmlns:p14="http://schemas.microsoft.com/office/powerpoint/2010/main" val="41842595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Effect transition="in" filter="checkerboard(across)">
                                      <p:cBhvr>
                                        <p:cTn id="1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238A3-9FA2-C44A-B16E-440DC6AE5847}"/>
              </a:ext>
            </a:extLst>
          </p:cNvPr>
          <p:cNvSpPr>
            <a:spLocks noGrp="1"/>
          </p:cNvSpPr>
          <p:nvPr>
            <p:ph idx="1"/>
          </p:nvPr>
        </p:nvSpPr>
        <p:spPr>
          <a:xfrm>
            <a:off x="282685" y="662343"/>
            <a:ext cx="11650578" cy="5869086"/>
          </a:xfrm>
        </p:spPr>
        <p:txBody>
          <a:bodyPr>
            <a:noAutofit/>
          </a:bodyPr>
          <a:lstStyle/>
          <a:p>
            <a:pPr marL="0" indent="0">
              <a:buNone/>
            </a:pPr>
            <a:r>
              <a:rPr lang="en-US" sz="3200" i="1" dirty="0">
                <a:latin typeface="Times New Roman" panose="02020603050405020304" pitchFamily="18" charset="0"/>
                <a:cs typeface="Times New Roman" panose="02020603050405020304" pitchFamily="18" charset="0"/>
              </a:rPr>
              <a:t>b) </a:t>
            </a:r>
            <a:r>
              <a:rPr lang="en-US" sz="3200" i="1" dirty="0" err="1">
                <a:latin typeface="Times New Roman" panose="02020603050405020304" pitchFamily="18" charset="0"/>
                <a:cs typeface="Times New Roman" panose="02020603050405020304" pitchFamily="18" charset="0"/>
              </a:rPr>
              <a:t>Trả</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lời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câu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hỏi</a:t>
            </a:r>
            <a:endParaRPr lang="en-US" sz="3200" i="1" dirty="0">
              <a:latin typeface="Times New Roman" panose="02020603050405020304" pitchFamily="18" charset="0"/>
              <a:cs typeface="Times New Roman" panose="02020603050405020304" pitchFamily="18" charset="0"/>
            </a:endParaRPr>
          </a:p>
          <a:p>
            <a:pPr marL="0" indent="0">
              <a:lnSpc>
                <a:spcPct val="160000"/>
              </a:lnSpc>
              <a:buNone/>
            </a:pPr>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Hãy</a:t>
            </a:r>
            <a:r>
              <a:rPr lang="en-US" sz="2400" dirty="0">
                <a:latin typeface="Times New Roman" panose="02020603050405020304" pitchFamily="18" charset="0"/>
                <a:cs typeface="Times New Roman" panose="02020603050405020304" pitchFamily="18" charset="0"/>
              </a:rPr>
              <a:t>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13.4a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13.4b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đó</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rút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nguồn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endParaRPr lang="en-US" sz="2400" dirty="0">
              <a:latin typeface="Times New Roman" panose="02020603050405020304" pitchFamily="18" charset="0"/>
              <a:cs typeface="Times New Roman" panose="02020603050405020304" pitchFamily="18" charset="0"/>
            </a:endParaRPr>
          </a:p>
          <a:p>
            <a:pPr marL="0" indent="0">
              <a:lnSpc>
                <a:spcPct val="160000"/>
              </a:lnSpc>
              <a:buNone/>
            </a:pPr>
            <a:endParaRPr lang="en-US" sz="2400" dirty="0">
              <a:latin typeface="Times New Roman" panose="02020603050405020304" pitchFamily="18" charset="0"/>
              <a:cs typeface="Times New Roman" panose="02020603050405020304" pitchFamily="18" charset="0"/>
            </a:endParaRPr>
          </a:p>
          <a:p>
            <a:pPr marL="0" indent="0">
              <a:lnSpc>
                <a:spcPct val="160000"/>
              </a:lnSpc>
              <a:buNone/>
            </a:pPr>
            <a:r>
              <a:rPr lang="en-US" sz="2400" dirty="0">
                <a:latin typeface="Times New Roman" panose="02020603050405020304" pitchFamily="18" charset="0"/>
                <a:cs typeface="Times New Roman" panose="02020603050405020304" pitchFamily="18" charset="0"/>
              </a:rPr>
              <a:t>2. So </a:t>
            </a:r>
            <a:r>
              <a:rPr lang="en-US" sz="2400" dirty="0" err="1">
                <a:latin typeface="Times New Roman" panose="02020603050405020304" pitchFamily="18" charset="0"/>
                <a:cs typeface="Times New Roman" panose="02020603050405020304" pitchFamily="18" charset="0"/>
              </a:rPr>
              <a:t>sánh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bổng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trầm</a:t>
            </a:r>
            <a:r>
              <a:rPr lang="en-US" sz="2400" dirty="0">
                <a:latin typeface="Times New Roman" panose="02020603050405020304" pitchFamily="18" charset="0"/>
                <a:cs typeface="Times New Roman" panose="02020603050405020304" pitchFamily="18" charset="0"/>
              </a:rPr>
              <a:t> )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nghiệm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hình</a:t>
            </a:r>
            <a:r>
              <a:rPr lang="en-US" sz="2400" dirty="0">
                <a:latin typeface="Times New Roman" panose="02020603050405020304" pitchFamily="18" charset="0"/>
                <a:cs typeface="Times New Roman" panose="02020603050405020304" pitchFamily="18" charset="0"/>
              </a:rPr>
              <a:t> 13.4a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13.4b</a:t>
            </a:r>
          </a:p>
          <a:p>
            <a:pPr marL="0" indent="0">
              <a:lnSpc>
                <a:spcPct val="160000"/>
              </a:lnSpc>
              <a:buNone/>
            </a:pPr>
            <a:endParaRPr lang="en-US" sz="2400" dirty="0">
              <a:latin typeface="Times New Roman" panose="02020603050405020304" pitchFamily="18" charset="0"/>
              <a:cs typeface="Times New Roman" panose="02020603050405020304" pitchFamily="18" charset="0"/>
            </a:endParaRPr>
          </a:p>
          <a:p>
            <a:pPr marL="0" indent="0">
              <a:lnSpc>
                <a:spcPct val="160000"/>
              </a:lnSpc>
              <a:buNone/>
            </a:pPr>
            <a:r>
              <a:rPr lang="en-US" sz="2400" dirty="0">
                <a:latin typeface="Times New Roman" panose="02020603050405020304" pitchFamily="18" charset="0"/>
                <a:cs typeface="Times New Roman" panose="02020603050405020304" pitchFamily="18" charset="0"/>
              </a:rPr>
              <a:t>3. </a:t>
            </a:r>
            <a:r>
              <a:rPr lang="en-US" sz="2400" dirty="0" err="1">
                <a:latin typeface="Times New Roman" panose="02020603050405020304" pitchFamily="18" charset="0"/>
                <a:cs typeface="Times New Roman" panose="02020603050405020304" pitchFamily="18" charset="0"/>
              </a:rPr>
              <a:t>Từ</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câu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trả</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lời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rút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mối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hệ</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giữa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sóng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với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âm</a:t>
            </a:r>
            <a:endParaRPr lang="en-US" sz="2400" dirty="0">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31438BD2-4E84-BF4E-B33C-1A8F1BF9C36F}"/>
              </a:ext>
            </a:extLst>
          </p:cNvPr>
          <p:cNvSpPr/>
          <p:nvPr/>
        </p:nvSpPr>
        <p:spPr>
          <a:xfrm>
            <a:off x="282685" y="2529588"/>
            <a:ext cx="10507234" cy="830997"/>
          </a:xfrm>
          <a:prstGeom prst="rect">
            <a:avLst/>
          </a:prstGeom>
        </p:spPr>
        <p:txBody>
          <a:bodyPr wrap="square">
            <a:spAutoFit/>
          </a:bodyPr>
          <a:lstStyle/>
          <a:p>
            <a:r>
              <a:rPr lang="vi-VN" sz="2400" dirty="0">
                <a:solidFill>
                  <a:srgbClr val="FF0000"/>
                </a:solidFill>
                <a:latin typeface="Times New Roman" panose="02020603050405020304" pitchFamily="18" charset="0"/>
                <a:cs typeface="Times New Roman" panose="02020603050405020304" pitchFamily="18" charset="0"/>
              </a:rPr>
              <a:t>Tần số 13.4a nhỏ hơn 13.4b</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p>
          <a:p>
            <a:r>
              <a:rPr lang="en-US" sz="2400" b="0" i="0" u="none" strike="noStrike" dirty="0">
                <a:solidFill>
                  <a:srgbClr val="FF0000"/>
                </a:solidFill>
                <a:effectLst/>
                <a:latin typeface="Times New Roman" panose="02020603050405020304" pitchFamily="18" charset="0"/>
                <a:cs typeface="Times New Roman" panose="02020603050405020304" pitchFamily="18" charset="0"/>
                <a:sym typeface="Wingdings" pitchFamily="2" charset="2"/>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Tần</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số</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sóng</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âm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của</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âm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thoa</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sng" strike="noStrike" dirty="0" err="1">
                <a:solidFill>
                  <a:srgbClr val="FF0000"/>
                </a:solidFill>
                <a:effectLst/>
                <a:latin typeface="Times New Roman" panose="02020603050405020304" pitchFamily="18" charset="0"/>
                <a:cs typeface="Times New Roman" panose="02020603050405020304" pitchFamily="18" charset="0"/>
              </a:rPr>
              <a:t>càng</a:t>
            </a:r>
            <a:r>
              <a:rPr lang="en-US" sz="2400" b="0" i="0" u="sng" strike="noStrike" dirty="0">
                <a:solidFill>
                  <a:srgbClr val="FF0000"/>
                </a:solidFill>
                <a:effectLst/>
                <a:latin typeface="Times New Roman" panose="02020603050405020304" pitchFamily="18" charset="0"/>
                <a:cs typeface="Times New Roman" panose="02020603050405020304" pitchFamily="18" charset="0"/>
              </a:rPr>
              <a:t> </a:t>
            </a:r>
            <a:r>
              <a:rPr lang="en-US" sz="2400" b="0" i="0" u="sng" strike="noStrike" dirty="0" err="1">
                <a:solidFill>
                  <a:srgbClr val="FF0000"/>
                </a:solidFill>
                <a:effectLst/>
                <a:latin typeface="Times New Roman" panose="02020603050405020304" pitchFamily="18" charset="0"/>
                <a:cs typeface="Times New Roman" panose="02020603050405020304" pitchFamily="18" charset="0"/>
              </a:rPr>
              <a:t>lớn</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thì</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tần</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số</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dao</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động</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sng" strike="noStrike" dirty="0" err="1">
                <a:solidFill>
                  <a:srgbClr val="FF0000"/>
                </a:solidFill>
                <a:effectLst/>
                <a:latin typeface="Times New Roman" panose="02020603050405020304" pitchFamily="18" charset="0"/>
                <a:cs typeface="Times New Roman" panose="02020603050405020304" pitchFamily="18" charset="0"/>
              </a:rPr>
              <a:t>càng</a:t>
            </a:r>
            <a:r>
              <a:rPr lang="en-US" sz="2400" b="0" i="0" u="sng" strike="noStrike" dirty="0">
                <a:solidFill>
                  <a:srgbClr val="FF0000"/>
                </a:solidFill>
                <a:effectLst/>
                <a:latin typeface="Times New Roman" panose="02020603050405020304" pitchFamily="18" charset="0"/>
                <a:cs typeface="Times New Roman" panose="02020603050405020304" pitchFamily="18" charset="0"/>
              </a:rPr>
              <a:t> </a:t>
            </a:r>
            <a:r>
              <a:rPr lang="en-US" sz="2400" b="0" i="0" u="sng" strike="noStrike" dirty="0" err="1">
                <a:solidFill>
                  <a:srgbClr val="FF0000"/>
                </a:solidFill>
                <a:effectLst/>
                <a:latin typeface="Times New Roman" panose="02020603050405020304" pitchFamily="18" charset="0"/>
                <a:cs typeface="Times New Roman" panose="02020603050405020304" pitchFamily="18" charset="0"/>
              </a:rPr>
              <a:t>lớn</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A4E46708-904E-4447-ADE4-6D2EF6982E83}"/>
              </a:ext>
            </a:extLst>
          </p:cNvPr>
          <p:cNvSpPr/>
          <p:nvPr/>
        </p:nvSpPr>
        <p:spPr>
          <a:xfrm>
            <a:off x="282685" y="3926268"/>
            <a:ext cx="10036972" cy="830997"/>
          </a:xfrm>
          <a:prstGeom prst="rect">
            <a:avLst/>
          </a:prstGeom>
        </p:spPr>
        <p:txBody>
          <a:bodyPr wrap="square">
            <a:spAutoFit/>
          </a:bodyPr>
          <a:lstStyle/>
          <a:p>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Tần</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số</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13.4a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nhỏ</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-&gt;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âm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thấp</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trầm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p>
          <a:p>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Tần</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số</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13.4b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lớn</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-&gt;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âm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cao</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bổng</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6" name="Rectangle 5">
            <a:extLst>
              <a:ext uri="{FF2B5EF4-FFF2-40B4-BE49-F238E27FC236}">
                <a16:creationId xmlns:a16="http://schemas.microsoft.com/office/drawing/2014/main" id="{6227CCDF-49EC-2D40-A8CE-7AD7E0B80CAD}"/>
              </a:ext>
            </a:extLst>
          </p:cNvPr>
          <p:cNvSpPr/>
          <p:nvPr/>
        </p:nvSpPr>
        <p:spPr>
          <a:xfrm>
            <a:off x="282685" y="5322949"/>
            <a:ext cx="9383829" cy="461665"/>
          </a:xfrm>
          <a:prstGeom prst="rect">
            <a:avLst/>
          </a:prstGeom>
        </p:spPr>
        <p:txBody>
          <a:bodyPr wrap="square">
            <a:spAutoFit/>
          </a:bodyPr>
          <a:lstStyle/>
          <a:p>
            <a:r>
              <a:rPr lang="vi-VN" sz="2400" b="0" i="0" u="none" strike="noStrike" dirty="0">
                <a:solidFill>
                  <a:srgbClr val="FF0000"/>
                </a:solidFill>
                <a:effectLst/>
                <a:latin typeface="Times New Roman" panose="02020603050405020304" pitchFamily="18" charset="0"/>
                <a:cs typeface="Times New Roman" panose="02020603050405020304" pitchFamily="18" charset="0"/>
              </a:rPr>
              <a:t>Tần số sóng âm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càng lớn</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thì nghe thấy âm càng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cao (bổng)</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và ngược lại.</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8787765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7" presetClass="entr" presetSubtype="1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p:cTn id="13"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3" end="3"/>
                                            </p:txEl>
                                          </p:spTgt>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7" presetClass="entr" presetSubtype="1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p:cTn id="19"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5"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500" decel="50000" fill="hold">
                                          <p:stCondLst>
                                            <p:cond delay="0"/>
                                          </p:stCondLst>
                                        </p:cTn>
                                        <p:tgtEl>
                                          <p:spTgt spid="4"/>
                                        </p:tgtEl>
                                        <p:attrNameLst>
                                          <p:attrName>style.rotation</p:attrName>
                                        </p:attrNameLst>
                                      </p:cBhvr>
                                      <p:tavLst>
                                        <p:tav tm="0">
                                          <p:val>
                                            <p:fltVal val="-90"/>
                                          </p:val>
                                        </p:tav>
                                        <p:tav tm="100000">
                                          <p:val>
                                            <p:fltVal val="0"/>
                                          </p:val>
                                        </p:tav>
                                      </p:tavLst>
                                    </p:anim>
                                    <p:anim calcmode="lin" valueType="num">
                                      <p:cBhvr>
                                        <p:cTn id="26" dur="500" decel="50000" fill="hold">
                                          <p:stCondLst>
                                            <p:cond delay="0"/>
                                          </p:stCondLst>
                                        </p:cTn>
                                        <p:tgtEl>
                                          <p:spTgt spid="4"/>
                                        </p:tgtEl>
                                        <p:attrNameLst>
                                          <p:attrName>ppt_w</p:attrName>
                                        </p:attrNameLst>
                                      </p:cBhvr>
                                      <p:tavLst>
                                        <p:tav tm="0">
                                          <p:val>
                                            <p:strVal val="#ppt_w"/>
                                          </p:val>
                                        </p:tav>
                                        <p:tav tm="100000">
                                          <p:val>
                                            <p:strVal val="#ppt_w*.05"/>
                                          </p:val>
                                        </p:tav>
                                      </p:tavLst>
                                    </p:anim>
                                    <p:anim calcmode="lin" valueType="num">
                                      <p:cBhvr>
                                        <p:cTn id="27" dur="500" accel="50000" fill="hold">
                                          <p:stCondLst>
                                            <p:cond delay="500"/>
                                          </p:stCondLst>
                                        </p:cTn>
                                        <p:tgtEl>
                                          <p:spTgt spid="4"/>
                                        </p:tgtEl>
                                        <p:attrNameLst>
                                          <p:attrName>ppt_w</p:attrName>
                                        </p:attrNameLst>
                                      </p:cBhvr>
                                      <p:tavLst>
                                        <p:tav tm="0">
                                          <p:val>
                                            <p:strVal val="#ppt_w*.05"/>
                                          </p:val>
                                        </p:tav>
                                        <p:tav tm="100000">
                                          <p:val>
                                            <p:strVal val="#ppt_w"/>
                                          </p:val>
                                        </p:tav>
                                      </p:tavLst>
                                    </p:anim>
                                    <p:anim calcmode="lin" valueType="num">
                                      <p:cBhvr>
                                        <p:cTn id="28" dur="1000" fill="hold"/>
                                        <p:tgtEl>
                                          <p:spTgt spid="4"/>
                                        </p:tgtEl>
                                        <p:attrNameLst>
                                          <p:attrName>ppt_h</p:attrName>
                                        </p:attrNameLst>
                                      </p:cBhvr>
                                      <p:tavLst>
                                        <p:tav tm="0">
                                          <p:val>
                                            <p:strVal val="#ppt_h"/>
                                          </p:val>
                                        </p:tav>
                                        <p:tav tm="100000">
                                          <p:val>
                                            <p:strVal val="#ppt_h"/>
                                          </p:val>
                                        </p:tav>
                                      </p:tavLst>
                                    </p:anim>
                                    <p:anim calcmode="lin" valueType="num">
                                      <p:cBhvr>
                                        <p:cTn id="29" dur="500" decel="50000" fill="hold">
                                          <p:stCondLst>
                                            <p:cond delay="0"/>
                                          </p:stCondLst>
                                        </p:cTn>
                                        <p:tgtEl>
                                          <p:spTgt spid="4"/>
                                        </p:tgtEl>
                                        <p:attrNameLst>
                                          <p:attrName>ppt_x</p:attrName>
                                        </p:attrNameLst>
                                      </p:cBhvr>
                                      <p:tavLst>
                                        <p:tav tm="0">
                                          <p:val>
                                            <p:strVal val="#ppt_x+.4"/>
                                          </p:val>
                                        </p:tav>
                                        <p:tav tm="100000">
                                          <p:val>
                                            <p:strVal val="#ppt_x"/>
                                          </p:val>
                                        </p:tav>
                                      </p:tavLst>
                                    </p:anim>
                                    <p:anim calcmode="lin" valueType="num">
                                      <p:cBhvr>
                                        <p:cTn id="30" dur="500" decel="50000" fill="hold">
                                          <p:stCondLst>
                                            <p:cond delay="0"/>
                                          </p:stCondLst>
                                        </p:cTn>
                                        <p:tgtEl>
                                          <p:spTgt spid="4"/>
                                        </p:tgtEl>
                                        <p:attrNameLst>
                                          <p:attrName>ppt_y</p:attrName>
                                        </p:attrNameLst>
                                      </p:cBhvr>
                                      <p:tavLst>
                                        <p:tav tm="0">
                                          <p:val>
                                            <p:strVal val="#ppt_y-.2"/>
                                          </p:val>
                                        </p:tav>
                                        <p:tav tm="100000">
                                          <p:val>
                                            <p:strVal val="#ppt_y+.1"/>
                                          </p:val>
                                        </p:tav>
                                      </p:tavLst>
                                    </p:anim>
                                    <p:anim calcmode="lin" valueType="num">
                                      <p:cBhvr>
                                        <p:cTn id="31" dur="500" accel="50000" fill="hold">
                                          <p:stCondLst>
                                            <p:cond delay="500"/>
                                          </p:stCondLst>
                                        </p:cTn>
                                        <p:tgtEl>
                                          <p:spTgt spid="4"/>
                                        </p:tgtEl>
                                        <p:attrNameLst>
                                          <p:attrName>ppt_y</p:attrName>
                                        </p:attrNameLst>
                                      </p:cBhvr>
                                      <p:tavLst>
                                        <p:tav tm="0">
                                          <p:val>
                                            <p:strVal val="#ppt_y+.1"/>
                                          </p:val>
                                        </p:tav>
                                        <p:tav tm="100000">
                                          <p:val>
                                            <p:strVal val="#ppt_y"/>
                                          </p:val>
                                        </p:tav>
                                      </p:tavLst>
                                    </p:anim>
                                    <p:animEffect transition="in" filter="fade">
                                      <p:cBhvr>
                                        <p:cTn id="32" dur="1000" decel="50000">
                                          <p:stCondLst>
                                            <p:cond delay="0"/>
                                          </p:stCondLst>
                                        </p:cTn>
                                        <p:tgtEl>
                                          <p:spTgt spid="4"/>
                                        </p:tgtEl>
                                      </p:cBhvr>
                                    </p:animEffect>
                                  </p:childTnLst>
                                </p:cTn>
                              </p:par>
                            </p:childTnLst>
                          </p:cTn>
                        </p:par>
                      </p:childTnLst>
                    </p:cTn>
                  </p:par>
                  <p:par>
                    <p:cTn id="33" fill="hold">
                      <p:stCondLst>
                        <p:cond delay="indefinite"/>
                      </p:stCondLst>
                      <p:childTnLst>
                        <p:par>
                          <p:cTn id="34" fill="hold">
                            <p:stCondLst>
                              <p:cond delay="0"/>
                            </p:stCondLst>
                            <p:childTnLst>
                              <p:par>
                                <p:cTn id="35" presetID="25"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500" decel="50000" fill="hold">
                                          <p:stCondLst>
                                            <p:cond delay="0"/>
                                          </p:stCondLst>
                                        </p:cTn>
                                        <p:tgtEl>
                                          <p:spTgt spid="5"/>
                                        </p:tgtEl>
                                        <p:attrNameLst>
                                          <p:attrName>style.rotation</p:attrName>
                                        </p:attrNameLst>
                                      </p:cBhvr>
                                      <p:tavLst>
                                        <p:tav tm="0">
                                          <p:val>
                                            <p:fltVal val="-90"/>
                                          </p:val>
                                        </p:tav>
                                        <p:tav tm="100000">
                                          <p:val>
                                            <p:fltVal val="0"/>
                                          </p:val>
                                        </p:tav>
                                      </p:tavLst>
                                    </p:anim>
                                    <p:anim calcmode="lin" valueType="num">
                                      <p:cBhvr>
                                        <p:cTn id="38" dur="500" decel="50000" fill="hold">
                                          <p:stCondLst>
                                            <p:cond delay="0"/>
                                          </p:stCondLst>
                                        </p:cTn>
                                        <p:tgtEl>
                                          <p:spTgt spid="5"/>
                                        </p:tgtEl>
                                        <p:attrNameLst>
                                          <p:attrName>ppt_w</p:attrName>
                                        </p:attrNameLst>
                                      </p:cBhvr>
                                      <p:tavLst>
                                        <p:tav tm="0">
                                          <p:val>
                                            <p:strVal val="#ppt_w"/>
                                          </p:val>
                                        </p:tav>
                                        <p:tav tm="100000">
                                          <p:val>
                                            <p:strVal val="#ppt_w*.05"/>
                                          </p:val>
                                        </p:tav>
                                      </p:tavLst>
                                    </p:anim>
                                    <p:anim calcmode="lin" valueType="num">
                                      <p:cBhvr>
                                        <p:cTn id="39" dur="500" accel="50000" fill="hold">
                                          <p:stCondLst>
                                            <p:cond delay="500"/>
                                          </p:stCondLst>
                                        </p:cTn>
                                        <p:tgtEl>
                                          <p:spTgt spid="5"/>
                                        </p:tgtEl>
                                        <p:attrNameLst>
                                          <p:attrName>ppt_w</p:attrName>
                                        </p:attrNameLst>
                                      </p:cBhvr>
                                      <p:tavLst>
                                        <p:tav tm="0">
                                          <p:val>
                                            <p:strVal val="#ppt_w*.05"/>
                                          </p:val>
                                        </p:tav>
                                        <p:tav tm="100000">
                                          <p:val>
                                            <p:strVal val="#ppt_w"/>
                                          </p:val>
                                        </p:tav>
                                      </p:tavLst>
                                    </p:anim>
                                    <p:anim calcmode="lin" valueType="num">
                                      <p:cBhvr>
                                        <p:cTn id="40" dur="1000" fill="hold"/>
                                        <p:tgtEl>
                                          <p:spTgt spid="5"/>
                                        </p:tgtEl>
                                        <p:attrNameLst>
                                          <p:attrName>ppt_h</p:attrName>
                                        </p:attrNameLst>
                                      </p:cBhvr>
                                      <p:tavLst>
                                        <p:tav tm="0">
                                          <p:val>
                                            <p:strVal val="#ppt_h"/>
                                          </p:val>
                                        </p:tav>
                                        <p:tav tm="100000">
                                          <p:val>
                                            <p:strVal val="#ppt_h"/>
                                          </p:val>
                                        </p:tav>
                                      </p:tavLst>
                                    </p:anim>
                                    <p:anim calcmode="lin" valueType="num">
                                      <p:cBhvr>
                                        <p:cTn id="41" dur="500" decel="50000" fill="hold">
                                          <p:stCondLst>
                                            <p:cond delay="0"/>
                                          </p:stCondLst>
                                        </p:cTn>
                                        <p:tgtEl>
                                          <p:spTgt spid="5"/>
                                        </p:tgtEl>
                                        <p:attrNameLst>
                                          <p:attrName>ppt_x</p:attrName>
                                        </p:attrNameLst>
                                      </p:cBhvr>
                                      <p:tavLst>
                                        <p:tav tm="0">
                                          <p:val>
                                            <p:strVal val="#ppt_x+.4"/>
                                          </p:val>
                                        </p:tav>
                                        <p:tav tm="100000">
                                          <p:val>
                                            <p:strVal val="#ppt_x"/>
                                          </p:val>
                                        </p:tav>
                                      </p:tavLst>
                                    </p:anim>
                                    <p:anim calcmode="lin" valueType="num">
                                      <p:cBhvr>
                                        <p:cTn id="42" dur="500" decel="50000" fill="hold">
                                          <p:stCondLst>
                                            <p:cond delay="0"/>
                                          </p:stCondLst>
                                        </p:cTn>
                                        <p:tgtEl>
                                          <p:spTgt spid="5"/>
                                        </p:tgtEl>
                                        <p:attrNameLst>
                                          <p:attrName>ppt_y</p:attrName>
                                        </p:attrNameLst>
                                      </p:cBhvr>
                                      <p:tavLst>
                                        <p:tav tm="0">
                                          <p:val>
                                            <p:strVal val="#ppt_y-.2"/>
                                          </p:val>
                                        </p:tav>
                                        <p:tav tm="100000">
                                          <p:val>
                                            <p:strVal val="#ppt_y+.1"/>
                                          </p:val>
                                        </p:tav>
                                      </p:tavLst>
                                    </p:anim>
                                    <p:anim calcmode="lin" valueType="num">
                                      <p:cBhvr>
                                        <p:cTn id="43" dur="500" accel="50000" fill="hold">
                                          <p:stCondLst>
                                            <p:cond delay="500"/>
                                          </p:stCondLst>
                                        </p:cTn>
                                        <p:tgtEl>
                                          <p:spTgt spid="5"/>
                                        </p:tgtEl>
                                        <p:attrNameLst>
                                          <p:attrName>ppt_y</p:attrName>
                                        </p:attrNameLst>
                                      </p:cBhvr>
                                      <p:tavLst>
                                        <p:tav tm="0">
                                          <p:val>
                                            <p:strVal val="#ppt_y+.1"/>
                                          </p:val>
                                        </p:tav>
                                        <p:tav tm="100000">
                                          <p:val>
                                            <p:strVal val="#ppt_y"/>
                                          </p:val>
                                        </p:tav>
                                      </p:tavLst>
                                    </p:anim>
                                    <p:animEffect transition="in" filter="fade">
                                      <p:cBhvr>
                                        <p:cTn id="44" dur="1000" decel="50000">
                                          <p:stCondLst>
                                            <p:cond delay="0"/>
                                          </p:stCondLst>
                                        </p:cTn>
                                        <p:tgtEl>
                                          <p:spTgt spid="5"/>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52" dur="1000" fill="hold"/>
                                        <p:tgtEl>
                                          <p:spTgt spid="6"/>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1713F-A22A-EB48-9B8F-773FFEE1B8E0}"/>
              </a:ext>
            </a:extLst>
          </p:cNvPr>
          <p:cNvSpPr>
            <a:spLocks noGrp="1"/>
          </p:cNvSpPr>
          <p:nvPr>
            <p:ph type="title"/>
          </p:nvPr>
        </p:nvSpPr>
        <p:spPr>
          <a:xfrm>
            <a:off x="193307" y="1507092"/>
            <a:ext cx="11889836" cy="3744175"/>
          </a:xfrm>
        </p:spPr>
        <p:txBody>
          <a:bodyPr>
            <a:normAutofit/>
          </a:bodyPr>
          <a:lstStyle/>
          <a:p>
            <a:pPr>
              <a:lnSpc>
                <a:spcPct val="200000"/>
              </a:lnSpc>
            </a:pPr>
            <a:r>
              <a:rPr lang="en-US" sz="3600" b="1" dirty="0" err="1">
                <a:latin typeface="Times New Roman" panose="02020603050405020304" pitchFamily="18" charset="0"/>
                <a:cs typeface="Times New Roman" panose="02020603050405020304" pitchFamily="18" charset="0"/>
              </a:rPr>
              <a:t>Kết</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luận</a:t>
            </a:r>
            <a:r>
              <a:rPr lang="en-US" sz="3600" dirty="0">
                <a:latin typeface="Times New Roman" panose="02020603050405020304" pitchFamily="18" charset="0"/>
                <a:cs typeface="Times New Roman" panose="02020603050405020304" pitchFamily="18" charset="0"/>
              </a:rPr>
              <a:t>: </a:t>
            </a:r>
            <a:br>
              <a:rPr lang="en-US" sz="3600"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Tần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số</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dao</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động</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âm</a:t>
            </a:r>
            <a:r>
              <a:rPr lang="en-US" sz="3600" dirty="0">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càng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lớn</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thì</a:t>
            </a:r>
            <a:r>
              <a:rPr lang="en-US" sz="3600" dirty="0">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âm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phát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ra</a:t>
            </a:r>
            <a:r>
              <a:rPr lang="en-US" sz="3600" dirty="0">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càng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cao</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bổng</a:t>
            </a:r>
            <a:r>
              <a:rPr lang="en-US" sz="3600" dirty="0">
                <a:solidFill>
                  <a:srgbClr val="FF0000"/>
                </a:solidFill>
                <a:latin typeface="Times New Roman" panose="02020603050405020304" pitchFamily="18" charset="0"/>
                <a:cs typeface="Times New Roman" panose="02020603050405020304" pitchFamily="18" charset="0"/>
              </a:rPr>
              <a:t>)</a:t>
            </a:r>
            <a:br>
              <a:rPr lang="en-US" sz="3600" dirty="0">
                <a:solidFill>
                  <a:srgbClr val="FF0000"/>
                </a:solidFill>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Tần</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số</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dao</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động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âm</a:t>
            </a:r>
            <a:r>
              <a:rPr lang="en-US" sz="3600" dirty="0">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càng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nhỏ</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thì</a:t>
            </a:r>
            <a:r>
              <a:rPr lang="en-US" sz="3600" dirty="0">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âm</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phát</a:t>
            </a:r>
            <a:r>
              <a:rPr lang="en-US"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cs typeface="Times New Roman" panose="02020603050405020304" pitchFamily="18" charset="0"/>
              </a:rPr>
              <a:t>ra</a:t>
            </a:r>
            <a:r>
              <a:rPr lang="en-US" sz="3600" dirty="0">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càng</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thấp</a:t>
            </a:r>
            <a:r>
              <a:rPr lang="en-US" sz="3600" dirty="0">
                <a:solidFill>
                  <a:srgbClr val="FF0000"/>
                </a:solidFill>
                <a:latin typeface="Times New Roman" panose="02020603050405020304" pitchFamily="18" charset="0"/>
                <a:cs typeface="Times New Roman" panose="02020603050405020304" pitchFamily="18" charset="0"/>
              </a:rPr>
              <a:t> (</a:t>
            </a:r>
            <a:r>
              <a:rPr lang="en-US" sz="3600" dirty="0" err="1">
                <a:solidFill>
                  <a:srgbClr val="FF0000"/>
                </a:solidFill>
                <a:latin typeface="Times New Roman" panose="02020603050405020304" pitchFamily="18" charset="0"/>
                <a:cs typeface="Times New Roman" panose="02020603050405020304" pitchFamily="18" charset="0"/>
              </a:rPr>
              <a:t>trầm</a:t>
            </a:r>
            <a:r>
              <a:rPr lang="en-US" sz="3600" dirty="0">
                <a:solidFill>
                  <a:srgbClr val="FF0000"/>
                </a:solidFill>
                <a:latin typeface="Times New Roman" panose="02020603050405020304" pitchFamily="18" charset="0"/>
                <a:cs typeface="Times New Roman" panose="02020603050405020304" pitchFamily="18" charset="0"/>
              </a:rPr>
              <a:t>)</a:t>
            </a: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8583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238A3-9FA2-C44A-B16E-440DC6AE5847}"/>
              </a:ext>
            </a:extLst>
          </p:cNvPr>
          <p:cNvSpPr>
            <a:spLocks noGrp="1"/>
          </p:cNvSpPr>
          <p:nvPr>
            <p:ph idx="1"/>
          </p:nvPr>
        </p:nvSpPr>
        <p:spPr>
          <a:xfrm>
            <a:off x="308811" y="309646"/>
            <a:ext cx="11650578" cy="6331786"/>
          </a:xfrm>
        </p:spPr>
        <p:txBody>
          <a:bodyPr>
            <a:normAutofit/>
          </a:bodyPr>
          <a:lstStyle/>
          <a:p>
            <a:pPr marL="0" indent="0">
              <a:lnSpc>
                <a:spcPct val="100000"/>
              </a:lnSpc>
              <a:spcBef>
                <a:spcPts val="600"/>
              </a:spcBef>
              <a:spcAft>
                <a:spcPts val="600"/>
              </a:spcAft>
              <a:buNone/>
            </a:pPr>
            <a:r>
              <a:rPr lang="en-US" i="1" dirty="0">
                <a:latin typeface="Times New Roman" panose="02020603050405020304" pitchFamily="18" charset="0"/>
                <a:cs typeface="Times New Roman" panose="02020603050405020304" pitchFamily="18" charset="0"/>
              </a:rPr>
              <a:t>c) </a:t>
            </a:r>
            <a:r>
              <a:rPr lang="en-US" i="1" dirty="0" err="1">
                <a:latin typeface="Times New Roman" panose="02020603050405020304" pitchFamily="18" charset="0"/>
                <a:cs typeface="Times New Roman" panose="02020603050405020304" pitchFamily="18" charset="0"/>
              </a:rPr>
              <a:t>Luyện</a:t>
            </a:r>
            <a:r>
              <a:rPr lang="en-US" i="1" dirty="0">
                <a:latin typeface="Times New Roman" panose="02020603050405020304" pitchFamily="18" charset="0"/>
                <a:cs typeface="Times New Roman" panose="02020603050405020304" pitchFamily="18" charset="0"/>
              </a:rPr>
              <a:t> </a:t>
            </a:r>
            <a:r>
              <a:rPr lang="en-US" i="1" dirty="0" err="1">
                <a:latin typeface="Times New Roman" panose="02020603050405020304" pitchFamily="18" charset="0"/>
                <a:cs typeface="Times New Roman" panose="02020603050405020304" pitchFamily="18" charset="0"/>
              </a:rPr>
              <a:t>tập</a:t>
            </a:r>
            <a:endParaRPr lang="en-US" i="1" dirty="0">
              <a:latin typeface="Times New Roman" panose="02020603050405020304" pitchFamily="18" charset="0"/>
              <a:cs typeface="Times New Roman" panose="02020603050405020304" pitchFamily="18" charset="0"/>
            </a:endParaRPr>
          </a:p>
          <a:p>
            <a:pPr marL="0" indent="0">
              <a:lnSpc>
                <a:spcPct val="100000"/>
              </a:lnSpc>
              <a:spcBef>
                <a:spcPts val="600"/>
              </a:spcBef>
              <a:spcAft>
                <a:spcPts val="600"/>
              </a:spcAft>
              <a:buNone/>
            </a:pPr>
            <a:r>
              <a:rPr lang="en-US" sz="2400" dirty="0">
                <a:latin typeface="Times New Roman" panose="02020603050405020304" pitchFamily="18" charset="0"/>
                <a:cs typeface="Times New Roman" panose="02020603050405020304" pitchFamily="18" charset="0"/>
              </a:rPr>
              <a:t>1.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muỗi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bay </a:t>
            </a:r>
            <a:r>
              <a:rPr lang="en-US" sz="2400" dirty="0" err="1">
                <a:latin typeface="Times New Roman" panose="02020603050405020304" pitchFamily="18" charset="0"/>
                <a:cs typeface="Times New Roman" panose="02020603050405020304" pitchFamily="18" charset="0"/>
              </a:rPr>
              <a:t>vỗ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cánh</a:t>
            </a:r>
            <a:r>
              <a:rPr lang="en-US" sz="2400" dirty="0">
                <a:latin typeface="Times New Roman" panose="02020603050405020304" pitchFamily="18" charset="0"/>
                <a:cs typeface="Times New Roman" panose="02020603050405020304" pitchFamily="18" charset="0"/>
              </a:rPr>
              <a:t> 3000 </a:t>
            </a:r>
            <a:r>
              <a:rPr lang="en-US" sz="2400" dirty="0" err="1">
                <a:latin typeface="Times New Roman" panose="02020603050405020304" pitchFamily="18" charset="0"/>
                <a:cs typeface="Times New Roman" panose="02020603050405020304" pitchFamily="18" charset="0"/>
              </a:rPr>
              <a:t>lần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5 </a:t>
            </a:r>
            <a:r>
              <a:rPr lang="en-US" sz="2400" dirty="0" err="1">
                <a:latin typeface="Times New Roman" panose="02020603050405020304" pitchFamily="18" charset="0"/>
                <a:cs typeface="Times New Roman" panose="02020603050405020304" pitchFamily="18" charset="0"/>
              </a:rPr>
              <a:t>giây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bay </a:t>
            </a:r>
            <a:r>
              <a:rPr lang="en-US" sz="2400" dirty="0" err="1">
                <a:latin typeface="Times New Roman" panose="02020603050405020304" pitchFamily="18" charset="0"/>
                <a:cs typeface="Times New Roman" panose="02020603050405020304" pitchFamily="18" charset="0"/>
              </a:rPr>
              <a:t>vỗ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cánh</a:t>
            </a:r>
            <a:r>
              <a:rPr lang="en-US" sz="2400" dirty="0">
                <a:latin typeface="Times New Roman" panose="02020603050405020304" pitchFamily="18" charset="0"/>
                <a:cs typeface="Times New Roman" panose="02020603050405020304" pitchFamily="18" charset="0"/>
              </a:rPr>
              <a:t> 4950 </a:t>
            </a:r>
            <a:r>
              <a:rPr lang="en-US" sz="2400" dirty="0" err="1">
                <a:latin typeface="Times New Roman" panose="02020603050405020304" pitchFamily="18" charset="0"/>
                <a:cs typeface="Times New Roman" panose="02020603050405020304" pitchFamily="18" charset="0"/>
              </a:rPr>
              <a:t>lần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15 </a:t>
            </a:r>
            <a:r>
              <a:rPr lang="en-US" sz="2400" dirty="0" err="1">
                <a:latin typeface="Times New Roman" panose="02020603050405020304" pitchFamily="18" charset="0"/>
                <a:cs typeface="Times New Roman" panose="02020603050405020304" pitchFamily="18" charset="0"/>
              </a:rPr>
              <a:t>giây</a:t>
            </a:r>
            <a:r>
              <a:rPr lang="en-US" sz="2400" dirty="0">
                <a:latin typeface="Times New Roman" panose="02020603050405020304" pitchFamily="18" charset="0"/>
                <a:cs typeface="Times New Roman" panose="02020603050405020304" pitchFamily="18" charset="0"/>
              </a:rPr>
              <a:t>.</a:t>
            </a:r>
          </a:p>
          <a:p>
            <a:pPr marL="0" indent="0">
              <a:lnSpc>
                <a:spcPct val="100000"/>
              </a:lnSpc>
              <a:spcBef>
                <a:spcPts val="600"/>
              </a:spcBef>
              <a:spcAft>
                <a:spcPts val="600"/>
              </a:spcAft>
              <a:buNone/>
            </a:pPr>
            <a:r>
              <a:rPr lang="en-US" sz="2400" dirty="0">
                <a:latin typeface="Times New Roman" panose="02020603050405020304" pitchFamily="18" charset="0"/>
                <a:cs typeface="Times New Roman" panose="02020603050405020304" pitchFamily="18" charset="0"/>
              </a:rPr>
              <a:t>a) </a:t>
            </a:r>
            <a:r>
              <a:rPr lang="en-US" sz="2400" dirty="0" err="1">
                <a:latin typeface="Times New Roman" panose="02020603050405020304" pitchFamily="18" charset="0"/>
                <a:cs typeface="Times New Roman" panose="02020603050405020304" pitchFamily="18" charset="0"/>
              </a:rPr>
              <a:t>Tính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động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muỗi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và</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bay. Con </a:t>
            </a:r>
            <a:r>
              <a:rPr lang="en-US" sz="2400" dirty="0" err="1">
                <a:latin typeface="Times New Roman" panose="02020603050405020304" pitchFamily="18" charset="0"/>
                <a:cs typeface="Times New Roman" panose="02020603050405020304" pitchFamily="18" charset="0"/>
              </a:rPr>
              <a:t>nào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nhanh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a:t>
            </a:r>
          </a:p>
          <a:p>
            <a:pPr marL="0" indent="0">
              <a:lnSpc>
                <a:spcPct val="100000"/>
              </a:lnSpc>
              <a:spcBef>
                <a:spcPts val="600"/>
              </a:spcBef>
              <a:spcAft>
                <a:spcPts val="600"/>
              </a:spcAft>
              <a:buNone/>
            </a:pPr>
            <a:endParaRPr lang="en-US" sz="2400" dirty="0">
              <a:latin typeface="Times New Roman" panose="02020603050405020304" pitchFamily="18" charset="0"/>
              <a:cs typeface="Times New Roman" panose="02020603050405020304" pitchFamily="18" charset="0"/>
            </a:endParaRPr>
          </a:p>
          <a:p>
            <a:pPr marL="0" indent="0">
              <a:lnSpc>
                <a:spcPct val="100000"/>
              </a:lnSpc>
              <a:spcBef>
                <a:spcPts val="600"/>
              </a:spcBef>
              <a:spcAft>
                <a:spcPts val="600"/>
              </a:spcAft>
              <a:buNone/>
            </a:pPr>
            <a:endParaRPr lang="en-US" sz="2400" dirty="0">
              <a:latin typeface="Times New Roman" panose="02020603050405020304" pitchFamily="18" charset="0"/>
              <a:cs typeface="Times New Roman" panose="02020603050405020304" pitchFamily="18" charset="0"/>
            </a:endParaRPr>
          </a:p>
          <a:p>
            <a:pPr marL="0" indent="0">
              <a:lnSpc>
                <a:spcPct val="100000"/>
              </a:lnSpc>
              <a:spcBef>
                <a:spcPts val="600"/>
              </a:spcBef>
              <a:spcAft>
                <a:spcPts val="600"/>
              </a:spcAft>
              <a:buNone/>
            </a:pPr>
            <a:r>
              <a:rPr lang="en-US" sz="2400" dirty="0">
                <a:latin typeface="Times New Roman" panose="02020603050405020304" pitchFamily="18" charset="0"/>
                <a:cs typeface="Times New Roman" panose="02020603050405020304" pitchFamily="18" charset="0"/>
              </a:rPr>
              <a:t>b) </a:t>
            </a:r>
            <a:r>
              <a:rPr lang="en-US" sz="2400" dirty="0" err="1">
                <a:latin typeface="Times New Roman" panose="02020603050405020304" pitchFamily="18" charset="0"/>
                <a:cs typeface="Times New Roman" panose="02020603050405020304" pitchFamily="18" charset="0"/>
              </a:rPr>
              <a:t>Âm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phát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vỗ</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con </a:t>
            </a:r>
            <a:r>
              <a:rPr lang="en-US" sz="2400" dirty="0" err="1">
                <a:latin typeface="Times New Roman" panose="02020603050405020304" pitchFamily="18" charset="0"/>
                <a:cs typeface="Times New Roman" panose="02020603050405020304" pitchFamily="18" charset="0"/>
              </a:rPr>
              <a:t>muỗi</a:t>
            </a:r>
            <a:r>
              <a:rPr lang="en-US" sz="2400" dirty="0">
                <a:latin typeface="Times New Roman" panose="02020603050405020304" pitchFamily="18" charset="0"/>
                <a:cs typeface="Times New Roman" panose="02020603050405020304" pitchFamily="18" charset="0"/>
              </a:rPr>
              <a:t> hay con </a:t>
            </a:r>
            <a:r>
              <a:rPr lang="en-US" sz="2400" dirty="0" err="1">
                <a:latin typeface="Times New Roman" panose="02020603050405020304" pitchFamily="18" charset="0"/>
                <a:cs typeface="Times New Roman" panose="02020603050405020304" pitchFamily="18" charset="0"/>
              </a:rPr>
              <a:t>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cao</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hơn</a:t>
            </a:r>
            <a:r>
              <a:rPr lang="en-US" sz="2400" dirty="0">
                <a:latin typeface="Times New Roman" panose="02020603050405020304" pitchFamily="18" charset="0"/>
                <a:cs typeface="Times New Roman" panose="02020603050405020304" pitchFamily="18" charset="0"/>
              </a:rPr>
              <a:t>?</a:t>
            </a:r>
          </a:p>
          <a:p>
            <a:pPr marL="0" indent="0">
              <a:lnSpc>
                <a:spcPct val="100000"/>
              </a:lnSpc>
              <a:spcBef>
                <a:spcPts val="600"/>
              </a:spcBef>
              <a:spcAft>
                <a:spcPts val="600"/>
              </a:spcAft>
              <a:buNone/>
            </a:pPr>
            <a:endParaRPr lang="en-US" sz="2400"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3C4BB556-7C0E-AA41-BE21-8D85123EF1AC}"/>
              </a:ext>
            </a:extLst>
          </p:cNvPr>
          <p:cNvSpPr/>
          <p:nvPr/>
        </p:nvSpPr>
        <p:spPr>
          <a:xfrm>
            <a:off x="308811" y="2383815"/>
            <a:ext cx="10663989" cy="830997"/>
          </a:xfrm>
          <a:prstGeom prst="rect">
            <a:avLst/>
          </a:prstGeom>
        </p:spPr>
        <p:txBody>
          <a:bodyPr wrap="square">
            <a:spAutoFit/>
          </a:bodyPr>
          <a:lstStyle/>
          <a:p>
            <a:r>
              <a:rPr lang="vi-VN" sz="2400" b="0" i="0" u="none" strike="noStrike" dirty="0">
                <a:solidFill>
                  <a:srgbClr val="FF0000"/>
                </a:solidFill>
                <a:effectLst/>
                <a:latin typeface="Times New Roman" panose="02020603050405020304" pitchFamily="18" charset="0"/>
                <a:cs typeface="Times New Roman" panose="02020603050405020304" pitchFamily="18" charset="0"/>
              </a:rPr>
              <a:t>Tần số dao động của cánh muỗi bay là 600Hz ; cánh ong là 330 Hz </a:t>
            </a:r>
          </a:p>
          <a:p>
            <a:r>
              <a:rPr lang="vi-VN" sz="2400" dirty="0">
                <a:solidFill>
                  <a:srgbClr val="FF0000"/>
                </a:solidFill>
                <a:latin typeface="Times New Roman" panose="02020603050405020304" pitchFamily="18" charset="0"/>
                <a:cs typeface="Times New Roman" panose="02020603050405020304" pitchFamily="18" charset="0"/>
                <a:sym typeface="Wingdings" pitchFamily="2" charset="2"/>
              </a:rPr>
              <a:t></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Muỗi vỗ cánh nhanh hơn ong.</a:t>
            </a:r>
            <a:endParaRPr lang="en-US" sz="2400" dirty="0">
              <a:solidFill>
                <a:srgbClr val="FF0000"/>
              </a:solidFill>
              <a:latin typeface="Times New Roman" panose="02020603050405020304" pitchFamily="18" charset="0"/>
              <a:cs typeface="Times New Roman" panose="02020603050405020304" pitchFamily="18" charset="0"/>
            </a:endParaRPr>
          </a:p>
        </p:txBody>
      </p:sp>
      <p:sp>
        <p:nvSpPr>
          <p:cNvPr id="4" name="Rectangle 3">
            <a:extLst>
              <a:ext uri="{FF2B5EF4-FFF2-40B4-BE49-F238E27FC236}">
                <a16:creationId xmlns:a16="http://schemas.microsoft.com/office/drawing/2014/main" id="{0DBF6D62-EA3B-D24A-B240-33B398B6FD7E}"/>
              </a:ext>
            </a:extLst>
          </p:cNvPr>
          <p:cNvSpPr/>
          <p:nvPr/>
        </p:nvSpPr>
        <p:spPr>
          <a:xfrm>
            <a:off x="308811" y="3789048"/>
            <a:ext cx="6718506" cy="461665"/>
          </a:xfrm>
          <a:prstGeom prst="rect">
            <a:avLst/>
          </a:prstGeom>
        </p:spPr>
        <p:txBody>
          <a:bodyPr wrap="none">
            <a:spAutoFit/>
          </a:bodyPr>
          <a:lstStyle/>
          <a:p>
            <a:r>
              <a:rPr lang="vi-VN" sz="2400" b="0" i="0" u="none" strike="noStrike" dirty="0">
                <a:solidFill>
                  <a:srgbClr val="FF0000"/>
                </a:solidFill>
                <a:effectLst/>
                <a:latin typeface="+mj-lt"/>
              </a:rPr>
              <a:t>Âm thanh phát ra khi vỗ cánh của muỗi cao hơn ong.</a:t>
            </a:r>
            <a:endParaRPr lang="en-US" sz="2400" dirty="0">
              <a:solidFill>
                <a:srgbClr val="FF0000"/>
              </a:solidFill>
              <a:latin typeface="+mj-lt"/>
            </a:endParaRPr>
          </a:p>
        </p:txBody>
      </p:sp>
      <p:grpSp>
        <p:nvGrpSpPr>
          <p:cNvPr id="8" name="Group 7">
            <a:extLst>
              <a:ext uri="{FF2B5EF4-FFF2-40B4-BE49-F238E27FC236}">
                <a16:creationId xmlns:a16="http://schemas.microsoft.com/office/drawing/2014/main" id="{70BA3BF2-E981-9B4F-8E0B-052538A41EA3}"/>
              </a:ext>
            </a:extLst>
          </p:cNvPr>
          <p:cNvGrpSpPr/>
          <p:nvPr/>
        </p:nvGrpSpPr>
        <p:grpSpPr>
          <a:xfrm>
            <a:off x="8530463" y="2307159"/>
            <a:ext cx="3428926" cy="2336759"/>
            <a:chOff x="8530463" y="2307159"/>
            <a:chExt cx="3428926" cy="2336759"/>
          </a:xfrm>
        </p:grpSpPr>
        <p:pic>
          <p:nvPicPr>
            <p:cNvPr id="5" name="Picture 4">
              <a:extLst>
                <a:ext uri="{FF2B5EF4-FFF2-40B4-BE49-F238E27FC236}">
                  <a16:creationId xmlns:a16="http://schemas.microsoft.com/office/drawing/2014/main" id="{90EFFFB9-B72E-604D-ACB9-FB97E7DD3762}"/>
                </a:ext>
              </a:extLst>
            </p:cNvPr>
            <p:cNvPicPr>
              <a:picLocks noChangeAspect="1"/>
            </p:cNvPicPr>
            <p:nvPr/>
          </p:nvPicPr>
          <p:blipFill rotWithShape="1">
            <a:blip r:embed="rId2"/>
            <a:srcRect l="5114" t="17187" r="72045" b="24005"/>
            <a:stretch/>
          </p:blipFill>
          <p:spPr>
            <a:xfrm>
              <a:off x="8530463" y="2307159"/>
              <a:ext cx="2269026" cy="2336759"/>
            </a:xfrm>
            <a:prstGeom prst="ellipse">
              <a:avLst/>
            </a:prstGeom>
            <a:ln>
              <a:noFill/>
            </a:ln>
            <a:effectLst>
              <a:softEdge rad="112500"/>
            </a:effectLst>
          </p:spPr>
        </p:pic>
        <p:sp>
          <p:nvSpPr>
            <p:cNvPr id="7" name="Rounded Rectangle 6">
              <a:extLst>
                <a:ext uri="{FF2B5EF4-FFF2-40B4-BE49-F238E27FC236}">
                  <a16:creationId xmlns:a16="http://schemas.microsoft.com/office/drawing/2014/main" id="{6B75CDA0-E0CD-FE43-A308-39B954D56CCF}"/>
                </a:ext>
              </a:extLst>
            </p:cNvPr>
            <p:cNvSpPr/>
            <p:nvPr/>
          </p:nvSpPr>
          <p:spPr>
            <a:xfrm>
              <a:off x="10482283" y="2917697"/>
              <a:ext cx="1477106" cy="557841"/>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en-US" dirty="0">
                  <a:latin typeface="Times New Roman" panose="02020603050405020304" pitchFamily="18" charset="0"/>
                  <a:cs typeface="Times New Roman" panose="02020603050405020304" pitchFamily="18" charset="0"/>
                </a:rPr>
                <a:t>4950 </a:t>
              </a:r>
              <a:r>
                <a:rPr lang="en-US" dirty="0" err="1">
                  <a:latin typeface="Times New Roman" panose="02020603050405020304" pitchFamily="18" charset="0"/>
                  <a:cs typeface="Times New Roman" panose="02020603050405020304" pitchFamily="18" charset="0"/>
                </a:rPr>
                <a:t>lần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15 </a:t>
              </a:r>
              <a:r>
                <a:rPr lang="en-US" dirty="0" err="1">
                  <a:latin typeface="Times New Roman" panose="02020603050405020304" pitchFamily="18" charset="0"/>
                  <a:cs typeface="Times New Roman" panose="02020603050405020304" pitchFamily="18" charset="0"/>
                </a:rPr>
                <a:t>giây</a:t>
              </a:r>
              <a:endParaRPr lang="en-US" dirty="0"/>
            </a:p>
          </p:txBody>
        </p:sp>
      </p:grpSp>
      <p:grpSp>
        <p:nvGrpSpPr>
          <p:cNvPr id="10" name="Group 9">
            <a:extLst>
              <a:ext uri="{FF2B5EF4-FFF2-40B4-BE49-F238E27FC236}">
                <a16:creationId xmlns:a16="http://schemas.microsoft.com/office/drawing/2014/main" id="{1F51C8A8-776A-4542-A1D0-336B55E02979}"/>
              </a:ext>
            </a:extLst>
          </p:cNvPr>
          <p:cNvGrpSpPr/>
          <p:nvPr/>
        </p:nvGrpSpPr>
        <p:grpSpPr>
          <a:xfrm>
            <a:off x="8926423" y="4433808"/>
            <a:ext cx="3226388" cy="2207623"/>
            <a:chOff x="8926423" y="4433808"/>
            <a:chExt cx="3226388" cy="2207623"/>
          </a:xfrm>
        </p:grpSpPr>
        <p:pic>
          <p:nvPicPr>
            <p:cNvPr id="6" name="Picture 5">
              <a:extLst>
                <a:ext uri="{FF2B5EF4-FFF2-40B4-BE49-F238E27FC236}">
                  <a16:creationId xmlns:a16="http://schemas.microsoft.com/office/drawing/2014/main" id="{EA4E48CE-A3AD-EE4A-84E9-85E5A9AE27DE}"/>
                </a:ext>
              </a:extLst>
            </p:cNvPr>
            <p:cNvPicPr>
              <a:picLocks noChangeAspect="1"/>
            </p:cNvPicPr>
            <p:nvPr/>
          </p:nvPicPr>
          <p:blipFill>
            <a:blip r:embed="rId3"/>
            <a:stretch>
              <a:fillRect/>
            </a:stretch>
          </p:blipFill>
          <p:spPr>
            <a:xfrm>
              <a:off x="9945188" y="4433808"/>
              <a:ext cx="2207623" cy="2207623"/>
            </a:xfrm>
            <a:prstGeom prst="ellipse">
              <a:avLst/>
            </a:prstGeom>
            <a:ln>
              <a:noFill/>
            </a:ln>
            <a:effectLst>
              <a:softEdge rad="112500"/>
            </a:effectLst>
          </p:spPr>
        </p:pic>
        <p:sp>
          <p:nvSpPr>
            <p:cNvPr id="9" name="Rounded Rectangle 8">
              <a:extLst>
                <a:ext uri="{FF2B5EF4-FFF2-40B4-BE49-F238E27FC236}">
                  <a16:creationId xmlns:a16="http://schemas.microsoft.com/office/drawing/2014/main" id="{DA908F63-AFDC-4746-BA62-D5EF0634083B}"/>
                </a:ext>
              </a:extLst>
            </p:cNvPr>
            <p:cNvSpPr/>
            <p:nvPr/>
          </p:nvSpPr>
          <p:spPr>
            <a:xfrm>
              <a:off x="8926423" y="5862914"/>
              <a:ext cx="1477106" cy="55784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r>
                <a:rPr lang="en-US" dirty="0">
                  <a:latin typeface="Times New Roman" panose="02020603050405020304" pitchFamily="18" charset="0"/>
                  <a:cs typeface="Times New Roman" panose="02020603050405020304" pitchFamily="18" charset="0"/>
                </a:rPr>
                <a:t>3000 </a:t>
              </a:r>
              <a:r>
                <a:rPr lang="en-US" dirty="0" err="1">
                  <a:latin typeface="Times New Roman" panose="02020603050405020304" pitchFamily="18" charset="0"/>
                  <a:cs typeface="Times New Roman" panose="02020603050405020304" pitchFamily="18" charset="0"/>
                </a:rPr>
                <a:t>lần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5 </a:t>
              </a:r>
              <a:r>
                <a:rPr lang="en-US" dirty="0" err="1">
                  <a:latin typeface="Times New Roman" panose="02020603050405020304" pitchFamily="18" charset="0"/>
                  <a:cs typeface="Times New Roman" panose="02020603050405020304" pitchFamily="18" charset="0"/>
                </a:rPr>
                <a:t>giây</a:t>
              </a:r>
              <a:endParaRPr lang="en-US" dirty="0"/>
            </a:p>
          </p:txBody>
        </p:sp>
      </p:grpSp>
    </p:spTree>
    <p:extLst>
      <p:ext uri="{BB962C8B-B14F-4D97-AF65-F5344CB8AC3E}">
        <p14:creationId xmlns:p14="http://schemas.microsoft.com/office/powerpoint/2010/main" val="24359421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30" presetClass="entr" presetSubtype="0" fill="hold"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1600" decel="100000"/>
                                        <p:tgtEl>
                                          <p:spTgt spid="8"/>
                                        </p:tgtEl>
                                      </p:cBhvr>
                                    </p:animEffect>
                                    <p:anim calcmode="lin" valueType="num">
                                      <p:cBhvr>
                                        <p:cTn id="19" dur="1600" decel="100000" fill="hold"/>
                                        <p:tgtEl>
                                          <p:spTgt spid="8"/>
                                        </p:tgtEl>
                                        <p:attrNameLst>
                                          <p:attrName>style.rotation</p:attrName>
                                        </p:attrNameLst>
                                      </p:cBhvr>
                                      <p:tavLst>
                                        <p:tav tm="0">
                                          <p:val>
                                            <p:fltVal val="-90"/>
                                          </p:val>
                                        </p:tav>
                                        <p:tav tm="100000">
                                          <p:val>
                                            <p:fltVal val="0"/>
                                          </p:val>
                                        </p:tav>
                                      </p:tavLst>
                                    </p:anim>
                                    <p:anim calcmode="lin" valueType="num">
                                      <p:cBhvr>
                                        <p:cTn id="20" dur="1600" decel="100000" fill="hold"/>
                                        <p:tgtEl>
                                          <p:spTgt spid="8"/>
                                        </p:tgtEl>
                                        <p:attrNameLst>
                                          <p:attrName>ppt_x</p:attrName>
                                        </p:attrNameLst>
                                      </p:cBhvr>
                                      <p:tavLst>
                                        <p:tav tm="0">
                                          <p:val>
                                            <p:strVal val="#ppt_x+0.4"/>
                                          </p:val>
                                        </p:tav>
                                        <p:tav tm="100000">
                                          <p:val>
                                            <p:strVal val="#ppt_x-0.05"/>
                                          </p:val>
                                        </p:tav>
                                      </p:tavLst>
                                    </p:anim>
                                    <p:anim calcmode="lin" valueType="num">
                                      <p:cBhvr>
                                        <p:cTn id="21" dur="1600" decel="100000" fill="hold"/>
                                        <p:tgtEl>
                                          <p:spTgt spid="8"/>
                                        </p:tgtEl>
                                        <p:attrNameLst>
                                          <p:attrName>ppt_y</p:attrName>
                                        </p:attrNameLst>
                                      </p:cBhvr>
                                      <p:tavLst>
                                        <p:tav tm="0">
                                          <p:val>
                                            <p:strVal val="#ppt_y-0.4"/>
                                          </p:val>
                                        </p:tav>
                                        <p:tav tm="100000">
                                          <p:val>
                                            <p:strVal val="#ppt_y+0.1"/>
                                          </p:val>
                                        </p:tav>
                                      </p:tavLst>
                                    </p:anim>
                                    <p:anim calcmode="lin" valueType="num">
                                      <p:cBhvr>
                                        <p:cTn id="22" dur="400" accel="100000" fill="hold">
                                          <p:stCondLst>
                                            <p:cond delay="1600"/>
                                          </p:stCondLst>
                                        </p:cTn>
                                        <p:tgtEl>
                                          <p:spTgt spid="8"/>
                                        </p:tgtEl>
                                        <p:attrNameLst>
                                          <p:attrName>ppt_x</p:attrName>
                                        </p:attrNameLst>
                                      </p:cBhvr>
                                      <p:tavLst>
                                        <p:tav tm="0">
                                          <p:val>
                                            <p:strVal val="#ppt_x-0.05"/>
                                          </p:val>
                                        </p:tav>
                                        <p:tav tm="100000">
                                          <p:val>
                                            <p:strVal val="#ppt_x"/>
                                          </p:val>
                                        </p:tav>
                                      </p:tavLst>
                                    </p:anim>
                                    <p:anim calcmode="lin" valueType="num">
                                      <p:cBhvr>
                                        <p:cTn id="23" dur="400" accel="100000" fill="hold">
                                          <p:stCondLst>
                                            <p:cond delay="1600"/>
                                          </p:stCondLst>
                                        </p:cTn>
                                        <p:tgtEl>
                                          <p:spTgt spid="8"/>
                                        </p:tgtEl>
                                        <p:attrNameLst>
                                          <p:attrName>ppt_y</p:attrName>
                                        </p:attrNameLst>
                                      </p:cBhvr>
                                      <p:tavLst>
                                        <p:tav tm="0">
                                          <p:val>
                                            <p:strVal val="#ppt_y+0.1"/>
                                          </p:val>
                                        </p:tav>
                                        <p:tav tm="100000">
                                          <p:val>
                                            <p:strVal val="#ppt_y"/>
                                          </p:val>
                                        </p:tav>
                                      </p:tavLst>
                                    </p:anim>
                                  </p:childTnLst>
                                </p:cTn>
                              </p:par>
                              <p:par>
                                <p:cTn id="24" presetID="30"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600" decel="100000"/>
                                        <p:tgtEl>
                                          <p:spTgt spid="10"/>
                                        </p:tgtEl>
                                      </p:cBhvr>
                                    </p:animEffect>
                                    <p:anim calcmode="lin" valueType="num">
                                      <p:cBhvr>
                                        <p:cTn id="27" dur="1600" decel="100000" fill="hold"/>
                                        <p:tgtEl>
                                          <p:spTgt spid="10"/>
                                        </p:tgtEl>
                                        <p:attrNameLst>
                                          <p:attrName>style.rotation</p:attrName>
                                        </p:attrNameLst>
                                      </p:cBhvr>
                                      <p:tavLst>
                                        <p:tav tm="0">
                                          <p:val>
                                            <p:fltVal val="-90"/>
                                          </p:val>
                                        </p:tav>
                                        <p:tav tm="100000">
                                          <p:val>
                                            <p:fltVal val="0"/>
                                          </p:val>
                                        </p:tav>
                                      </p:tavLst>
                                    </p:anim>
                                    <p:anim calcmode="lin" valueType="num">
                                      <p:cBhvr>
                                        <p:cTn id="28" dur="1600" decel="100000" fill="hold"/>
                                        <p:tgtEl>
                                          <p:spTgt spid="10"/>
                                        </p:tgtEl>
                                        <p:attrNameLst>
                                          <p:attrName>ppt_x</p:attrName>
                                        </p:attrNameLst>
                                      </p:cBhvr>
                                      <p:tavLst>
                                        <p:tav tm="0">
                                          <p:val>
                                            <p:strVal val="#ppt_x+0.4"/>
                                          </p:val>
                                        </p:tav>
                                        <p:tav tm="100000">
                                          <p:val>
                                            <p:strVal val="#ppt_x-0.05"/>
                                          </p:val>
                                        </p:tav>
                                      </p:tavLst>
                                    </p:anim>
                                    <p:anim calcmode="lin" valueType="num">
                                      <p:cBhvr>
                                        <p:cTn id="29" dur="1600" decel="100000" fill="hold"/>
                                        <p:tgtEl>
                                          <p:spTgt spid="10"/>
                                        </p:tgtEl>
                                        <p:attrNameLst>
                                          <p:attrName>ppt_y</p:attrName>
                                        </p:attrNameLst>
                                      </p:cBhvr>
                                      <p:tavLst>
                                        <p:tav tm="0">
                                          <p:val>
                                            <p:strVal val="#ppt_y-0.4"/>
                                          </p:val>
                                        </p:tav>
                                        <p:tav tm="100000">
                                          <p:val>
                                            <p:strVal val="#ppt_y+0.1"/>
                                          </p:val>
                                        </p:tav>
                                      </p:tavLst>
                                    </p:anim>
                                    <p:anim calcmode="lin" valueType="num">
                                      <p:cBhvr>
                                        <p:cTn id="30" dur="400" accel="100000" fill="hold">
                                          <p:stCondLst>
                                            <p:cond delay="1600"/>
                                          </p:stCondLst>
                                        </p:cTn>
                                        <p:tgtEl>
                                          <p:spTgt spid="10"/>
                                        </p:tgtEl>
                                        <p:attrNameLst>
                                          <p:attrName>ppt_x</p:attrName>
                                        </p:attrNameLst>
                                      </p:cBhvr>
                                      <p:tavLst>
                                        <p:tav tm="0">
                                          <p:val>
                                            <p:strVal val="#ppt_x-0.05"/>
                                          </p:val>
                                        </p:tav>
                                        <p:tav tm="100000">
                                          <p:val>
                                            <p:strVal val="#ppt_x"/>
                                          </p:val>
                                        </p:tav>
                                      </p:tavLst>
                                    </p:anim>
                                    <p:anim calcmode="lin" valueType="num">
                                      <p:cBhvr>
                                        <p:cTn id="31" dur="400" accel="100000" fill="hold">
                                          <p:stCondLst>
                                            <p:cond delay="16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2" end="2"/>
                                            </p:txEl>
                                          </p:spTgt>
                                        </p:tgtEl>
                                        <p:attrNameLst>
                                          <p:attrName>style.visibility</p:attrName>
                                        </p:attrNameLst>
                                      </p:cBhvr>
                                      <p:to>
                                        <p:strVal val="visible"/>
                                      </p:to>
                                    </p:set>
                                    <p:animEffect transition="in" filter="fade">
                                      <p:cBhvr>
                                        <p:cTn id="36" dur="1000"/>
                                        <p:tgtEl>
                                          <p:spTgt spid="3">
                                            <p:txEl>
                                              <p:pRg st="2" end="2"/>
                                            </p:txEl>
                                          </p:spTgt>
                                        </p:tgtEl>
                                      </p:cBhvr>
                                    </p:animEffect>
                                    <p:anim calcmode="lin" valueType="num">
                                      <p:cBhvr>
                                        <p:cTn id="3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2" presetClass="entr" presetSubtype="4"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additive="base">
                                        <p:cTn id="43" dur="500"/>
                                        <p:tgtEl>
                                          <p:spTgt spid="2"/>
                                        </p:tgtEl>
                                        <p:attrNameLst>
                                          <p:attrName>ppt_y</p:attrName>
                                        </p:attrNameLst>
                                      </p:cBhvr>
                                      <p:tavLst>
                                        <p:tav tm="0">
                                          <p:val>
                                            <p:strVal val="#ppt_y+#ppt_h*1.125000"/>
                                          </p:val>
                                        </p:tav>
                                        <p:tav tm="100000">
                                          <p:val>
                                            <p:strVal val="#ppt_y"/>
                                          </p:val>
                                        </p:tav>
                                      </p:tavLst>
                                    </p:anim>
                                    <p:animEffect transition="in" filter="wipe(up)">
                                      <p:cBhvr>
                                        <p:cTn id="44" dur="500"/>
                                        <p:tgtEl>
                                          <p:spTgt spid="2"/>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2" presetClass="entr" presetSubtype="4" fill="hold" grpId="0" nodeType="clickEffect">
                                  <p:stCondLst>
                                    <p:cond delay="0"/>
                                  </p:stCondLst>
                                  <p:childTnLst>
                                    <p:set>
                                      <p:cBhvr>
                                        <p:cTn id="55" dur="1" fill="hold">
                                          <p:stCondLst>
                                            <p:cond delay="0"/>
                                          </p:stCondLst>
                                        </p:cTn>
                                        <p:tgtEl>
                                          <p:spTgt spid="4"/>
                                        </p:tgtEl>
                                        <p:attrNameLst>
                                          <p:attrName>style.visibility</p:attrName>
                                        </p:attrNameLst>
                                      </p:cBhvr>
                                      <p:to>
                                        <p:strVal val="visible"/>
                                      </p:to>
                                    </p:set>
                                    <p:anim calcmode="lin" valueType="num">
                                      <p:cBhvr additive="base">
                                        <p:cTn id="56" dur="500"/>
                                        <p:tgtEl>
                                          <p:spTgt spid="4"/>
                                        </p:tgtEl>
                                        <p:attrNameLst>
                                          <p:attrName>ppt_y</p:attrName>
                                        </p:attrNameLst>
                                      </p:cBhvr>
                                      <p:tavLst>
                                        <p:tav tm="0">
                                          <p:val>
                                            <p:strVal val="#ppt_y+#ppt_h*1.125000"/>
                                          </p:val>
                                        </p:tav>
                                        <p:tav tm="100000">
                                          <p:val>
                                            <p:strVal val="#ppt_y"/>
                                          </p:val>
                                        </p:tav>
                                      </p:tavLst>
                                    </p:anim>
                                    <p:animEffect transition="in" filter="wipe(up)">
                                      <p:cBhvr>
                                        <p:cTn id="5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238A3-9FA2-C44A-B16E-440DC6AE5847}"/>
              </a:ext>
            </a:extLst>
          </p:cNvPr>
          <p:cNvSpPr>
            <a:spLocks noGrp="1"/>
          </p:cNvSpPr>
          <p:nvPr>
            <p:ph idx="1"/>
          </p:nvPr>
        </p:nvSpPr>
        <p:spPr>
          <a:xfrm>
            <a:off x="308811" y="309646"/>
            <a:ext cx="11650578" cy="6331786"/>
          </a:xfrm>
        </p:spPr>
        <p:txBody>
          <a:bodyPr>
            <a:normAutofit/>
          </a:bodyPr>
          <a:lstStyle/>
          <a:p>
            <a:pPr marL="0" indent="0">
              <a:lnSpc>
                <a:spcPct val="100000"/>
              </a:lnSpc>
              <a:spcBef>
                <a:spcPts val="1200"/>
              </a:spcBef>
              <a:spcAft>
                <a:spcPts val="1200"/>
              </a:spcAft>
              <a:buNone/>
            </a:pPr>
            <a:r>
              <a:rPr lang="en-US" dirty="0">
                <a:latin typeface="Times New Roman" panose="02020603050405020304" pitchFamily="18" charset="0"/>
                <a:cs typeface="Times New Roman" panose="02020603050405020304" pitchFamily="18" charset="0"/>
              </a:rPr>
              <a:t>2. </a:t>
            </a:r>
            <a:r>
              <a:rPr lang="en-US" dirty="0" err="1">
                <a:latin typeface="Times New Roman" panose="02020603050405020304" pitchFamily="18" charset="0"/>
                <a:cs typeface="Times New Roman" panose="02020603050405020304" pitchFamily="18" charset="0"/>
              </a:rPr>
              <a:t>Hãy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tìm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xem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vặn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dây</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ghita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thì</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âm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phát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sẽ</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như</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thế</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số</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lớn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nhỏ</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ra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sao</a:t>
            </a:r>
            <a:r>
              <a:rPr lang="en-US" dirty="0">
                <a:latin typeface="Times New Roman" panose="02020603050405020304" pitchFamily="18" charset="0"/>
                <a:cs typeface="Times New Roman" panose="02020603050405020304" pitchFamily="18" charset="0"/>
              </a:rPr>
              <a:t>?</a:t>
            </a:r>
          </a:p>
          <a:p>
            <a:pPr marL="0" indent="0">
              <a:lnSpc>
                <a:spcPct val="100000"/>
              </a:lnSpc>
              <a:spcBef>
                <a:spcPts val="600"/>
              </a:spcBef>
              <a:spcAft>
                <a:spcPts val="600"/>
              </a:spcAft>
              <a:buNone/>
            </a:pPr>
            <a:endParaRPr lang="en-US"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D5A6529B-A343-BD44-AF04-A354B8470882}"/>
              </a:ext>
            </a:extLst>
          </p:cNvPr>
          <p:cNvSpPr/>
          <p:nvPr/>
        </p:nvSpPr>
        <p:spPr>
          <a:xfrm>
            <a:off x="308811" y="1555359"/>
            <a:ext cx="11245880" cy="1133580"/>
          </a:xfrm>
          <a:prstGeom prst="rect">
            <a:avLst/>
          </a:prstGeom>
        </p:spPr>
        <p:txBody>
          <a:bodyPr wrap="square">
            <a:spAutoFit/>
          </a:bodyPr>
          <a:lstStyle/>
          <a:p>
            <a:pPr marL="342900" indent="-342900">
              <a:lnSpc>
                <a:spcPct val="150000"/>
              </a:lnSpc>
              <a:buFontTx/>
              <a:buChar char="-"/>
            </a:pPr>
            <a:r>
              <a:rPr lang="vi-VN" sz="2400" b="0" i="0" u="none" strike="noStrike" dirty="0">
                <a:solidFill>
                  <a:srgbClr val="FF0000"/>
                </a:solidFill>
                <a:effectLst/>
                <a:latin typeface="Times New Roman" panose="02020603050405020304" pitchFamily="18" charset="0"/>
                <a:cs typeface="Times New Roman" panose="02020603050405020304" pitchFamily="18" charset="0"/>
              </a:rPr>
              <a:t>Khi vặn cho dây đàn ghita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căng nhiều</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thì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âm</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phát ra nghe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cao hơn</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a:t>
            </a:r>
            <a:r>
              <a:rPr lang="vi-VN" sz="2400" b="0" i="0" u="none" strike="noStrike" dirty="0">
                <a:solidFill>
                  <a:srgbClr val="FF0000"/>
                </a:solidFill>
                <a:effectLst/>
                <a:latin typeface="Times New Roman" panose="02020603050405020304" pitchFamily="18" charset="0"/>
                <a:cs typeface="Times New Roman" panose="02020603050405020304" pitchFamily="18" charset="0"/>
                <a:sym typeface="Wingdings" pitchFamily="2" charset="2"/>
              </a:rPr>
              <a:t></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tần số lớn</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hơn </a:t>
            </a:r>
          </a:p>
          <a:p>
            <a:pPr marL="342900" indent="-342900">
              <a:lnSpc>
                <a:spcPct val="150000"/>
              </a:lnSpc>
              <a:buFontTx/>
              <a:buChar char="-"/>
            </a:pPr>
            <a:r>
              <a:rPr lang="vi-VN" sz="2400" b="0" i="0" u="none" strike="noStrike" dirty="0">
                <a:solidFill>
                  <a:srgbClr val="FF0000"/>
                </a:solidFill>
                <a:effectLst/>
                <a:latin typeface="Times New Roman" panose="02020603050405020304" pitchFamily="18" charset="0"/>
                <a:cs typeface="Times New Roman" panose="02020603050405020304" pitchFamily="18" charset="0"/>
              </a:rPr>
              <a:t>Khi vặn cho dây đàn ghita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căng ít</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thì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âm</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phát ra nghe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thấp hơn</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a:t>
            </a:r>
            <a:r>
              <a:rPr lang="vi-VN" sz="2400" b="0" i="0" u="none" strike="noStrike" dirty="0">
                <a:solidFill>
                  <a:srgbClr val="FF0000"/>
                </a:solidFill>
                <a:effectLst/>
                <a:latin typeface="Times New Roman" panose="02020603050405020304" pitchFamily="18" charset="0"/>
                <a:cs typeface="Times New Roman" panose="02020603050405020304" pitchFamily="18" charset="0"/>
                <a:sym typeface="Wingdings" pitchFamily="2" charset="2"/>
              </a:rPr>
              <a:t></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a:t>
            </a:r>
            <a:r>
              <a:rPr lang="vi-VN" sz="2400" b="0" i="0" u="sng" strike="noStrike" dirty="0">
                <a:solidFill>
                  <a:srgbClr val="FF0000"/>
                </a:solidFill>
                <a:effectLst/>
                <a:latin typeface="Times New Roman" panose="02020603050405020304" pitchFamily="18" charset="0"/>
                <a:cs typeface="Times New Roman" panose="02020603050405020304" pitchFamily="18" charset="0"/>
              </a:rPr>
              <a:t>tần số nhỏ</a:t>
            </a:r>
            <a:r>
              <a:rPr lang="vi-VN" sz="2400" b="0" i="0" u="none" strike="noStrike" dirty="0">
                <a:solidFill>
                  <a:srgbClr val="FF0000"/>
                </a:solidFill>
                <a:effectLst/>
                <a:latin typeface="Times New Roman" panose="02020603050405020304" pitchFamily="18" charset="0"/>
                <a:cs typeface="Times New Roman" panose="02020603050405020304" pitchFamily="18" charset="0"/>
              </a:rPr>
              <a:t> hơn</a:t>
            </a:r>
            <a:endParaRPr lang="en-US" sz="2400" dirty="0">
              <a:solidFill>
                <a:srgbClr val="FF0000"/>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7D5EDA9D-CA42-3043-8686-703FB95FEB28}"/>
              </a:ext>
            </a:extLst>
          </p:cNvPr>
          <p:cNvPicPr>
            <a:picLocks noChangeAspect="1"/>
          </p:cNvPicPr>
          <p:nvPr/>
        </p:nvPicPr>
        <p:blipFill>
          <a:blip r:embed="rId2"/>
          <a:stretch>
            <a:fillRect/>
          </a:stretch>
        </p:blipFill>
        <p:spPr>
          <a:xfrm>
            <a:off x="6611020" y="3056841"/>
            <a:ext cx="4762500" cy="316230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0481625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p:tgtEl>
                                          <p:spTgt spid="2"/>
                                        </p:tgtEl>
                                        <p:attrNameLst>
                                          <p:attrName>ppt_y</p:attrName>
                                        </p:attrNameLst>
                                      </p:cBhvr>
                                      <p:tavLst>
                                        <p:tav tm="0">
                                          <p:val>
                                            <p:strVal val="#ppt_y+#ppt_h*1.125000"/>
                                          </p:val>
                                        </p:tav>
                                        <p:tav tm="100000">
                                          <p:val>
                                            <p:strVal val="#ppt_y"/>
                                          </p:val>
                                        </p:tav>
                                      </p:tavLst>
                                    </p:anim>
                                    <p:animEffect transition="in" filter="wipe(up)">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238A3-9FA2-C44A-B16E-440DC6AE5847}"/>
              </a:ext>
            </a:extLst>
          </p:cNvPr>
          <p:cNvSpPr>
            <a:spLocks noGrp="1"/>
          </p:cNvSpPr>
          <p:nvPr>
            <p:ph idx="1"/>
          </p:nvPr>
        </p:nvSpPr>
        <p:spPr>
          <a:xfrm>
            <a:off x="308811" y="309646"/>
            <a:ext cx="11650578" cy="6331786"/>
          </a:xfrm>
        </p:spPr>
        <p:txBody>
          <a:bodyPr>
            <a:normAutofit/>
          </a:bodyPr>
          <a:lstStyle/>
          <a:p>
            <a:pPr marL="0" indent="0">
              <a:lnSpc>
                <a:spcPct val="100000"/>
              </a:lnSpc>
              <a:spcBef>
                <a:spcPts val="1200"/>
              </a:spcBef>
              <a:spcAft>
                <a:spcPts val="1200"/>
              </a:spcAft>
              <a:buNone/>
            </a:pPr>
            <a:r>
              <a:rPr lang="en-US" dirty="0">
                <a:latin typeface="Times New Roman" panose="02020603050405020304" pitchFamily="18" charset="0"/>
                <a:cs typeface="Times New Roman" panose="02020603050405020304" pitchFamily="18" charset="0"/>
              </a:rPr>
              <a:t>3. </a:t>
            </a:r>
            <a:r>
              <a:rPr lang="en-US" dirty="0" err="1">
                <a:latin typeface="Times New Roman" panose="02020603050405020304" pitchFamily="18" charset="0"/>
                <a:cs typeface="Times New Roman" panose="02020603050405020304" pitchFamily="18" charset="0"/>
              </a:rPr>
              <a:t>Tìm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về</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trầm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thấp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âm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bổng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cao</a:t>
            </a:r>
            <a:r>
              <a:rPr lang="en-US" dirty="0">
                <a:latin typeface="Times New Roman" panose="02020603050405020304" pitchFamily="18" charset="0"/>
                <a:cs typeface="Times New Roman" panose="02020603050405020304" pitchFamily="18" charset="0"/>
              </a:rPr>
              <a:t>).</a:t>
            </a:r>
          </a:p>
          <a:p>
            <a:pPr marL="0" indent="0">
              <a:lnSpc>
                <a:spcPct val="100000"/>
              </a:lnSpc>
              <a:spcBef>
                <a:spcPts val="600"/>
              </a:spcBef>
              <a:spcAft>
                <a:spcPts val="600"/>
              </a:spcAft>
              <a:buNone/>
            </a:pPr>
            <a:endParaRPr lang="en-US" dirty="0">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7A72A283-6314-DC40-B4F5-93D41F76E48B}"/>
              </a:ext>
            </a:extLst>
          </p:cNvPr>
          <p:cNvSpPr/>
          <p:nvPr/>
        </p:nvSpPr>
        <p:spPr>
          <a:xfrm>
            <a:off x="308811" y="1004648"/>
            <a:ext cx="3177473" cy="949299"/>
          </a:xfrm>
          <a:prstGeom prst="rect">
            <a:avLst/>
          </a:prstGeom>
        </p:spPr>
        <p:txBody>
          <a:bodyPr wrap="none">
            <a:spAutoFit/>
          </a:bodyPr>
          <a:lstStyle/>
          <a:p>
            <a:pPr marL="342900" indent="-342900">
              <a:buFontTx/>
              <a:buChar char="-"/>
            </a:pP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Âm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trầm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giọng</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nam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p>
          <a:p>
            <a:pPr marL="342900" indent="-342900">
              <a:lnSpc>
                <a:spcPct val="150000"/>
              </a:lnSpc>
              <a:buFontTx/>
              <a:buChar char="-"/>
            </a:pP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Âm</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bổng</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giọng</a:t>
            </a:r>
            <a:r>
              <a:rPr lang="en-US" sz="2400" b="0" i="0" u="none" strike="noStrike" dirty="0">
                <a:solidFill>
                  <a:srgbClr val="FF0000"/>
                </a:solidFill>
                <a:effectLst/>
                <a:latin typeface="Times New Roman" panose="02020603050405020304" pitchFamily="18" charset="0"/>
                <a:cs typeface="Times New Roman" panose="02020603050405020304" pitchFamily="18" charset="0"/>
              </a:rPr>
              <a:t> </a:t>
            </a:r>
            <a:r>
              <a:rPr lang="en-US" sz="2400" b="0" i="0" u="none" strike="noStrike" dirty="0" err="1">
                <a:solidFill>
                  <a:srgbClr val="FF0000"/>
                </a:solidFill>
                <a:effectLst/>
                <a:latin typeface="Times New Roman" panose="02020603050405020304" pitchFamily="18" charset="0"/>
                <a:cs typeface="Times New Roman" panose="02020603050405020304" pitchFamily="18" charset="0"/>
              </a:rPr>
              <a:t>nữ</a:t>
            </a:r>
            <a:endParaRPr lang="en-US" sz="24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396793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p:tgtEl>
                                          <p:spTgt spid="2"/>
                                        </p:tgtEl>
                                        <p:attrNameLst>
                                          <p:attrName>ppt_y</p:attrName>
                                        </p:attrNameLst>
                                      </p:cBhvr>
                                      <p:tavLst>
                                        <p:tav tm="0">
                                          <p:val>
                                            <p:strVal val="#ppt_y+#ppt_h*1.125000"/>
                                          </p:val>
                                        </p:tav>
                                        <p:tav tm="100000">
                                          <p:val>
                                            <p:strVal val="#ppt_y"/>
                                          </p:val>
                                        </p:tav>
                                      </p:tavLst>
                                    </p:anim>
                                    <p:animEffect transition="in" filter="wipe(up)">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XÃ¢y dá»±ng káº¿ hoáº¡ch Äá»i nhÃ³m">
            <a:extLst>
              <a:ext uri="{FF2B5EF4-FFF2-40B4-BE49-F238E27FC236}">
                <a16:creationId xmlns:a16="http://schemas.microsoft.com/office/drawing/2014/main" id="{EB3DE6F0-5BA9-40E7-A151-ADAB564A31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5" t="-350" r="2569" b="5945"/>
          <a:stretch/>
        </p:blipFill>
        <p:spPr bwMode="auto">
          <a:xfrm>
            <a:off x="396607" y="165251"/>
            <a:ext cx="11438672" cy="6378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5">
            <a:extLst>
              <a:ext uri="{FF2B5EF4-FFF2-40B4-BE49-F238E27FC236}">
                <a16:creationId xmlns:a16="http://schemas.microsoft.com/office/drawing/2014/main" id="{B2E7B9DC-755C-4131-9027-F47B49DA7B1F}"/>
              </a:ext>
            </a:extLst>
          </p:cNvPr>
          <p:cNvSpPr txBox="1">
            <a:spLocks noChangeArrowheads="1"/>
          </p:cNvSpPr>
          <p:nvPr/>
        </p:nvSpPr>
        <p:spPr bwMode="auto">
          <a:xfrm>
            <a:off x="3635564" y="2816223"/>
            <a:ext cx="572877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3600" b="1" u="sng" smtClean="0">
                <a:solidFill>
                  <a:srgbClr val="C00000"/>
                </a:solidFill>
                <a:latin typeface="Times New Roman" panose="02020603050405020304" pitchFamily="18" charset="0"/>
                <a:cs typeface="Times New Roman" panose="02020603050405020304" pitchFamily="18" charset="0"/>
              </a:rPr>
              <a:t>TIẾT 3:</a:t>
            </a:r>
          </a:p>
          <a:p>
            <a:r>
              <a:rPr lang="en-US" altLang="en-US" sz="3600" b="1" smtClean="0">
                <a:solidFill>
                  <a:srgbClr val="C00000"/>
                </a:solidFill>
                <a:latin typeface="Times New Roman" panose="02020603050405020304" pitchFamily="18" charset="0"/>
                <a:cs typeface="Times New Roman" panose="02020603050405020304" pitchFamily="18" charset="0"/>
              </a:rPr>
              <a:t>LUYỆN </a:t>
            </a:r>
            <a:r>
              <a:rPr lang="en-US" altLang="en-US" sz="3600" b="1">
                <a:solidFill>
                  <a:srgbClr val="C00000"/>
                </a:solidFill>
                <a:latin typeface="Times New Roman" panose="02020603050405020304" pitchFamily="18" charset="0"/>
                <a:cs typeface="Times New Roman" panose="02020603050405020304" pitchFamily="18" charset="0"/>
              </a:rPr>
              <a:t>TẬP- VẬN DỤNG</a:t>
            </a:r>
          </a:p>
        </p:txBody>
      </p:sp>
    </p:spTree>
    <p:extLst>
      <p:ext uri="{BB962C8B-B14F-4D97-AF65-F5344CB8AC3E}">
        <p14:creationId xmlns:p14="http://schemas.microsoft.com/office/powerpoint/2010/main" val="1629686945"/>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146" name="Group 11"/>
          <p:cNvGrpSpPr>
            <a:grpSpLocks/>
          </p:cNvGrpSpPr>
          <p:nvPr/>
        </p:nvGrpSpPr>
        <p:grpSpPr bwMode="auto">
          <a:xfrm>
            <a:off x="1524000" y="1"/>
            <a:ext cx="9753600" cy="6824663"/>
            <a:chOff x="0" y="0"/>
            <a:chExt cx="9325428" cy="6825343"/>
          </a:xfrm>
        </p:grpSpPr>
        <p:grpSp>
          <p:nvGrpSpPr>
            <p:cNvPr id="6150" name="Group 7"/>
            <p:cNvGrpSpPr>
              <a:grpSpLocks/>
            </p:cNvGrpSpPr>
            <p:nvPr/>
          </p:nvGrpSpPr>
          <p:grpSpPr bwMode="auto">
            <a:xfrm>
              <a:off x="15533" y="0"/>
              <a:ext cx="9309895" cy="6825343"/>
              <a:chOff x="15533" y="0"/>
              <a:chExt cx="9309895" cy="6825343"/>
            </a:xfrm>
          </p:grpSpPr>
          <p:pic>
            <p:nvPicPr>
              <p:cNvPr id="6154" name="Picture 3"/>
              <p:cNvPicPr>
                <a:picLocks noChangeAspect="1" noChangeArrowheads="1"/>
              </p:cNvPicPr>
              <p:nvPr/>
            </p:nvPicPr>
            <p:blipFill>
              <a:blip r:embed="rId2">
                <a:extLst>
                  <a:ext uri="{28A0092B-C50C-407E-A947-70E740481C1C}">
                    <a14:useLocalDpi xmlns:a14="http://schemas.microsoft.com/office/drawing/2010/main" val="0"/>
                  </a:ext>
                </a:extLst>
              </a:blip>
              <a:srcRect l="22606" t="28053" r="21513" b="20093"/>
              <a:stretch>
                <a:fillRect/>
              </a:stretch>
            </p:blipFill>
            <p:spPr bwMode="auto">
              <a:xfrm>
                <a:off x="15533" y="0"/>
                <a:ext cx="9144000" cy="6825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p:cNvSpPr/>
              <p:nvPr/>
            </p:nvSpPr>
            <p:spPr>
              <a:xfrm>
                <a:off x="7133710" y="24826"/>
                <a:ext cx="2191718" cy="707957"/>
              </a:xfrm>
              <a:prstGeom prst="rect">
                <a:avLst/>
              </a:prstGeom>
              <a:noFill/>
              <a:effectLst/>
            </p:spPr>
            <p:txBody>
              <a:bodyPr wrap="square">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eaLnBrk="1" hangingPunct="1">
                  <a:defRPr/>
                </a:pPr>
                <a:r>
                  <a:rPr lang="en-US" sz="4000" b="1" spc="50" dirty="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KHTN </a:t>
                </a:r>
                <a:r>
                  <a:rPr lang="en-US" sz="4000" b="1" spc="50" dirty="0" smtClean="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rPr>
                  <a:t>7</a:t>
                </a:r>
                <a:endParaRPr lang="en-US" sz="4000" b="1" spc="50" dirty="0">
                  <a:ln w="11430"/>
                  <a:solidFill>
                    <a:srgbClr val="FFDA65"/>
                  </a:solidFill>
                  <a:effectLst>
                    <a:outerShdw blurRad="76200" dist="50800" dir="5400000" algn="tl" rotWithShape="0">
                      <a:srgbClr val="000000">
                        <a:alpha val="65000"/>
                      </a:srgbClr>
                    </a:outerShdw>
                  </a:effectLst>
                  <a:latin typeface="Times New Roman" panose="02020603050405020304" pitchFamily="18" charset="0"/>
                  <a:cs typeface="Times New Roman" panose="02020603050405020304" pitchFamily="18" charset="0"/>
                </a:endParaRPr>
              </a:p>
            </p:txBody>
          </p:sp>
        </p:grpSp>
        <p:pic>
          <p:nvPicPr>
            <p:cNvPr id="6151" name="Picture 3"/>
            <p:cNvPicPr>
              <a:picLocks noChangeAspect="1" noChangeArrowheads="1"/>
            </p:cNvPicPr>
            <p:nvPr/>
          </p:nvPicPr>
          <p:blipFill>
            <a:blip r:embed="rId2">
              <a:extLst>
                <a:ext uri="{28A0092B-C50C-407E-A947-70E740481C1C}">
                  <a14:useLocalDpi xmlns:a14="http://schemas.microsoft.com/office/drawing/2010/main" val="0"/>
                </a:ext>
              </a:extLst>
            </a:blip>
            <a:srcRect l="37508" t="28053" r="51782" b="64421"/>
            <a:stretch>
              <a:fillRect/>
            </a:stretch>
          </p:blipFill>
          <p:spPr bwMode="auto">
            <a:xfrm>
              <a:off x="0" y="0"/>
              <a:ext cx="41910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9" name="Rectangle 2"/>
          <p:cNvSpPr>
            <a:spLocks noChangeArrowheads="1"/>
          </p:cNvSpPr>
          <p:nvPr/>
        </p:nvSpPr>
        <p:spPr bwMode="auto">
          <a:xfrm>
            <a:off x="2438400" y="2760618"/>
            <a:ext cx="643128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ctr" eaLnBrk="1" hangingPunct="1">
              <a:spcBef>
                <a:spcPct val="0"/>
              </a:spcBef>
              <a:buFontTx/>
              <a:buNone/>
            </a:pPr>
            <a:r>
              <a:rPr lang="en-US" altLang="en-US" b="1" dirty="0">
                <a:solidFill>
                  <a:srgbClr val="FF0000"/>
                </a:solidFill>
                <a:latin typeface="Tahoma" panose="020B0604030504040204" pitchFamily="34" charset="0"/>
                <a:ea typeface="Tahoma" panose="020B0604030504040204" pitchFamily="34" charset="0"/>
                <a:cs typeface="Tahoma" panose="020B0604030504040204" pitchFamily="34" charset="0"/>
              </a:rPr>
              <a:t>HOẠT ĐỘNG </a:t>
            </a:r>
            <a:endParaRPr lang="en-US" alt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ctr" eaLnBrk="1" hangingPunct="1">
              <a:spcBef>
                <a:spcPct val="0"/>
              </a:spcBef>
              <a:buFontTx/>
              <a:buNone/>
            </a:pPr>
            <a:r>
              <a:rPr lang="en-US" altLang="en-US" b="1" dirty="0" smtClean="0">
                <a:solidFill>
                  <a:srgbClr val="FF0000"/>
                </a:solidFill>
                <a:latin typeface="Tahoma" panose="020B0604030504040204" pitchFamily="34" charset="0"/>
                <a:ea typeface="Tahoma" panose="020B0604030504040204" pitchFamily="34" charset="0"/>
                <a:cs typeface="Tahoma" panose="020B0604030504040204" pitchFamily="34" charset="0"/>
              </a:rPr>
              <a:t>HÌNH  THÀNH KIẾN THỨC</a:t>
            </a:r>
            <a:endParaRPr lang="en-US" altLang="en-US"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20" name="Rectangle 3"/>
          <p:cNvSpPr>
            <a:spLocks noChangeArrowheads="1"/>
          </p:cNvSpPr>
          <p:nvPr/>
        </p:nvSpPr>
        <p:spPr bwMode="auto">
          <a:xfrm>
            <a:off x="2438400" y="1676400"/>
            <a:ext cx="4395788"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VnTime" panose="020B7200000000000000" pitchFamily="34" charset="0"/>
              </a:defRPr>
            </a:lvl1pPr>
            <a:lvl2pPr marL="742950" indent="-285750">
              <a:spcBef>
                <a:spcPct val="20000"/>
              </a:spcBef>
              <a:buChar char="–"/>
              <a:defRPr sz="2800">
                <a:solidFill>
                  <a:schemeClr val="tx1"/>
                </a:solidFill>
                <a:latin typeface=".VnTime" panose="020B7200000000000000" pitchFamily="34" charset="0"/>
              </a:defRPr>
            </a:lvl2pPr>
            <a:lvl3pPr marL="1143000" indent="-228600">
              <a:spcBef>
                <a:spcPct val="20000"/>
              </a:spcBef>
              <a:buChar char="•"/>
              <a:defRPr sz="2400">
                <a:solidFill>
                  <a:schemeClr val="tx1"/>
                </a:solidFill>
                <a:latin typeface=".VnTime" panose="020B7200000000000000" pitchFamily="34" charset="0"/>
              </a:defRPr>
            </a:lvl3pPr>
            <a:lvl4pPr marL="1600200" indent="-228600">
              <a:spcBef>
                <a:spcPct val="20000"/>
              </a:spcBef>
              <a:buChar char="–"/>
              <a:defRPr sz="2000">
                <a:solidFill>
                  <a:schemeClr val="tx1"/>
                </a:solidFill>
                <a:latin typeface=".VnTime" panose="020B7200000000000000" pitchFamily="34" charset="0"/>
              </a:defRPr>
            </a:lvl4pPr>
            <a:lvl5pPr marL="2057400" indent="-228600">
              <a:spcBef>
                <a:spcPct val="20000"/>
              </a:spcBef>
              <a:buChar char="»"/>
              <a:defRPr sz="2000">
                <a:solidFill>
                  <a:schemeClr val="tx1"/>
                </a:solidFill>
                <a:latin typeface=".VnTime" panose="020B7200000000000000" pitchFamily="34" charset="0"/>
              </a:defRPr>
            </a:lvl5pPr>
            <a:lvl6pPr marL="2514600" indent="-228600" eaLnBrk="0" fontAlgn="base" hangingPunct="0">
              <a:spcBef>
                <a:spcPct val="20000"/>
              </a:spcBef>
              <a:spcAft>
                <a:spcPct val="0"/>
              </a:spcAft>
              <a:buChar char="»"/>
              <a:defRPr sz="2000">
                <a:solidFill>
                  <a:schemeClr val="tx1"/>
                </a:solidFill>
                <a:latin typeface=".VnTime" panose="020B7200000000000000" pitchFamily="34" charset="0"/>
              </a:defRPr>
            </a:lvl6pPr>
            <a:lvl7pPr marL="2971800" indent="-228600" eaLnBrk="0" fontAlgn="base" hangingPunct="0">
              <a:spcBef>
                <a:spcPct val="20000"/>
              </a:spcBef>
              <a:spcAft>
                <a:spcPct val="0"/>
              </a:spcAft>
              <a:buChar char="»"/>
              <a:defRPr sz="2000">
                <a:solidFill>
                  <a:schemeClr val="tx1"/>
                </a:solidFill>
                <a:latin typeface=".VnTime" panose="020B7200000000000000" pitchFamily="34" charset="0"/>
              </a:defRPr>
            </a:lvl7pPr>
            <a:lvl8pPr marL="3429000" indent="-228600" eaLnBrk="0" fontAlgn="base" hangingPunct="0">
              <a:spcBef>
                <a:spcPct val="20000"/>
              </a:spcBef>
              <a:spcAft>
                <a:spcPct val="0"/>
              </a:spcAft>
              <a:buChar char="»"/>
              <a:defRPr sz="2000">
                <a:solidFill>
                  <a:schemeClr val="tx1"/>
                </a:solidFill>
                <a:latin typeface=".VnTime" panose="020B7200000000000000" pitchFamily="34" charset="0"/>
              </a:defRPr>
            </a:lvl8pPr>
            <a:lvl9pPr marL="3886200" indent="-228600" eaLnBrk="0" fontAlgn="base" hangingPunct="0">
              <a:spcBef>
                <a:spcPct val="20000"/>
              </a:spcBef>
              <a:spcAft>
                <a:spcPct val="0"/>
              </a:spcAft>
              <a:buChar char="»"/>
              <a:defRPr sz="2000">
                <a:solidFill>
                  <a:schemeClr val="tx1"/>
                </a:solidFill>
                <a:latin typeface=".VnTime" panose="020B7200000000000000" pitchFamily="34" charset="0"/>
              </a:defRPr>
            </a:lvl9pPr>
          </a:lstStyle>
          <a:p>
            <a:pPr algn="just" eaLnBrk="1" hangingPunct="1">
              <a:buFontTx/>
              <a:buNone/>
            </a:pPr>
            <a:endParaRPr lang="en-US" altLang="en-US" sz="2500" dirty="0">
              <a:solidFill>
                <a:srgbClr val="FF33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1508777"/>
      </p:ext>
    </p:extLst>
  </p:cSld>
  <p:clrMapOvr>
    <a:masterClrMapping/>
  </p:clrMapOvr>
  <p:transition spd="slow">
    <p:push dir="u"/>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73CBECB-EF70-4F76-9AC3-7A1D918A6E7E}"/>
              </a:ext>
            </a:extLst>
          </p:cNvPr>
          <p:cNvSpPr/>
          <p:nvPr/>
        </p:nvSpPr>
        <p:spPr>
          <a:xfrm>
            <a:off x="1143000" y="381000"/>
            <a:ext cx="9677400" cy="5791200"/>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C7113AF-9C5F-48DE-82FB-ADC0F13F9715}"/>
              </a:ext>
            </a:extLst>
          </p:cNvPr>
          <p:cNvSpPr txBox="1"/>
          <p:nvPr/>
        </p:nvSpPr>
        <p:spPr>
          <a:xfrm>
            <a:off x="3962400" y="2209800"/>
            <a:ext cx="5205761" cy="1754326"/>
          </a:xfrm>
          <a:prstGeom prst="rect">
            <a:avLst/>
          </a:prstGeom>
          <a:noFill/>
        </p:spPr>
        <p:txBody>
          <a:bodyPr wrap="square" rtlCol="0">
            <a:spAutoFit/>
          </a:bodyPr>
          <a:lstStyle/>
          <a:p>
            <a:pPr algn="ctr"/>
            <a:r>
              <a:rPr lang="vi-VN" sz="5400">
                <a:latin typeface="Times New Roman" panose="02020603050405020304" pitchFamily="18" charset="0"/>
                <a:cs typeface="Times New Roman" panose="02020603050405020304" pitchFamily="18" charset="0"/>
              </a:rPr>
              <a:t>HOẠT ĐỘNG NHÓM</a:t>
            </a:r>
            <a:endParaRPr lang="en-U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0379610"/>
      </p:ext>
    </p:extLst>
  </p:cSld>
  <p:clrMapOvr>
    <a:masterClrMapping/>
  </p:clrMapOvr>
  <p:transition spd="slow">
    <p:push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559140" y="1342627"/>
            <a:ext cx="10850436" cy="1410165"/>
            <a:chOff x="1342678" y="1267153"/>
            <a:chExt cx="6618070" cy="773413"/>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727360"/>
            </a:xfrm>
            <a:prstGeom prst="rect">
              <a:avLst/>
            </a:prstGeom>
          </p:spPr>
          <p:txBody>
            <a:bodyPr wrap="square">
              <a:spAutoFit/>
            </a:bodyPr>
            <a:lstStyle/>
            <a:p>
              <a:pPr algn="just">
                <a:lnSpc>
                  <a:spcPct val="115000"/>
                </a:lnSpc>
                <a:spcAft>
                  <a:spcPts val="800"/>
                </a:spcAft>
              </a:pP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1. Trong các đơn vị sau đây đơn vị nào là đơn vị tần số dao động?</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767176" y="4799447"/>
            <a:ext cx="3218122" cy="1431852"/>
            <a:chOff x="1414130" y="2232837"/>
            <a:chExt cx="2413591" cy="1073889"/>
          </a:xfrm>
          <a:solidFill>
            <a:srgbClr val="DAEF88"/>
          </a:solidFill>
        </p:grpSpPr>
        <p:sp>
          <p:nvSpPr>
            <p:cNvPr id="10" name="Rounded Rectangle 9"/>
            <p:cNvSpPr/>
            <p:nvPr/>
          </p:nvSpPr>
          <p:spPr>
            <a:xfrm>
              <a:off x="1414130"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2114403" y="2547869"/>
              <a:ext cx="934390" cy="438581"/>
            </a:xfrm>
            <a:prstGeom prst="rect">
              <a:avLst/>
            </a:prstGeom>
            <a:grpFill/>
          </p:spPr>
          <p:txBody>
            <a:bodyPr wrap="none">
              <a:spAutoFit/>
            </a:bodyPr>
            <a:lstStyle/>
            <a:p>
              <a:pPr defTabSz="1219170">
                <a:buClr>
                  <a:srgbClr val="000000"/>
                </a:buClr>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Hz.</a:t>
              </a:r>
              <a:endParaRPr lang="en-US" sz="3200" kern="0" dirty="0">
                <a:solidFill>
                  <a:srgbClr val="C00000"/>
                </a:solidFill>
                <a:latin typeface="Arial"/>
                <a:cs typeface="Arial"/>
                <a:sym typeface="Arial"/>
              </a:endParaRPr>
            </a:p>
          </p:txBody>
        </p:sp>
      </p:grpSp>
      <p:grpSp>
        <p:nvGrpSpPr>
          <p:cNvPr id="20" name="Group 19"/>
          <p:cNvGrpSpPr/>
          <p:nvPr/>
        </p:nvGrpSpPr>
        <p:grpSpPr>
          <a:xfrm>
            <a:off x="6591799" y="3011174"/>
            <a:ext cx="3218121" cy="1431852"/>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2017413" y="3940322"/>
              <a:ext cx="1268493" cy="438581"/>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mm.</a:t>
              </a:r>
              <a:endParaRPr lang="en-US" sz="3200" kern="0" dirty="0">
                <a:solidFill>
                  <a:schemeClr val="bg1"/>
                </a:solidFill>
                <a:latin typeface="Arial"/>
                <a:cs typeface="Arial"/>
                <a:sym typeface="Arial"/>
              </a:endParaRPr>
            </a:p>
          </p:txBody>
        </p:sp>
      </p:grpSp>
      <p:grpSp>
        <p:nvGrpSpPr>
          <p:cNvPr id="21" name="Group 20"/>
          <p:cNvGrpSpPr/>
          <p:nvPr/>
        </p:nvGrpSpPr>
        <p:grpSpPr>
          <a:xfrm>
            <a:off x="1767176" y="3097264"/>
            <a:ext cx="3218121" cy="1431852"/>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m/s.</a:t>
              </a:r>
              <a:endParaRPr lang="en-US" sz="3200" kern="0">
                <a:solidFill>
                  <a:schemeClr val="bg1"/>
                </a:solidFill>
                <a:latin typeface="Arial"/>
                <a:sym typeface="Arial"/>
              </a:endParaRP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591799" y="4785463"/>
            <a:ext cx="3218121" cy="1431852"/>
            <a:chOff x="4943848" y="3589097"/>
            <a:chExt cx="2413591" cy="107388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5740300" y="3877345"/>
              <a:ext cx="899525" cy="43858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kg</a:t>
              </a:r>
              <a:endParaRPr lang="en-US" sz="3200" kern="0" dirty="0">
                <a:solidFill>
                  <a:schemeClr val="bg1"/>
                </a:solidFill>
                <a:latin typeface="Arial"/>
                <a:cs typeface="Arial"/>
                <a:sym typeface="Arial"/>
              </a:endParaRPr>
            </a:p>
          </p:txBody>
        </p:sp>
      </p:grpSp>
    </p:spTree>
    <p:extLst>
      <p:ext uri="{BB962C8B-B14F-4D97-AF65-F5344CB8AC3E}">
        <p14:creationId xmlns:p14="http://schemas.microsoft.com/office/powerpoint/2010/main" val="377445217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2600" tmFilter="0, 0; .2, .5; .8, .5; 1, 0"/>
                                        <p:tgtEl>
                                          <p:spTgt spid="19"/>
                                        </p:tgtEl>
                                      </p:cBhvr>
                                    </p:animEffect>
                                    <p:animScale>
                                      <p:cBhvr>
                                        <p:cTn id="27" dur="1300" autoRev="1" fill="hold"/>
                                        <p:tgtEl>
                                          <p:spTgt spid="19"/>
                                        </p:tgtEl>
                                      </p:cBhvr>
                                      <p:by x="105000" y="105000"/>
                                    </p:animScale>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2000"/>
                                        <p:tgtEl>
                                          <p:spTgt spid="20"/>
                                        </p:tgtEl>
                                      </p:cBhvr>
                                    </p:animEffect>
                                    <p:set>
                                      <p:cBhvr>
                                        <p:cTn id="33" dur="1" fill="hold">
                                          <p:stCondLst>
                                            <p:cond delay="1999"/>
                                          </p:stCondLst>
                                        </p:cTn>
                                        <p:tgtEl>
                                          <p:spTgt spid="20"/>
                                        </p:tgtEl>
                                        <p:attrNameLst>
                                          <p:attrName>style.visibility</p:attrName>
                                        </p:attrNameLst>
                                      </p:cBhvr>
                                      <p:to>
                                        <p:strVal val="hidden"/>
                                      </p:to>
                                    </p:set>
                                  </p:childTnLst>
                                </p:cTn>
                              </p:par>
                              <p:par>
                                <p:cTn id="34" presetID="6" presetClass="exit" presetSubtype="32" fill="hold" nodeType="withEffect">
                                  <p:stCondLst>
                                    <p:cond delay="0"/>
                                  </p:stCondLst>
                                  <p:childTnLst>
                                    <p:animEffect transition="out" filter="circle(out)">
                                      <p:cBhvr>
                                        <p:cTn id="35" dur="2000"/>
                                        <p:tgtEl>
                                          <p:spTgt spid="22"/>
                                        </p:tgtEl>
                                      </p:cBhvr>
                                    </p:animEffect>
                                    <p:set>
                                      <p:cBhvr>
                                        <p:cTn id="36" dur="1" fill="hold">
                                          <p:stCondLst>
                                            <p:cond delay="1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559140" y="1342627"/>
            <a:ext cx="10850436" cy="1941978"/>
            <a:chOff x="1342678" y="1267153"/>
            <a:chExt cx="6618070" cy="106508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1019036"/>
            </a:xfrm>
            <a:prstGeom prst="rect">
              <a:avLst/>
            </a:prstGeom>
          </p:spPr>
          <p:txBody>
            <a:bodyPr wrap="square">
              <a:spAutoFit/>
            </a:bodyPr>
            <a:lstStyle/>
            <a:p>
              <a:pPr algn="ctr">
                <a:lnSpc>
                  <a:spcPct val="115000"/>
                </a:lnSpc>
                <a:spcAft>
                  <a:spcPts val="800"/>
                </a:spcAft>
              </a:pPr>
              <a:r>
                <a:rPr lang="en-US"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2</a:t>
              </a:r>
              <a:r>
                <a:rPr lang="vi-VN"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Biên</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độ dao động của âm thay đổi thì đại lượng nào sau đây thay đổi?</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6591799" y="3028823"/>
            <a:ext cx="3218122" cy="1431852"/>
            <a:chOff x="1414130" y="2232837"/>
            <a:chExt cx="2413591" cy="1073889"/>
          </a:xfrm>
        </p:grpSpPr>
        <p:sp>
          <p:nvSpPr>
            <p:cNvPr id="10" name="Rounded Rectangle 9"/>
            <p:cNvSpPr/>
            <p:nvPr/>
          </p:nvSpPr>
          <p:spPr>
            <a:xfrm>
              <a:off x="1414130" y="2232837"/>
              <a:ext cx="2413591" cy="107388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4" name="Rectangle 13"/>
            <p:cNvSpPr/>
            <p:nvPr/>
          </p:nvSpPr>
          <p:spPr>
            <a:xfrm>
              <a:off x="1702923" y="2510467"/>
              <a:ext cx="1961113" cy="392415"/>
            </a:xfrm>
            <a:prstGeom prst="rect">
              <a:avLst/>
            </a:prstGeom>
          </p:spPr>
          <p:txBody>
            <a:bodyPr wrap="none">
              <a:spAutoFit/>
            </a:bodyPr>
            <a:lstStyle/>
            <a:p>
              <a:pPr defTabSz="1219170">
                <a:buClr>
                  <a:srgbClr val="000000"/>
                </a:buClr>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Độ</a:t>
              </a:r>
              <a:r>
                <a:rPr lang="vi-VN"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to của âm</a:t>
              </a: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kern="0" dirty="0">
                <a:solidFill>
                  <a:schemeClr val="bg1"/>
                </a:solidFill>
                <a:latin typeface="Arial"/>
                <a:cs typeface="Arial"/>
                <a:sym typeface="Arial"/>
              </a:endParaRPr>
            </a:p>
          </p:txBody>
        </p:sp>
      </p:grpSp>
      <p:grpSp>
        <p:nvGrpSpPr>
          <p:cNvPr id="20" name="Group 19"/>
          <p:cNvGrpSpPr/>
          <p:nvPr/>
        </p:nvGrpSpPr>
        <p:grpSpPr>
          <a:xfrm>
            <a:off x="1767175" y="4894391"/>
            <a:ext cx="3218121" cy="1491121"/>
            <a:chOff x="1325381" y="3670794"/>
            <a:chExt cx="2413591" cy="1118341"/>
          </a:xfrm>
        </p:grpSpPr>
        <p:sp>
          <p:nvSpPr>
            <p:cNvPr id="11" name="Rounded Rectangle 10"/>
            <p:cNvSpPr/>
            <p:nvPr/>
          </p:nvSpPr>
          <p:spPr>
            <a:xfrm>
              <a:off x="1325381" y="3670794"/>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5" name="Rectangle 14"/>
            <p:cNvSpPr/>
            <p:nvPr/>
          </p:nvSpPr>
          <p:spPr>
            <a:xfrm>
              <a:off x="1325381" y="3750389"/>
              <a:ext cx="2317898" cy="1038746"/>
            </a:xfrm>
            <a:prstGeom prst="rect">
              <a:avLst/>
            </a:prstGeom>
          </p:spPr>
          <p:txBody>
            <a:bodyPr wrap="square">
              <a:spAutoFit/>
            </a:bodyPr>
            <a:lstStyle/>
            <a:p>
              <a:pPr algn="ctr" defTabSz="1219170">
                <a:buClr>
                  <a:srgbClr val="000000"/>
                </a:buClr>
              </a:pPr>
              <a:r>
                <a:rPr lang="en-US" altLang="vi-VN" sz="2800">
                  <a:solidFill>
                    <a:srgbClr val="C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Tần số dao động của âm.</a:t>
              </a:r>
              <a:endParaRPr lang="en-US" sz="28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a:p>
              <a:pPr algn="ctr" defTabSz="1219170">
                <a:buClr>
                  <a:srgbClr val="000000"/>
                </a:buClr>
              </a:pPr>
              <a:endParaRPr lang="en-US" sz="2800" kern="0" dirty="0">
                <a:solidFill>
                  <a:srgbClr val="C00000"/>
                </a:solidFill>
                <a:latin typeface="Arial"/>
                <a:cs typeface="Arial"/>
                <a:sym typeface="Arial"/>
              </a:endParaRPr>
            </a:p>
          </p:txBody>
        </p:sp>
      </p:grpSp>
      <p:grpSp>
        <p:nvGrpSpPr>
          <p:cNvPr id="21" name="Group 20"/>
          <p:cNvGrpSpPr/>
          <p:nvPr/>
        </p:nvGrpSpPr>
        <p:grpSpPr>
          <a:xfrm>
            <a:off x="1767176" y="3097264"/>
            <a:ext cx="3218121" cy="1431852"/>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Vận tốc truyền âm.</a:t>
              </a:r>
              <a:endParaRPr lang="en-US" sz="2800" kern="0">
                <a:solidFill>
                  <a:schemeClr val="bg1"/>
                </a:solidFill>
                <a:latin typeface="Arial"/>
                <a:sym typeface="Arial"/>
              </a:endParaRPr>
            </a:p>
          </p:txBody>
        </p:sp>
        <p:sp>
          <p:nvSpPr>
            <p:cNvPr id="16" name="Rectangle 15"/>
            <p:cNvSpPr/>
            <p:nvPr/>
          </p:nvSpPr>
          <p:spPr>
            <a:xfrm>
              <a:off x="5333753" y="2436123"/>
              <a:ext cx="228669" cy="500090"/>
            </a:xfrm>
            <a:prstGeom prst="rect">
              <a:avLst/>
            </a:prstGeom>
          </p:spPr>
          <p:txBody>
            <a:bodyPr wrap="none">
              <a:spAutoFit/>
            </a:bodyPr>
            <a:lstStyle/>
            <a:p>
              <a:pPr defTabSz="1219170">
                <a:buClr>
                  <a:srgbClr val="000000"/>
                </a:buClr>
              </a:pPr>
              <a:r>
                <a:rPr lang="en-US" altLang="vi-VN" sz="3733">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733" kern="0" dirty="0">
                <a:solidFill>
                  <a:srgbClr val="FFFFFF"/>
                </a:solidFill>
                <a:latin typeface="Arial"/>
                <a:cs typeface="Arial"/>
                <a:sym typeface="Arial"/>
              </a:endParaRPr>
            </a:p>
          </p:txBody>
        </p:sp>
      </p:grpSp>
      <p:grpSp>
        <p:nvGrpSpPr>
          <p:cNvPr id="22" name="Group 21"/>
          <p:cNvGrpSpPr/>
          <p:nvPr/>
        </p:nvGrpSpPr>
        <p:grpSpPr>
          <a:xfrm>
            <a:off x="6591799" y="4785463"/>
            <a:ext cx="3218121" cy="1431852"/>
            <a:chOff x="4943848" y="3589097"/>
            <a:chExt cx="2413591" cy="107388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
          <p:nvSpPr>
            <p:cNvPr id="18" name="Rectangle 17"/>
            <p:cNvSpPr/>
            <p:nvPr/>
          </p:nvSpPr>
          <p:spPr>
            <a:xfrm>
              <a:off x="5046855" y="3940322"/>
              <a:ext cx="2207576" cy="392415"/>
            </a:xfrm>
            <a:prstGeom prst="rect">
              <a:avLst/>
            </a:prstGeom>
          </p:spPr>
          <p:txBody>
            <a:bodyPr wrap="none">
              <a:spAutoFit/>
            </a:bodyPr>
            <a:lstStyle/>
            <a:p>
              <a:pPr defTabSz="1219170">
                <a:buClr>
                  <a:srgbClr val="000000"/>
                </a:buClr>
              </a:pPr>
              <a:r>
                <a:rPr lang="en-US" alt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Độ</a:t>
              </a:r>
              <a:r>
                <a:rPr lang="vi-VN"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cao của âm</a:t>
              </a: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2800" kern="0" dirty="0">
                <a:solidFill>
                  <a:schemeClr val="bg1"/>
                </a:solidFill>
                <a:latin typeface="Arial"/>
                <a:cs typeface="Arial"/>
                <a:sym typeface="Arial"/>
              </a:endParaRPr>
            </a:p>
          </p:txBody>
        </p:sp>
      </p:grpSp>
    </p:spTree>
    <p:extLst>
      <p:ext uri="{BB962C8B-B14F-4D97-AF65-F5344CB8AC3E}">
        <p14:creationId xmlns:p14="http://schemas.microsoft.com/office/powerpoint/2010/main" val="50316248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1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2600" tmFilter="0, 0; .2, .5; .8, .5; 1, 0"/>
                                        <p:tgtEl>
                                          <p:spTgt spid="19"/>
                                        </p:tgtEl>
                                      </p:cBhvr>
                                    </p:animEffect>
                                    <p:animScale>
                                      <p:cBhvr>
                                        <p:cTn id="27" dur="1300" autoRev="1" fill="hold"/>
                                        <p:tgtEl>
                                          <p:spTgt spid="19"/>
                                        </p:tgtEl>
                                      </p:cBhvr>
                                      <p:by x="105000" y="105000"/>
                                    </p:animScale>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2000"/>
                                        <p:tgtEl>
                                          <p:spTgt spid="20"/>
                                        </p:tgtEl>
                                      </p:cBhvr>
                                    </p:animEffect>
                                    <p:set>
                                      <p:cBhvr>
                                        <p:cTn id="33" dur="1" fill="hold">
                                          <p:stCondLst>
                                            <p:cond delay="1999"/>
                                          </p:stCondLst>
                                        </p:cTn>
                                        <p:tgtEl>
                                          <p:spTgt spid="20"/>
                                        </p:tgtEl>
                                        <p:attrNameLst>
                                          <p:attrName>style.visibility</p:attrName>
                                        </p:attrNameLst>
                                      </p:cBhvr>
                                      <p:to>
                                        <p:strVal val="hidden"/>
                                      </p:to>
                                    </p:set>
                                  </p:childTnLst>
                                </p:cTn>
                              </p:par>
                              <p:par>
                                <p:cTn id="34" presetID="6" presetClass="exit" presetSubtype="32" fill="hold" nodeType="withEffect">
                                  <p:stCondLst>
                                    <p:cond delay="0"/>
                                  </p:stCondLst>
                                  <p:childTnLst>
                                    <p:animEffect transition="out" filter="circle(out)">
                                      <p:cBhvr>
                                        <p:cTn id="35" dur="2000"/>
                                        <p:tgtEl>
                                          <p:spTgt spid="22"/>
                                        </p:tgtEl>
                                      </p:cBhvr>
                                    </p:animEffect>
                                    <p:set>
                                      <p:cBhvr>
                                        <p:cTn id="36" dur="1" fill="hold">
                                          <p:stCondLst>
                                            <p:cond delay="1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70782" y="1113961"/>
            <a:ext cx="10850436" cy="2432409"/>
            <a:chOff x="1342678" y="1141740"/>
            <a:chExt cx="6618070" cy="1334069"/>
          </a:xfrm>
        </p:grpSpPr>
        <p:sp>
          <p:nvSpPr>
            <p:cNvPr id="6" name="Rounded Rectangle 5"/>
            <p:cNvSpPr/>
            <p:nvPr/>
          </p:nvSpPr>
          <p:spPr>
            <a:xfrm>
              <a:off x="1342678" y="1141740"/>
              <a:ext cx="6618070" cy="1060258"/>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2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146177"/>
              <a:ext cx="6188597" cy="1329632"/>
            </a:xfrm>
            <a:prstGeom prst="rect">
              <a:avLst/>
            </a:prstGeom>
          </p:spPr>
          <p:txBody>
            <a:bodyPr wrap="square">
              <a:spAutoFit/>
            </a:bodyPr>
            <a:lstStyle/>
            <a:p>
              <a:pPr algn="just">
                <a:lnSpc>
                  <a:spcPct val="115000"/>
                </a:lnSpc>
                <a:spcAft>
                  <a:spcPts val="800"/>
                </a:spcAft>
              </a:pPr>
              <a:r>
                <a:rPr lang="en-US" sz="32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 3</a:t>
              </a:r>
              <a:r>
                <a:rPr lang="en-US"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Tần số vỗ cánh của một số loại côn trùng khi bay như sau: ruồi khoảng 350 Hz, ong khoảng 440Hz, muỗi khoảng 600 Hz.</a:t>
              </a:r>
              <a:r>
                <a:rPr lang="vi-VN" sz="32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Âm do côn trùng nào phát ra có cao nhất?</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en-US" sz="18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6699741" y="3184040"/>
            <a:ext cx="3891889" cy="1508566"/>
            <a:chOff x="1420293" y="2287676"/>
            <a:chExt cx="2413591" cy="1073889"/>
          </a:xfrm>
        </p:grpSpPr>
        <p:sp>
          <p:nvSpPr>
            <p:cNvPr id="10" name="Rounded Rectangle 9"/>
            <p:cNvSpPr/>
            <p:nvPr/>
          </p:nvSpPr>
          <p:spPr>
            <a:xfrm>
              <a:off x="1420293" y="2287676"/>
              <a:ext cx="2413591" cy="1073889"/>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2075735" y="2626768"/>
              <a:ext cx="1179000" cy="416278"/>
            </a:xfrm>
            <a:prstGeom prst="rect">
              <a:avLst/>
            </a:prstGeom>
          </p:spPr>
          <p:txBody>
            <a:bodyPr wrap="none">
              <a:spAutoFit/>
            </a:bodyPr>
            <a:lstStyle/>
            <a:p>
              <a:pPr defTabSz="1219170">
                <a:buClr>
                  <a:srgbClr val="000000"/>
                </a:buClr>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Muỗi.</a:t>
              </a:r>
              <a:endParaRPr lang="en-US" sz="3200" kern="0" dirty="0">
                <a:solidFill>
                  <a:schemeClr val="bg1"/>
                </a:solidFill>
                <a:latin typeface="Arial"/>
                <a:cs typeface="Arial"/>
                <a:sym typeface="Arial"/>
              </a:endParaRPr>
            </a:p>
          </p:txBody>
        </p:sp>
      </p:grpSp>
      <p:grpSp>
        <p:nvGrpSpPr>
          <p:cNvPr id="20" name="Group 19"/>
          <p:cNvGrpSpPr/>
          <p:nvPr/>
        </p:nvGrpSpPr>
        <p:grpSpPr>
          <a:xfrm>
            <a:off x="1173965" y="4855170"/>
            <a:ext cx="4129555" cy="1573441"/>
            <a:chOff x="1325381" y="3670794"/>
            <a:chExt cx="2413591" cy="1073889"/>
          </a:xfrm>
        </p:grpSpPr>
        <p:sp>
          <p:nvSpPr>
            <p:cNvPr id="11" name="Rounded Rectangle 10"/>
            <p:cNvSpPr/>
            <p:nvPr/>
          </p:nvSpPr>
          <p:spPr>
            <a:xfrm>
              <a:off x="1325381" y="3670794"/>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325381" y="4011530"/>
              <a:ext cx="2317898" cy="399115"/>
            </a:xfrm>
            <a:prstGeom prst="rect">
              <a:avLst/>
            </a:prstGeom>
          </p:spPr>
          <p:txBody>
            <a:bodyPr wrap="square">
              <a:spAutoFit/>
            </a:bodyPr>
            <a:lstStyle/>
            <a:p>
              <a:pPr algn="ctr" defTabSz="1219170">
                <a:buClr>
                  <a:srgbClr val="000000"/>
                </a:buClr>
              </a:pPr>
              <a:r>
                <a:rPr lang="en-US" altLang="vi-VN" sz="3200">
                  <a:solidFill>
                    <a:srgbClr val="C00000"/>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Ong.</a:t>
              </a:r>
              <a:endParaRPr lang="en-US" sz="3200" kern="0" dirty="0">
                <a:solidFill>
                  <a:srgbClr val="C00000"/>
                </a:solidFill>
                <a:latin typeface="Arial"/>
                <a:cs typeface="Arial"/>
                <a:sym typeface="Arial"/>
              </a:endParaRPr>
            </a:p>
          </p:txBody>
        </p:sp>
      </p:grpSp>
      <p:grpSp>
        <p:nvGrpSpPr>
          <p:cNvPr id="21" name="Group 20"/>
          <p:cNvGrpSpPr/>
          <p:nvPr/>
        </p:nvGrpSpPr>
        <p:grpSpPr>
          <a:xfrm>
            <a:off x="1151626" y="3144819"/>
            <a:ext cx="4129555" cy="1573441"/>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Ruồi.</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a:solidFill>
                  <a:schemeClr val="bg1"/>
                </a:solidFill>
                <a:latin typeface="Arial"/>
                <a:sym typeface="Arial"/>
              </a:endParaRPr>
            </a:p>
          </p:txBody>
        </p:sp>
        <p:sp>
          <p:nvSpPr>
            <p:cNvPr id="16" name="Rectangle 15"/>
            <p:cNvSpPr/>
            <p:nvPr/>
          </p:nvSpPr>
          <p:spPr>
            <a:xfrm>
              <a:off x="5333753" y="2436123"/>
              <a:ext cx="196056" cy="399115"/>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529464" y="4894392"/>
            <a:ext cx="4626215" cy="1579423"/>
            <a:chOff x="4822635" y="3589097"/>
            <a:chExt cx="2868991" cy="112432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822635" y="3946597"/>
              <a:ext cx="2868991" cy="766829"/>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Chưa so sánh được.</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a:p>
              <a:pPr defTabSz="1219170">
                <a:buClr>
                  <a:srgbClr val="000000"/>
                </a:buClr>
              </a:pPr>
              <a:endParaRPr lang="en-US" sz="3200" kern="0" dirty="0">
                <a:solidFill>
                  <a:schemeClr val="bg1"/>
                </a:solidFill>
                <a:latin typeface="Arial"/>
                <a:cs typeface="Arial"/>
                <a:sym typeface="Arial"/>
              </a:endParaRPr>
            </a:p>
          </p:txBody>
        </p:sp>
      </p:grpSp>
    </p:spTree>
    <p:extLst>
      <p:ext uri="{BB962C8B-B14F-4D97-AF65-F5344CB8AC3E}">
        <p14:creationId xmlns:p14="http://schemas.microsoft.com/office/powerpoint/2010/main" val="207273836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10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circle(in)">
                                      <p:cBhvr>
                                        <p:cTn id="17" dur="10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6" presetClass="emph" presetSubtype="0" fill="hold" nodeType="clickEffect">
                                  <p:stCondLst>
                                    <p:cond delay="0"/>
                                  </p:stCondLst>
                                  <p:childTnLst>
                                    <p:animEffect transition="out" filter="fade">
                                      <p:cBhvr>
                                        <p:cTn id="26" dur="2600" tmFilter="0, 0; .2, .5; .8, .5; 1, 0"/>
                                        <p:tgtEl>
                                          <p:spTgt spid="19"/>
                                        </p:tgtEl>
                                      </p:cBhvr>
                                    </p:animEffect>
                                    <p:animScale>
                                      <p:cBhvr>
                                        <p:cTn id="27" dur="1300" autoRev="1" fill="hold"/>
                                        <p:tgtEl>
                                          <p:spTgt spid="19"/>
                                        </p:tgtEl>
                                      </p:cBhvr>
                                      <p:by x="105000" y="105000"/>
                                    </p:animScale>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2000"/>
                                        <p:tgtEl>
                                          <p:spTgt spid="20"/>
                                        </p:tgtEl>
                                      </p:cBhvr>
                                    </p:animEffect>
                                    <p:set>
                                      <p:cBhvr>
                                        <p:cTn id="33" dur="1" fill="hold">
                                          <p:stCondLst>
                                            <p:cond delay="1999"/>
                                          </p:stCondLst>
                                        </p:cTn>
                                        <p:tgtEl>
                                          <p:spTgt spid="20"/>
                                        </p:tgtEl>
                                        <p:attrNameLst>
                                          <p:attrName>style.visibility</p:attrName>
                                        </p:attrNameLst>
                                      </p:cBhvr>
                                      <p:to>
                                        <p:strVal val="hidden"/>
                                      </p:to>
                                    </p:set>
                                  </p:childTnLst>
                                </p:cTn>
                              </p:par>
                              <p:par>
                                <p:cTn id="34" presetID="6" presetClass="exit" presetSubtype="32" fill="hold" nodeType="withEffect">
                                  <p:stCondLst>
                                    <p:cond delay="0"/>
                                  </p:stCondLst>
                                  <p:childTnLst>
                                    <p:animEffect transition="out" filter="circle(out)">
                                      <p:cBhvr>
                                        <p:cTn id="35" dur="2000"/>
                                        <p:tgtEl>
                                          <p:spTgt spid="22"/>
                                        </p:tgtEl>
                                      </p:cBhvr>
                                    </p:animEffect>
                                    <p:set>
                                      <p:cBhvr>
                                        <p:cTn id="36" dur="1" fill="hold">
                                          <p:stCondLst>
                                            <p:cond delay="19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1636139" y="1574934"/>
            <a:ext cx="9053624" cy="992372"/>
            <a:chOff x="1154226" y="1181199"/>
            <a:chExt cx="5975498" cy="744279"/>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232185" y="1282786"/>
              <a:ext cx="5606557" cy="508841"/>
            </a:xfrm>
            <a:prstGeom prst="rect">
              <a:avLst/>
            </a:prstGeom>
          </p:spPr>
          <p:txBody>
            <a:bodyPr wrap="none">
              <a:spAutoFit/>
            </a:bodyPr>
            <a:lstStyle/>
            <a:p>
              <a:pPr algn="just">
                <a:lnSpc>
                  <a:spcPct val="115000"/>
                </a:lnSpc>
                <a:spcAft>
                  <a:spcPts val="800"/>
                </a:spcAft>
                <a:tabLst>
                  <a:tab pos="1609725" algn="l"/>
                </a:tabLst>
              </a:pPr>
              <a:r>
                <a:rPr lang="en-US"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a:t>
              </a:r>
              <a:r>
                <a:rPr lang="vi-VN" sz="36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 </a:t>
              </a:r>
              <a:r>
                <a:rPr lang="en-US" sz="36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Câu phát biểu nào sau đây là </a:t>
              </a:r>
              <a:r>
                <a:rPr lang="en-US" sz="3600" b="1" i="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sai?</a:t>
              </a: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262531" y="2828811"/>
            <a:ext cx="9919208" cy="849966"/>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523389" y="2187647"/>
              <a:ext cx="2369801" cy="424514"/>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Tần số dao động</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càng lớn, âm phát ra càng</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to.</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1262530" y="3734903"/>
            <a:ext cx="9767680" cy="719597"/>
            <a:chOff x="1403497" y="3629246"/>
            <a:chExt cx="2413591" cy="1104240"/>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484729" y="3777785"/>
              <a:ext cx="2179569" cy="955701"/>
            </a:xfrm>
            <a:prstGeom prst="rect">
              <a:avLst/>
            </a:prstGeom>
          </p:spPr>
          <p:txBody>
            <a:bodyPr wrap="square">
              <a:spAutoFit/>
            </a:bodyPr>
            <a:lstStyle/>
            <a:p>
              <a:pPr algn="just">
                <a:lnSpc>
                  <a:spcPct val="115000"/>
                </a:lnSpc>
                <a:spcAft>
                  <a:spcPts val="800"/>
                </a:spcAft>
                <a:tabLst>
                  <a:tab pos="1609725" algn="l"/>
                </a:tabLst>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Tần số là số dao động trong một giây.</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1262530" y="4533418"/>
            <a:ext cx="9899120" cy="732103"/>
            <a:chOff x="4976379" y="2082947"/>
            <a:chExt cx="4826108" cy="756332"/>
          </a:xfrm>
        </p:grpSpPr>
        <p:sp>
          <p:nvSpPr>
            <p:cNvPr id="12" name="Rounded Rectangle 11"/>
            <p:cNvSpPr/>
            <p:nvPr/>
          </p:nvSpPr>
          <p:spPr>
            <a:xfrm>
              <a:off x="4976379" y="2082947"/>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6" name="Rectangle 15"/>
            <p:cNvSpPr/>
            <p:nvPr/>
          </p:nvSpPr>
          <p:spPr>
            <a:xfrm>
              <a:off x="5052354" y="2190848"/>
              <a:ext cx="4750133" cy="604128"/>
            </a:xfrm>
            <a:prstGeom prst="rect">
              <a:avLst/>
            </a:prstGeom>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Tần số dao động càng nhỏ, âm phát ra</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càng trầm.</a:t>
              </a:r>
              <a:endParaRPr lang="en-US" sz="3200" kern="0" dirty="0">
                <a:solidFill>
                  <a:schemeClr val="bg1"/>
                </a:solidFill>
                <a:latin typeface="Arial"/>
                <a:cs typeface="Arial"/>
                <a:sym typeface="Arial"/>
              </a:endParaRPr>
            </a:p>
          </p:txBody>
        </p:sp>
      </p:grpSp>
      <p:sp>
        <p:nvSpPr>
          <p:cNvPr id="17" name="Rectangle 16"/>
          <p:cNvSpPr/>
          <p:nvPr/>
        </p:nvSpPr>
        <p:spPr>
          <a:xfrm>
            <a:off x="11832142" y="1450291"/>
            <a:ext cx="2121093" cy="666786"/>
          </a:xfrm>
          <a:prstGeom prst="rect">
            <a:avLst/>
          </a:prstGeom>
        </p:spPr>
        <p:txBody>
          <a:bodyPr wrap="none">
            <a:spAutoFit/>
          </a:bodyPr>
          <a:lstStyle/>
          <a:p>
            <a:pPr defTabSz="1219170">
              <a:buClr>
                <a:srgbClr val="000000"/>
              </a:buClr>
            </a:pP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thước</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đo</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a:t>
            </a:r>
            <a:endParaRPr lang="en-US" sz="3733" kern="0" dirty="0">
              <a:solidFill>
                <a:srgbClr val="FFFFFF"/>
              </a:solidFill>
              <a:latin typeface="Arial"/>
              <a:cs typeface="Arial"/>
              <a:sym typeface="Arial"/>
            </a:endParaRPr>
          </a:p>
        </p:txBody>
      </p:sp>
      <p:grpSp>
        <p:nvGrpSpPr>
          <p:cNvPr id="22" name="Group 21"/>
          <p:cNvGrpSpPr/>
          <p:nvPr/>
        </p:nvGrpSpPr>
        <p:grpSpPr>
          <a:xfrm>
            <a:off x="1286925" y="5364225"/>
            <a:ext cx="9743285" cy="951168"/>
            <a:chOff x="4943849" y="3629246"/>
            <a:chExt cx="2413591" cy="1073889"/>
          </a:xfrm>
        </p:grpSpPr>
        <p:sp>
          <p:nvSpPr>
            <p:cNvPr id="13" name="Rounded Rectangle 12"/>
            <p:cNvSpPr/>
            <p:nvPr/>
          </p:nvSpPr>
          <p:spPr>
            <a:xfrm>
              <a:off x="4943849" y="3629246"/>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73001" y="3870827"/>
              <a:ext cx="2134202" cy="660223"/>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Tần số dao động càng lớn, âm phát ra càng cao.</a:t>
              </a:r>
              <a:endParaRPr lang="en-US" sz="3200" kern="0" dirty="0">
                <a:solidFill>
                  <a:schemeClr val="bg1"/>
                </a:solidFill>
                <a:latin typeface="Arial"/>
                <a:cs typeface="Arial"/>
                <a:sym typeface="Arial"/>
              </a:endParaRPr>
            </a:p>
          </p:txBody>
        </p:sp>
      </p:grpSp>
    </p:spTree>
    <p:extLst>
      <p:ext uri="{BB962C8B-B14F-4D97-AF65-F5344CB8AC3E}">
        <p14:creationId xmlns:p14="http://schemas.microsoft.com/office/powerpoint/2010/main" val="39862333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par>
                                <p:cTn id="8" presetID="6" presetClass="entr" presetSubtype="16"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1000"/>
                                        <p:tgtEl>
                                          <p:spTgt spid="20"/>
                                        </p:tgtEl>
                                      </p:cBhvr>
                                    </p:animEffect>
                                  </p:childTnLst>
                                </p:cTn>
                              </p:par>
                              <p:par>
                                <p:cTn id="11" presetID="10" presetClass="entr" presetSubtype="0" fill="hold" nodeType="withEffect">
                                  <p:stCondLst>
                                    <p:cond delay="20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par>
                                <p:cTn id="14" presetID="6" presetClass="entr" presetSubtype="16" fill="hold" nodeType="withEffect">
                                  <p:stCondLst>
                                    <p:cond delay="300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10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6" presetClass="exit" presetSubtype="32" fill="hold" nodeType="withEffect">
                                  <p:stCondLst>
                                    <p:cond delay="0"/>
                                  </p:stCondLst>
                                  <p:childTnLst>
                                    <p:animEffect transition="out" filter="circle(out)">
                                      <p:cBhvr>
                                        <p:cTn id="23" dur="500"/>
                                        <p:tgtEl>
                                          <p:spTgt spid="22"/>
                                        </p:tgtEl>
                                      </p:cBhvr>
                                    </p:animEffect>
                                    <p:set>
                                      <p:cBhvr>
                                        <p:cTn id="24" dur="1" fill="hold">
                                          <p:stCondLst>
                                            <p:cond delay="499"/>
                                          </p:stCondLst>
                                        </p:cTn>
                                        <p:tgtEl>
                                          <p:spTgt spid="22"/>
                                        </p:tgtEl>
                                        <p:attrNameLst>
                                          <p:attrName>style.visibility</p:attrName>
                                        </p:attrNameLst>
                                      </p:cBhvr>
                                      <p:to>
                                        <p:strVal val="hidden"/>
                                      </p:to>
                                    </p:set>
                                  </p:childTnLst>
                                </p:cTn>
                              </p:par>
                              <p:par>
                                <p:cTn id="25" presetID="3" presetClass="exit" presetSubtype="10" fill="hold" nodeType="withEffect">
                                  <p:stCondLst>
                                    <p:cond delay="0"/>
                                  </p:stCondLst>
                                  <p:childTnLst>
                                    <p:animEffect transition="out" filter="blinds(horizontal)">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1569187" y="983557"/>
            <a:ext cx="9053624" cy="992372"/>
            <a:chOff x="1154226" y="1181199"/>
            <a:chExt cx="5975498" cy="744279"/>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985480" y="1282786"/>
              <a:ext cx="4099964" cy="516824"/>
            </a:xfrm>
            <a:prstGeom prst="rect">
              <a:avLst/>
            </a:prstGeom>
          </p:spPr>
          <p:txBody>
            <a:bodyPr wrap="none">
              <a:spAutoFit/>
            </a:bodyPr>
            <a:lstStyle/>
            <a:p>
              <a:pPr algn="just">
                <a:lnSpc>
                  <a:spcPct val="115000"/>
                </a:lnSpc>
                <a:spcAft>
                  <a:spcPts val="800"/>
                </a:spcAft>
                <a:tabLst>
                  <a:tab pos="1609725" algn="l"/>
                </a:tabLs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5.</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Biên độ dao động là gì ? </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251946" y="2156479"/>
            <a:ext cx="9919208"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523389" y="2187647"/>
              <a:ext cx="2369801" cy="424514"/>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Là số dao động trong một giây.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1212160" y="3224348"/>
            <a:ext cx="9767680"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800" kern="0">
                <a:solidFill>
                  <a:srgbClr val="FFFFFF"/>
                </a:solidFill>
                <a:latin typeface="Arial"/>
                <a:sym typeface="Arial"/>
              </a:endParaRPr>
            </a:p>
          </p:txBody>
        </p:sp>
        <p:sp>
          <p:nvSpPr>
            <p:cNvPr id="15" name="Rectangle 14"/>
            <p:cNvSpPr/>
            <p:nvPr/>
          </p:nvSpPr>
          <p:spPr>
            <a:xfrm>
              <a:off x="1480630" y="3801987"/>
              <a:ext cx="2179569" cy="853863"/>
            </a:xfrm>
            <a:prstGeom prst="rect">
              <a:avLst/>
            </a:prstGeom>
          </p:spPr>
          <p:txBody>
            <a:bodyPr wrap="square">
              <a:spAutoFit/>
            </a:bodyPr>
            <a:lstStyle/>
            <a:p>
              <a:pPr algn="just">
                <a:lnSpc>
                  <a:spcPct val="115000"/>
                </a:lnSpc>
                <a:spcAft>
                  <a:spcPts val="800"/>
                </a:spcAft>
                <a:tabLst>
                  <a:tab pos="1609725" algn="l"/>
                </a:tabLst>
              </a:pPr>
              <a:r>
                <a:rPr lang="en-US" sz="28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Là độ lệch của vật trong một giây. </a:t>
              </a:r>
              <a:endParaRPr lang="en-US" sz="28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1212159" y="4437390"/>
            <a:ext cx="9915708" cy="1058389"/>
            <a:chOff x="4968292" y="2168399"/>
            <a:chExt cx="4834195" cy="756332"/>
          </a:xfrm>
        </p:grpSpPr>
        <p:sp>
          <p:nvSpPr>
            <p:cNvPr id="12" name="Rounded Rectangle 11"/>
            <p:cNvSpPr/>
            <p:nvPr/>
          </p:nvSpPr>
          <p:spPr>
            <a:xfrm>
              <a:off x="4968292" y="2168399"/>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15000"/>
                </a:lnSpc>
                <a:spcAft>
                  <a:spcPts val="800"/>
                </a:spcAft>
                <a:tabLst>
                  <a:tab pos="1609725" algn="l"/>
                </a:tabLst>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Là khoảng cách lớn nhất giữa hai vị trí mà vật dao động thực hiện được. </a:t>
              </a:r>
              <a:endParaRPr lang="en-US"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373897"/>
            </a:xfrm>
            <a:prstGeom prst="rect">
              <a:avLst/>
            </a:prstGeom>
          </p:spPr>
          <p:txBody>
            <a:bodyPr wrap="square">
              <a:spAutoFit/>
            </a:bodyPr>
            <a:lstStyle/>
            <a:p>
              <a:pPr defTabSz="1219170">
                <a:buClr>
                  <a:srgbClr val="000000"/>
                </a:buClr>
              </a:pPr>
              <a:endParaRPr lang="en-US" sz="2800" kern="0" dirty="0">
                <a:solidFill>
                  <a:schemeClr val="bg1"/>
                </a:solidFill>
                <a:latin typeface="Arial"/>
                <a:cs typeface="Arial"/>
                <a:sym typeface="Arial"/>
              </a:endParaRPr>
            </a:p>
          </p:txBody>
        </p:sp>
      </p:grpSp>
      <p:grpSp>
        <p:nvGrpSpPr>
          <p:cNvPr id="22" name="Group 21"/>
          <p:cNvGrpSpPr/>
          <p:nvPr/>
        </p:nvGrpSpPr>
        <p:grpSpPr>
          <a:xfrm>
            <a:off x="1212160" y="5621196"/>
            <a:ext cx="9904593" cy="1058389"/>
            <a:chOff x="4945323" y="3598822"/>
            <a:chExt cx="2453550" cy="1073889"/>
          </a:xfrm>
        </p:grpSpPr>
        <p:sp>
          <p:nvSpPr>
            <p:cNvPr id="13" name="Rounded Rectangle 12"/>
            <p:cNvSpPr/>
            <p:nvPr/>
          </p:nvSpPr>
          <p:spPr>
            <a:xfrm>
              <a:off x="494532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68655" y="3878788"/>
              <a:ext cx="2430218" cy="459338"/>
            </a:xfrm>
            <a:prstGeom prst="rect">
              <a:avLst/>
            </a:prstGeom>
          </p:spPr>
          <p:txBody>
            <a:bodyPr wrap="square">
              <a:spAutoFit/>
            </a:bodyPr>
            <a:lstStyle/>
            <a:p>
              <a:pPr defTabSz="1219170">
                <a:buClr>
                  <a:srgbClr val="000000"/>
                </a:buClr>
              </a:pPr>
              <a:r>
                <a:rPr lang="en-US" alt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Là độ lệch lớn nhất so với vị trí cân bằng khi vật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49134194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par>
                                <p:cTn id="8" presetID="6" presetClass="entr" presetSubtype="16"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1000"/>
                                        <p:tgtEl>
                                          <p:spTgt spid="20"/>
                                        </p:tgtEl>
                                      </p:cBhvr>
                                    </p:animEffect>
                                  </p:childTnLst>
                                </p:cTn>
                              </p:par>
                              <p:par>
                                <p:cTn id="11" presetID="10" presetClass="entr" presetSubtype="0" fill="hold" nodeType="withEffect">
                                  <p:stCondLst>
                                    <p:cond delay="20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par>
                                <p:cTn id="14" presetID="6" presetClass="entr" presetSubtype="16" fill="hold" nodeType="withEffect">
                                  <p:stCondLst>
                                    <p:cond delay="300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10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3" presetClass="exit" presetSubtype="10" fill="hold" nodeType="withEffect">
                                  <p:stCondLst>
                                    <p:cond delay="0"/>
                                  </p:stCondLst>
                                  <p:childTnLst>
                                    <p:animEffect transition="out" filter="blinds(horizontal)">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cTn>
                              </p:par>
                              <p:par>
                                <p:cTn id="25" presetID="3" presetClass="exit" presetSubtype="10" fill="hold" nodeType="withEffect">
                                  <p:stCondLst>
                                    <p:cond delay="0"/>
                                  </p:stCondLst>
                                  <p:childTnLst>
                                    <p:animEffect transition="out" filter="blinds(horizontal)">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42" presetClass="path" presetSubtype="0" accel="50000" decel="50000" fill="hold" nodeType="withEffect">
                                  <p:stCondLst>
                                    <p:cond delay="250"/>
                                  </p:stCondLst>
                                  <p:childTnLst>
                                    <p:animMotion origin="layout" path="M 0.00182 0.00324 L 0.00351 -0.34514 " pathEditMode="relative" rAng="0" ptsTypes="AA">
                                      <p:cBhvr>
                                        <p:cTn id="29" dur="1000" fill="hold"/>
                                        <p:tgtEl>
                                          <p:spTgt spid="22"/>
                                        </p:tgtEl>
                                        <p:attrNameLst>
                                          <p:attrName>ppt_x</p:attrName>
                                          <p:attrName>ppt_y</p:attrName>
                                        </p:attrNameLst>
                                      </p:cBhvr>
                                      <p:rCtr x="78" y="-17431"/>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1569187" y="983557"/>
            <a:ext cx="9053624" cy="992372"/>
            <a:chOff x="1154226" y="1181199"/>
            <a:chExt cx="5975498" cy="744279"/>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42195" y="1282786"/>
              <a:ext cx="5186531" cy="467099"/>
            </a:xfrm>
            <a:prstGeom prst="rect">
              <a:avLst/>
            </a:prstGeom>
          </p:spPr>
          <p:txBody>
            <a:bodyPr wrap="none">
              <a:spAutoFit/>
            </a:bodyPr>
            <a:lstStyle/>
            <a:p>
              <a:pPr algn="just">
                <a:lnSpc>
                  <a:spcPct val="115000"/>
                </a:lnSpc>
                <a:spcAft>
                  <a:spcPts val="800"/>
                </a:spcAft>
                <a:tabLst>
                  <a:tab pos="1609725" algn="l"/>
                </a:tabLst>
              </a:pPr>
              <a:r>
                <a:rPr lang="en-US" sz="32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6</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Biên độ dao động của âm càng lớn khi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518388" y="2309777"/>
            <a:ext cx="7117997"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4" name="Rectangle 13"/>
            <p:cNvSpPr/>
            <p:nvPr/>
          </p:nvSpPr>
          <p:spPr>
            <a:xfrm>
              <a:off x="1523389" y="2187647"/>
              <a:ext cx="2369801" cy="363596"/>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vật dao động với tần số càng lớn.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4718395" y="3425067"/>
            <a:ext cx="7009261"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480630" y="3801987"/>
              <a:ext cx="2179569" cy="673957"/>
            </a:xfrm>
            <a:prstGeom prst="rect">
              <a:avLst/>
            </a:prstGeom>
          </p:spPr>
          <p:txBody>
            <a:bodyPr wrap="square">
              <a:spAutoFit/>
            </a:bodyPr>
            <a:lstStyle/>
            <a:p>
              <a:pPr algn="just">
                <a:lnSpc>
                  <a:spcPct val="115000"/>
                </a:lnSpc>
                <a:spcAft>
                  <a:spcPts val="800"/>
                </a:spcAft>
                <a:tabLst>
                  <a:tab pos="1609725" algn="l"/>
                </a:tabLst>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vật dao động càng nhanh.</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518388" y="4585666"/>
            <a:ext cx="7115485" cy="1058389"/>
            <a:chOff x="4968292" y="2190848"/>
            <a:chExt cx="4834195" cy="756332"/>
          </a:xfrm>
        </p:grpSpPr>
        <p:sp>
          <p:nvSpPr>
            <p:cNvPr id="12" name="Rounded Rectangle 11"/>
            <p:cNvSpPr/>
            <p:nvPr/>
          </p:nvSpPr>
          <p:spPr>
            <a:xfrm>
              <a:off x="4968292" y="2190848"/>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tabLst>
                  <a:tab pos="1609725" algn="l"/>
                </a:tabLst>
              </a:pP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vật dao động càng chậm.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417884"/>
            </a:xfrm>
            <a:prstGeom prst="rect">
              <a:avLst/>
            </a:prstGeom>
          </p:spPr>
          <p:txBody>
            <a:bodyPr wrap="square">
              <a:spAutoFit/>
            </a:bodyPr>
            <a:lstStyle/>
            <a:p>
              <a:pPr defTabSz="1219170">
                <a:buClr>
                  <a:srgbClr val="000000"/>
                </a:buClr>
              </a:pPr>
              <a:endParaRPr lang="en-US" sz="3200" kern="0" dirty="0">
                <a:solidFill>
                  <a:schemeClr val="bg1"/>
                </a:solidFill>
                <a:latin typeface="Arial"/>
                <a:cs typeface="Arial"/>
                <a:sym typeface="Arial"/>
              </a:endParaRPr>
            </a:p>
          </p:txBody>
        </p:sp>
      </p:grpSp>
      <p:sp>
        <p:nvSpPr>
          <p:cNvPr id="17" name="Rectangle 16"/>
          <p:cNvSpPr/>
          <p:nvPr/>
        </p:nvSpPr>
        <p:spPr>
          <a:xfrm>
            <a:off x="11832142" y="1450291"/>
            <a:ext cx="2121093" cy="666786"/>
          </a:xfrm>
          <a:prstGeom prst="rect">
            <a:avLst/>
          </a:prstGeom>
        </p:spPr>
        <p:txBody>
          <a:bodyPr wrap="none">
            <a:spAutoFit/>
          </a:bodyPr>
          <a:lstStyle/>
          <a:p>
            <a:pPr defTabSz="1219170">
              <a:buClr>
                <a:srgbClr val="000000"/>
              </a:buClr>
            </a:pP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thước</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altLang="vi-VN" sz="3733" dirty="0" err="1">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đo</a:t>
            </a:r>
            <a:r>
              <a:rPr lang="en-US" altLang="vi-VN" sz="3733" dirty="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a:t>
            </a:r>
            <a:endParaRPr lang="en-US" sz="3733" kern="0" dirty="0">
              <a:solidFill>
                <a:srgbClr val="FFFFFF"/>
              </a:solidFill>
              <a:latin typeface="Arial"/>
              <a:cs typeface="Arial"/>
              <a:sym typeface="Arial"/>
            </a:endParaRPr>
          </a:p>
        </p:txBody>
      </p:sp>
      <p:grpSp>
        <p:nvGrpSpPr>
          <p:cNvPr id="22" name="Group 21"/>
          <p:cNvGrpSpPr/>
          <p:nvPr/>
        </p:nvGrpSpPr>
        <p:grpSpPr>
          <a:xfrm>
            <a:off x="4718395" y="5805145"/>
            <a:ext cx="7225462" cy="1297626"/>
            <a:chOff x="4945323" y="3598822"/>
            <a:chExt cx="2494268" cy="1316630"/>
          </a:xfrm>
        </p:grpSpPr>
        <p:sp>
          <p:nvSpPr>
            <p:cNvPr id="13" name="Rounded Rectangle 12"/>
            <p:cNvSpPr/>
            <p:nvPr/>
          </p:nvSpPr>
          <p:spPr>
            <a:xfrm>
              <a:off x="494532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5009373" y="3822458"/>
              <a:ext cx="2430218" cy="1092994"/>
            </a:xfrm>
            <a:prstGeom prst="rect">
              <a:avLst/>
            </a:prstGeom>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vật dao</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động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càng mạnh.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p>
              <a:pPr defTabSz="1219170">
                <a:buClr>
                  <a:srgbClr val="000000"/>
                </a:buClr>
              </a:pP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59779369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0-#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1+#ppt_w/2"/>
                                          </p:val>
                                        </p:tav>
                                        <p:tav tm="100000">
                                          <p:val>
                                            <p:strVal val="#ppt_x"/>
                                          </p:val>
                                        </p:tav>
                                      </p:tavLst>
                                    </p:anim>
                                    <p:anim calcmode="lin" valueType="num">
                                      <p:cBhvr additive="base">
                                        <p:cTn id="14"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0-#ppt_w/2"/>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1+#ppt_w/2"/>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 presetClass="exit" presetSubtype="10" fill="hold" nodeType="clickEffect">
                                  <p:stCondLst>
                                    <p:cond delay="0"/>
                                  </p:stCondLst>
                                  <p:childTnLst>
                                    <p:animEffect transition="out" filter="blinds(horizontal)">
                                      <p:cBhvr>
                                        <p:cTn id="30" dur="500"/>
                                        <p:tgtEl>
                                          <p:spTgt spid="19"/>
                                        </p:tgtEl>
                                      </p:cBhvr>
                                    </p:animEffect>
                                    <p:set>
                                      <p:cBhvr>
                                        <p:cTn id="31" dur="1" fill="hold">
                                          <p:stCondLst>
                                            <p:cond delay="499"/>
                                          </p:stCondLst>
                                        </p:cTn>
                                        <p:tgtEl>
                                          <p:spTgt spid="19"/>
                                        </p:tgtEl>
                                        <p:attrNameLst>
                                          <p:attrName>style.visibility</p:attrName>
                                        </p:attrNameLst>
                                      </p:cBhvr>
                                      <p:to>
                                        <p:strVal val="hidden"/>
                                      </p:to>
                                    </p:set>
                                  </p:childTnLst>
                                </p:cTn>
                              </p:par>
                              <p:par>
                                <p:cTn id="32" presetID="3" presetClass="exit" presetSubtype="10" fill="hold" nodeType="withEffect">
                                  <p:stCondLst>
                                    <p:cond delay="0"/>
                                  </p:stCondLst>
                                  <p:childTnLst>
                                    <p:animEffect transition="out" filter="blinds(horizontal)">
                                      <p:cBhvr>
                                        <p:cTn id="33" dur="500"/>
                                        <p:tgtEl>
                                          <p:spTgt spid="19"/>
                                        </p:tgtEl>
                                      </p:cBhvr>
                                    </p:animEffect>
                                    <p:set>
                                      <p:cBhvr>
                                        <p:cTn id="34" dur="1" fill="hold">
                                          <p:stCondLst>
                                            <p:cond delay="499"/>
                                          </p:stCondLst>
                                        </p:cTn>
                                        <p:tgtEl>
                                          <p:spTgt spid="19"/>
                                        </p:tgtEl>
                                        <p:attrNameLst>
                                          <p:attrName>style.visibility</p:attrName>
                                        </p:attrNameLst>
                                      </p:cBhvr>
                                      <p:to>
                                        <p:strVal val="hidden"/>
                                      </p:to>
                                    </p:set>
                                  </p:childTnLst>
                                </p:cTn>
                              </p:par>
                              <p:par>
                                <p:cTn id="35" presetID="3" presetClass="exit" presetSubtype="10" fill="hold" nodeType="withEffect">
                                  <p:stCondLst>
                                    <p:cond delay="0"/>
                                  </p:stCondLst>
                                  <p:childTnLst>
                                    <p:animEffect transition="out" filter="blinds(horizontal)">
                                      <p:cBhvr>
                                        <p:cTn id="36" dur="500"/>
                                        <p:tgtEl>
                                          <p:spTgt spid="20"/>
                                        </p:tgtEl>
                                      </p:cBhvr>
                                    </p:animEffect>
                                    <p:set>
                                      <p:cBhvr>
                                        <p:cTn id="37" dur="1" fill="hold">
                                          <p:stCondLst>
                                            <p:cond delay="499"/>
                                          </p:stCondLst>
                                        </p:cTn>
                                        <p:tgtEl>
                                          <p:spTgt spid="20"/>
                                        </p:tgtEl>
                                        <p:attrNameLst>
                                          <p:attrName>style.visibility</p:attrName>
                                        </p:attrNameLst>
                                      </p:cBhvr>
                                      <p:to>
                                        <p:strVal val="hidden"/>
                                      </p:to>
                                    </p:set>
                                  </p:childTnLst>
                                </p:cTn>
                              </p:par>
                              <p:par>
                                <p:cTn id="38" presetID="3" presetClass="exit" presetSubtype="10" fill="hold" nodeType="withEffect">
                                  <p:stCondLst>
                                    <p:cond delay="0"/>
                                  </p:stCondLst>
                                  <p:childTnLst>
                                    <p:animEffect transition="out" filter="blinds(horizontal)">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par>
                                <p:cTn id="41" presetID="42" presetClass="path" presetSubtype="0" accel="50000" decel="50000" fill="hold" nodeType="withEffect">
                                  <p:stCondLst>
                                    <p:cond delay="250"/>
                                  </p:stCondLst>
                                  <p:childTnLst>
                                    <p:animMotion origin="layout" path="M -3.33333E-6 -2.22222E-6 L -0.18333 -0.33264 " pathEditMode="relative" rAng="0" ptsTypes="AA">
                                      <p:cBhvr>
                                        <p:cTn id="42" dur="2000" fill="hold"/>
                                        <p:tgtEl>
                                          <p:spTgt spid="22"/>
                                        </p:tgtEl>
                                        <p:attrNameLst>
                                          <p:attrName>ppt_x</p:attrName>
                                          <p:attrName>ppt_y</p:attrName>
                                        </p:attrNameLst>
                                      </p:cBhvr>
                                      <p:rCtr x="-9167" y="-16644"/>
                                    </p:animMotion>
                                  </p:childTnLst>
                                </p:cTn>
                              </p:par>
                              <p:par>
                                <p:cTn id="43" presetID="6" presetClass="emph" presetSubtype="0" fill="hold" nodeType="withEffect">
                                  <p:stCondLst>
                                    <p:cond delay="250"/>
                                  </p:stCondLst>
                                  <p:childTnLst>
                                    <p:animScale>
                                      <p:cBhvr>
                                        <p:cTn id="44" dur="2000" fill="hold"/>
                                        <p:tgtEl>
                                          <p:spTgt spid="22"/>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20592" y="1227095"/>
            <a:ext cx="10850436" cy="1357045"/>
            <a:chOff x="1342678" y="1267153"/>
            <a:chExt cx="6618070" cy="74427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379558"/>
            </a:xfrm>
            <a:prstGeom prst="rect">
              <a:avLst/>
            </a:prstGeom>
          </p:spPr>
          <p:txBody>
            <a:bodyPr wrap="square">
              <a:spAutoFit/>
            </a:bodyPr>
            <a:lstStyle/>
            <a:p>
              <a:pPr algn="just">
                <a:lnSpc>
                  <a:spcPct val="115000"/>
                </a:lnSpc>
                <a:spcAft>
                  <a:spcPts val="800"/>
                </a:spcAft>
              </a:pP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767176" y="4799447"/>
            <a:ext cx="3218122" cy="1431852"/>
            <a:chOff x="1414130" y="2232837"/>
            <a:chExt cx="2413591" cy="1073889"/>
          </a:xfrm>
          <a:solidFill>
            <a:srgbClr val="DAEF88"/>
          </a:solidFill>
        </p:grpSpPr>
        <p:sp>
          <p:nvSpPr>
            <p:cNvPr id="10" name="Rounded Rectangle 9"/>
            <p:cNvSpPr/>
            <p:nvPr/>
          </p:nvSpPr>
          <p:spPr>
            <a:xfrm>
              <a:off x="1414130"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2114403" y="2547869"/>
              <a:ext cx="984885" cy="438581"/>
            </a:xfrm>
            <a:prstGeom prst="rect">
              <a:avLst/>
            </a:prstGeom>
            <a:grpFill/>
          </p:spPr>
          <p:txBody>
            <a:bodyPr wrap="none">
              <a:spAutoFit/>
            </a:bodyPr>
            <a:lstStyle/>
            <a:p>
              <a:pPr defTabSz="1219170">
                <a:buClr>
                  <a:srgbClr val="000000"/>
                </a:buClr>
              </a:pP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a:t>
              </a:r>
              <a:r>
                <a:rPr lang="vi-VN"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Sol</a:t>
              </a:r>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dirty="0">
                <a:solidFill>
                  <a:srgbClr val="C00000"/>
                </a:solidFill>
                <a:latin typeface="Arial"/>
                <a:cs typeface="Arial"/>
                <a:sym typeface="Arial"/>
              </a:endParaRPr>
            </a:p>
          </p:txBody>
        </p:sp>
      </p:grpSp>
      <p:grpSp>
        <p:nvGrpSpPr>
          <p:cNvPr id="20" name="Group 19"/>
          <p:cNvGrpSpPr/>
          <p:nvPr/>
        </p:nvGrpSpPr>
        <p:grpSpPr>
          <a:xfrm>
            <a:off x="6591799" y="3011174"/>
            <a:ext cx="3218121" cy="1431852"/>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2017413" y="3940322"/>
              <a:ext cx="1268493" cy="438581"/>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Mi</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dirty="0">
                <a:solidFill>
                  <a:schemeClr val="bg1"/>
                </a:solidFill>
                <a:latin typeface="Arial"/>
                <a:cs typeface="Arial"/>
                <a:sym typeface="Arial"/>
              </a:endParaRPr>
            </a:p>
          </p:txBody>
        </p:sp>
      </p:grpSp>
      <p:grpSp>
        <p:nvGrpSpPr>
          <p:cNvPr id="21" name="Group 20"/>
          <p:cNvGrpSpPr/>
          <p:nvPr/>
        </p:nvGrpSpPr>
        <p:grpSpPr>
          <a:xfrm>
            <a:off x="1767176" y="3097264"/>
            <a:ext cx="3218121" cy="1431852"/>
            <a:chOff x="4870391" y="2263661"/>
            <a:chExt cx="2413591" cy="1073889"/>
          </a:xfrm>
        </p:grpSpPr>
        <p:sp>
          <p:nvSpPr>
            <p:cNvPr id="12" name="Rounded Rectangle 11"/>
            <p:cNvSpPr/>
            <p:nvPr/>
          </p:nvSpPr>
          <p:spPr>
            <a:xfrm>
              <a:off x="4870391" y="2263661"/>
              <a:ext cx="2413591" cy="1073889"/>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Fa</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en-US" sz="3200" kern="0">
                <a:solidFill>
                  <a:schemeClr val="bg1"/>
                </a:solidFill>
                <a:latin typeface="Arial"/>
                <a:sym typeface="Arial"/>
              </a:endParaRP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591799" y="4785463"/>
            <a:ext cx="3218121" cy="1431852"/>
            <a:chOff x="4943848" y="3589097"/>
            <a:chExt cx="2413591" cy="1073889"/>
          </a:xfrm>
        </p:grpSpPr>
        <p:sp>
          <p:nvSpPr>
            <p:cNvPr id="13" name="Rounded Rectangle 12"/>
            <p:cNvSpPr/>
            <p:nvPr/>
          </p:nvSpPr>
          <p:spPr>
            <a:xfrm>
              <a:off x="4943848" y="3589097"/>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5740300" y="3877345"/>
              <a:ext cx="916357" cy="43858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D. </a:t>
              </a:r>
              <a:r>
                <a:rPr lang="vi-VN"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La</a:t>
              </a:r>
              <a:endParaRPr lang="en-US" sz="3200" kern="0" dirty="0">
                <a:solidFill>
                  <a:schemeClr val="bg1"/>
                </a:solidFill>
                <a:latin typeface="Arial"/>
                <a:cs typeface="Arial"/>
                <a:sym typeface="Arial"/>
              </a:endParaRPr>
            </a:p>
          </p:txBody>
        </p:sp>
      </p:grpSp>
      <p:sp>
        <p:nvSpPr>
          <p:cNvPr id="17" name="Rectangle 2">
            <a:extLst>
              <a:ext uri="{FF2B5EF4-FFF2-40B4-BE49-F238E27FC236}">
                <a16:creationId xmlns:a16="http://schemas.microsoft.com/office/drawing/2014/main" id="{33557E65-8595-406C-9E1A-98B3EC7A8584}"/>
              </a:ext>
            </a:extLst>
          </p:cNvPr>
          <p:cNvSpPr>
            <a:spLocks noChangeArrowheads="1"/>
          </p:cNvSpPr>
          <p:nvPr/>
        </p:nvSpPr>
        <p:spPr bwMode="auto">
          <a:xfrm>
            <a:off x="972655" y="1317583"/>
            <a:ext cx="10146309"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09725" algn="l"/>
              </a:tabLst>
              <a:defRPr>
                <a:solidFill>
                  <a:schemeClr val="tx1"/>
                </a:solidFill>
                <a:latin typeface="Arial" panose="020B0604020202020204" pitchFamily="34" charset="0"/>
              </a:defRPr>
            </a:lvl1pPr>
            <a:lvl2pPr eaLnBrk="0" fontAlgn="base" hangingPunct="0">
              <a:spcBef>
                <a:spcPct val="0"/>
              </a:spcBef>
              <a:spcAft>
                <a:spcPct val="0"/>
              </a:spcAft>
              <a:tabLst>
                <a:tab pos="1609725" algn="l"/>
              </a:tabLst>
              <a:defRPr>
                <a:solidFill>
                  <a:schemeClr val="tx1"/>
                </a:solidFill>
                <a:latin typeface="Arial" panose="020B0604020202020204" pitchFamily="34" charset="0"/>
              </a:defRPr>
            </a:lvl2pPr>
            <a:lvl3pPr eaLnBrk="0" fontAlgn="base" hangingPunct="0">
              <a:spcBef>
                <a:spcPct val="0"/>
              </a:spcBef>
              <a:spcAft>
                <a:spcPct val="0"/>
              </a:spcAft>
              <a:tabLst>
                <a:tab pos="1609725" algn="l"/>
              </a:tabLst>
              <a:defRPr>
                <a:solidFill>
                  <a:schemeClr val="tx1"/>
                </a:solidFill>
                <a:latin typeface="Arial" panose="020B0604020202020204" pitchFamily="34" charset="0"/>
              </a:defRPr>
            </a:lvl3pPr>
            <a:lvl4pPr eaLnBrk="0" fontAlgn="base" hangingPunct="0">
              <a:spcBef>
                <a:spcPct val="0"/>
              </a:spcBef>
              <a:spcAft>
                <a:spcPct val="0"/>
              </a:spcAft>
              <a:tabLst>
                <a:tab pos="1609725" algn="l"/>
              </a:tabLst>
              <a:defRPr>
                <a:solidFill>
                  <a:schemeClr val="tx1"/>
                </a:solidFill>
                <a:latin typeface="Arial" panose="020B0604020202020204" pitchFamily="34" charset="0"/>
              </a:defRPr>
            </a:lvl4pPr>
            <a:lvl5pPr eaLnBrk="0" fontAlgn="base" hangingPunct="0">
              <a:spcBef>
                <a:spcPct val="0"/>
              </a:spcBef>
              <a:spcAft>
                <a:spcPct val="0"/>
              </a:spcAft>
              <a:tabLst>
                <a:tab pos="1609725" algn="l"/>
              </a:tabLst>
              <a:defRPr>
                <a:solidFill>
                  <a:schemeClr val="tx1"/>
                </a:solidFill>
                <a:latin typeface="Arial" panose="020B0604020202020204" pitchFamily="34" charset="0"/>
              </a:defRPr>
            </a:lvl5pPr>
            <a:lvl6pPr eaLnBrk="0" fontAlgn="base" hangingPunct="0">
              <a:spcBef>
                <a:spcPct val="0"/>
              </a:spcBef>
              <a:spcAft>
                <a:spcPct val="0"/>
              </a:spcAft>
              <a:tabLst>
                <a:tab pos="1609725" algn="l"/>
              </a:tabLst>
              <a:defRPr>
                <a:solidFill>
                  <a:schemeClr val="tx1"/>
                </a:solidFill>
                <a:latin typeface="Arial" panose="020B0604020202020204" pitchFamily="34" charset="0"/>
              </a:defRPr>
            </a:lvl6pPr>
            <a:lvl7pPr eaLnBrk="0" fontAlgn="base" hangingPunct="0">
              <a:spcBef>
                <a:spcPct val="0"/>
              </a:spcBef>
              <a:spcAft>
                <a:spcPct val="0"/>
              </a:spcAft>
              <a:tabLst>
                <a:tab pos="1609725" algn="l"/>
              </a:tabLst>
              <a:defRPr>
                <a:solidFill>
                  <a:schemeClr val="tx1"/>
                </a:solidFill>
                <a:latin typeface="Arial" panose="020B0604020202020204" pitchFamily="34" charset="0"/>
              </a:defRPr>
            </a:lvl7pPr>
            <a:lvl8pPr eaLnBrk="0" fontAlgn="base" hangingPunct="0">
              <a:spcBef>
                <a:spcPct val="0"/>
              </a:spcBef>
              <a:spcAft>
                <a:spcPct val="0"/>
              </a:spcAft>
              <a:tabLst>
                <a:tab pos="1609725" algn="l"/>
              </a:tabLst>
              <a:defRPr>
                <a:solidFill>
                  <a:schemeClr val="tx1"/>
                </a:solidFill>
                <a:latin typeface="Arial" panose="020B0604020202020204" pitchFamily="34" charset="0"/>
              </a:defRPr>
            </a:lvl8pPr>
            <a:lvl9pPr eaLnBrk="0" fontAlgn="base" hangingPunct="0">
              <a:spcBef>
                <a:spcPct val="0"/>
              </a:spcBef>
              <a:spcAft>
                <a:spcPct val="0"/>
              </a:spcAft>
              <a:tabLst>
                <a:tab pos="1609725"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609725" algn="l"/>
              </a:tabLst>
            </a:pPr>
            <a:r>
              <a:rPr kumimoji="0" lang="en-US" altLang="en-US" sz="3200" b="1"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7.</a:t>
            </a:r>
            <a:r>
              <a:rPr kumimoji="0" lang="en-US" altLang="en-US" sz="3200" b="0"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Trên cùng một quãng tám, </a:t>
            </a:r>
            <a:r>
              <a:rPr kumimoji="0" lang="vi-VN" altLang="en-US" sz="3200" b="0"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trong các âm Fa, Sol, Mi, La, </a:t>
            </a:r>
            <a:r>
              <a:rPr kumimoji="0" lang="en-US" altLang="en-US" sz="3200" b="0" i="0" u="none" strike="noStrike" cap="none" normalizeH="0" baseline="0">
                <a:ln>
                  <a:noFill/>
                </a:ln>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tần số dao động của âm nào là lớn nhất?</a:t>
            </a:r>
            <a:endParaRPr kumimoji="0" lang="en-US" altLang="en-US" sz="3200" b="0" i="0" u="none" strike="noStrike" cap="none" normalizeH="0" baseline="0">
              <a:ln>
                <a:noFill/>
              </a:ln>
              <a:solidFill>
                <a:schemeClr val="bg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1609725" algn="l"/>
              </a:tabLst>
            </a:pPr>
            <a:endParaRPr kumimoji="0" lang="en-US" altLang="en-US" sz="3200" b="0" i="0" u="none" strike="noStrike" cap="none" normalizeH="0" baseline="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471193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xit" presetSubtype="10" fill="hold" nodeType="clickEffect">
                                  <p:stCondLst>
                                    <p:cond delay="0"/>
                                  </p:stCondLst>
                                  <p:childTnLst>
                                    <p:animEffect transition="out" filter="blinds(horizontal)">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22" presetClass="exit" presetSubtype="4" fill="hold" nodeType="withEffect">
                                  <p:stCondLst>
                                    <p:cond delay="0"/>
                                  </p:stCondLst>
                                  <p:childTnLst>
                                    <p:animEffect transition="out" filter="wipe(down)">
                                      <p:cBhvr>
                                        <p:cTn id="29" dur="500"/>
                                        <p:tgtEl>
                                          <p:spTgt spid="21"/>
                                        </p:tgtEl>
                                      </p:cBhvr>
                                    </p:animEffect>
                                    <p:set>
                                      <p:cBhvr>
                                        <p:cTn id="30" dur="1" fill="hold">
                                          <p:stCondLst>
                                            <p:cond delay="499"/>
                                          </p:stCondLst>
                                        </p:cTn>
                                        <p:tgtEl>
                                          <p:spTgt spid="21"/>
                                        </p:tgtEl>
                                        <p:attrNameLst>
                                          <p:attrName>style.visibility</p:attrName>
                                        </p:attrNameLst>
                                      </p:cBhvr>
                                      <p:to>
                                        <p:strVal val="hidden"/>
                                      </p:to>
                                    </p:set>
                                  </p:childTnLst>
                                </p:cTn>
                              </p:par>
                              <p:par>
                                <p:cTn id="31" presetID="6" presetClass="exit" presetSubtype="32" fill="hold" nodeType="withEffect">
                                  <p:stCondLst>
                                    <p:cond delay="0"/>
                                  </p:stCondLst>
                                  <p:childTnLst>
                                    <p:animEffect transition="out" filter="circle(out)">
                                      <p:cBhvr>
                                        <p:cTn id="32" dur="500"/>
                                        <p:tgtEl>
                                          <p:spTgt spid="20"/>
                                        </p:tgtEl>
                                      </p:cBhvr>
                                    </p:animEffect>
                                    <p:set>
                                      <p:cBhvr>
                                        <p:cTn id="33" dur="1" fill="hold">
                                          <p:stCondLst>
                                            <p:cond delay="499"/>
                                          </p:stCondLst>
                                        </p:cTn>
                                        <p:tgtEl>
                                          <p:spTgt spid="20"/>
                                        </p:tgtEl>
                                        <p:attrNameLst>
                                          <p:attrName>style.visibility</p:attrName>
                                        </p:attrNameLst>
                                      </p:cBhvr>
                                      <p:to>
                                        <p:strVal val="hidden"/>
                                      </p:to>
                                    </p:set>
                                  </p:childTnLst>
                                </p:cTn>
                              </p:par>
                              <p:par>
                                <p:cTn id="34" presetID="6" presetClass="emph" presetSubtype="0" fill="hold" nodeType="withEffect">
                                  <p:stCondLst>
                                    <p:cond delay="0"/>
                                  </p:stCondLst>
                                  <p:childTnLst>
                                    <p:animScale>
                                      <p:cBhvr>
                                        <p:cTn id="35" dur="2000" fill="hold"/>
                                        <p:tgtEl>
                                          <p:spTgt spid="22"/>
                                        </p:tgtEl>
                                      </p:cBhvr>
                                      <p:by x="150000" y="150000"/>
                                    </p:animScale>
                                  </p:childTnLst>
                                </p:cTn>
                              </p:par>
                              <p:par>
                                <p:cTn id="36" presetID="37" presetClass="path" presetSubtype="0" accel="50000" decel="50000" fill="hold" nodeType="withEffect">
                                  <p:stCondLst>
                                    <p:cond delay="0"/>
                                  </p:stCondLst>
                                  <p:childTnLst>
                                    <p:animMotion origin="layout" path="M 3.95833E-6 -0.17546 L -0.06029 -0.00532 C -0.07279 0.03311 -0.09154 0.05394 -0.11133 0.05394 C -0.13373 0.05394 -0.1517 0.03311 -0.1642 -0.00532 L -0.22435 -0.17546 " pathEditMode="relative" rAng="0" ptsTypes="AAAAA">
                                      <p:cBhvr>
                                        <p:cTn id="37" dur="2000" fill="hold"/>
                                        <p:tgtEl>
                                          <p:spTgt spid="22"/>
                                        </p:tgtEl>
                                        <p:attrNameLst>
                                          <p:attrName>ppt_x</p:attrName>
                                          <p:attrName>ppt_y</p:attrName>
                                        </p:attrNameLst>
                                      </p:cBhvr>
                                      <p:rCtr x="-11224" y="1145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20592" y="1227095"/>
            <a:ext cx="10850436" cy="1357045"/>
            <a:chOff x="1342678" y="1267153"/>
            <a:chExt cx="6618070" cy="74427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379558"/>
            </a:xfrm>
            <a:prstGeom prst="rect">
              <a:avLst/>
            </a:prstGeom>
          </p:spPr>
          <p:txBody>
            <a:bodyPr wrap="square">
              <a:spAutoFit/>
            </a:bodyPr>
            <a:lstStyle/>
            <a:p>
              <a:pPr algn="just">
                <a:lnSpc>
                  <a:spcPct val="115000"/>
                </a:lnSpc>
                <a:spcAft>
                  <a:spcPts val="800"/>
                </a:spcAft>
              </a:pP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670341" y="4831010"/>
            <a:ext cx="3926182" cy="1431851"/>
            <a:chOff x="1443738" y="2232837"/>
            <a:chExt cx="2413591" cy="1073889"/>
          </a:xfrm>
          <a:solidFill>
            <a:srgbClr val="DAEF88"/>
          </a:solidFill>
        </p:grpSpPr>
        <p:sp>
          <p:nvSpPr>
            <p:cNvPr id="10" name="Rounded Rectangle 9"/>
            <p:cNvSpPr/>
            <p:nvPr/>
          </p:nvSpPr>
          <p:spPr>
            <a:xfrm>
              <a:off x="1443738"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691617" y="2507214"/>
              <a:ext cx="1917832" cy="438581"/>
            </a:xfrm>
            <a:prstGeom prst="rect">
              <a:avLst/>
            </a:prstGeom>
            <a:grpFill/>
          </p:spPr>
          <p:txBody>
            <a:bodyPr wrap="none">
              <a:spAutoFit/>
            </a:bodyPr>
            <a:lstStyle/>
            <a:p>
              <a:pPr defTabSz="1219170">
                <a:buClr>
                  <a:srgbClr val="000000"/>
                </a:buClr>
              </a:pPr>
              <a:r>
                <a:rPr lang="en-US" sz="3200">
                  <a:solidFill>
                    <a:srgbClr val="C00000"/>
                  </a:solidFill>
                  <a:latin typeface="Times New Roman" panose="02020603050405020304" pitchFamily="18" charset="0"/>
                  <a:cs typeface="Times New Roman" panose="02020603050405020304" pitchFamily="18" charset="0"/>
                </a:rPr>
                <a:t>B.</a:t>
              </a:r>
              <a:r>
                <a:rPr lang="vi-VN" sz="3200">
                  <a:solidFill>
                    <a:srgbClr val="C00000"/>
                  </a:solidFill>
                  <a:latin typeface="Times New Roman" panose="02020603050405020304" pitchFamily="18" charset="0"/>
                  <a:cs typeface="Times New Roman" panose="02020603050405020304" pitchFamily="18" charset="0"/>
                </a:rPr>
                <a:t> Càng b</a:t>
              </a:r>
              <a:r>
                <a:rPr lang="en-US" sz="3200">
                  <a:solidFill>
                    <a:srgbClr val="C00000"/>
                  </a:solidFill>
                  <a:latin typeface="Times New Roman" panose="02020603050405020304" pitchFamily="18" charset="0"/>
                  <a:cs typeface="Times New Roman" panose="02020603050405020304" pitchFamily="18" charset="0"/>
                </a:rPr>
                <a:t>ổng.</a:t>
              </a:r>
              <a:endParaRPr lang="en-US" sz="3200" kern="0" dirty="0">
                <a:solidFill>
                  <a:srgbClr val="C00000"/>
                </a:solidFill>
                <a:latin typeface="Arial"/>
                <a:cs typeface="Arial"/>
                <a:sym typeface="Arial"/>
              </a:endParaRPr>
            </a:p>
          </p:txBody>
        </p:sp>
      </p:grpSp>
      <p:grpSp>
        <p:nvGrpSpPr>
          <p:cNvPr id="20" name="Group 19"/>
          <p:cNvGrpSpPr/>
          <p:nvPr/>
        </p:nvGrpSpPr>
        <p:grpSpPr>
          <a:xfrm>
            <a:off x="6744228" y="2961907"/>
            <a:ext cx="3926182" cy="1489555"/>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1432177" y="3940322"/>
              <a:ext cx="2195232" cy="438581"/>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latin typeface="Times New Roman" panose="02020603050405020304" pitchFamily="18" charset="0"/>
                  <a:cs typeface="Times New Roman" panose="02020603050405020304" pitchFamily="18" charset="0"/>
                </a:rPr>
                <a:t>C. </a:t>
              </a:r>
              <a:r>
                <a:rPr lang="vi-VN" sz="3200">
                  <a:solidFill>
                    <a:schemeClr val="bg1"/>
                  </a:solidFill>
                  <a:latin typeface="Times New Roman" panose="02020603050405020304" pitchFamily="18" charset="0"/>
                  <a:cs typeface="Times New Roman" panose="02020603050405020304" pitchFamily="18" charset="0"/>
                </a:rPr>
                <a:t>Càng v</a:t>
              </a:r>
              <a:r>
                <a:rPr lang="en-US" sz="3200">
                  <a:solidFill>
                    <a:schemeClr val="bg1"/>
                  </a:solidFill>
                  <a:latin typeface="Times New Roman" panose="02020603050405020304" pitchFamily="18" charset="0"/>
                  <a:cs typeface="Times New Roman" panose="02020603050405020304" pitchFamily="18" charset="0"/>
                </a:rPr>
                <a:t>ang.</a:t>
              </a:r>
              <a:endParaRPr lang="en-US" sz="3200" kern="0" dirty="0">
                <a:solidFill>
                  <a:schemeClr val="bg1"/>
                </a:solidFill>
                <a:latin typeface="Arial"/>
                <a:cs typeface="Arial"/>
                <a:sym typeface="Arial"/>
              </a:endParaRPr>
            </a:p>
          </p:txBody>
        </p:sp>
      </p:grpSp>
      <p:grpSp>
        <p:nvGrpSpPr>
          <p:cNvPr id="21" name="Group 20"/>
          <p:cNvGrpSpPr/>
          <p:nvPr/>
        </p:nvGrpSpPr>
        <p:grpSpPr>
          <a:xfrm>
            <a:off x="1670341" y="2948799"/>
            <a:ext cx="3926182" cy="1489555"/>
            <a:chOff x="4870391" y="2253829"/>
            <a:chExt cx="2413591" cy="1083722"/>
          </a:xfrm>
        </p:grpSpPr>
        <p:sp>
          <p:nvSpPr>
            <p:cNvPr id="12" name="Rounded Rectangle 11"/>
            <p:cNvSpPr/>
            <p:nvPr/>
          </p:nvSpPr>
          <p:spPr>
            <a:xfrm>
              <a:off x="4870391" y="2253829"/>
              <a:ext cx="2413591" cy="108372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a:latin typeface="Times New Roman" panose="02020603050405020304" pitchFamily="18" charset="0"/>
                  <a:cs typeface="Times New Roman" panose="02020603050405020304" pitchFamily="18" charset="0"/>
                </a:rPr>
                <a:t>  </a:t>
              </a:r>
              <a:r>
                <a:rPr lang="en-US" sz="3200">
                  <a:latin typeface="Times New Roman" panose="02020603050405020304" pitchFamily="18" charset="0"/>
                  <a:cs typeface="Times New Roman" panose="02020603050405020304" pitchFamily="18" charset="0"/>
                </a:rPr>
                <a:t>A. </a:t>
              </a:r>
              <a:r>
                <a:rPr lang="vi-VN" sz="3200">
                  <a:latin typeface="Times New Roman" panose="02020603050405020304" pitchFamily="18" charset="0"/>
                  <a:cs typeface="Times New Roman" panose="02020603050405020304" pitchFamily="18" charset="0"/>
                </a:rPr>
                <a:t>Càng t</a:t>
              </a:r>
              <a:r>
                <a:rPr lang="en-US" sz="3200">
                  <a:latin typeface="Times New Roman" panose="02020603050405020304" pitchFamily="18" charset="0"/>
                  <a:cs typeface="Times New Roman" panose="02020603050405020304" pitchFamily="18" charset="0"/>
                </a:rPr>
                <a:t>rầm.	</a:t>
              </a: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794578" y="4773306"/>
            <a:ext cx="4676450" cy="1489555"/>
            <a:chOff x="4943847" y="3599585"/>
            <a:chExt cx="2912159" cy="1073889"/>
          </a:xfrm>
        </p:grpSpPr>
        <p:sp>
          <p:nvSpPr>
            <p:cNvPr id="13" name="Rounded Rectangle 12"/>
            <p:cNvSpPr/>
            <p:nvPr/>
          </p:nvSpPr>
          <p:spPr>
            <a:xfrm>
              <a:off x="4943847" y="3599585"/>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8" name="Rectangle 17"/>
            <p:cNvSpPr/>
            <p:nvPr/>
          </p:nvSpPr>
          <p:spPr>
            <a:xfrm>
              <a:off x="4972332" y="3938040"/>
              <a:ext cx="2883674" cy="43858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latin typeface="Times New Roman" panose="02020603050405020304" pitchFamily="18" charset="0"/>
                  <a:cs typeface="Times New Roman" panose="02020603050405020304" pitchFamily="18" charset="0"/>
                </a:rPr>
                <a:t>D. Truyền đi</a:t>
              </a:r>
              <a:r>
                <a:rPr lang="vi-VN" sz="3200">
                  <a:solidFill>
                    <a:schemeClr val="bg1"/>
                  </a:solidFill>
                  <a:latin typeface="Times New Roman" panose="02020603050405020304" pitchFamily="18" charset="0"/>
                  <a:cs typeface="Times New Roman" panose="02020603050405020304" pitchFamily="18" charset="0"/>
                </a:rPr>
                <a:t> càng</a:t>
              </a:r>
              <a:r>
                <a:rPr lang="en-US" sz="3200">
                  <a:solidFill>
                    <a:schemeClr val="bg1"/>
                  </a:solidFill>
                  <a:latin typeface="Times New Roman" panose="02020603050405020304" pitchFamily="18" charset="0"/>
                  <a:cs typeface="Times New Roman" panose="02020603050405020304" pitchFamily="18" charset="0"/>
                </a:rPr>
                <a:t> xa.</a:t>
              </a:r>
              <a:endParaRPr lang="en-US" sz="3200" kern="0" dirty="0">
                <a:solidFill>
                  <a:schemeClr val="bg1"/>
                </a:solidFill>
                <a:latin typeface="Arial"/>
                <a:cs typeface="Arial"/>
                <a:sym typeface="Arial"/>
              </a:endParaRPr>
            </a:p>
          </p:txBody>
        </p:sp>
      </p:grpSp>
      <p:sp>
        <p:nvSpPr>
          <p:cNvPr id="17" name="Rectangle 2">
            <a:extLst>
              <a:ext uri="{FF2B5EF4-FFF2-40B4-BE49-F238E27FC236}">
                <a16:creationId xmlns:a16="http://schemas.microsoft.com/office/drawing/2014/main" id="{33557E65-8595-406C-9E1A-98B3EC7A8584}"/>
              </a:ext>
            </a:extLst>
          </p:cNvPr>
          <p:cNvSpPr>
            <a:spLocks noChangeArrowheads="1"/>
          </p:cNvSpPr>
          <p:nvPr/>
        </p:nvSpPr>
        <p:spPr bwMode="auto">
          <a:xfrm>
            <a:off x="972655" y="1256027"/>
            <a:ext cx="10375469"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09725" algn="l"/>
              </a:tabLst>
              <a:defRPr>
                <a:solidFill>
                  <a:schemeClr val="tx1"/>
                </a:solidFill>
                <a:latin typeface="Arial" panose="020B0604020202020204" pitchFamily="34" charset="0"/>
              </a:defRPr>
            </a:lvl1pPr>
            <a:lvl2pPr eaLnBrk="0" fontAlgn="base" hangingPunct="0">
              <a:spcBef>
                <a:spcPct val="0"/>
              </a:spcBef>
              <a:spcAft>
                <a:spcPct val="0"/>
              </a:spcAft>
              <a:tabLst>
                <a:tab pos="1609725" algn="l"/>
              </a:tabLst>
              <a:defRPr>
                <a:solidFill>
                  <a:schemeClr val="tx1"/>
                </a:solidFill>
                <a:latin typeface="Arial" panose="020B0604020202020204" pitchFamily="34" charset="0"/>
              </a:defRPr>
            </a:lvl2pPr>
            <a:lvl3pPr eaLnBrk="0" fontAlgn="base" hangingPunct="0">
              <a:spcBef>
                <a:spcPct val="0"/>
              </a:spcBef>
              <a:spcAft>
                <a:spcPct val="0"/>
              </a:spcAft>
              <a:tabLst>
                <a:tab pos="1609725" algn="l"/>
              </a:tabLst>
              <a:defRPr>
                <a:solidFill>
                  <a:schemeClr val="tx1"/>
                </a:solidFill>
                <a:latin typeface="Arial" panose="020B0604020202020204" pitchFamily="34" charset="0"/>
              </a:defRPr>
            </a:lvl3pPr>
            <a:lvl4pPr eaLnBrk="0" fontAlgn="base" hangingPunct="0">
              <a:spcBef>
                <a:spcPct val="0"/>
              </a:spcBef>
              <a:spcAft>
                <a:spcPct val="0"/>
              </a:spcAft>
              <a:tabLst>
                <a:tab pos="1609725" algn="l"/>
              </a:tabLst>
              <a:defRPr>
                <a:solidFill>
                  <a:schemeClr val="tx1"/>
                </a:solidFill>
                <a:latin typeface="Arial" panose="020B0604020202020204" pitchFamily="34" charset="0"/>
              </a:defRPr>
            </a:lvl4pPr>
            <a:lvl5pPr eaLnBrk="0" fontAlgn="base" hangingPunct="0">
              <a:spcBef>
                <a:spcPct val="0"/>
              </a:spcBef>
              <a:spcAft>
                <a:spcPct val="0"/>
              </a:spcAft>
              <a:tabLst>
                <a:tab pos="1609725" algn="l"/>
              </a:tabLst>
              <a:defRPr>
                <a:solidFill>
                  <a:schemeClr val="tx1"/>
                </a:solidFill>
                <a:latin typeface="Arial" panose="020B0604020202020204" pitchFamily="34" charset="0"/>
              </a:defRPr>
            </a:lvl5pPr>
            <a:lvl6pPr eaLnBrk="0" fontAlgn="base" hangingPunct="0">
              <a:spcBef>
                <a:spcPct val="0"/>
              </a:spcBef>
              <a:spcAft>
                <a:spcPct val="0"/>
              </a:spcAft>
              <a:tabLst>
                <a:tab pos="1609725" algn="l"/>
              </a:tabLst>
              <a:defRPr>
                <a:solidFill>
                  <a:schemeClr val="tx1"/>
                </a:solidFill>
                <a:latin typeface="Arial" panose="020B0604020202020204" pitchFamily="34" charset="0"/>
              </a:defRPr>
            </a:lvl6pPr>
            <a:lvl7pPr eaLnBrk="0" fontAlgn="base" hangingPunct="0">
              <a:spcBef>
                <a:spcPct val="0"/>
              </a:spcBef>
              <a:spcAft>
                <a:spcPct val="0"/>
              </a:spcAft>
              <a:tabLst>
                <a:tab pos="1609725" algn="l"/>
              </a:tabLst>
              <a:defRPr>
                <a:solidFill>
                  <a:schemeClr val="tx1"/>
                </a:solidFill>
                <a:latin typeface="Arial" panose="020B0604020202020204" pitchFamily="34" charset="0"/>
              </a:defRPr>
            </a:lvl7pPr>
            <a:lvl8pPr eaLnBrk="0" fontAlgn="base" hangingPunct="0">
              <a:spcBef>
                <a:spcPct val="0"/>
              </a:spcBef>
              <a:spcAft>
                <a:spcPct val="0"/>
              </a:spcAft>
              <a:tabLst>
                <a:tab pos="1609725" algn="l"/>
              </a:tabLst>
              <a:defRPr>
                <a:solidFill>
                  <a:schemeClr val="tx1"/>
                </a:solidFill>
                <a:latin typeface="Arial" panose="020B0604020202020204" pitchFamily="34" charset="0"/>
              </a:defRPr>
            </a:lvl8pPr>
            <a:lvl9pPr eaLnBrk="0" fontAlgn="base" hangingPunct="0">
              <a:spcBef>
                <a:spcPct val="0"/>
              </a:spcBef>
              <a:spcAft>
                <a:spcPct val="0"/>
              </a:spcAft>
              <a:tabLst>
                <a:tab pos="1609725" algn="l"/>
              </a:tabLst>
              <a:defRPr>
                <a:solidFill>
                  <a:schemeClr val="tx1"/>
                </a:solidFill>
                <a:latin typeface="Arial" panose="020B0604020202020204" pitchFamily="34" charset="0"/>
              </a:defRPr>
            </a:lvl9pPr>
          </a:lstStyle>
          <a:p>
            <a:r>
              <a:rPr lang="en-US" sz="3600" b="1">
                <a:solidFill>
                  <a:schemeClr val="bg1"/>
                </a:solidFill>
                <a:latin typeface="Times New Roman" panose="02020603050405020304" pitchFamily="18" charset="0"/>
                <a:cs typeface="Times New Roman" panose="02020603050405020304" pitchFamily="18" charset="0"/>
              </a:rPr>
              <a:t>Câu 8</a:t>
            </a:r>
            <a:r>
              <a:rPr lang="en-US" sz="3600">
                <a:solidFill>
                  <a:schemeClr val="bg1"/>
                </a:solidFill>
                <a:latin typeface="Times New Roman" panose="02020603050405020304" pitchFamily="18" charset="0"/>
                <a:cs typeface="Times New Roman" panose="02020603050405020304" pitchFamily="18" charset="0"/>
              </a:rPr>
              <a:t>. Một vật dao động </a:t>
            </a:r>
            <a:r>
              <a:rPr lang="vi-VN" sz="3600">
                <a:solidFill>
                  <a:schemeClr val="bg1"/>
                </a:solidFill>
                <a:latin typeface="Times New Roman" panose="02020603050405020304" pitchFamily="18" charset="0"/>
                <a:cs typeface="Times New Roman" panose="02020603050405020304" pitchFamily="18" charset="0"/>
              </a:rPr>
              <a:t>càng </a:t>
            </a:r>
            <a:r>
              <a:rPr lang="en-US" sz="3600">
                <a:solidFill>
                  <a:schemeClr val="bg1"/>
                </a:solidFill>
                <a:latin typeface="Times New Roman" panose="02020603050405020304" pitchFamily="18" charset="0"/>
                <a:cs typeface="Times New Roman" panose="02020603050405020304" pitchFamily="18" charset="0"/>
              </a:rPr>
              <a:t>nhanh thì âm phát ra như thế nào?</a:t>
            </a:r>
          </a:p>
          <a:p>
            <a:pPr marL="0" marR="0" lvl="0" indent="0" algn="l" defTabSz="914400" rtl="0" eaLnBrk="0" fontAlgn="base" latinLnBrk="0" hangingPunct="0">
              <a:lnSpc>
                <a:spcPct val="100000"/>
              </a:lnSpc>
              <a:spcBef>
                <a:spcPct val="0"/>
              </a:spcBef>
              <a:spcAft>
                <a:spcPct val="0"/>
              </a:spcAft>
              <a:buClrTx/>
              <a:buSzTx/>
              <a:buFontTx/>
              <a:buNone/>
              <a:tabLst>
                <a:tab pos="1609725" algn="l"/>
              </a:tabLst>
            </a:pPr>
            <a:endParaRPr kumimoji="0" lang="en-US" altLang="en-US" sz="3200" b="0" i="0" u="none" strike="noStrike" cap="none" normalizeH="0" baseline="0">
              <a:ln>
                <a:noFill/>
              </a:ln>
              <a:solidFill>
                <a:schemeClr val="bg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37277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6" presetClass="exit" presetSubtype="32" fill="hold" nodeType="withEffect">
                                  <p:stCondLst>
                                    <p:cond delay="0"/>
                                  </p:stCondLst>
                                  <p:childTnLst>
                                    <p:animEffect transition="out" filter="circle(out)">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500"/>
                                        <p:tgtEl>
                                          <p:spTgt spid="22"/>
                                        </p:tgtEl>
                                      </p:cBhvr>
                                    </p:animEffect>
                                    <p:set>
                                      <p:cBhvr>
                                        <p:cTn id="33" dur="1" fill="hold">
                                          <p:stCondLst>
                                            <p:cond delay="499"/>
                                          </p:stCondLst>
                                        </p:cTn>
                                        <p:tgtEl>
                                          <p:spTgt spid="22"/>
                                        </p:tgtEl>
                                        <p:attrNameLst>
                                          <p:attrName>style.visibility</p:attrName>
                                        </p:attrNameLst>
                                      </p:cBhvr>
                                      <p:to>
                                        <p:strVal val="hidden"/>
                                      </p:to>
                                    </p:set>
                                  </p:childTnLst>
                                </p:cTn>
                              </p:par>
                              <p:par>
                                <p:cTn id="34" presetID="6" presetClass="emph" presetSubtype="0" fill="hold" nodeType="withEffect">
                                  <p:stCondLst>
                                    <p:cond delay="0"/>
                                  </p:stCondLst>
                                  <p:childTnLst>
                                    <p:animScale>
                                      <p:cBhvr>
                                        <p:cTn id="35" dur="2000" fill="hold"/>
                                        <p:tgtEl>
                                          <p:spTgt spid="19"/>
                                        </p:tgtEl>
                                      </p:cBhvr>
                                      <p:by x="150000" y="150000"/>
                                    </p:animScale>
                                  </p:childTnLst>
                                </p:cTn>
                              </p:par>
                              <p:par>
                                <p:cTn id="36" presetID="42" presetClass="path" presetSubtype="0" accel="50000" decel="50000" fill="hold" nodeType="withEffect">
                                  <p:stCondLst>
                                    <p:cond delay="0"/>
                                  </p:stCondLst>
                                  <p:childTnLst>
                                    <p:animMotion origin="layout" path="M 3.33333E-6 3.7037E-6 L 0.19479 -0.16621 " pathEditMode="relative" rAng="0" ptsTypes="AA">
                                      <p:cBhvr>
                                        <p:cTn id="37" dur="2000" fill="hold"/>
                                        <p:tgtEl>
                                          <p:spTgt spid="19"/>
                                        </p:tgtEl>
                                        <p:attrNameLst>
                                          <p:attrName>ppt_x</p:attrName>
                                          <p:attrName>ppt_y</p:attrName>
                                        </p:attrNameLst>
                                      </p:cBhvr>
                                      <p:rCtr x="9740" y="-831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66094" y="362594"/>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620592" y="1227095"/>
            <a:ext cx="10850436" cy="1357045"/>
            <a:chOff x="1342678" y="1267153"/>
            <a:chExt cx="6618070" cy="744279"/>
          </a:xfrm>
        </p:grpSpPr>
        <p:sp>
          <p:nvSpPr>
            <p:cNvPr id="6" name="Rounded Rectangle 5"/>
            <p:cNvSpPr/>
            <p:nvPr/>
          </p:nvSpPr>
          <p:spPr>
            <a:xfrm>
              <a:off x="1342678" y="1267153"/>
              <a:ext cx="661807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6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478867" y="1313206"/>
              <a:ext cx="6188597" cy="379558"/>
            </a:xfrm>
            <a:prstGeom prst="rect">
              <a:avLst/>
            </a:prstGeom>
          </p:spPr>
          <p:txBody>
            <a:bodyPr wrap="square">
              <a:spAutoFit/>
            </a:bodyPr>
            <a:lstStyle/>
            <a:p>
              <a:pPr algn="just">
                <a:lnSpc>
                  <a:spcPct val="115000"/>
                </a:lnSpc>
                <a:spcAft>
                  <a:spcPts val="800"/>
                </a:spcAft>
              </a:pP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670341" y="4831010"/>
            <a:ext cx="3926182" cy="1431851"/>
            <a:chOff x="1443738" y="2232837"/>
            <a:chExt cx="2413591" cy="1073889"/>
          </a:xfrm>
          <a:solidFill>
            <a:srgbClr val="DAEF88"/>
          </a:solidFill>
        </p:grpSpPr>
        <p:sp>
          <p:nvSpPr>
            <p:cNvPr id="10" name="Rounded Rectangle 9"/>
            <p:cNvSpPr/>
            <p:nvPr/>
          </p:nvSpPr>
          <p:spPr>
            <a:xfrm>
              <a:off x="1443738" y="2232837"/>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691617" y="2507214"/>
              <a:ext cx="1718794" cy="438582"/>
            </a:xfrm>
            <a:prstGeom prst="rect">
              <a:avLst/>
            </a:prstGeom>
            <a:grpFill/>
          </p:spPr>
          <p:txBody>
            <a:bodyPr wrap="none">
              <a:spAutoFit/>
            </a:bodyPr>
            <a:lstStyle/>
            <a:p>
              <a:r>
                <a:rPr lang="en-US"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B. 20 dao động.</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6744228" y="2961907"/>
            <a:ext cx="3926182" cy="1489555"/>
            <a:chOff x="1325381" y="3670794"/>
            <a:chExt cx="2413591" cy="1073889"/>
          </a:xfrm>
          <a:solidFill>
            <a:srgbClr val="C00000"/>
          </a:solidFill>
        </p:grpSpPr>
        <p:sp>
          <p:nvSpPr>
            <p:cNvPr id="11" name="Rounded Rectangle 10"/>
            <p:cNvSpPr/>
            <p:nvPr/>
          </p:nvSpPr>
          <p:spPr>
            <a:xfrm>
              <a:off x="1325381" y="3670794"/>
              <a:ext cx="2413591" cy="1073889"/>
            </a:xfrm>
            <a:prstGeom prst="round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5" name="Rectangle 14"/>
            <p:cNvSpPr/>
            <p:nvPr/>
          </p:nvSpPr>
          <p:spPr>
            <a:xfrm>
              <a:off x="1432177" y="3940322"/>
              <a:ext cx="2195232" cy="776616"/>
            </a:xfrm>
            <a:prstGeom prst="rect">
              <a:avLst/>
            </a:prstGeom>
            <a:grpFill/>
          </p:spPr>
          <p:txBody>
            <a:bodyPr wrap="squar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 2400 dao động.	</a:t>
              </a:r>
              <a:endParaRPr lang="en-US" sz="3200" kern="0" dirty="0">
                <a:solidFill>
                  <a:schemeClr val="bg1"/>
                </a:solidFill>
                <a:latin typeface="Arial"/>
                <a:cs typeface="Arial"/>
                <a:sym typeface="Arial"/>
              </a:endParaRPr>
            </a:p>
          </p:txBody>
        </p:sp>
      </p:grpSp>
      <p:grpSp>
        <p:nvGrpSpPr>
          <p:cNvPr id="21" name="Group 20"/>
          <p:cNvGrpSpPr/>
          <p:nvPr/>
        </p:nvGrpSpPr>
        <p:grpSpPr>
          <a:xfrm>
            <a:off x="1670341" y="2948799"/>
            <a:ext cx="3926182" cy="1489555"/>
            <a:chOff x="4870391" y="2253829"/>
            <a:chExt cx="2413591" cy="1083722"/>
          </a:xfrm>
        </p:grpSpPr>
        <p:sp>
          <p:nvSpPr>
            <p:cNvPr id="12" name="Rounded Rectangle 11"/>
            <p:cNvSpPr/>
            <p:nvPr/>
          </p:nvSpPr>
          <p:spPr>
            <a:xfrm>
              <a:off x="4870391" y="2253829"/>
              <a:ext cx="2413591" cy="108372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a:t>
              </a:r>
              <a:r>
                <a:rPr lang="en-US"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2000 dao </a:t>
              </a:r>
              <a:r>
                <a:rPr lang="vi-VN" sz="32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động</a:t>
              </a:r>
              <a:endParaRPr lang="en-US" sz="3200">
                <a:latin typeface="Times New Roman" panose="02020603050405020304" pitchFamily="18" charset="0"/>
                <a:cs typeface="Times New Roman" panose="02020603050405020304" pitchFamily="18" charset="0"/>
              </a:endParaRPr>
            </a:p>
          </p:txBody>
        </p:sp>
        <p:sp>
          <p:nvSpPr>
            <p:cNvPr id="16" name="Rectangle 15"/>
            <p:cNvSpPr/>
            <p:nvPr/>
          </p:nvSpPr>
          <p:spPr>
            <a:xfrm>
              <a:off x="5333753" y="2436123"/>
              <a:ext cx="215444" cy="438581"/>
            </a:xfrm>
            <a:prstGeom prst="rect">
              <a:avLst/>
            </a:prstGeom>
          </p:spPr>
          <p:txBody>
            <a:bodyPr wrap="none">
              <a:spAutoFit/>
            </a:bodyPr>
            <a:lstStyle/>
            <a:p>
              <a:pPr defTabSz="1219170">
                <a:buClr>
                  <a:srgbClr val="000000"/>
                </a:buClr>
              </a:pPr>
              <a:r>
                <a:rPr lang="en-US" altLang="vi-VN" sz="3200">
                  <a:solidFill>
                    <a:srgbClr val="FFFFFF"/>
                  </a:solidFill>
                  <a:latin typeface="Times New Roman" panose="02020603050405020304" pitchFamily="18" charset="0"/>
                  <a:ea typeface="Calibri" panose="020F0502020204030204" pitchFamily="34" charset="0"/>
                  <a:cs typeface="Times New Roman" panose="02020603050405020304" pitchFamily="18" charset="0"/>
                  <a:sym typeface="Arial"/>
                </a:rPr>
                <a:t> </a:t>
              </a:r>
              <a:endParaRPr lang="en-US" sz="3200" kern="0" dirty="0">
                <a:solidFill>
                  <a:srgbClr val="FFFFFF"/>
                </a:solidFill>
                <a:latin typeface="Arial"/>
                <a:cs typeface="Arial"/>
                <a:sym typeface="Arial"/>
              </a:endParaRPr>
            </a:p>
          </p:txBody>
        </p:sp>
      </p:grpSp>
      <p:grpSp>
        <p:nvGrpSpPr>
          <p:cNvPr id="22" name="Group 21"/>
          <p:cNvGrpSpPr/>
          <p:nvPr/>
        </p:nvGrpSpPr>
        <p:grpSpPr>
          <a:xfrm>
            <a:off x="6794579" y="4773306"/>
            <a:ext cx="3875832" cy="1489555"/>
            <a:chOff x="4943847" y="3599585"/>
            <a:chExt cx="2413591" cy="1073889"/>
          </a:xfrm>
        </p:grpSpPr>
        <p:sp>
          <p:nvSpPr>
            <p:cNvPr id="13" name="Rounded Rectangle 12"/>
            <p:cNvSpPr/>
            <p:nvPr/>
          </p:nvSpPr>
          <p:spPr>
            <a:xfrm>
              <a:off x="4943847" y="3599585"/>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chemeClr val="bg1"/>
                </a:solidFill>
                <a:latin typeface="Arial"/>
                <a:sym typeface="Arial"/>
              </a:endParaRPr>
            </a:p>
          </p:txBody>
        </p:sp>
        <p:sp>
          <p:nvSpPr>
            <p:cNvPr id="18" name="Rectangle 17"/>
            <p:cNvSpPr/>
            <p:nvPr/>
          </p:nvSpPr>
          <p:spPr>
            <a:xfrm>
              <a:off x="5020676" y="3904935"/>
              <a:ext cx="1818985" cy="421591"/>
            </a:xfrm>
            <a:prstGeom prst="rect">
              <a:avLst/>
            </a:prstGeom>
          </p:spPr>
          <p:txBody>
            <a:bodyPr wrap="none">
              <a:spAutoFit/>
            </a:bodyPr>
            <a:lstStyle/>
            <a:p>
              <a:pPr defTabSz="1219170">
                <a:buClr>
                  <a:srgbClr val="000000"/>
                </a:buClr>
              </a:pPr>
              <a:r>
                <a:rPr lang="en-US" altLang="vi-VN" sz="32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3200">
                  <a:solidFill>
                    <a:schemeClr val="bg1"/>
                  </a:solidFill>
                  <a:effectLst/>
                  <a:latin typeface="Times New Roman" panose="02020603050405020304" pitchFamily="18" charset="0"/>
                  <a:ea typeface="Calibri" panose="020F0502020204030204" pitchFamily="34" charset="0"/>
                </a:rPr>
                <a:t>D. 40 dao động.</a:t>
              </a:r>
              <a:endParaRPr lang="en-US" sz="3200" kern="0" dirty="0">
                <a:solidFill>
                  <a:schemeClr val="bg1"/>
                </a:solidFill>
                <a:latin typeface="Arial"/>
                <a:cs typeface="Arial"/>
                <a:sym typeface="Arial"/>
              </a:endParaRPr>
            </a:p>
          </p:txBody>
        </p:sp>
      </p:grpSp>
      <p:sp>
        <p:nvSpPr>
          <p:cNvPr id="17" name="Rectangle 2">
            <a:extLst>
              <a:ext uri="{FF2B5EF4-FFF2-40B4-BE49-F238E27FC236}">
                <a16:creationId xmlns:a16="http://schemas.microsoft.com/office/drawing/2014/main" id="{33557E65-8595-406C-9E1A-98B3EC7A8584}"/>
              </a:ext>
            </a:extLst>
          </p:cNvPr>
          <p:cNvSpPr>
            <a:spLocks noChangeArrowheads="1"/>
          </p:cNvSpPr>
          <p:nvPr/>
        </p:nvSpPr>
        <p:spPr bwMode="auto">
          <a:xfrm>
            <a:off x="972655" y="1183614"/>
            <a:ext cx="10375469" cy="13261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609725" algn="l"/>
              </a:tabLst>
              <a:defRPr>
                <a:solidFill>
                  <a:schemeClr val="tx1"/>
                </a:solidFill>
                <a:latin typeface="Arial" panose="020B0604020202020204" pitchFamily="34" charset="0"/>
              </a:defRPr>
            </a:lvl1pPr>
            <a:lvl2pPr eaLnBrk="0" fontAlgn="base" hangingPunct="0">
              <a:spcBef>
                <a:spcPct val="0"/>
              </a:spcBef>
              <a:spcAft>
                <a:spcPct val="0"/>
              </a:spcAft>
              <a:tabLst>
                <a:tab pos="1609725" algn="l"/>
              </a:tabLst>
              <a:defRPr>
                <a:solidFill>
                  <a:schemeClr val="tx1"/>
                </a:solidFill>
                <a:latin typeface="Arial" panose="020B0604020202020204" pitchFamily="34" charset="0"/>
              </a:defRPr>
            </a:lvl2pPr>
            <a:lvl3pPr eaLnBrk="0" fontAlgn="base" hangingPunct="0">
              <a:spcBef>
                <a:spcPct val="0"/>
              </a:spcBef>
              <a:spcAft>
                <a:spcPct val="0"/>
              </a:spcAft>
              <a:tabLst>
                <a:tab pos="1609725" algn="l"/>
              </a:tabLst>
              <a:defRPr>
                <a:solidFill>
                  <a:schemeClr val="tx1"/>
                </a:solidFill>
                <a:latin typeface="Arial" panose="020B0604020202020204" pitchFamily="34" charset="0"/>
              </a:defRPr>
            </a:lvl3pPr>
            <a:lvl4pPr eaLnBrk="0" fontAlgn="base" hangingPunct="0">
              <a:spcBef>
                <a:spcPct val="0"/>
              </a:spcBef>
              <a:spcAft>
                <a:spcPct val="0"/>
              </a:spcAft>
              <a:tabLst>
                <a:tab pos="1609725" algn="l"/>
              </a:tabLst>
              <a:defRPr>
                <a:solidFill>
                  <a:schemeClr val="tx1"/>
                </a:solidFill>
                <a:latin typeface="Arial" panose="020B0604020202020204" pitchFamily="34" charset="0"/>
              </a:defRPr>
            </a:lvl4pPr>
            <a:lvl5pPr eaLnBrk="0" fontAlgn="base" hangingPunct="0">
              <a:spcBef>
                <a:spcPct val="0"/>
              </a:spcBef>
              <a:spcAft>
                <a:spcPct val="0"/>
              </a:spcAft>
              <a:tabLst>
                <a:tab pos="1609725" algn="l"/>
              </a:tabLst>
              <a:defRPr>
                <a:solidFill>
                  <a:schemeClr val="tx1"/>
                </a:solidFill>
                <a:latin typeface="Arial" panose="020B0604020202020204" pitchFamily="34" charset="0"/>
              </a:defRPr>
            </a:lvl5pPr>
            <a:lvl6pPr eaLnBrk="0" fontAlgn="base" hangingPunct="0">
              <a:spcBef>
                <a:spcPct val="0"/>
              </a:spcBef>
              <a:spcAft>
                <a:spcPct val="0"/>
              </a:spcAft>
              <a:tabLst>
                <a:tab pos="1609725" algn="l"/>
              </a:tabLst>
              <a:defRPr>
                <a:solidFill>
                  <a:schemeClr val="tx1"/>
                </a:solidFill>
                <a:latin typeface="Arial" panose="020B0604020202020204" pitchFamily="34" charset="0"/>
              </a:defRPr>
            </a:lvl6pPr>
            <a:lvl7pPr eaLnBrk="0" fontAlgn="base" hangingPunct="0">
              <a:spcBef>
                <a:spcPct val="0"/>
              </a:spcBef>
              <a:spcAft>
                <a:spcPct val="0"/>
              </a:spcAft>
              <a:tabLst>
                <a:tab pos="1609725" algn="l"/>
              </a:tabLst>
              <a:defRPr>
                <a:solidFill>
                  <a:schemeClr val="tx1"/>
                </a:solidFill>
                <a:latin typeface="Arial" panose="020B0604020202020204" pitchFamily="34" charset="0"/>
              </a:defRPr>
            </a:lvl7pPr>
            <a:lvl8pPr eaLnBrk="0" fontAlgn="base" hangingPunct="0">
              <a:spcBef>
                <a:spcPct val="0"/>
              </a:spcBef>
              <a:spcAft>
                <a:spcPct val="0"/>
              </a:spcAft>
              <a:tabLst>
                <a:tab pos="1609725" algn="l"/>
              </a:tabLst>
              <a:defRPr>
                <a:solidFill>
                  <a:schemeClr val="tx1"/>
                </a:solidFill>
                <a:latin typeface="Arial" panose="020B0604020202020204" pitchFamily="34" charset="0"/>
              </a:defRPr>
            </a:lvl8pPr>
            <a:lvl9pPr eaLnBrk="0" fontAlgn="base" hangingPunct="0">
              <a:spcBef>
                <a:spcPct val="0"/>
              </a:spcBef>
              <a:spcAft>
                <a:spcPct val="0"/>
              </a:spcAft>
              <a:tabLst>
                <a:tab pos="1609725" algn="l"/>
              </a:tabLst>
              <a:defRPr>
                <a:solidFill>
                  <a:schemeClr val="tx1"/>
                </a:solidFill>
                <a:latin typeface="Arial" panose="020B0604020202020204" pitchFamily="34" charset="0"/>
              </a:defRPr>
            </a:lvl9pPr>
          </a:lstStyle>
          <a:p>
            <a:pPr algn="just">
              <a:lnSpc>
                <a:spcPct val="115000"/>
              </a:lnSpc>
              <a:spcAft>
                <a:spcPts val="800"/>
              </a:spcAf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9.</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Một vật thực hiện dao động với tần số 20Hz. Trong 2 phút vật thực hiện được</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1942404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circle(in)">
                                      <p:cBhvr>
                                        <p:cTn id="7" dur="10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1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10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10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xit" presetSubtype="4" fill="hold" nodeType="clickEffect">
                                  <p:stCondLst>
                                    <p:cond delay="0"/>
                                  </p:stCondLst>
                                  <p:childTnLst>
                                    <p:animEffect transition="out" filter="wipe(down)">
                                      <p:cBhvr>
                                        <p:cTn id="26" dur="500"/>
                                        <p:tgtEl>
                                          <p:spTgt spid="21"/>
                                        </p:tgtEl>
                                      </p:cBhvr>
                                    </p:animEffect>
                                    <p:set>
                                      <p:cBhvr>
                                        <p:cTn id="27" dur="1" fill="hold">
                                          <p:stCondLst>
                                            <p:cond delay="499"/>
                                          </p:stCondLst>
                                        </p:cTn>
                                        <p:tgtEl>
                                          <p:spTgt spid="21"/>
                                        </p:tgtEl>
                                        <p:attrNameLst>
                                          <p:attrName>style.visibility</p:attrName>
                                        </p:attrNameLst>
                                      </p:cBhvr>
                                      <p:to>
                                        <p:strVal val="hidden"/>
                                      </p:to>
                                    </p:set>
                                  </p:childTnLst>
                                </p:cTn>
                              </p:par>
                              <p:par>
                                <p:cTn id="28" presetID="3" presetClass="exit" presetSubtype="10" fill="hold" nodeType="withEffect">
                                  <p:stCondLst>
                                    <p:cond delay="0"/>
                                  </p:stCondLst>
                                  <p:childTnLst>
                                    <p:animEffect transition="out" filter="blinds(horizontal)">
                                      <p:cBhvr>
                                        <p:cTn id="29" dur="500"/>
                                        <p:tgtEl>
                                          <p:spTgt spid="22"/>
                                        </p:tgtEl>
                                      </p:cBhvr>
                                    </p:animEffect>
                                    <p:set>
                                      <p:cBhvr>
                                        <p:cTn id="30" dur="1" fill="hold">
                                          <p:stCondLst>
                                            <p:cond delay="499"/>
                                          </p:stCondLst>
                                        </p:cTn>
                                        <p:tgtEl>
                                          <p:spTgt spid="22"/>
                                        </p:tgtEl>
                                        <p:attrNameLst>
                                          <p:attrName>style.visibility</p:attrName>
                                        </p:attrNameLst>
                                      </p:cBhvr>
                                      <p:to>
                                        <p:strVal val="hidden"/>
                                      </p:to>
                                    </p:set>
                                  </p:childTnLst>
                                </p:cTn>
                              </p:par>
                              <p:par>
                                <p:cTn id="31" presetID="3" presetClass="exit" presetSubtype="10" fill="hold" nodeType="withEffect">
                                  <p:stCondLst>
                                    <p:cond delay="0"/>
                                  </p:stCondLst>
                                  <p:childTnLst>
                                    <p:animEffect transition="out" filter="blinds(horizontal)">
                                      <p:cBhvr>
                                        <p:cTn id="32" dur="500"/>
                                        <p:tgtEl>
                                          <p:spTgt spid="19"/>
                                        </p:tgtEl>
                                      </p:cBhvr>
                                    </p:animEffect>
                                    <p:set>
                                      <p:cBhvr>
                                        <p:cTn id="33" dur="1" fill="hold">
                                          <p:stCondLst>
                                            <p:cond delay="499"/>
                                          </p:stCondLst>
                                        </p:cTn>
                                        <p:tgtEl>
                                          <p:spTgt spid="19"/>
                                        </p:tgtEl>
                                        <p:attrNameLst>
                                          <p:attrName>style.visibility</p:attrName>
                                        </p:attrNameLst>
                                      </p:cBhvr>
                                      <p:to>
                                        <p:strVal val="hidden"/>
                                      </p:to>
                                    </p:set>
                                  </p:childTnLst>
                                </p:cTn>
                              </p:par>
                              <p:par>
                                <p:cTn id="34" presetID="42" presetClass="path" presetSubtype="0" accel="50000" decel="50000" fill="hold" nodeType="withEffect">
                                  <p:stCondLst>
                                    <p:cond delay="0"/>
                                  </p:stCondLst>
                                  <p:childTnLst>
                                    <p:animMotion origin="layout" path="M -2.70833E-6 7.40741E-7 L -0.24088 0.16319 " pathEditMode="relative" rAng="0" ptsTypes="AA">
                                      <p:cBhvr>
                                        <p:cTn id="35" dur="2000" fill="hold"/>
                                        <p:tgtEl>
                                          <p:spTgt spid="20"/>
                                        </p:tgtEl>
                                        <p:attrNameLst>
                                          <p:attrName>ppt_x</p:attrName>
                                          <p:attrName>ppt_y</p:attrName>
                                        </p:attrNameLst>
                                      </p:cBhvr>
                                      <p:rCtr x="-12044" y="81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6" y="909424"/>
            <a:ext cx="8511482" cy="5876739"/>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391886" y="968850"/>
            <a:ext cx="6877970" cy="461665"/>
          </a:xfrm>
          <a:prstGeom prst="rect">
            <a:avLst/>
          </a:prstGeom>
          <a:noFill/>
        </p:spPr>
        <p:txBody>
          <a:bodyPr wrap="square" lIns="91440" tIns="45720" rIns="91440" bIns="45720" rtlCol="0">
            <a:spAutoFit/>
          </a:bodyPr>
          <a:lstStyle/>
          <a:p>
            <a:pPr algn="just"/>
            <a:r>
              <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rPr>
              <a:t>I.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ĐỘ TO VÀ BIÊN ĐỘ CỦA SÓNG ÂM</a:t>
            </a:r>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51733C7-6925-417B-9BDB-3A2C87426A60}"/>
              </a:ext>
            </a:extLst>
          </p:cNvPr>
          <p:cNvSpPr txBox="1"/>
          <p:nvPr/>
        </p:nvSpPr>
        <p:spPr>
          <a:xfrm>
            <a:off x="398811" y="1392385"/>
            <a:ext cx="7277336" cy="790088"/>
          </a:xfrm>
          <a:prstGeom prst="rect">
            <a:avLst/>
          </a:prstGeom>
          <a:noFill/>
        </p:spPr>
        <p:txBody>
          <a:bodyPr wrap="square" lIns="91440" tIns="45720" rIns="91440" bIns="45720" rtlCol="0">
            <a:spAutoFit/>
          </a:bodyPr>
          <a:lstStyle/>
          <a:p>
            <a:pPr marL="457200" indent="-457200" algn="just">
              <a:buAutoNum type="arabicPeriod"/>
            </a:pP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Biên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dao</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nguồn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sóng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a.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Thí</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nghiệm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endParaRPr lang="en-US" sz="2267"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70F8989A-EAE2-4F96-8205-DEF9EEC77E59}"/>
              </a:ext>
            </a:extLst>
          </p:cNvPr>
          <p:cNvSpPr txBox="1"/>
          <p:nvPr/>
        </p:nvSpPr>
        <p:spPr>
          <a:xfrm>
            <a:off x="428854" y="2259672"/>
            <a:ext cx="7584847" cy="441211"/>
          </a:xfrm>
          <a:prstGeom prst="rect">
            <a:avLst/>
          </a:prstGeom>
          <a:noFill/>
        </p:spPr>
        <p:txBody>
          <a:bodyPr wrap="square" lIns="91440" tIns="45720" rIns="91440" bIns="45720" rtlCol="0">
            <a:spAutoFit/>
          </a:bodyPr>
          <a:lstStyle/>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Dụng</a:t>
            </a:r>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cụ</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thí</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nghiệm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thước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kẻ</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thép</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thẳng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dẹt</a:t>
            </a:r>
            <a:r>
              <a:rPr lang="en-US" sz="2267" b="1" dirty="0" smtClean="0">
                <a:latin typeface="Tahoma" panose="020B0604030504040204" pitchFamily="34" charset="0"/>
                <a:ea typeface="Tahoma" panose="020B0604030504040204" pitchFamily="34" charset="0"/>
                <a:cs typeface="Tahoma" panose="020B0604030504040204" pitchFamily="34" charset="0"/>
              </a:rPr>
              <a:t> </a:t>
            </a:r>
            <a:endParaRPr lang="en-US" sz="2267" b="1" dirty="0">
              <a:latin typeface="Tahoma" panose="020B0604030504040204" pitchFamily="34" charset="0"/>
              <a:ea typeface="Tahoma" panose="020B0604030504040204" pitchFamily="34" charset="0"/>
              <a:cs typeface="Tahoma" panose="020B0604030504040204" pitchFamily="34" charset="0"/>
            </a:endParaRPr>
          </a:p>
        </p:txBody>
      </p:sp>
      <p:sp>
        <p:nvSpPr>
          <p:cNvPr id="11" name="TextBox 10">
            <a:extLst>
              <a:ext uri="{FF2B5EF4-FFF2-40B4-BE49-F238E27FC236}">
                <a16:creationId xmlns:a16="http://schemas.microsoft.com/office/drawing/2014/main" id="{E7E6B71C-CD69-4694-927B-A7E40CF1582F}"/>
              </a:ext>
            </a:extLst>
          </p:cNvPr>
          <p:cNvSpPr txBox="1"/>
          <p:nvPr/>
        </p:nvSpPr>
        <p:spPr>
          <a:xfrm>
            <a:off x="414530" y="2676831"/>
            <a:ext cx="5777345" cy="441211"/>
          </a:xfrm>
          <a:prstGeom prst="rect">
            <a:avLst/>
          </a:prstGeom>
          <a:noFill/>
        </p:spPr>
        <p:txBody>
          <a:bodyPr wrap="square" lIns="91440" tIns="45720" rIns="91440" bIns="45720" rtlCol="0">
            <a:spAutoFit/>
          </a:bodyPr>
          <a:lstStyle/>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Tiến</a:t>
            </a:r>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hành</a:t>
            </a:r>
            <a:r>
              <a:rPr lang="en-US" sz="2267" b="1" dirty="0">
                <a:latin typeface="Tahoma" panose="020B0604030504040204" pitchFamily="34" charset="0"/>
                <a:ea typeface="Tahoma" panose="020B0604030504040204" pitchFamily="34" charset="0"/>
                <a:cs typeface="Tahoma" panose="020B0604030504040204" pitchFamily="34" charset="0"/>
              </a:rPr>
              <a:t>:</a:t>
            </a:r>
          </a:p>
        </p:txBody>
      </p:sp>
      <p:sp>
        <p:nvSpPr>
          <p:cNvPr id="24" name="TextBox 23">
            <a:extLst>
              <a:ext uri="{FF2B5EF4-FFF2-40B4-BE49-F238E27FC236}">
                <a16:creationId xmlns:a16="http://schemas.microsoft.com/office/drawing/2014/main" id="{4A3CAABA-4028-4DD0-BD11-16C4861DC8CD}"/>
              </a:ext>
            </a:extLst>
          </p:cNvPr>
          <p:cNvSpPr txBox="1"/>
          <p:nvPr/>
        </p:nvSpPr>
        <p:spPr>
          <a:xfrm>
            <a:off x="605016" y="3014103"/>
            <a:ext cx="8085221" cy="1487843"/>
          </a:xfrm>
          <a:prstGeom prst="rect">
            <a:avLst/>
          </a:prstGeom>
          <a:noFill/>
        </p:spPr>
        <p:txBody>
          <a:bodyPr wrap="square" lIns="91440" tIns="45720" rIns="91440" bIns="45720" rtlCol="0">
            <a:spAutoFit/>
          </a:bodyPr>
          <a:lstStyle/>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Dùng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tay</a:t>
            </a:r>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ấn</a:t>
            </a:r>
            <a:r>
              <a:rPr lang="en-US" sz="2267" b="1" dirty="0" smtClean="0">
                <a:latin typeface="Tahoma" panose="020B0604030504040204" pitchFamily="34" charset="0"/>
                <a:ea typeface="Tahoma" panose="020B0604030504040204" pitchFamily="34" charset="0"/>
                <a:cs typeface="Tahoma" panose="020B0604030504040204" pitchFamily="34" charset="0"/>
              </a:rPr>
              <a:t> 1 </a:t>
            </a:r>
            <a:r>
              <a:rPr lang="en-US" sz="2267" b="1" dirty="0" err="1" smtClean="0">
                <a:latin typeface="Tahoma" panose="020B0604030504040204" pitchFamily="34" charset="0"/>
                <a:ea typeface="Tahoma" panose="020B0604030504040204" pitchFamily="34" charset="0"/>
                <a:cs typeface="Tahoma" panose="020B0604030504040204" pitchFamily="34" charset="0"/>
              </a:rPr>
              <a:t>đầu</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thước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xuống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rồi</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buông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tay</a:t>
            </a:r>
            <a:r>
              <a:rPr lang="en-US" sz="2267" b="1" dirty="0" smtClean="0">
                <a:latin typeface="Tahoma" panose="020B0604030504040204" pitchFamily="34" charset="0"/>
                <a:ea typeface="Tahoma" panose="020B0604030504040204" pitchFamily="34" charset="0"/>
                <a:cs typeface="Tahoma" panose="020B0604030504040204" pitchFamily="34" charset="0"/>
              </a:rPr>
              <a:t>.</a:t>
            </a:r>
          </a:p>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Quan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sát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thước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dao</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động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và</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lắng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nghe</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thanh</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phát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ra.</a:t>
            </a:r>
            <a:endParaRPr lang="en-US" sz="2267" b="1" dirty="0" smtClean="0">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latin typeface="Tahoma" panose="020B0604030504040204" pitchFamily="34" charset="0"/>
                <a:ea typeface="Tahoma" panose="020B0604030504040204" pitchFamily="34" charset="0"/>
                <a:cs typeface="Tahoma" panose="020B0604030504040204" pitchFamily="34" charset="0"/>
              </a:rPr>
              <a:t> </a:t>
            </a:r>
            <a:endParaRPr lang="en-US" sz="2267" b="1" dirty="0">
              <a:latin typeface="Tahoma" panose="020B0604030504040204" pitchFamily="34" charset="0"/>
              <a:ea typeface="Tahoma" panose="020B0604030504040204" pitchFamily="34" charset="0"/>
              <a:cs typeface="Tahoma" panose="020B0604030504040204" pitchFamily="34" charset="0"/>
            </a:endParaRPr>
          </a:p>
        </p:txBody>
      </p:sp>
      <p:sp>
        <p:nvSpPr>
          <p:cNvPr id="13" name="AutoShape 5"/>
          <p:cNvSpPr>
            <a:spLocks noChangeArrowheads="1"/>
          </p:cNvSpPr>
          <p:nvPr/>
        </p:nvSpPr>
        <p:spPr bwMode="auto">
          <a:xfrm>
            <a:off x="391886" y="6318"/>
            <a:ext cx="11273245" cy="741551"/>
          </a:xfrm>
          <a:prstGeom prst="flowChartTerminator">
            <a:avLst/>
          </a:prstGeom>
          <a:gradFill rotWithShape="1">
            <a:gsLst>
              <a:gs pos="0">
                <a:srgbClr val="FFEC9D"/>
              </a:gs>
              <a:gs pos="50000">
                <a:srgbClr val="FFFFFF"/>
              </a:gs>
              <a:gs pos="100000">
                <a:srgbClr val="FFEC9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FFEC9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flatTx/>
          </a:bodyPr>
          <a:lstStyle/>
          <a:p>
            <a:pPr algn="ctr" fontAlgn="base">
              <a:spcBef>
                <a:spcPct val="20000"/>
              </a:spcBef>
              <a:spcAft>
                <a:spcPct val="0"/>
              </a:spcAft>
            </a:pP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Bài</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13: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cao</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và</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5509" y="3774386"/>
            <a:ext cx="6078192" cy="2919254"/>
          </a:xfrm>
          <a:prstGeom prst="rect">
            <a:avLst/>
          </a:prstGeom>
        </p:spPr>
      </p:pic>
    </p:spTree>
    <p:extLst>
      <p:ext uri="{BB962C8B-B14F-4D97-AF65-F5344CB8AC3E}">
        <p14:creationId xmlns:p14="http://schemas.microsoft.com/office/powerpoint/2010/main" val="17668173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500" fill="hold"/>
                                        <p:tgtEl>
                                          <p:spTgt spid="24"/>
                                        </p:tgtEl>
                                        <p:attrNameLst>
                                          <p:attrName>ppt_w</p:attrName>
                                        </p:attrNameLst>
                                      </p:cBhvr>
                                      <p:tavLst>
                                        <p:tav tm="0">
                                          <p:val>
                                            <p:fltVal val="0"/>
                                          </p:val>
                                        </p:tav>
                                        <p:tav tm="100000">
                                          <p:val>
                                            <p:strVal val="#ppt_w"/>
                                          </p:val>
                                        </p:tav>
                                      </p:tavLst>
                                    </p:anim>
                                    <p:anim calcmode="lin" valueType="num">
                                      <p:cBhvr>
                                        <p:cTn id="36" dur="500" fill="hold"/>
                                        <p:tgtEl>
                                          <p:spTgt spid="24"/>
                                        </p:tgtEl>
                                        <p:attrNameLst>
                                          <p:attrName>ppt_h</p:attrName>
                                        </p:attrNameLst>
                                      </p:cBhvr>
                                      <p:tavLst>
                                        <p:tav tm="0">
                                          <p:val>
                                            <p:fltVal val="0"/>
                                          </p:val>
                                        </p:tav>
                                        <p:tav tm="100000">
                                          <p:val>
                                            <p:strVal val="#ppt_h"/>
                                          </p:val>
                                        </p:tav>
                                      </p:tavLst>
                                    </p:anim>
                                    <p:animEffect transition="in" filter="fade">
                                      <p:cBhvr>
                                        <p:cTn id="3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P spid="2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768976" y="918894"/>
            <a:ext cx="10654045" cy="1442084"/>
            <a:chOff x="1154226" y="1181199"/>
            <a:chExt cx="6075612" cy="1081563"/>
          </a:xfrm>
        </p:grpSpPr>
        <p:sp>
          <p:nvSpPr>
            <p:cNvPr id="6" name="Rounded Rectangle 5"/>
            <p:cNvSpPr/>
            <p:nvPr/>
          </p:nvSpPr>
          <p:spPr>
            <a:xfrm>
              <a:off x="1154226" y="1181199"/>
              <a:ext cx="5975498"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1325574" y="1268114"/>
              <a:ext cx="5904264" cy="994648"/>
            </a:xfrm>
            <a:prstGeom prst="rect">
              <a:avLst/>
            </a:prstGeom>
          </p:spPr>
          <p:txBody>
            <a:bodyPr wrap="square">
              <a:spAutoFit/>
            </a:bodyPr>
            <a:lstStyle/>
            <a:p>
              <a:pPr algn="just">
                <a:lnSpc>
                  <a:spcPct val="115000"/>
                </a:lnSpc>
                <a:spcAft>
                  <a:spcPts val="800"/>
                </a:spcAft>
              </a:pPr>
              <a:r>
                <a:rPr lang="en-US" sz="3600" b="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Câu 10.</a:t>
              </a:r>
              <a:r>
                <a:rPr lang="en-US" sz="360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Vật nào sau đây phát ra âm nghe trầm nhất?</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2484815" y="1995847"/>
            <a:ext cx="7571976"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523389" y="2187647"/>
              <a:ext cx="2369801" cy="363596"/>
            </a:xfrm>
            <a:prstGeom prst="rect">
              <a:avLst/>
            </a:prstGeom>
          </p:spPr>
          <p:txBody>
            <a:bodyPr wrap="square">
              <a:spAutoFit/>
            </a:bodyPr>
            <a:lstStyle/>
            <a:p>
              <a:pPr>
                <a:lnSpc>
                  <a:spcPct val="115000"/>
                </a:lnSpc>
                <a:spcAft>
                  <a:spcPts val="8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Vật dao động 160 lần trong 0,5 giây.</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2445030" y="3063717"/>
            <a:ext cx="7456304"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endParaRPr lang="en-US" sz="3200" kern="0">
                <a:solidFill>
                  <a:srgbClr val="FFFFFF"/>
                </a:solidFill>
                <a:latin typeface="Arial"/>
                <a:sym typeface="Arial"/>
              </a:endParaRPr>
            </a:p>
          </p:txBody>
        </p:sp>
        <p:sp>
          <p:nvSpPr>
            <p:cNvPr id="15" name="Rectangle 14"/>
            <p:cNvSpPr/>
            <p:nvPr/>
          </p:nvSpPr>
          <p:spPr>
            <a:xfrm>
              <a:off x="1480630" y="3801987"/>
              <a:ext cx="2179569" cy="673957"/>
            </a:xfrm>
            <a:prstGeom prst="rect">
              <a:avLst/>
            </a:prstGeom>
          </p:spPr>
          <p:txBody>
            <a:bodyPr wrap="square">
              <a:spAutoFit/>
            </a:bodyPr>
            <a:lstStyle/>
            <a:p>
              <a:pPr>
                <a:lnSpc>
                  <a:spcPct val="115000"/>
                </a:lnSpc>
                <a:spcAft>
                  <a:spcPts val="8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 Vật dao động 6000 lần trong 1 phút.</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2445028" y="4210742"/>
            <a:ext cx="7569304" cy="1058389"/>
            <a:chOff x="4968292" y="2168399"/>
            <a:chExt cx="4834195" cy="756332"/>
          </a:xfrm>
        </p:grpSpPr>
        <p:sp>
          <p:nvSpPr>
            <p:cNvPr id="12" name="Rounded Rectangle 11"/>
            <p:cNvSpPr/>
            <p:nvPr/>
          </p:nvSpPr>
          <p:spPr>
            <a:xfrm>
              <a:off x="4968292" y="2168399"/>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15000"/>
                </a:lnSpc>
                <a:spcAft>
                  <a:spcPts val="800"/>
                </a:spcAft>
                <a:tabLst>
                  <a:tab pos="4612005" algn="l"/>
                </a:tabLs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 Vật dao động 200 lần trong 1 giây.	</a:t>
              </a:r>
              <a:endParaRPr lang="en-US" sz="32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417884"/>
            </a:xfrm>
            <a:prstGeom prst="rect">
              <a:avLst/>
            </a:prstGeom>
          </p:spPr>
          <p:txBody>
            <a:bodyPr wrap="square">
              <a:spAutoFit/>
            </a:bodyPr>
            <a:lstStyle/>
            <a:p>
              <a:pPr defTabSz="1219170">
                <a:buClr>
                  <a:srgbClr val="000000"/>
                </a:buClr>
              </a:pPr>
              <a:endParaRPr lang="en-US" sz="3200" kern="0" dirty="0">
                <a:solidFill>
                  <a:schemeClr val="bg1"/>
                </a:solidFill>
                <a:latin typeface="Arial"/>
                <a:cs typeface="Arial"/>
                <a:sym typeface="Arial"/>
              </a:endParaRPr>
            </a:p>
          </p:txBody>
        </p:sp>
      </p:grpSp>
      <p:grpSp>
        <p:nvGrpSpPr>
          <p:cNvPr id="22" name="Group 21"/>
          <p:cNvGrpSpPr/>
          <p:nvPr/>
        </p:nvGrpSpPr>
        <p:grpSpPr>
          <a:xfrm>
            <a:off x="2445029" y="5359072"/>
            <a:ext cx="7586828" cy="1058389"/>
            <a:chOff x="4936883" y="3598822"/>
            <a:chExt cx="2461990" cy="1073889"/>
          </a:xfrm>
        </p:grpSpPr>
        <p:sp>
          <p:nvSpPr>
            <p:cNvPr id="13" name="Rounded Rectangle 12"/>
            <p:cNvSpPr/>
            <p:nvPr/>
          </p:nvSpPr>
          <p:spPr>
            <a:xfrm>
              <a:off x="493688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68655" y="3878788"/>
              <a:ext cx="2430218" cy="631920"/>
            </a:xfrm>
            <a:prstGeom prst="rect">
              <a:avLst/>
            </a:prstGeom>
          </p:spPr>
          <p:txBody>
            <a:bodyPr wrap="square">
              <a:spAutoFit/>
            </a:bodyPr>
            <a:lstStyle/>
            <a:p>
              <a:pPr>
                <a:lnSpc>
                  <a:spcPct val="115000"/>
                </a:lnSpc>
                <a:spcAft>
                  <a:spcPts val="800"/>
                </a:spcAft>
              </a:pPr>
              <a:r>
                <a:rPr lang="en-US" sz="320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 Vật dao động 6 lần trong 0,02 giây.</a:t>
              </a:r>
              <a:endParaRPr lang="en-US" sz="32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31605880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1000"/>
                                        <p:tgtEl>
                                          <p:spTgt spid="20"/>
                                        </p:tgtEl>
                                      </p:cBhvr>
                                    </p:animEffect>
                                  </p:childTnLst>
                                </p:cTn>
                              </p:par>
                              <p:par>
                                <p:cTn id="13" presetID="10" presetClass="entr" presetSubtype="0" fill="hold" nodeType="withEffect">
                                  <p:stCondLst>
                                    <p:cond delay="2000"/>
                                  </p:stCondLst>
                                  <p:childTnLst>
                                    <p:set>
                                      <p:cBhvr>
                                        <p:cTn id="14" dur="1" fill="hold">
                                          <p:stCondLst>
                                            <p:cond delay="0"/>
                                          </p:stCondLst>
                                        </p:cTn>
                                        <p:tgtEl>
                                          <p:spTgt spid="21"/>
                                        </p:tgtEl>
                                        <p:attrNameLst>
                                          <p:attrName>style.visibility</p:attrName>
                                        </p:attrNameLst>
                                      </p:cBhvr>
                                      <p:to>
                                        <p:strVal val="visible"/>
                                      </p:to>
                                    </p:set>
                                    <p:animEffect transition="in" filter="fade">
                                      <p:cBhvr>
                                        <p:cTn id="15" dur="1000"/>
                                        <p:tgtEl>
                                          <p:spTgt spid="21"/>
                                        </p:tgtEl>
                                      </p:cBhvr>
                                    </p:animEffect>
                                  </p:childTnLst>
                                </p:cTn>
                              </p:par>
                              <p:par>
                                <p:cTn id="16" presetID="6" presetClass="entr" presetSubtype="16" fill="hold" nodeType="withEffect">
                                  <p:stCondLst>
                                    <p:cond delay="3000"/>
                                  </p:stCondLst>
                                  <p:childTnLst>
                                    <p:set>
                                      <p:cBhvr>
                                        <p:cTn id="17" dur="1" fill="hold">
                                          <p:stCondLst>
                                            <p:cond delay="0"/>
                                          </p:stCondLst>
                                        </p:cTn>
                                        <p:tgtEl>
                                          <p:spTgt spid="22"/>
                                        </p:tgtEl>
                                        <p:attrNameLst>
                                          <p:attrName>style.visibility</p:attrName>
                                        </p:attrNameLst>
                                      </p:cBhvr>
                                      <p:to>
                                        <p:strVal val="visible"/>
                                      </p:to>
                                    </p:set>
                                    <p:animEffect transition="in" filter="circle(in)">
                                      <p:cBhvr>
                                        <p:cTn id="18" dur="10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xit" presetSubtype="10" fill="hold" nodeType="clickEffect">
                                  <p:stCondLst>
                                    <p:cond delay="0"/>
                                  </p:stCondLst>
                                  <p:childTnLst>
                                    <p:animEffect transition="out" filter="blinds(horizontal)">
                                      <p:cBhvr>
                                        <p:cTn id="22" dur="500"/>
                                        <p:tgtEl>
                                          <p:spTgt spid="21"/>
                                        </p:tgtEl>
                                      </p:cBhvr>
                                    </p:animEffect>
                                    <p:set>
                                      <p:cBhvr>
                                        <p:cTn id="23" dur="1" fill="hold">
                                          <p:stCondLst>
                                            <p:cond delay="499"/>
                                          </p:stCondLst>
                                        </p:cTn>
                                        <p:tgtEl>
                                          <p:spTgt spid="21"/>
                                        </p:tgtEl>
                                        <p:attrNameLst>
                                          <p:attrName>style.visibility</p:attrName>
                                        </p:attrNameLst>
                                      </p:cBhvr>
                                      <p:to>
                                        <p:strVal val="hidden"/>
                                      </p:to>
                                    </p:set>
                                  </p:childTnLst>
                                </p:cTn>
                              </p:par>
                              <p:par>
                                <p:cTn id="24" presetID="3" presetClass="exit" presetSubtype="10" fill="hold" nodeType="withEffect">
                                  <p:stCondLst>
                                    <p:cond delay="0"/>
                                  </p:stCondLst>
                                  <p:childTnLst>
                                    <p:animEffect transition="out" filter="blinds(horizontal)">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par>
                                <p:cTn id="27" presetID="3" presetClass="exit" presetSubtype="10" fill="hold" nodeType="withEffect">
                                  <p:stCondLst>
                                    <p:cond delay="0"/>
                                  </p:stCondLst>
                                  <p:childTnLst>
                                    <p:animEffect transition="out" filter="blinds(horizontal)">
                                      <p:cBhvr>
                                        <p:cTn id="28" dur="500"/>
                                        <p:tgtEl>
                                          <p:spTgt spid="22"/>
                                        </p:tgtEl>
                                      </p:cBhvr>
                                    </p:animEffect>
                                    <p:set>
                                      <p:cBhvr>
                                        <p:cTn id="29" dur="1" fill="hold">
                                          <p:stCondLst>
                                            <p:cond delay="499"/>
                                          </p:stCondLst>
                                        </p:cTn>
                                        <p:tgtEl>
                                          <p:spTgt spid="22"/>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6" presetClass="emph" presetSubtype="0" fill="hold" nodeType="clickEffect">
                                  <p:stCondLst>
                                    <p:cond delay="0"/>
                                  </p:stCondLst>
                                  <p:childTnLst>
                                    <p:animScale>
                                      <p:cBhvr>
                                        <p:cTn id="33" dur="2000" fill="hold"/>
                                        <p:tgtEl>
                                          <p:spTgt spid="2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754375" y="167527"/>
            <a:ext cx="4683247" cy="751367"/>
            <a:chOff x="871868" y="715523"/>
            <a:chExt cx="3512435" cy="563525"/>
          </a:xfrm>
        </p:grpSpPr>
        <p:sp>
          <p:nvSpPr>
            <p:cNvPr id="3" name="Oval 2"/>
            <p:cNvSpPr/>
            <p:nvPr/>
          </p:nvSpPr>
          <p:spPr>
            <a:xfrm>
              <a:off x="967562" y="715523"/>
              <a:ext cx="627321" cy="563525"/>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733" kern="0">
                <a:solidFill>
                  <a:srgbClr val="00518E"/>
                </a:solidFill>
                <a:latin typeface="Arial"/>
                <a:sym typeface="Arial"/>
              </a:endParaRPr>
            </a:p>
          </p:txBody>
        </p:sp>
        <p:sp>
          <p:nvSpPr>
            <p:cNvPr id="4" name="TextBox 3"/>
            <p:cNvSpPr txBox="1"/>
            <p:nvPr/>
          </p:nvSpPr>
          <p:spPr>
            <a:xfrm>
              <a:off x="871868" y="715523"/>
              <a:ext cx="818708" cy="500089"/>
            </a:xfrm>
            <a:prstGeom prst="rect">
              <a:avLst/>
            </a:prstGeom>
            <a:noFill/>
          </p:spPr>
          <p:txBody>
            <a:bodyPr wrap="square" rtlCol="0">
              <a:spAutoFit/>
            </a:bodyPr>
            <a:lstStyle/>
            <a:p>
              <a:pPr algn="ctr" defTabSz="1219170">
                <a:buClr>
                  <a:srgbClr val="000000"/>
                </a:buClr>
              </a:pPr>
              <a:r>
                <a:rPr lang="vi-VN" sz="3733" b="1" kern="0">
                  <a:solidFill>
                    <a:srgbClr val="00518E"/>
                  </a:solidFill>
                  <a:latin typeface="Times New Roman" panose="02020603050405020304" pitchFamily="18" charset="0"/>
                  <a:cs typeface="Times New Roman" panose="02020603050405020304" pitchFamily="18" charset="0"/>
                  <a:sym typeface="Arial"/>
                </a:rPr>
                <a:t>III</a:t>
              </a:r>
              <a:endParaRPr lang="en-US" sz="3733"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p:cNvSpPr txBox="1"/>
            <p:nvPr/>
          </p:nvSpPr>
          <p:spPr>
            <a:xfrm>
              <a:off x="1786270" y="715523"/>
              <a:ext cx="2598033" cy="500089"/>
            </a:xfrm>
            <a:prstGeom prst="rect">
              <a:avLst/>
            </a:prstGeom>
            <a:noFill/>
          </p:spPr>
          <p:txBody>
            <a:bodyPr wrap="square" rtlCol="0">
              <a:spAutoFit/>
            </a:bodyPr>
            <a:lstStyle/>
            <a:p>
              <a:pPr algn="ctr" defTabSz="1219170">
                <a:buClr>
                  <a:srgbClr val="000000"/>
                </a:buClr>
              </a:pPr>
              <a:r>
                <a:rPr lang="en-US" sz="3733" b="1" kern="0" dirty="0">
                  <a:solidFill>
                    <a:srgbClr val="00518E"/>
                  </a:solidFill>
                  <a:latin typeface="Times New Roman" panose="02020603050405020304" pitchFamily="18" charset="0"/>
                  <a:cs typeface="Times New Roman" panose="02020603050405020304" pitchFamily="18" charset="0"/>
                  <a:sym typeface="Arial"/>
                </a:rPr>
                <a:t>LUYỆN TẬP</a:t>
              </a:r>
            </a:p>
          </p:txBody>
        </p:sp>
      </p:grpSp>
      <p:grpSp>
        <p:nvGrpSpPr>
          <p:cNvPr id="9" name="Group 8"/>
          <p:cNvGrpSpPr/>
          <p:nvPr/>
        </p:nvGrpSpPr>
        <p:grpSpPr>
          <a:xfrm>
            <a:off x="565102" y="983557"/>
            <a:ext cx="10903457" cy="992372"/>
            <a:chOff x="491518" y="1181199"/>
            <a:chExt cx="7196410" cy="744279"/>
          </a:xfrm>
        </p:grpSpPr>
        <p:sp>
          <p:nvSpPr>
            <p:cNvPr id="6" name="Rounded Rectangle 5"/>
            <p:cNvSpPr/>
            <p:nvPr/>
          </p:nvSpPr>
          <p:spPr>
            <a:xfrm>
              <a:off x="491518" y="1181199"/>
              <a:ext cx="7196410" cy="744279"/>
            </a:xfrm>
            <a:prstGeom prst="roundRect">
              <a:avLst/>
            </a:prstGeom>
            <a:solidFill>
              <a:srgbClr val="22B7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3733" dirty="0">
                <a:solidFill>
                  <a:schemeClr val="bg1"/>
                </a:solidFill>
                <a:latin typeface="Times New Roman" panose="02020603050405020304" pitchFamily="18" charset="0"/>
                <a:cs typeface="Times New Roman" panose="02020603050405020304" pitchFamily="18" charset="0"/>
                <a:sym typeface="Arial"/>
              </a:endParaRPr>
            </a:p>
          </p:txBody>
        </p:sp>
        <p:sp>
          <p:nvSpPr>
            <p:cNvPr id="8" name="Rectangle 7"/>
            <p:cNvSpPr/>
            <p:nvPr/>
          </p:nvSpPr>
          <p:spPr>
            <a:xfrm>
              <a:off x="491518" y="1282786"/>
              <a:ext cx="7087886" cy="516824"/>
            </a:xfrm>
            <a:prstGeom prst="rect">
              <a:avLst/>
            </a:prstGeom>
          </p:spPr>
          <p:txBody>
            <a:bodyPr wrap="none">
              <a:spAutoFit/>
            </a:bodyPr>
            <a:lstStyle/>
            <a:p>
              <a:pPr algn="just">
                <a:lnSpc>
                  <a:spcPct val="115000"/>
                </a:lnSpc>
                <a:spcAft>
                  <a:spcPts val="800"/>
                </a:spcAft>
                <a:tabLst>
                  <a:tab pos="1609725" algn="l"/>
                </a:tabLst>
              </a:pPr>
              <a:r>
                <a:rPr lang="en-US"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Câu </a:t>
              </a:r>
              <a:r>
                <a:rPr lang="vi-VN" sz="3600" b="1">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11. </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Vật nào sau đây dao động phát</a:t>
              </a:r>
              <a:r>
                <a:rPr lang="vi-VN"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ra âm cao nhất</a:t>
              </a:r>
              <a:r>
                <a:rPr lang="en-US" sz="36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 </a:t>
              </a:r>
              <a:endParaRPr lang="en-US" sz="36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up 18"/>
          <p:cNvGrpSpPr/>
          <p:nvPr/>
        </p:nvGrpSpPr>
        <p:grpSpPr>
          <a:xfrm>
            <a:off x="1251946" y="2156479"/>
            <a:ext cx="9919208" cy="992372"/>
            <a:chOff x="1442157" y="2143571"/>
            <a:chExt cx="2451033" cy="579356"/>
          </a:xfrm>
        </p:grpSpPr>
        <p:sp>
          <p:nvSpPr>
            <p:cNvPr id="10" name="Rounded Rectangle 9"/>
            <p:cNvSpPr/>
            <p:nvPr/>
          </p:nvSpPr>
          <p:spPr>
            <a:xfrm>
              <a:off x="1442157" y="2143571"/>
              <a:ext cx="2413591" cy="579356"/>
            </a:xfrm>
            <a:prstGeom prst="round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4" name="Rectangle 13"/>
            <p:cNvSpPr/>
            <p:nvPr/>
          </p:nvSpPr>
          <p:spPr>
            <a:xfrm>
              <a:off x="1455600" y="2187647"/>
              <a:ext cx="2437590" cy="363596"/>
            </a:xfrm>
            <a:prstGeom prst="rect">
              <a:avLst/>
            </a:prstGeom>
          </p:spPr>
          <p:txBody>
            <a:bodyPr wrap="square">
              <a:spAutoFit/>
            </a:bodyPr>
            <a:lstStyle/>
            <a:p>
              <a:pPr algn="just">
                <a:lnSpc>
                  <a:spcPct val="115000"/>
                </a:lnSpc>
                <a:spcAft>
                  <a:spcPts val="800"/>
                </a:spcAft>
                <a:tabLst>
                  <a:tab pos="1609725" algn="l"/>
                </a:tabLst>
              </a:pPr>
              <a:r>
                <a:rPr lang="en-US" sz="32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A. Trong một giây, dây đàn thực hiện được 200 dao động. </a:t>
              </a:r>
              <a:endParaRPr lang="en-US"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0" name="Group 19"/>
          <p:cNvGrpSpPr/>
          <p:nvPr/>
        </p:nvGrpSpPr>
        <p:grpSpPr>
          <a:xfrm>
            <a:off x="1212160" y="3224348"/>
            <a:ext cx="9767680" cy="992373"/>
            <a:chOff x="1403497" y="3629246"/>
            <a:chExt cx="2413591" cy="1073889"/>
          </a:xfrm>
        </p:grpSpPr>
        <p:sp>
          <p:nvSpPr>
            <p:cNvPr id="11" name="Rounded Rectangle 10"/>
            <p:cNvSpPr/>
            <p:nvPr/>
          </p:nvSpPr>
          <p:spPr>
            <a:xfrm>
              <a:off x="1403497" y="3629246"/>
              <a:ext cx="2413591" cy="1073889"/>
            </a:xfrm>
            <a:prstGeom prst="roundRect">
              <a:avLst/>
            </a:prstGeom>
            <a:solidFill>
              <a:srgbClr val="DAEF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2800" kern="0">
                <a:solidFill>
                  <a:srgbClr val="FFFFFF"/>
                </a:solidFill>
                <a:latin typeface="Arial"/>
                <a:sym typeface="Arial"/>
              </a:endParaRPr>
            </a:p>
          </p:txBody>
        </p:sp>
        <p:sp>
          <p:nvSpPr>
            <p:cNvPr id="15" name="Rectangle 14"/>
            <p:cNvSpPr/>
            <p:nvPr/>
          </p:nvSpPr>
          <p:spPr>
            <a:xfrm>
              <a:off x="1446103" y="3806583"/>
              <a:ext cx="2179569" cy="602141"/>
            </a:xfrm>
            <a:prstGeom prst="rect">
              <a:avLst/>
            </a:prstGeom>
          </p:spPr>
          <p:txBody>
            <a:bodyPr wrap="square">
              <a:spAutoFit/>
            </a:bodyPr>
            <a:lstStyle/>
            <a:p>
              <a:pPr algn="just">
                <a:lnSpc>
                  <a:spcPct val="115000"/>
                </a:lnSpc>
                <a:spcAft>
                  <a:spcPts val="800"/>
                </a:spcAft>
                <a:tabLst>
                  <a:tab pos="1609725" algn="l"/>
                </a:tabLs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 Trong một phút, con lắc thực hiện được 3000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1" name="Group 20"/>
          <p:cNvGrpSpPr/>
          <p:nvPr/>
        </p:nvGrpSpPr>
        <p:grpSpPr>
          <a:xfrm>
            <a:off x="1212159" y="4437390"/>
            <a:ext cx="9915708" cy="1058389"/>
            <a:chOff x="4968292" y="2168399"/>
            <a:chExt cx="4834195" cy="756332"/>
          </a:xfrm>
        </p:grpSpPr>
        <p:sp>
          <p:nvSpPr>
            <p:cNvPr id="12" name="Rounded Rectangle 11"/>
            <p:cNvSpPr/>
            <p:nvPr/>
          </p:nvSpPr>
          <p:spPr>
            <a:xfrm>
              <a:off x="4968292" y="2168399"/>
              <a:ext cx="4762027" cy="756332"/>
            </a:xfrm>
            <a:prstGeom prst="roundRect">
              <a:avLst/>
            </a:prstGeom>
            <a:solidFill>
              <a:srgbClr val="EB22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15000"/>
                </a:lnSpc>
                <a:spcAft>
                  <a:spcPts val="800"/>
                </a:spcAft>
                <a:tabLst>
                  <a:tab pos="1609725" algn="l"/>
                </a:tabLst>
              </a:pP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C. Trong 5 giây, mặt trống thực hiện được 500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Rectangle 15"/>
            <p:cNvSpPr/>
            <p:nvPr/>
          </p:nvSpPr>
          <p:spPr>
            <a:xfrm>
              <a:off x="5052354" y="2190848"/>
              <a:ext cx="4750133" cy="373897"/>
            </a:xfrm>
            <a:prstGeom prst="rect">
              <a:avLst/>
            </a:prstGeom>
          </p:spPr>
          <p:txBody>
            <a:bodyPr wrap="square">
              <a:spAutoFit/>
            </a:bodyPr>
            <a:lstStyle/>
            <a:p>
              <a:pPr defTabSz="1219170">
                <a:buClr>
                  <a:srgbClr val="000000"/>
                </a:buClr>
              </a:pPr>
              <a:endParaRPr lang="en-US" sz="2800" kern="0" dirty="0">
                <a:solidFill>
                  <a:schemeClr val="bg1"/>
                </a:solidFill>
                <a:latin typeface="Arial"/>
                <a:cs typeface="Arial"/>
                <a:sym typeface="Arial"/>
              </a:endParaRPr>
            </a:p>
          </p:txBody>
        </p:sp>
      </p:grpSp>
      <p:grpSp>
        <p:nvGrpSpPr>
          <p:cNvPr id="22" name="Group 21"/>
          <p:cNvGrpSpPr/>
          <p:nvPr/>
        </p:nvGrpSpPr>
        <p:grpSpPr>
          <a:xfrm>
            <a:off x="1212160" y="5621196"/>
            <a:ext cx="9904593" cy="1430472"/>
            <a:chOff x="4945323" y="3598822"/>
            <a:chExt cx="2453550" cy="1451421"/>
          </a:xfrm>
        </p:grpSpPr>
        <p:sp>
          <p:nvSpPr>
            <p:cNvPr id="13" name="Rounded Rectangle 12"/>
            <p:cNvSpPr/>
            <p:nvPr/>
          </p:nvSpPr>
          <p:spPr>
            <a:xfrm>
              <a:off x="4945323" y="3598822"/>
              <a:ext cx="2413591" cy="107388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3200" kern="0">
                <a:solidFill>
                  <a:srgbClr val="FFFFFF"/>
                </a:solidFill>
                <a:latin typeface="Arial"/>
                <a:sym typeface="Arial"/>
              </a:endParaRPr>
            </a:p>
          </p:txBody>
        </p:sp>
        <p:sp>
          <p:nvSpPr>
            <p:cNvPr id="18" name="Rectangle 17"/>
            <p:cNvSpPr/>
            <p:nvPr/>
          </p:nvSpPr>
          <p:spPr>
            <a:xfrm>
              <a:off x="4968655" y="3878788"/>
              <a:ext cx="2430218" cy="1171455"/>
            </a:xfrm>
            <a:prstGeom prst="rect">
              <a:avLst/>
            </a:prstGeom>
          </p:spPr>
          <p:txBody>
            <a:bodyPr wrap="square">
              <a:spAutoFit/>
            </a:bodyPr>
            <a:lstStyle/>
            <a:p>
              <a:pPr algn="just">
                <a:lnSpc>
                  <a:spcPct val="115000"/>
                </a:lnSpc>
                <a:spcAft>
                  <a:spcPts val="800"/>
                </a:spcAft>
                <a:tabLst>
                  <a:tab pos="1609725" algn="l"/>
                  <a:tab pos="6391275" algn="l"/>
                </a:tabLst>
              </a:pPr>
              <a:r>
                <a:rPr lang="en-US" altLang="vi-VN" sz="2800">
                  <a:solidFill>
                    <a:schemeClr val="bg1"/>
                  </a:solidFill>
                  <a:latin typeface="Times New Roman" panose="02020603050405020304" pitchFamily="18" charset="0"/>
                  <a:ea typeface="Calibri" panose="020F0502020204030204" pitchFamily="34" charset="0"/>
                  <a:cs typeface="Times New Roman" panose="02020603050405020304" pitchFamily="18" charset="0"/>
                  <a:sym typeface="Arial"/>
                </a:rPr>
                <a:t> </a:t>
              </a:r>
              <a:r>
                <a:rPr lang="en-US" sz="28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 Trong 20 giây, dây chun thực hiện được 1200 dao động. </a:t>
              </a:r>
              <a:endParaRPr lang="en-US" sz="280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tabLst>
                  <a:tab pos="1609725" algn="l"/>
                </a:tabLst>
              </a:pPr>
              <a:r>
                <a:rPr lang="en-US" sz="280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28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23644300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1000"/>
                                        <p:tgtEl>
                                          <p:spTgt spid="19"/>
                                        </p:tgtEl>
                                      </p:cBhvr>
                                    </p:animEffect>
                                  </p:childTnLst>
                                </p:cTn>
                              </p:par>
                              <p:par>
                                <p:cTn id="8" presetID="6" presetClass="entr" presetSubtype="16" fill="hold" nodeType="withEffect">
                                  <p:stCondLst>
                                    <p:cond delay="1000"/>
                                  </p:stCondLst>
                                  <p:childTnLst>
                                    <p:set>
                                      <p:cBhvr>
                                        <p:cTn id="9" dur="1" fill="hold">
                                          <p:stCondLst>
                                            <p:cond delay="0"/>
                                          </p:stCondLst>
                                        </p:cTn>
                                        <p:tgtEl>
                                          <p:spTgt spid="20"/>
                                        </p:tgtEl>
                                        <p:attrNameLst>
                                          <p:attrName>style.visibility</p:attrName>
                                        </p:attrNameLst>
                                      </p:cBhvr>
                                      <p:to>
                                        <p:strVal val="visible"/>
                                      </p:to>
                                    </p:set>
                                    <p:animEffect transition="in" filter="circle(in)">
                                      <p:cBhvr>
                                        <p:cTn id="10" dur="1000"/>
                                        <p:tgtEl>
                                          <p:spTgt spid="20"/>
                                        </p:tgtEl>
                                      </p:cBhvr>
                                    </p:animEffect>
                                  </p:childTnLst>
                                </p:cTn>
                              </p:par>
                              <p:par>
                                <p:cTn id="11" presetID="10" presetClass="entr" presetSubtype="0" fill="hold" nodeType="withEffect">
                                  <p:stCondLst>
                                    <p:cond delay="200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1000"/>
                                        <p:tgtEl>
                                          <p:spTgt spid="21"/>
                                        </p:tgtEl>
                                      </p:cBhvr>
                                    </p:animEffect>
                                  </p:childTnLst>
                                </p:cTn>
                              </p:par>
                              <p:par>
                                <p:cTn id="14" presetID="6" presetClass="entr" presetSubtype="16" fill="hold" nodeType="withEffect">
                                  <p:stCondLst>
                                    <p:cond delay="3000"/>
                                  </p:stCondLst>
                                  <p:childTnLst>
                                    <p:set>
                                      <p:cBhvr>
                                        <p:cTn id="15" dur="1" fill="hold">
                                          <p:stCondLst>
                                            <p:cond delay="0"/>
                                          </p:stCondLst>
                                        </p:cTn>
                                        <p:tgtEl>
                                          <p:spTgt spid="22"/>
                                        </p:tgtEl>
                                        <p:attrNameLst>
                                          <p:attrName>style.visibility</p:attrName>
                                        </p:attrNameLst>
                                      </p:cBhvr>
                                      <p:to>
                                        <p:strVal val="visible"/>
                                      </p:to>
                                    </p:set>
                                    <p:animEffect transition="in" filter="circle(in)">
                                      <p:cBhvr>
                                        <p:cTn id="16" dur="1000"/>
                                        <p:tgtEl>
                                          <p:spTgt spid="22"/>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xit" presetSubtype="32" fill="hold" nodeType="clickEffect">
                                  <p:stCondLst>
                                    <p:cond delay="0"/>
                                  </p:stCondLst>
                                  <p:childTnLst>
                                    <p:animEffect transition="out" filter="circle(out)">
                                      <p:cBhvr>
                                        <p:cTn id="20" dur="500"/>
                                        <p:tgtEl>
                                          <p:spTgt spid="20"/>
                                        </p:tgtEl>
                                      </p:cBhvr>
                                    </p:animEffect>
                                    <p:set>
                                      <p:cBhvr>
                                        <p:cTn id="21" dur="1" fill="hold">
                                          <p:stCondLst>
                                            <p:cond delay="499"/>
                                          </p:stCondLst>
                                        </p:cTn>
                                        <p:tgtEl>
                                          <p:spTgt spid="20"/>
                                        </p:tgtEl>
                                        <p:attrNameLst>
                                          <p:attrName>style.visibility</p:attrName>
                                        </p:attrNameLst>
                                      </p:cBhvr>
                                      <p:to>
                                        <p:strVal val="hidden"/>
                                      </p:to>
                                    </p:set>
                                  </p:childTnLst>
                                </p:cTn>
                              </p:par>
                              <p:par>
                                <p:cTn id="22" presetID="3" presetClass="exit" presetSubtype="10" fill="hold" nodeType="withEffect">
                                  <p:stCondLst>
                                    <p:cond delay="0"/>
                                  </p:stCondLst>
                                  <p:childTnLst>
                                    <p:animEffect transition="out" filter="blinds(horizontal)">
                                      <p:cBhvr>
                                        <p:cTn id="23" dur="500"/>
                                        <p:tgtEl>
                                          <p:spTgt spid="21"/>
                                        </p:tgtEl>
                                      </p:cBhvr>
                                    </p:animEffect>
                                    <p:set>
                                      <p:cBhvr>
                                        <p:cTn id="24" dur="1" fill="hold">
                                          <p:stCondLst>
                                            <p:cond delay="499"/>
                                          </p:stCondLst>
                                        </p:cTn>
                                        <p:tgtEl>
                                          <p:spTgt spid="21"/>
                                        </p:tgtEl>
                                        <p:attrNameLst>
                                          <p:attrName>style.visibility</p:attrName>
                                        </p:attrNameLst>
                                      </p:cBhvr>
                                      <p:to>
                                        <p:strVal val="hidden"/>
                                      </p:to>
                                    </p:set>
                                  </p:childTnLst>
                                </p:cTn>
                              </p:par>
                              <p:par>
                                <p:cTn id="25" presetID="3" presetClass="exit" presetSubtype="10" fill="hold" nodeType="withEffect">
                                  <p:stCondLst>
                                    <p:cond delay="0"/>
                                  </p:stCondLst>
                                  <p:childTnLst>
                                    <p:animEffect transition="out" filter="blinds(horizontal)">
                                      <p:cBhvr>
                                        <p:cTn id="26" dur="500"/>
                                        <p:tgtEl>
                                          <p:spTgt spid="22"/>
                                        </p:tgtEl>
                                      </p:cBhvr>
                                    </p:animEffect>
                                    <p:set>
                                      <p:cBhvr>
                                        <p:cTn id="27"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65CB3B-20D0-4539-B8B8-D6E415F67BA2}"/>
              </a:ext>
            </a:extLst>
          </p:cNvPr>
          <p:cNvSpPr>
            <a:spLocks noGrp="1"/>
          </p:cNvSpPr>
          <p:nvPr>
            <p:ph type="title"/>
          </p:nvPr>
        </p:nvSpPr>
        <p:spPr>
          <a:xfrm>
            <a:off x="3438508" y="1178805"/>
            <a:ext cx="7355756" cy="1769412"/>
          </a:xfrm>
        </p:spPr>
        <p:txBody>
          <a:bodyPr/>
          <a:lstStyle/>
          <a:p>
            <a:pPr algn="ctr"/>
            <a:r>
              <a:rPr lang="vi-VN" sz="3200" b="1">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Câu 12. </a:t>
            </a:r>
            <a:r>
              <a:rPr lang="vi-VN" sz="3200">
                <a:solidFill>
                  <a:srgbClr val="C00000"/>
                </a:solidFill>
                <a:effectLst/>
                <a:latin typeface="Times New Roman" panose="02020603050405020304" pitchFamily="18" charset="0"/>
                <a:ea typeface="Calibri" panose="020F0502020204030204" pitchFamily="34" charset="0"/>
                <a:cs typeface="Times New Roman" panose="02020603050405020304" pitchFamily="18" charset="0"/>
              </a:rPr>
              <a:t>Hãy giải thích tại sao khi ta nói to và nói nhiều sẽ dễ bị khản tiếng, đau họng? </a:t>
            </a:r>
            <a:endParaRPr lang="en-US" sz="3200">
              <a:solidFill>
                <a:srgbClr val="C00000"/>
              </a:solidFill>
            </a:endParaRPr>
          </a:p>
        </p:txBody>
      </p:sp>
      <p:sp>
        <p:nvSpPr>
          <p:cNvPr id="3" name="Text Placeholder 2">
            <a:extLst>
              <a:ext uri="{FF2B5EF4-FFF2-40B4-BE49-F238E27FC236}">
                <a16:creationId xmlns:a16="http://schemas.microsoft.com/office/drawing/2014/main" id="{3E499A11-29D8-4CB1-A049-ECF818FC20BA}"/>
              </a:ext>
            </a:extLst>
          </p:cNvPr>
          <p:cNvSpPr>
            <a:spLocks noGrp="1"/>
          </p:cNvSpPr>
          <p:nvPr>
            <p:ph type="body" idx="1"/>
          </p:nvPr>
        </p:nvSpPr>
        <p:spPr>
          <a:xfrm>
            <a:off x="3033582" y="3164303"/>
            <a:ext cx="7586678" cy="3171197"/>
          </a:xfrm>
        </p:spPr>
        <p:txBody>
          <a:bodyPr/>
          <a:lstStyle/>
          <a:p>
            <a:pPr marR="75565" algn="just">
              <a:lnSpc>
                <a:spcPct val="115000"/>
              </a:lnSpc>
              <a:spcAft>
                <a:spcPts val="800"/>
              </a:spcAft>
              <a:tabLst>
                <a:tab pos="1609725" algn="l"/>
              </a:tabLst>
            </a:pPr>
            <a:r>
              <a:rPr lang="vi-VN" b="1" i="1" u="sng">
                <a:solidFill>
                  <a:srgbClr val="EF6222"/>
                </a:solidFill>
                <a:effectLst/>
                <a:latin typeface="Times New Roman" panose="02020603050405020304" pitchFamily="18" charset="0"/>
                <a:ea typeface="Calibri" panose="020F0502020204030204" pitchFamily="34" charset="0"/>
                <a:cs typeface="Times New Roman" panose="02020603050405020304" pitchFamily="18" charset="0"/>
              </a:rPr>
              <a:t>Đáp án:</a:t>
            </a:r>
            <a:r>
              <a:rPr lang="vi-VN" b="1" i="1">
                <a:solidFill>
                  <a:srgbClr val="EF6222"/>
                </a:solidFill>
                <a:effectLst/>
                <a:latin typeface="Times New Roman" panose="02020603050405020304" pitchFamily="18" charset="0"/>
                <a:ea typeface="Calibri" panose="020F0502020204030204" pitchFamily="34" charset="0"/>
                <a:cs typeface="Times New Roman" panose="02020603050405020304" pitchFamily="18" charset="0"/>
              </a:rPr>
              <a:t> Khi ta nói to, dây thanh quản dao động mạnh. Nếu nói to và nói nhiều, dây thanh quản sẽ dao động mạnh và lâu, dẫn đến tổn thương khiến ta cảm thấy đau họng, tiếng bị khàn.</a:t>
            </a:r>
            <a:endParaRPr lang="en-US" b="1" i="1">
              <a:solidFill>
                <a:srgbClr val="EF622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C4D7DA1E-5199-435C-AFF0-4A6FA6114CDD}"/>
              </a:ext>
            </a:extLst>
          </p:cNvPr>
          <p:cNvSpPr>
            <a:spLocks noGrp="1"/>
          </p:cNvSpPr>
          <p:nvPr>
            <p:ph type="sldNum" idx="12"/>
          </p:nvPr>
        </p:nvSpPr>
        <p:spPr/>
        <p:txBody>
          <a:bodyPr/>
          <a:lstStyle/>
          <a:p>
            <a:fld id="{00000000-1234-1234-1234-123412341234}" type="slidenum">
              <a:rPr lang="en" smtClean="0"/>
              <a:pPr/>
              <a:t>42</a:t>
            </a:fld>
            <a:endParaRPr lang="en"/>
          </a:p>
        </p:txBody>
      </p:sp>
    </p:spTree>
    <p:extLst>
      <p:ext uri="{BB962C8B-B14F-4D97-AF65-F5344CB8AC3E}">
        <p14:creationId xmlns:p14="http://schemas.microsoft.com/office/powerpoint/2010/main" val="3321880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700B50B-85E9-4051-8DF1-E76DA816A051}"/>
              </a:ext>
            </a:extLst>
          </p:cNvPr>
          <p:cNvSpPr txBox="1"/>
          <p:nvPr/>
        </p:nvSpPr>
        <p:spPr>
          <a:xfrm>
            <a:off x="1101686" y="559003"/>
            <a:ext cx="9950068" cy="1179041"/>
          </a:xfrm>
          <a:prstGeom prst="rect">
            <a:avLst/>
          </a:prstGeom>
          <a:noFill/>
        </p:spPr>
        <p:txBody>
          <a:bodyPr wrap="square">
            <a:spAutoFit/>
          </a:bodyPr>
          <a:lstStyle/>
          <a:p>
            <a:pPr marR="75565" algn="just">
              <a:lnSpc>
                <a:spcPct val="115000"/>
              </a:lnSpc>
              <a:spcAft>
                <a:spcPts val="800"/>
              </a:spcAft>
              <a:tabLst>
                <a:tab pos="1609725" algn="l"/>
              </a:tabLst>
            </a:pPr>
            <a:r>
              <a:rPr lang="vi-VN" sz="3200" b="1">
                <a:solidFill>
                  <a:srgbClr val="C00000"/>
                </a:solidFill>
                <a:effectLst/>
                <a:latin typeface="+mj-lt"/>
                <a:ea typeface="Calibri" panose="020F0502020204030204" pitchFamily="34" charset="0"/>
                <a:cs typeface="Times New Roman" panose="02020603050405020304" pitchFamily="18" charset="0"/>
              </a:rPr>
              <a:t>Câu 13. </a:t>
            </a:r>
            <a:r>
              <a:rPr lang="vi-VN" sz="3200">
                <a:solidFill>
                  <a:srgbClr val="C00000"/>
                </a:solidFill>
                <a:effectLst/>
                <a:latin typeface="+mj-lt"/>
                <a:ea typeface="Calibri" panose="020F0502020204030204" pitchFamily="34" charset="0"/>
                <a:cs typeface="Times New Roman" panose="02020603050405020304" pitchFamily="18" charset="0"/>
              </a:rPr>
              <a:t>Giọng nữ thường cao hơn giọng nam, vậy khi nói, dây thanh quản của nam hay nữ sẽ dao động nhanh hơn?</a:t>
            </a:r>
            <a:endParaRPr lang="en-US" sz="3200">
              <a:solidFill>
                <a:srgbClr val="C00000"/>
              </a:solidFill>
              <a:effectLst/>
              <a:latin typeface="+mj-lt"/>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DA1DF70F-5A14-4E31-8138-5E5740AA60A9}"/>
              </a:ext>
            </a:extLst>
          </p:cNvPr>
          <p:cNvSpPr txBox="1"/>
          <p:nvPr/>
        </p:nvSpPr>
        <p:spPr>
          <a:xfrm>
            <a:off x="1101686" y="2308778"/>
            <a:ext cx="9749928" cy="1745350"/>
          </a:xfrm>
          <a:prstGeom prst="rect">
            <a:avLst/>
          </a:prstGeom>
          <a:noFill/>
        </p:spPr>
        <p:txBody>
          <a:bodyPr wrap="square">
            <a:spAutoFit/>
          </a:bodyPr>
          <a:lstStyle/>
          <a:p>
            <a:pPr marR="75565" algn="just">
              <a:lnSpc>
                <a:spcPct val="115000"/>
              </a:lnSpc>
              <a:spcAft>
                <a:spcPts val="800"/>
              </a:spcAft>
              <a:tabLst>
                <a:tab pos="1609725" algn="l"/>
              </a:tabLst>
            </a:pPr>
            <a:r>
              <a:rPr lang="vi-VN" sz="3200" i="1" u="sng">
                <a:solidFill>
                  <a:srgbClr val="FF0000"/>
                </a:solidFill>
                <a:effectLst/>
                <a:latin typeface="+mj-lt"/>
                <a:ea typeface="Calibri" panose="020F0502020204030204" pitchFamily="34" charset="0"/>
                <a:cs typeface="Times New Roman" panose="02020603050405020304" pitchFamily="18" charset="0"/>
              </a:rPr>
              <a:t>Đáp án:</a:t>
            </a:r>
            <a:r>
              <a:rPr lang="vi-VN" sz="3200" i="1">
                <a:solidFill>
                  <a:srgbClr val="FF0000"/>
                </a:solidFill>
                <a:effectLst/>
                <a:latin typeface="+mj-lt"/>
                <a:ea typeface="Calibri" panose="020F0502020204030204" pitchFamily="34" charset="0"/>
                <a:cs typeface="Times New Roman" panose="02020603050405020304" pitchFamily="18" charset="0"/>
              </a:rPr>
              <a:t> âm cao hơn </a:t>
            </a:r>
            <a:r>
              <a:rPr lang="vi-VN" sz="3200" i="1">
                <a:solidFill>
                  <a:srgbClr val="FF0000"/>
                </a:solidFill>
                <a:effectLst/>
                <a:latin typeface="+mj-lt"/>
                <a:ea typeface="Calibri" panose="020F0502020204030204" pitchFamily="34" charset="0"/>
                <a:cs typeface="Times New Roman" panose="02020603050405020304" pitchFamily="18" charset="0"/>
                <a:sym typeface="Wingdings" panose="05000000000000000000" pitchFamily="2" charset="2"/>
              </a:rPr>
              <a:t></a:t>
            </a:r>
            <a:r>
              <a:rPr lang="vi-VN" sz="3200" i="1">
                <a:solidFill>
                  <a:srgbClr val="FF0000"/>
                </a:solidFill>
                <a:effectLst/>
                <a:latin typeface="+mj-lt"/>
                <a:ea typeface="Calibri" panose="020F0502020204030204" pitchFamily="34" charset="0"/>
                <a:cs typeface="Times New Roman" panose="02020603050405020304" pitchFamily="18" charset="0"/>
              </a:rPr>
              <a:t> tần số âm lớn hơn</a:t>
            </a:r>
            <a:r>
              <a:rPr lang="vi-VN" sz="3200" i="1">
                <a:solidFill>
                  <a:srgbClr val="FF0000"/>
                </a:solidFill>
                <a:effectLst/>
                <a:latin typeface="+mj-lt"/>
                <a:ea typeface="Calibri" panose="020F0502020204030204" pitchFamily="34" charset="0"/>
                <a:cs typeface="Times New Roman" panose="02020603050405020304" pitchFamily="18" charset="0"/>
                <a:sym typeface="Wingdings" panose="05000000000000000000" pitchFamily="2" charset="2"/>
              </a:rPr>
              <a:t></a:t>
            </a:r>
            <a:r>
              <a:rPr lang="vi-VN" sz="3200" i="1">
                <a:solidFill>
                  <a:srgbClr val="FF0000"/>
                </a:solidFill>
                <a:effectLst/>
                <a:latin typeface="+mj-lt"/>
                <a:ea typeface="Calibri" panose="020F0502020204030204" pitchFamily="34" charset="0"/>
                <a:cs typeface="Times New Roman" panose="02020603050405020304" pitchFamily="18" charset="0"/>
              </a:rPr>
              <a:t> vật dao động nhanh hơn. Do đó dây thanh quản của nữ dao động nhanh hơn.</a:t>
            </a:r>
            <a:endParaRPr lang="en-US" sz="3200" i="1">
              <a:solidFill>
                <a:srgbClr val="FF0000"/>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1921444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17D7BEE-C116-4FB0-B7D3-B28DCF329508}"/>
              </a:ext>
            </a:extLst>
          </p:cNvPr>
          <p:cNvPicPr>
            <a:picLocks noChangeAspect="1"/>
          </p:cNvPicPr>
          <p:nvPr/>
        </p:nvPicPr>
        <p:blipFill rotWithShape="1">
          <a:blip r:embed="rId2"/>
          <a:srcRect t="15972"/>
          <a:stretch/>
        </p:blipFill>
        <p:spPr>
          <a:xfrm>
            <a:off x="616632" y="1311655"/>
            <a:ext cx="10958730" cy="536538"/>
          </a:xfrm>
          <a:prstGeom prst="rect">
            <a:avLst/>
          </a:prstGeom>
        </p:spPr>
      </p:pic>
      <p:pic>
        <p:nvPicPr>
          <p:cNvPr id="2050" name="Picture 2">
            <a:extLst>
              <a:ext uri="{FF2B5EF4-FFF2-40B4-BE49-F238E27FC236}">
                <a16:creationId xmlns:a16="http://schemas.microsoft.com/office/drawing/2014/main" id="{64D7E72E-DC6D-400E-89F7-7D5EBB552E6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270" b="9827"/>
          <a:stretch/>
        </p:blipFill>
        <p:spPr bwMode="auto">
          <a:xfrm>
            <a:off x="616634" y="1821954"/>
            <a:ext cx="10958731" cy="4546262"/>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9028E719-85B4-4A9D-B263-65013455D8A7}"/>
              </a:ext>
            </a:extLst>
          </p:cNvPr>
          <p:cNvGrpSpPr/>
          <p:nvPr/>
        </p:nvGrpSpPr>
        <p:grpSpPr>
          <a:xfrm>
            <a:off x="3411076" y="242388"/>
            <a:ext cx="4923278" cy="730407"/>
            <a:chOff x="871868" y="715522"/>
            <a:chExt cx="3692458" cy="784597"/>
          </a:xfrm>
        </p:grpSpPr>
        <p:sp>
          <p:nvSpPr>
            <p:cNvPr id="3" name="Oval 2">
              <a:extLst>
                <a:ext uri="{FF2B5EF4-FFF2-40B4-BE49-F238E27FC236}">
                  <a16:creationId xmlns:a16="http://schemas.microsoft.com/office/drawing/2014/main" id="{A18CABB4-A860-406E-87ED-A3897477A862}"/>
                </a:ext>
              </a:extLst>
            </p:cNvPr>
            <p:cNvSpPr/>
            <p:nvPr/>
          </p:nvSpPr>
          <p:spPr>
            <a:xfrm>
              <a:off x="967562" y="715522"/>
              <a:ext cx="627321" cy="784597"/>
            </a:xfrm>
            <a:prstGeom prst="ellipse">
              <a:avLst/>
            </a:prstGeom>
            <a:noFill/>
            <a:ln w="28575">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4000" kern="0">
                <a:solidFill>
                  <a:srgbClr val="00518E"/>
                </a:solidFill>
                <a:latin typeface="Arial"/>
                <a:sym typeface="Arial"/>
              </a:endParaRPr>
            </a:p>
          </p:txBody>
        </p:sp>
        <p:sp>
          <p:nvSpPr>
            <p:cNvPr id="4" name="TextBox 3">
              <a:extLst>
                <a:ext uri="{FF2B5EF4-FFF2-40B4-BE49-F238E27FC236}">
                  <a16:creationId xmlns:a16="http://schemas.microsoft.com/office/drawing/2014/main" id="{C47DEBD2-79E8-47A7-9C8D-C09D2E8301AE}"/>
                </a:ext>
              </a:extLst>
            </p:cNvPr>
            <p:cNvSpPr txBox="1"/>
            <p:nvPr/>
          </p:nvSpPr>
          <p:spPr>
            <a:xfrm>
              <a:off x="871868" y="715523"/>
              <a:ext cx="818708" cy="760405"/>
            </a:xfrm>
            <a:prstGeom prst="rect">
              <a:avLst/>
            </a:prstGeom>
            <a:noFill/>
          </p:spPr>
          <p:txBody>
            <a:bodyPr wrap="square" rtlCol="0">
              <a:spAutoFit/>
            </a:bodyPr>
            <a:lstStyle/>
            <a:p>
              <a:pPr algn="ctr" defTabSz="1219170">
                <a:buClr>
                  <a:srgbClr val="000000"/>
                </a:buClr>
              </a:pPr>
              <a:r>
                <a:rPr lang="vi-VN" sz="4000" b="1" kern="0">
                  <a:solidFill>
                    <a:srgbClr val="00518E"/>
                  </a:solidFill>
                  <a:latin typeface="Times New Roman" panose="02020603050405020304" pitchFamily="18" charset="0"/>
                  <a:cs typeface="Times New Roman" panose="02020603050405020304" pitchFamily="18" charset="0"/>
                  <a:sym typeface="Arial"/>
                </a:rPr>
                <a:t>IV</a:t>
              </a:r>
              <a:endParaRPr lang="en-US" sz="4000" b="1" kern="0" dirty="0">
                <a:solidFill>
                  <a:srgbClr val="00518E"/>
                </a:solidFill>
                <a:latin typeface="Times New Roman" panose="02020603050405020304" pitchFamily="18" charset="0"/>
                <a:cs typeface="Times New Roman" panose="02020603050405020304" pitchFamily="18" charset="0"/>
                <a:sym typeface="Arial"/>
              </a:endParaRPr>
            </a:p>
          </p:txBody>
        </p:sp>
        <p:sp>
          <p:nvSpPr>
            <p:cNvPr id="5" name="TextBox 4">
              <a:extLst>
                <a:ext uri="{FF2B5EF4-FFF2-40B4-BE49-F238E27FC236}">
                  <a16:creationId xmlns:a16="http://schemas.microsoft.com/office/drawing/2014/main" id="{A7E9524C-2B17-4FE3-B938-723031732DA2}"/>
                </a:ext>
              </a:extLst>
            </p:cNvPr>
            <p:cNvSpPr txBox="1"/>
            <p:nvPr/>
          </p:nvSpPr>
          <p:spPr>
            <a:xfrm>
              <a:off x="1966293" y="720574"/>
              <a:ext cx="2598033" cy="760405"/>
            </a:xfrm>
            <a:prstGeom prst="rect">
              <a:avLst/>
            </a:prstGeom>
            <a:noFill/>
          </p:spPr>
          <p:txBody>
            <a:bodyPr wrap="square" rtlCol="0">
              <a:spAutoFit/>
            </a:bodyPr>
            <a:lstStyle/>
            <a:p>
              <a:pPr algn="ctr" defTabSz="1219170">
                <a:buClr>
                  <a:srgbClr val="000000"/>
                </a:buClr>
              </a:pPr>
              <a:r>
                <a:rPr lang="vi-VN" sz="4000" b="1" kern="0">
                  <a:solidFill>
                    <a:srgbClr val="00518E"/>
                  </a:solidFill>
                  <a:latin typeface="Times New Roman" panose="02020603050405020304" pitchFamily="18" charset="0"/>
                  <a:cs typeface="Times New Roman" panose="02020603050405020304" pitchFamily="18" charset="0"/>
                  <a:sym typeface="Arial"/>
                </a:rPr>
                <a:t>VẬN DỤNG</a:t>
              </a:r>
              <a:endParaRPr lang="en-US" sz="4000" b="1" kern="0" dirty="0">
                <a:solidFill>
                  <a:srgbClr val="00518E"/>
                </a:solidFill>
                <a:latin typeface="Times New Roman" panose="02020603050405020304" pitchFamily="18" charset="0"/>
                <a:cs typeface="Times New Roman" panose="02020603050405020304" pitchFamily="18" charset="0"/>
                <a:sym typeface="Arial"/>
              </a:endParaRPr>
            </a:p>
          </p:txBody>
        </p:sp>
      </p:grpSp>
      <p:grpSp>
        <p:nvGrpSpPr>
          <p:cNvPr id="6" name="Group 5">
            <a:extLst>
              <a:ext uri="{FF2B5EF4-FFF2-40B4-BE49-F238E27FC236}">
                <a16:creationId xmlns:a16="http://schemas.microsoft.com/office/drawing/2014/main" id="{A799C0A8-EEC5-420E-9086-432DC90603B9}"/>
              </a:ext>
            </a:extLst>
          </p:cNvPr>
          <p:cNvGrpSpPr/>
          <p:nvPr/>
        </p:nvGrpSpPr>
        <p:grpSpPr>
          <a:xfrm>
            <a:off x="616632" y="1255848"/>
            <a:ext cx="12010287" cy="1132213"/>
            <a:chOff x="386449" y="1042134"/>
            <a:chExt cx="7443303" cy="503949"/>
          </a:xfrm>
        </p:grpSpPr>
        <p:sp>
          <p:nvSpPr>
            <p:cNvPr id="7" name="Rounded Rectangle 5">
              <a:extLst>
                <a:ext uri="{FF2B5EF4-FFF2-40B4-BE49-F238E27FC236}">
                  <a16:creationId xmlns:a16="http://schemas.microsoft.com/office/drawing/2014/main" id="{732461FA-D113-4231-B531-D06619349535}"/>
                </a:ext>
              </a:extLst>
            </p:cNvPr>
            <p:cNvSpPr/>
            <p:nvPr/>
          </p:nvSpPr>
          <p:spPr>
            <a:xfrm>
              <a:off x="386449" y="1042134"/>
              <a:ext cx="6791607" cy="50394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lnSpc>
                  <a:spcPct val="150000"/>
                </a:lnSpc>
                <a:defRPr/>
              </a:pPr>
              <a:endParaRPr lang="vi-VN" altLang="vi-VN" sz="5400" dirty="0">
                <a:solidFill>
                  <a:srgbClr val="FFFFFF"/>
                </a:solidFill>
                <a:latin typeface="Times New Roman" panose="02020603050405020304" pitchFamily="18" charset="0"/>
                <a:cs typeface="Times New Roman" panose="02020603050405020304" pitchFamily="18" charset="0"/>
                <a:sym typeface="Arial"/>
              </a:endParaRPr>
            </a:p>
          </p:txBody>
        </p:sp>
        <p:sp>
          <p:nvSpPr>
            <p:cNvPr id="8" name="Rectangle 7">
              <a:extLst>
                <a:ext uri="{FF2B5EF4-FFF2-40B4-BE49-F238E27FC236}">
                  <a16:creationId xmlns:a16="http://schemas.microsoft.com/office/drawing/2014/main" id="{9BC4ECCA-21B8-42D5-A4F3-770FDFB15E62}"/>
                </a:ext>
              </a:extLst>
            </p:cNvPr>
            <p:cNvSpPr/>
            <p:nvPr/>
          </p:nvSpPr>
          <p:spPr>
            <a:xfrm>
              <a:off x="1925488" y="1143281"/>
              <a:ext cx="5904264" cy="395250"/>
            </a:xfrm>
            <a:prstGeom prst="rect">
              <a:avLst/>
            </a:prstGeom>
          </p:spPr>
          <p:txBody>
            <a:bodyPr wrap="square">
              <a:spAutoFit/>
            </a:bodyPr>
            <a:lstStyle/>
            <a:p>
              <a:pPr algn="just">
                <a:lnSpc>
                  <a:spcPct val="115000"/>
                </a:lnSpc>
                <a:spcAft>
                  <a:spcPts val="800"/>
                </a:spcAft>
              </a:pPr>
              <a:r>
                <a:rPr lang="vi-VN" sz="4800" b="1">
                  <a:solidFill>
                    <a:srgbClr val="C00000"/>
                  </a:solidFill>
                  <a:effectLst/>
                  <a:latin typeface="Times New Roman" panose="02020603050405020304" pitchFamily="18" charset="0"/>
                  <a:ea typeface="Times New Roman" panose="02020603050405020304" pitchFamily="18" charset="0"/>
                  <a:cs typeface="Times New Roman" panose="02020603050405020304" pitchFamily="18" charset="0"/>
                </a:rPr>
                <a:t>CHẾ TẠO ĐÀN NƯỚC</a:t>
              </a:r>
              <a:endParaRPr lang="en-US" sz="4800">
                <a:solidFill>
                  <a:srgbClr val="C0000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811205065"/>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7D756DB-B84E-4B2E-9282-59096CAFF7AE}"/>
              </a:ext>
            </a:extLst>
          </p:cNvPr>
          <p:cNvSpPr txBox="1"/>
          <p:nvPr/>
        </p:nvSpPr>
        <p:spPr>
          <a:xfrm>
            <a:off x="1101686" y="559003"/>
            <a:ext cx="9950068" cy="2617191"/>
          </a:xfrm>
          <a:prstGeom prst="rect">
            <a:avLst/>
          </a:prstGeom>
          <a:noFill/>
        </p:spPr>
        <p:txBody>
          <a:bodyPr wrap="square">
            <a:spAutoFit/>
          </a:bodyPr>
          <a:lstStyle/>
          <a:p>
            <a:pPr marR="75565" algn="just">
              <a:lnSpc>
                <a:spcPct val="115000"/>
              </a:lnSpc>
              <a:spcAft>
                <a:spcPts val="800"/>
              </a:spcAft>
              <a:tabLst>
                <a:tab pos="1609725" algn="l"/>
              </a:tabLst>
            </a:pPr>
            <a:r>
              <a:rPr lang="vi-VN" sz="3200">
                <a:solidFill>
                  <a:srgbClr val="C00000"/>
                </a:solidFill>
                <a:effectLst/>
                <a:latin typeface="+mj-lt"/>
                <a:ea typeface="Calibri" panose="020F0502020204030204" pitchFamily="34" charset="0"/>
                <a:cs typeface="Times New Roman" panose="02020603050405020304" pitchFamily="18" charset="0"/>
              </a:rPr>
              <a:t>* </a:t>
            </a:r>
            <a:r>
              <a:rPr lang="vi-VN" sz="3200" b="1">
                <a:solidFill>
                  <a:srgbClr val="C00000"/>
                </a:solidFill>
                <a:effectLst/>
                <a:latin typeface="+mj-lt"/>
                <a:ea typeface="Calibri" panose="020F0502020204030204" pitchFamily="34" charset="0"/>
                <a:cs typeface="Times New Roman" panose="02020603050405020304" pitchFamily="18" charset="0"/>
              </a:rPr>
              <a:t>Thiết bị: </a:t>
            </a:r>
            <a:r>
              <a:rPr lang="vi-VN" sz="3200">
                <a:solidFill>
                  <a:srgbClr val="C00000"/>
                </a:solidFill>
                <a:effectLst/>
                <a:latin typeface="+mj-lt"/>
                <a:ea typeface="Calibri" panose="020F0502020204030204" pitchFamily="34" charset="0"/>
                <a:cs typeface="Times New Roman" panose="02020603050405020304" pitchFamily="18" charset="0"/>
              </a:rPr>
              <a:t>Mỗi nhóm chuẩn bị:</a:t>
            </a:r>
          </a:p>
          <a:p>
            <a:pPr marL="457200" marR="75565" indent="-457200" algn="just">
              <a:lnSpc>
                <a:spcPct val="115000"/>
              </a:lnSpc>
              <a:spcAft>
                <a:spcPts val="800"/>
              </a:spcAft>
              <a:buFontTx/>
              <a:buChar char="-"/>
              <a:tabLst>
                <a:tab pos="1609725" algn="l"/>
              </a:tabLst>
            </a:pPr>
            <a:r>
              <a:rPr lang="vi-VN" sz="3200">
                <a:solidFill>
                  <a:srgbClr val="C00000"/>
                </a:solidFill>
                <a:latin typeface="+mj-lt"/>
                <a:ea typeface="Calibri" panose="020F0502020204030204" pitchFamily="34" charset="0"/>
                <a:cs typeface="Times New Roman" panose="02020603050405020304" pitchFamily="18" charset="0"/>
              </a:rPr>
              <a:t>8 cốc thủy tin giống nhau.</a:t>
            </a:r>
          </a:p>
          <a:p>
            <a:pPr marR="75565" algn="just">
              <a:lnSpc>
                <a:spcPct val="115000"/>
              </a:lnSpc>
              <a:spcAft>
                <a:spcPts val="800"/>
              </a:spcAft>
              <a:tabLst>
                <a:tab pos="1609725" algn="l"/>
              </a:tabLst>
            </a:pPr>
            <a:r>
              <a:rPr lang="vi-VN" sz="3200">
                <a:solidFill>
                  <a:srgbClr val="C00000"/>
                </a:solidFill>
                <a:latin typeface="+mj-lt"/>
                <a:ea typeface="Calibri" panose="020F0502020204030204" pitchFamily="34" charset="0"/>
                <a:cs typeface="Times New Roman" panose="02020603050405020304" pitchFamily="18" charset="0"/>
              </a:rPr>
              <a:t>- </a:t>
            </a:r>
            <a:r>
              <a:rPr lang="vi-VN" sz="3200">
                <a:solidFill>
                  <a:srgbClr val="C00000"/>
                </a:solidFill>
                <a:effectLst/>
                <a:latin typeface="+mj-lt"/>
                <a:ea typeface="Calibri" panose="020F0502020204030204" pitchFamily="34" charset="0"/>
                <a:cs typeface="Times New Roman" panose="02020603050405020304" pitchFamily="18" charset="0"/>
              </a:rPr>
              <a:t>  Đũa gỗ (mỗi người trong nhóm 1 chiếc)</a:t>
            </a:r>
          </a:p>
          <a:p>
            <a:pPr marL="457200" marR="75565" indent="-457200" algn="just">
              <a:lnSpc>
                <a:spcPct val="115000"/>
              </a:lnSpc>
              <a:spcAft>
                <a:spcPts val="800"/>
              </a:spcAft>
              <a:buFontTx/>
              <a:buChar char="-"/>
              <a:tabLst>
                <a:tab pos="1609725" algn="l"/>
              </a:tabLst>
            </a:pPr>
            <a:r>
              <a:rPr lang="vi-VN" sz="3200">
                <a:solidFill>
                  <a:srgbClr val="C00000"/>
                </a:solidFill>
                <a:latin typeface="+mj-lt"/>
                <a:ea typeface="Calibri" panose="020F0502020204030204" pitchFamily="34" charset="0"/>
                <a:cs typeface="Times New Roman" panose="02020603050405020304" pitchFamily="18" charset="0"/>
              </a:rPr>
              <a:t>Ca chứa nước, cốc nhỏ. </a:t>
            </a:r>
            <a:endParaRPr lang="en-US" sz="3200">
              <a:solidFill>
                <a:srgbClr val="C00000"/>
              </a:solidFill>
              <a:effectLst/>
              <a:latin typeface="+mj-lt"/>
              <a:ea typeface="Calibri" panose="020F0502020204030204" pitchFamily="34" charset="0"/>
              <a:cs typeface="Times New Roman" panose="02020603050405020304" pitchFamily="18" charset="0"/>
            </a:endParaRPr>
          </a:p>
        </p:txBody>
      </p:sp>
      <p:sp>
        <p:nvSpPr>
          <p:cNvPr id="3" name="TextBox 2">
            <a:extLst>
              <a:ext uri="{FF2B5EF4-FFF2-40B4-BE49-F238E27FC236}">
                <a16:creationId xmlns:a16="http://schemas.microsoft.com/office/drawing/2014/main" id="{460EC06F-54D7-433D-9D49-ABB396637F49}"/>
              </a:ext>
            </a:extLst>
          </p:cNvPr>
          <p:cNvSpPr txBox="1"/>
          <p:nvPr/>
        </p:nvSpPr>
        <p:spPr>
          <a:xfrm>
            <a:off x="1120966" y="3429000"/>
            <a:ext cx="9950068" cy="1179041"/>
          </a:xfrm>
          <a:prstGeom prst="rect">
            <a:avLst/>
          </a:prstGeom>
          <a:noFill/>
        </p:spPr>
        <p:txBody>
          <a:bodyPr wrap="square">
            <a:spAutoFit/>
          </a:bodyPr>
          <a:lstStyle/>
          <a:p>
            <a:pPr marR="75565" algn="just">
              <a:lnSpc>
                <a:spcPct val="115000"/>
              </a:lnSpc>
              <a:spcAft>
                <a:spcPts val="800"/>
              </a:spcAft>
              <a:tabLst>
                <a:tab pos="1609725" algn="l"/>
              </a:tabLst>
            </a:pPr>
            <a:r>
              <a:rPr lang="vi-VN" sz="3200" b="1">
                <a:solidFill>
                  <a:srgbClr val="C00000"/>
                </a:solidFill>
                <a:effectLst/>
                <a:latin typeface="+mj-lt"/>
                <a:ea typeface="Calibri" panose="020F0502020204030204" pitchFamily="34" charset="0"/>
                <a:cs typeface="Times New Roman" panose="02020603050405020304" pitchFamily="18" charset="0"/>
              </a:rPr>
              <a:t>* Cách làm: </a:t>
            </a:r>
            <a:r>
              <a:rPr lang="vi-VN" sz="3200">
                <a:solidFill>
                  <a:srgbClr val="C00000"/>
                </a:solidFill>
                <a:effectLst/>
                <a:latin typeface="+mj-lt"/>
                <a:ea typeface="Calibri" panose="020F0502020204030204" pitchFamily="34" charset="0"/>
                <a:cs typeface="Times New Roman" panose="02020603050405020304" pitchFamily="18" charset="0"/>
              </a:rPr>
              <a:t>Thay đổi lượng nước trong cốc để mỗi cốc sẽ phát ra âm với tần số nhất định. </a:t>
            </a:r>
            <a:endParaRPr lang="en-US" sz="3200">
              <a:solidFill>
                <a:srgbClr val="C00000"/>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9422063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73CBECB-EF70-4F76-9AC3-7A1D918A6E7E}"/>
              </a:ext>
            </a:extLst>
          </p:cNvPr>
          <p:cNvSpPr/>
          <p:nvPr/>
        </p:nvSpPr>
        <p:spPr>
          <a:xfrm>
            <a:off x="1143000" y="381000"/>
            <a:ext cx="9677400" cy="5791200"/>
          </a:xfrm>
          <a:prstGeom prst="roundRect">
            <a:avLst/>
          </a:prstGeom>
          <a:blipFill>
            <a:blip r:embed="rId2"/>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7C7113AF-9C5F-48DE-82FB-ADC0F13F9715}"/>
              </a:ext>
            </a:extLst>
          </p:cNvPr>
          <p:cNvSpPr txBox="1"/>
          <p:nvPr/>
        </p:nvSpPr>
        <p:spPr>
          <a:xfrm>
            <a:off x="3962400" y="2209800"/>
            <a:ext cx="5205761" cy="1754326"/>
          </a:xfrm>
          <a:prstGeom prst="rect">
            <a:avLst/>
          </a:prstGeom>
          <a:noFill/>
        </p:spPr>
        <p:txBody>
          <a:bodyPr wrap="square" rtlCol="0">
            <a:spAutoFit/>
          </a:bodyPr>
          <a:lstStyle/>
          <a:p>
            <a:pPr algn="ctr"/>
            <a:r>
              <a:rPr lang="vi-VN" sz="5400">
                <a:latin typeface="Times New Roman" panose="02020603050405020304" pitchFamily="18" charset="0"/>
                <a:cs typeface="Times New Roman" panose="02020603050405020304" pitchFamily="18" charset="0"/>
              </a:rPr>
              <a:t>HOẠT ĐỘNG NHÓM</a:t>
            </a:r>
            <a:endParaRPr lang="en-US" sz="5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4969402"/>
      </p:ext>
    </p:extLst>
  </p:cSld>
  <p:clrMapOvr>
    <a:masterClrMapping/>
  </p:clrMapOvr>
  <p:transition spd="slow">
    <p:push dir="u"/>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E39E5F2-9920-4755-8856-C0D266BD840E}"/>
              </a:ext>
            </a:extLst>
          </p:cNvPr>
          <p:cNvSpPr>
            <a:spLocks noGrp="1"/>
          </p:cNvSpPr>
          <p:nvPr>
            <p:ph type="sldNum" idx="12"/>
          </p:nvPr>
        </p:nvSpPr>
        <p:spPr/>
        <p:txBody>
          <a:bodyPr/>
          <a:lstStyle/>
          <a:p>
            <a:fld id="{00000000-1234-1234-1234-123412341234}" type="slidenum">
              <a:rPr lang="en" smtClean="0"/>
              <a:pPr/>
              <a:t>47</a:t>
            </a:fld>
            <a:endParaRPr lang="en"/>
          </a:p>
        </p:txBody>
      </p:sp>
      <p:sp>
        <p:nvSpPr>
          <p:cNvPr id="5" name="Rectangle: Rounded Corners 4">
            <a:extLst>
              <a:ext uri="{FF2B5EF4-FFF2-40B4-BE49-F238E27FC236}">
                <a16:creationId xmlns:a16="http://schemas.microsoft.com/office/drawing/2014/main" id="{AA64988E-994E-462C-81C2-E73A78F95CCC}"/>
              </a:ext>
            </a:extLst>
          </p:cNvPr>
          <p:cNvSpPr/>
          <p:nvPr/>
        </p:nvSpPr>
        <p:spPr>
          <a:xfrm>
            <a:off x="3657600" y="1669055"/>
            <a:ext cx="6753340" cy="3249976"/>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892BE0EC-1218-4D58-802A-03B57BF26484}"/>
              </a:ext>
            </a:extLst>
          </p:cNvPr>
          <p:cNvSpPr txBox="1"/>
          <p:nvPr/>
        </p:nvSpPr>
        <p:spPr>
          <a:xfrm>
            <a:off x="4836405" y="2828835"/>
            <a:ext cx="5927075" cy="1200329"/>
          </a:xfrm>
          <a:prstGeom prst="rect">
            <a:avLst/>
          </a:prstGeom>
          <a:noFill/>
        </p:spPr>
        <p:txBody>
          <a:bodyPr wrap="square" rtlCol="0">
            <a:spAutoFit/>
          </a:bodyPr>
          <a:lstStyle/>
          <a:p>
            <a:r>
              <a:rPr lang="vi-VN" sz="7200" b="1">
                <a:solidFill>
                  <a:schemeClr val="bg1"/>
                </a:solidFill>
                <a:latin typeface="Times New Roman" panose="02020603050405020304" pitchFamily="18" charset="0"/>
                <a:cs typeface="Times New Roman" panose="02020603050405020304" pitchFamily="18" charset="0"/>
              </a:rPr>
              <a:t>BÁO CÁO</a:t>
            </a:r>
            <a:endParaRPr lang="en-US" sz="7200"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24550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6" y="909424"/>
            <a:ext cx="8511482" cy="5876739"/>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391886" y="968850"/>
            <a:ext cx="6877970" cy="461665"/>
          </a:xfrm>
          <a:prstGeom prst="rect">
            <a:avLst/>
          </a:prstGeom>
          <a:noFill/>
        </p:spPr>
        <p:txBody>
          <a:bodyPr wrap="square" lIns="91440" tIns="45720" rIns="91440" bIns="45720" rtlCol="0">
            <a:spAutoFit/>
          </a:bodyPr>
          <a:lstStyle/>
          <a:p>
            <a:pPr algn="just"/>
            <a:r>
              <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rPr>
              <a:t>I.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ĐỘ TO VÀ BIÊN ĐỘ CỦA SÓNG ÂM</a:t>
            </a:r>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51733C7-6925-417B-9BDB-3A2C87426A60}"/>
              </a:ext>
            </a:extLst>
          </p:cNvPr>
          <p:cNvSpPr txBox="1"/>
          <p:nvPr/>
        </p:nvSpPr>
        <p:spPr>
          <a:xfrm>
            <a:off x="398811" y="1392385"/>
            <a:ext cx="7277336" cy="790088"/>
          </a:xfrm>
          <a:prstGeom prst="rect">
            <a:avLst/>
          </a:prstGeom>
          <a:noFill/>
        </p:spPr>
        <p:txBody>
          <a:bodyPr wrap="square" lIns="91440" tIns="45720" rIns="91440" bIns="45720" rtlCol="0">
            <a:spAutoFit/>
          </a:bodyPr>
          <a:lstStyle/>
          <a:p>
            <a:pPr marL="457200" indent="-457200" algn="just">
              <a:buAutoNum type="arabicPeriod"/>
            </a:pP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Biên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dao</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nguồn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sóng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a.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Thí</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nghiệm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endParaRPr lang="en-US" sz="2267"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70F8989A-EAE2-4F96-8205-DEF9EEC77E59}"/>
              </a:ext>
            </a:extLst>
          </p:cNvPr>
          <p:cNvSpPr txBox="1"/>
          <p:nvPr/>
        </p:nvSpPr>
        <p:spPr>
          <a:xfrm>
            <a:off x="340921" y="2615090"/>
            <a:ext cx="7584847" cy="441211"/>
          </a:xfrm>
          <a:prstGeom prst="rect">
            <a:avLst/>
          </a:prstGeom>
          <a:noFill/>
        </p:spPr>
        <p:txBody>
          <a:bodyPr wrap="square" lIns="91440" tIns="45720" rIns="91440" bIns="45720" rtlCol="0">
            <a:spAutoFit/>
          </a:bodyPr>
          <a:lstStyle/>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Dụng</a:t>
            </a:r>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cụ</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thí</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nghiệm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thước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kẻ</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thép</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thẳng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dẹt</a:t>
            </a:r>
            <a:r>
              <a:rPr lang="en-US" sz="2267" b="1" dirty="0" smtClean="0">
                <a:latin typeface="Tahoma" panose="020B0604030504040204" pitchFamily="34" charset="0"/>
                <a:ea typeface="Tahoma" panose="020B0604030504040204" pitchFamily="34" charset="0"/>
                <a:cs typeface="Tahoma" panose="020B0604030504040204" pitchFamily="34" charset="0"/>
              </a:rPr>
              <a:t> </a:t>
            </a:r>
            <a:endParaRPr lang="en-US" sz="2267" b="1" dirty="0">
              <a:latin typeface="Tahoma" panose="020B0604030504040204" pitchFamily="34" charset="0"/>
              <a:ea typeface="Tahoma" panose="020B0604030504040204" pitchFamily="34" charset="0"/>
              <a:cs typeface="Tahoma" panose="020B0604030504040204" pitchFamily="34" charset="0"/>
            </a:endParaRPr>
          </a:p>
        </p:txBody>
      </p:sp>
      <p:sp>
        <p:nvSpPr>
          <p:cNvPr id="11" name="TextBox 10">
            <a:extLst>
              <a:ext uri="{FF2B5EF4-FFF2-40B4-BE49-F238E27FC236}">
                <a16:creationId xmlns:a16="http://schemas.microsoft.com/office/drawing/2014/main" id="{E7E6B71C-CD69-4694-927B-A7E40CF1582F}"/>
              </a:ext>
            </a:extLst>
          </p:cNvPr>
          <p:cNvSpPr txBox="1"/>
          <p:nvPr/>
        </p:nvSpPr>
        <p:spPr>
          <a:xfrm>
            <a:off x="412907" y="3150949"/>
            <a:ext cx="5777345" cy="441211"/>
          </a:xfrm>
          <a:prstGeom prst="rect">
            <a:avLst/>
          </a:prstGeom>
          <a:noFill/>
        </p:spPr>
        <p:txBody>
          <a:bodyPr wrap="square" lIns="91440" tIns="45720" rIns="91440" bIns="45720" rtlCol="0">
            <a:spAutoFit/>
          </a:bodyPr>
          <a:lstStyle/>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Tiến</a:t>
            </a:r>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hành</a:t>
            </a:r>
            <a:r>
              <a:rPr lang="en-US" sz="2267" b="1" dirty="0">
                <a:latin typeface="Tahoma" panose="020B0604030504040204" pitchFamily="34" charset="0"/>
                <a:ea typeface="Tahoma" panose="020B0604030504040204" pitchFamily="34" charset="0"/>
                <a:cs typeface="Tahoma" panose="020B0604030504040204" pitchFamily="34" charset="0"/>
              </a:rPr>
              <a:t>:</a:t>
            </a:r>
          </a:p>
        </p:txBody>
      </p:sp>
      <p:sp>
        <p:nvSpPr>
          <p:cNvPr id="24" name="TextBox 23">
            <a:extLst>
              <a:ext uri="{FF2B5EF4-FFF2-40B4-BE49-F238E27FC236}">
                <a16:creationId xmlns:a16="http://schemas.microsoft.com/office/drawing/2014/main" id="{4A3CAABA-4028-4DD0-BD11-16C4861DC8CD}"/>
              </a:ext>
            </a:extLst>
          </p:cNvPr>
          <p:cNvSpPr txBox="1"/>
          <p:nvPr/>
        </p:nvSpPr>
        <p:spPr>
          <a:xfrm>
            <a:off x="412907" y="3592160"/>
            <a:ext cx="8085221" cy="1836721"/>
          </a:xfrm>
          <a:prstGeom prst="rect">
            <a:avLst/>
          </a:prstGeom>
          <a:noFill/>
        </p:spPr>
        <p:txBody>
          <a:bodyPr wrap="square" lIns="91440" tIns="45720" rIns="91440" bIns="45720" rtlCol="0">
            <a:spAutoFit/>
          </a:bodyPr>
          <a:lstStyle/>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Dùng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a:latin typeface="Tahoma" panose="020B0604030504040204" pitchFamily="34" charset="0"/>
                <a:ea typeface="Tahoma" panose="020B0604030504040204" pitchFamily="34" charset="0"/>
                <a:cs typeface="Tahoma" panose="020B0604030504040204" pitchFamily="34" charset="0"/>
              </a:rPr>
              <a:t>tay</a:t>
            </a:r>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ấn</a:t>
            </a:r>
            <a:r>
              <a:rPr lang="en-US" sz="2267" b="1" dirty="0" smtClean="0">
                <a:latin typeface="Tahoma" panose="020B0604030504040204" pitchFamily="34" charset="0"/>
                <a:ea typeface="Tahoma" panose="020B0604030504040204" pitchFamily="34" charset="0"/>
                <a:cs typeface="Tahoma" panose="020B0604030504040204" pitchFamily="34" charset="0"/>
              </a:rPr>
              <a:t> 1 </a:t>
            </a:r>
            <a:r>
              <a:rPr lang="en-US" sz="2267" b="1" dirty="0" err="1" smtClean="0">
                <a:latin typeface="Tahoma" panose="020B0604030504040204" pitchFamily="34" charset="0"/>
                <a:ea typeface="Tahoma" panose="020B0604030504040204" pitchFamily="34" charset="0"/>
                <a:cs typeface="Tahoma" panose="020B0604030504040204" pitchFamily="34" charset="0"/>
              </a:rPr>
              <a:t>đầu</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thước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xuống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rồi</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buông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tay</a:t>
            </a:r>
            <a:r>
              <a:rPr lang="en-US" sz="2267" b="1" dirty="0" smtClean="0">
                <a:latin typeface="Tahoma" panose="020B0604030504040204" pitchFamily="34" charset="0"/>
                <a:ea typeface="Tahoma" panose="020B0604030504040204" pitchFamily="34" charset="0"/>
                <a:cs typeface="Tahoma" panose="020B0604030504040204" pitchFamily="34" charset="0"/>
              </a:rPr>
              <a:t>.</a:t>
            </a:r>
          </a:p>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Quan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sát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thước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dao</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động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và</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lắng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nghe</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thanh</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phát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ra.</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Giáo</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viên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ghi</a:t>
            </a:r>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thanh</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phát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ra</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bằng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điện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thoại</a:t>
            </a:r>
            <a:r>
              <a:rPr lang="en-US" sz="2267" b="1" dirty="0" smtClean="0">
                <a:latin typeface="Tahoma" panose="020B0604030504040204" pitchFamily="34" charset="0"/>
                <a:ea typeface="Tahoma" panose="020B0604030504040204" pitchFamily="34" charset="0"/>
                <a:cs typeface="Tahoma" panose="020B0604030504040204" pitchFamily="34" charset="0"/>
              </a:rPr>
              <a:t>.</a:t>
            </a:r>
          </a:p>
          <a:p>
            <a:pPr algn="just"/>
            <a:r>
              <a:rPr lang="en-US" sz="2267" b="1" dirty="0" smtClean="0">
                <a:latin typeface="Tahoma" panose="020B0604030504040204" pitchFamily="34" charset="0"/>
                <a:ea typeface="Tahoma" panose="020B0604030504040204" pitchFamily="34" charset="0"/>
                <a:cs typeface="Tahoma" panose="020B0604030504040204" pitchFamily="34" charset="0"/>
              </a:rPr>
              <a:t> </a:t>
            </a:r>
            <a:endParaRPr lang="en-US" sz="2267" b="1" dirty="0">
              <a:latin typeface="Tahoma" panose="020B0604030504040204" pitchFamily="34" charset="0"/>
              <a:ea typeface="Tahoma" panose="020B0604030504040204" pitchFamily="34" charset="0"/>
              <a:cs typeface="Tahoma" panose="020B0604030504040204" pitchFamily="34" charset="0"/>
            </a:endParaRPr>
          </a:p>
        </p:txBody>
      </p:sp>
      <p:sp>
        <p:nvSpPr>
          <p:cNvPr id="13" name="AutoShape 5"/>
          <p:cNvSpPr>
            <a:spLocks noChangeArrowheads="1"/>
          </p:cNvSpPr>
          <p:nvPr/>
        </p:nvSpPr>
        <p:spPr bwMode="auto">
          <a:xfrm>
            <a:off x="391886" y="6318"/>
            <a:ext cx="11273245" cy="741551"/>
          </a:xfrm>
          <a:prstGeom prst="flowChartTerminator">
            <a:avLst/>
          </a:prstGeom>
          <a:gradFill rotWithShape="1">
            <a:gsLst>
              <a:gs pos="0">
                <a:srgbClr val="FFEC9D"/>
              </a:gs>
              <a:gs pos="50000">
                <a:srgbClr val="FFFFFF"/>
              </a:gs>
              <a:gs pos="100000">
                <a:srgbClr val="FFEC9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FFEC9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flatTx/>
          </a:bodyPr>
          <a:lstStyle/>
          <a:p>
            <a:pPr algn="ctr" fontAlgn="base">
              <a:spcBef>
                <a:spcPct val="20000"/>
              </a:spcBef>
              <a:spcAft>
                <a:spcPct val="0"/>
              </a:spcAft>
            </a:pP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Bài</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13: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cao</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và</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23513" y="1566615"/>
            <a:ext cx="3742490" cy="2096949"/>
          </a:xfrm>
          <a:prstGeom prst="rect">
            <a:avLst/>
          </a:prstGeom>
        </p:spPr>
      </p:pic>
      <p:sp>
        <p:nvSpPr>
          <p:cNvPr id="12" name="TextBox 11">
            <a:extLst>
              <a:ext uri="{FF2B5EF4-FFF2-40B4-BE49-F238E27FC236}">
                <a16:creationId xmlns:a16="http://schemas.microsoft.com/office/drawing/2014/main" id="{4A3CAABA-4028-4DD0-BD11-16C4861DC8CD}"/>
              </a:ext>
            </a:extLst>
          </p:cNvPr>
          <p:cNvSpPr txBox="1"/>
          <p:nvPr/>
        </p:nvSpPr>
        <p:spPr>
          <a:xfrm>
            <a:off x="340921" y="5382267"/>
            <a:ext cx="8085221" cy="1138966"/>
          </a:xfrm>
          <a:prstGeom prst="rect">
            <a:avLst/>
          </a:prstGeom>
          <a:noFill/>
        </p:spPr>
        <p:txBody>
          <a:bodyPr wrap="square" lIns="91440" tIns="45720" rIns="91440" bIns="45720" rtlCol="0">
            <a:spAutoFit/>
          </a:bodyPr>
          <a:lstStyle/>
          <a:p>
            <a:pPr algn="just"/>
            <a:r>
              <a:rPr lang="en-US" sz="2267" b="1" dirty="0">
                <a:latin typeface="Tahoma" panose="020B0604030504040204" pitchFamily="34" charset="0"/>
                <a:ea typeface="Tahoma" panose="020B0604030504040204" pitchFamily="34" charset="0"/>
                <a:cs typeface="Tahoma" panose="020B0604030504040204" pitchFamily="34" charset="0"/>
              </a:rPr>
              <a:t>  </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Kết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quả</a:t>
            </a:r>
            <a:r>
              <a:rPr lang="en-US" sz="2267" b="1" dirty="0" smtClean="0">
                <a:latin typeface="Tahoma" panose="020B0604030504040204" pitchFamily="34" charset="0"/>
                <a:ea typeface="Tahoma" panose="020B0604030504040204" pitchFamily="34" charset="0"/>
                <a:cs typeface="Tahoma" panose="020B0604030504040204" pitchFamily="34" charset="0"/>
              </a:rPr>
              <a:t>: </a:t>
            </a:r>
          </a:p>
          <a:p>
            <a:pPr algn="just"/>
            <a:r>
              <a:rPr lang="en-US" sz="2267" b="1" dirty="0" err="1" smtClean="0">
                <a:latin typeface="Tahoma" panose="020B0604030504040204" pitchFamily="34" charset="0"/>
                <a:ea typeface="Tahoma" panose="020B0604030504040204" pitchFamily="34" charset="0"/>
                <a:cs typeface="Tahoma" panose="020B0604030504040204" pitchFamily="34" charset="0"/>
              </a:rPr>
              <a:t>Thước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dao</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động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lên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xuống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và</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phát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ra</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 </a:t>
            </a:r>
            <a:r>
              <a:rPr lang="en-US" sz="2267" b="1" dirty="0" err="1" smtClean="0">
                <a:latin typeface="Tahoma" panose="020B0604030504040204" pitchFamily="34" charset="0"/>
                <a:ea typeface="Tahoma" panose="020B0604030504040204" pitchFamily="34" charset="0"/>
                <a:cs typeface="Tahoma" panose="020B0604030504040204" pitchFamily="34" charset="0"/>
              </a:rPr>
              <a:t>phật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phật</a:t>
            </a:r>
            <a:r>
              <a:rPr lang="en-US" sz="2267" b="1" dirty="0" smtClean="0">
                <a:latin typeface="Tahoma" panose="020B0604030504040204" pitchFamily="34" charset="0"/>
                <a:ea typeface="Tahoma" panose="020B0604030504040204" pitchFamily="34" charset="0"/>
                <a:cs typeface="Tahoma" panose="020B0604030504040204" pitchFamily="34" charset="0"/>
              </a:rPr>
              <a:t>”</a:t>
            </a:r>
          </a:p>
          <a:p>
            <a:pPr algn="just"/>
            <a:r>
              <a:rPr lang="en-US" sz="2267" b="1" dirty="0" smtClean="0">
                <a:latin typeface="Tahoma" panose="020B0604030504040204" pitchFamily="34" charset="0"/>
                <a:ea typeface="Tahoma" panose="020B0604030504040204" pitchFamily="34" charset="0"/>
                <a:cs typeface="Tahoma" panose="020B0604030504040204" pitchFamily="34" charset="0"/>
              </a:rPr>
              <a:t> </a:t>
            </a:r>
            <a:endParaRPr lang="en-US" sz="2267"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949760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 calcmode="lin" valueType="num">
                                      <p:cBhvr>
                                        <p:cTn id="35" dur="500" fill="hold"/>
                                        <p:tgtEl>
                                          <p:spTgt spid="24"/>
                                        </p:tgtEl>
                                        <p:attrNameLst>
                                          <p:attrName>ppt_w</p:attrName>
                                        </p:attrNameLst>
                                      </p:cBhvr>
                                      <p:tavLst>
                                        <p:tav tm="0">
                                          <p:val>
                                            <p:fltVal val="0"/>
                                          </p:val>
                                        </p:tav>
                                        <p:tav tm="100000">
                                          <p:val>
                                            <p:strVal val="#ppt_w"/>
                                          </p:val>
                                        </p:tav>
                                      </p:tavLst>
                                    </p:anim>
                                    <p:anim calcmode="lin" valueType="num">
                                      <p:cBhvr>
                                        <p:cTn id="36" dur="500" fill="hold"/>
                                        <p:tgtEl>
                                          <p:spTgt spid="24"/>
                                        </p:tgtEl>
                                        <p:attrNameLst>
                                          <p:attrName>ppt_h</p:attrName>
                                        </p:attrNameLst>
                                      </p:cBhvr>
                                      <p:tavLst>
                                        <p:tav tm="0">
                                          <p:val>
                                            <p:fltVal val="0"/>
                                          </p:val>
                                        </p:tav>
                                        <p:tav tm="100000">
                                          <p:val>
                                            <p:strVal val="#ppt_h"/>
                                          </p:val>
                                        </p:tav>
                                      </p:tavLst>
                                    </p:anim>
                                    <p:animEffect transition="in" filter="fade">
                                      <p:cBhvr>
                                        <p:cTn id="37" dur="500"/>
                                        <p:tgtEl>
                                          <p:spTgt spid="2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 calcmode="lin" valueType="num">
                                      <p:cBhvr>
                                        <p:cTn id="42" dur="500" fill="hold"/>
                                        <p:tgtEl>
                                          <p:spTgt spid="12"/>
                                        </p:tgtEl>
                                        <p:attrNameLst>
                                          <p:attrName>ppt_w</p:attrName>
                                        </p:attrNameLst>
                                      </p:cBhvr>
                                      <p:tavLst>
                                        <p:tav tm="0">
                                          <p:val>
                                            <p:fltVal val="0"/>
                                          </p:val>
                                        </p:tav>
                                        <p:tav tm="100000">
                                          <p:val>
                                            <p:strVal val="#ppt_w"/>
                                          </p:val>
                                        </p:tav>
                                      </p:tavLst>
                                    </p:anim>
                                    <p:anim calcmode="lin" valueType="num">
                                      <p:cBhvr>
                                        <p:cTn id="43" dur="500" fill="hold"/>
                                        <p:tgtEl>
                                          <p:spTgt spid="12"/>
                                        </p:tgtEl>
                                        <p:attrNameLst>
                                          <p:attrName>ppt_h</p:attrName>
                                        </p:attrNameLst>
                                      </p:cBhvr>
                                      <p:tavLst>
                                        <p:tav tm="0">
                                          <p:val>
                                            <p:fltVal val="0"/>
                                          </p:val>
                                        </p:tav>
                                        <p:tav tm="100000">
                                          <p:val>
                                            <p:strVal val="#ppt_h"/>
                                          </p:val>
                                        </p:tav>
                                      </p:tavLst>
                                    </p:anim>
                                    <p:animEffect transition="in" filter="fade">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p:bldP spid="11" grpId="0"/>
      <p:bldP spid="24"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5" y="909424"/>
            <a:ext cx="10816045" cy="5876739"/>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391886" y="968850"/>
            <a:ext cx="6877970" cy="461665"/>
          </a:xfrm>
          <a:prstGeom prst="rect">
            <a:avLst/>
          </a:prstGeom>
          <a:noFill/>
        </p:spPr>
        <p:txBody>
          <a:bodyPr wrap="square" lIns="91440" tIns="45720" rIns="91440" bIns="45720" rtlCol="0">
            <a:spAutoFit/>
          </a:bodyPr>
          <a:lstStyle/>
          <a:p>
            <a:pPr algn="just"/>
            <a:r>
              <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rPr>
              <a:t>I.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ĐỘ TO VÀ BIÊN ĐỘ CỦA SÓNG ÂM</a:t>
            </a:r>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51733C7-6925-417B-9BDB-3A2C87426A60}"/>
              </a:ext>
            </a:extLst>
          </p:cNvPr>
          <p:cNvSpPr txBox="1"/>
          <p:nvPr/>
        </p:nvSpPr>
        <p:spPr>
          <a:xfrm>
            <a:off x="398811" y="1392385"/>
            <a:ext cx="7277336" cy="790088"/>
          </a:xfrm>
          <a:prstGeom prst="rect">
            <a:avLst/>
          </a:prstGeom>
          <a:noFill/>
        </p:spPr>
        <p:txBody>
          <a:bodyPr wrap="square" lIns="91440" tIns="45720" rIns="91440" bIns="45720" rtlCol="0">
            <a:spAutoFit/>
          </a:bodyPr>
          <a:lstStyle/>
          <a:p>
            <a:pPr marL="457200" indent="-457200" algn="just">
              <a:buAutoNum type="arabicPeriod"/>
            </a:pP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Biên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dao</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nguồn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sóng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b.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Kết</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luận</a:t>
            </a:r>
            <a:endParaRPr lang="en-US" sz="2267"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Box 23">
            <a:extLst>
              <a:ext uri="{FF2B5EF4-FFF2-40B4-BE49-F238E27FC236}">
                <a16:creationId xmlns:a16="http://schemas.microsoft.com/office/drawing/2014/main" id="{4A3CAABA-4028-4DD0-BD11-16C4861DC8CD}"/>
              </a:ext>
            </a:extLst>
          </p:cNvPr>
          <p:cNvSpPr txBox="1"/>
          <p:nvPr/>
        </p:nvSpPr>
        <p:spPr>
          <a:xfrm>
            <a:off x="398811" y="2370289"/>
            <a:ext cx="10378046" cy="830997"/>
          </a:xfrm>
          <a:prstGeom prst="rect">
            <a:avLst/>
          </a:prstGeom>
          <a:noFill/>
        </p:spPr>
        <p:txBody>
          <a:bodyPr wrap="square" lIns="91440" tIns="45720" rIns="91440" bIns="45720" rtlCol="0">
            <a:spAutoFit/>
          </a:bodyPr>
          <a:lstStyle/>
          <a:p>
            <a:pPr algn="just"/>
            <a:r>
              <a:rPr lang="en-US" sz="2400" b="1" dirty="0" smtClean="0">
                <a:latin typeface="Tahoma" panose="020B0604030504040204" pitchFamily="34" charset="0"/>
                <a:ea typeface="Tahoma" panose="020B0604030504040204" pitchFamily="34" charset="0"/>
                <a:cs typeface="Tahoma" panose="020B0604030504040204" pitchFamily="34" charset="0"/>
              </a:rPr>
              <a:t>- </a:t>
            </a:r>
            <a:r>
              <a:rPr lang="en-US" sz="2400" b="1" dirty="0" err="1">
                <a:latin typeface="Tahoma" panose="020B0604030504040204" pitchFamily="34" charset="0"/>
              </a:rPr>
              <a:t>Biên</a:t>
            </a:r>
            <a:r>
              <a:rPr lang="en-US" sz="2400" b="1" dirty="0">
                <a:latin typeface="Tahoma" panose="020B0604030504040204" pitchFamily="34" charset="0"/>
              </a:rPr>
              <a:t> </a:t>
            </a:r>
            <a:r>
              <a:rPr lang="en-US" sz="2400" b="1" dirty="0" err="1">
                <a:latin typeface="Tahoma" panose="020B0604030504040204" pitchFamily="34" charset="0"/>
              </a:rPr>
              <a:t>độ</a:t>
            </a:r>
            <a:r>
              <a:rPr lang="en-US" sz="2400" b="1" dirty="0">
                <a:latin typeface="Tahoma" panose="020B0604030504040204" pitchFamily="34" charset="0"/>
              </a:rPr>
              <a:t> </a:t>
            </a:r>
            <a:r>
              <a:rPr lang="en-US" sz="2400" b="1" dirty="0" err="1">
                <a:latin typeface="Tahoma" panose="020B0604030504040204" pitchFamily="34" charset="0"/>
              </a:rPr>
              <a:t>dao</a:t>
            </a:r>
            <a:r>
              <a:rPr lang="en-US" sz="2400" b="1" dirty="0">
                <a:latin typeface="Tahoma" panose="020B0604030504040204" pitchFamily="34" charset="0"/>
              </a:rPr>
              <a:t> </a:t>
            </a:r>
            <a:r>
              <a:rPr lang="en-US" sz="2400" b="1" dirty="0" err="1">
                <a:latin typeface="Tahoma" panose="020B0604030504040204" pitchFamily="34" charset="0"/>
              </a:rPr>
              <a:t>động</a:t>
            </a:r>
            <a:r>
              <a:rPr lang="en-US" sz="2400" b="1" dirty="0">
                <a:latin typeface="Tahoma" panose="020B0604030504040204" pitchFamily="34" charset="0"/>
              </a:rPr>
              <a:t> </a:t>
            </a:r>
            <a:r>
              <a:rPr lang="en-US" sz="2400" b="1" dirty="0" err="1">
                <a:latin typeface="Tahoma" panose="020B0604030504040204" pitchFamily="34" charset="0"/>
              </a:rPr>
              <a:t>của</a:t>
            </a:r>
            <a:r>
              <a:rPr lang="en-US" sz="2400" b="1" dirty="0">
                <a:latin typeface="Tahoma" panose="020B0604030504040204" pitchFamily="34" charset="0"/>
              </a:rPr>
              <a:t> </a:t>
            </a:r>
            <a:r>
              <a:rPr lang="en-US" sz="2400" b="1" dirty="0" err="1">
                <a:latin typeface="Tahoma" panose="020B0604030504040204" pitchFamily="34" charset="0"/>
              </a:rPr>
              <a:t>nguồn</a:t>
            </a:r>
            <a:r>
              <a:rPr lang="en-US" sz="2400" b="1" dirty="0">
                <a:latin typeface="Tahoma" panose="020B0604030504040204" pitchFamily="34" charset="0"/>
              </a:rPr>
              <a:t> </a:t>
            </a:r>
            <a:r>
              <a:rPr lang="en-US" sz="2400" b="1" dirty="0" err="1">
                <a:latin typeface="Tahoma" panose="020B0604030504040204" pitchFamily="34" charset="0"/>
              </a:rPr>
              <a:t>âm</a:t>
            </a:r>
            <a:r>
              <a:rPr lang="en-US" sz="2400" b="1" dirty="0">
                <a:latin typeface="Tahoma" panose="020B0604030504040204" pitchFamily="34" charset="0"/>
              </a:rPr>
              <a:t> </a:t>
            </a:r>
            <a:r>
              <a:rPr lang="en-US" sz="2400" b="1" dirty="0" err="1">
                <a:latin typeface="Tahoma" panose="020B0604030504040204" pitchFamily="34" charset="0"/>
              </a:rPr>
              <a:t>là</a:t>
            </a:r>
            <a:r>
              <a:rPr lang="en-US" sz="2400" b="1" dirty="0">
                <a:latin typeface="Tahoma" panose="020B0604030504040204" pitchFamily="34" charset="0"/>
              </a:rPr>
              <a:t> </a:t>
            </a:r>
            <a:r>
              <a:rPr lang="en-US" sz="2400" b="1" dirty="0" err="1">
                <a:latin typeface="Tahoma" panose="020B0604030504040204" pitchFamily="34" charset="0"/>
              </a:rPr>
              <a:t>khoảng</a:t>
            </a:r>
            <a:r>
              <a:rPr lang="en-US" sz="2400" b="1" dirty="0">
                <a:latin typeface="Tahoma" panose="020B0604030504040204" pitchFamily="34" charset="0"/>
              </a:rPr>
              <a:t> </a:t>
            </a:r>
            <a:r>
              <a:rPr lang="en-US" sz="2400" b="1" dirty="0" err="1">
                <a:latin typeface="Tahoma" panose="020B0604030504040204" pitchFamily="34" charset="0"/>
              </a:rPr>
              <a:t>cách</a:t>
            </a:r>
            <a:r>
              <a:rPr lang="en-US" sz="2400" b="1" dirty="0">
                <a:latin typeface="Tahoma" panose="020B0604030504040204" pitchFamily="34" charset="0"/>
              </a:rPr>
              <a:t> </a:t>
            </a:r>
            <a:r>
              <a:rPr lang="en-US" sz="2400" b="1" dirty="0" err="1">
                <a:latin typeface="Tahoma" panose="020B0604030504040204" pitchFamily="34" charset="0"/>
              </a:rPr>
              <a:t>từ</a:t>
            </a:r>
            <a:r>
              <a:rPr lang="en-US" sz="2400" b="1" dirty="0">
                <a:latin typeface="Tahoma" panose="020B0604030504040204" pitchFamily="34" charset="0"/>
              </a:rPr>
              <a:t> </a:t>
            </a:r>
            <a:r>
              <a:rPr lang="en-US" sz="2400" b="1" dirty="0" err="1">
                <a:latin typeface="Tahoma" panose="020B0604030504040204" pitchFamily="34" charset="0"/>
              </a:rPr>
              <a:t>vị</a:t>
            </a:r>
            <a:r>
              <a:rPr lang="en-US" sz="2400" b="1" dirty="0">
                <a:latin typeface="Tahoma" panose="020B0604030504040204" pitchFamily="34" charset="0"/>
              </a:rPr>
              <a:t> </a:t>
            </a:r>
            <a:r>
              <a:rPr lang="en-US" sz="2400" b="1" dirty="0" err="1">
                <a:latin typeface="Tahoma" panose="020B0604030504040204" pitchFamily="34" charset="0"/>
              </a:rPr>
              <a:t>trí</a:t>
            </a:r>
            <a:r>
              <a:rPr lang="en-US" sz="2400" b="1" dirty="0">
                <a:latin typeface="Tahoma" panose="020B0604030504040204" pitchFamily="34" charset="0"/>
              </a:rPr>
              <a:t> ban </a:t>
            </a:r>
            <a:r>
              <a:rPr lang="en-US" sz="2400" b="1" dirty="0" err="1">
                <a:latin typeface="Tahoma" panose="020B0604030504040204" pitchFamily="34" charset="0"/>
              </a:rPr>
              <a:t>đầu</a:t>
            </a:r>
            <a:r>
              <a:rPr lang="en-US" sz="2400" b="1" dirty="0">
                <a:latin typeface="Tahoma" panose="020B0604030504040204" pitchFamily="34" charset="0"/>
              </a:rPr>
              <a:t>( </a:t>
            </a:r>
            <a:r>
              <a:rPr lang="en-US" sz="2400" b="1" dirty="0" err="1">
                <a:latin typeface="Tahoma" panose="020B0604030504040204" pitchFamily="34" charset="0"/>
              </a:rPr>
              <a:t>cân</a:t>
            </a:r>
            <a:r>
              <a:rPr lang="en-US" sz="2400" b="1" dirty="0">
                <a:latin typeface="Tahoma" panose="020B0604030504040204" pitchFamily="34" charset="0"/>
              </a:rPr>
              <a:t> </a:t>
            </a:r>
            <a:r>
              <a:rPr lang="en-US" sz="2400" b="1" dirty="0" err="1">
                <a:latin typeface="Tahoma" panose="020B0604030504040204" pitchFamily="34" charset="0"/>
              </a:rPr>
              <a:t>bằng</a:t>
            </a:r>
            <a:r>
              <a:rPr lang="en-US" sz="2400" b="1" dirty="0">
                <a:latin typeface="Tahoma" panose="020B0604030504040204" pitchFamily="34" charset="0"/>
              </a:rPr>
              <a:t> ) </a:t>
            </a:r>
            <a:r>
              <a:rPr lang="en-US" sz="2400" b="1" dirty="0" err="1">
                <a:latin typeface="Tahoma" panose="020B0604030504040204" pitchFamily="34" charset="0"/>
              </a:rPr>
              <a:t>đến</a:t>
            </a:r>
            <a:r>
              <a:rPr lang="en-US" sz="2400" b="1" dirty="0">
                <a:latin typeface="Tahoma" panose="020B0604030504040204" pitchFamily="34" charset="0"/>
              </a:rPr>
              <a:t> </a:t>
            </a:r>
            <a:r>
              <a:rPr lang="en-US" sz="2400" b="1" dirty="0" err="1">
                <a:latin typeface="Tahoma" panose="020B0604030504040204" pitchFamily="34" charset="0"/>
              </a:rPr>
              <a:t>vị</a:t>
            </a:r>
            <a:r>
              <a:rPr lang="en-US" sz="2400" b="1" dirty="0">
                <a:latin typeface="Tahoma" panose="020B0604030504040204" pitchFamily="34" charset="0"/>
              </a:rPr>
              <a:t> </a:t>
            </a:r>
            <a:r>
              <a:rPr lang="en-US" sz="2400" b="1" dirty="0" err="1">
                <a:latin typeface="Tahoma" panose="020B0604030504040204" pitchFamily="34" charset="0"/>
              </a:rPr>
              <a:t>trí</a:t>
            </a:r>
            <a:r>
              <a:rPr lang="en-US" sz="2400" b="1" dirty="0">
                <a:latin typeface="Tahoma" panose="020B0604030504040204" pitchFamily="34" charset="0"/>
              </a:rPr>
              <a:t> </a:t>
            </a:r>
            <a:r>
              <a:rPr lang="en-US" sz="2400" b="1" dirty="0" err="1">
                <a:latin typeface="Tahoma" panose="020B0604030504040204" pitchFamily="34" charset="0"/>
              </a:rPr>
              <a:t>xa</a:t>
            </a:r>
            <a:r>
              <a:rPr lang="en-US" sz="2400" b="1" dirty="0">
                <a:latin typeface="Tahoma" panose="020B0604030504040204" pitchFamily="34" charset="0"/>
              </a:rPr>
              <a:t> </a:t>
            </a:r>
            <a:r>
              <a:rPr lang="en-US" sz="2400" b="1" dirty="0" err="1">
                <a:latin typeface="Tahoma" panose="020B0604030504040204" pitchFamily="34" charset="0"/>
              </a:rPr>
              <a:t>nhất</a:t>
            </a:r>
            <a:r>
              <a:rPr lang="en-US" sz="2400" b="1" dirty="0">
                <a:latin typeface="Tahoma" panose="020B0604030504040204" pitchFamily="34" charset="0"/>
              </a:rPr>
              <a:t> </a:t>
            </a:r>
            <a:r>
              <a:rPr lang="en-US" sz="2400" b="1" dirty="0" err="1">
                <a:latin typeface="Tahoma" panose="020B0604030504040204" pitchFamily="34" charset="0"/>
              </a:rPr>
              <a:t>của</a:t>
            </a:r>
            <a:r>
              <a:rPr lang="en-US" sz="2400" b="1" dirty="0">
                <a:latin typeface="Tahoma" panose="020B0604030504040204" pitchFamily="34" charset="0"/>
              </a:rPr>
              <a:t> </a:t>
            </a:r>
            <a:r>
              <a:rPr lang="en-US" sz="2400" b="1" dirty="0" err="1">
                <a:latin typeface="Tahoma" panose="020B0604030504040204" pitchFamily="34" charset="0"/>
              </a:rPr>
              <a:t>thước</a:t>
            </a:r>
            <a:endParaRPr lang="en-US" sz="2400" b="1" dirty="0">
              <a:latin typeface="Tahoma" panose="020B0604030504040204" pitchFamily="34" charset="0"/>
              <a:ea typeface="Tahoma" panose="020B0604030504040204" pitchFamily="34" charset="0"/>
              <a:cs typeface="Tahoma" panose="020B0604030504040204" pitchFamily="34" charset="0"/>
            </a:endParaRPr>
          </a:p>
        </p:txBody>
      </p:sp>
      <p:sp>
        <p:nvSpPr>
          <p:cNvPr id="13" name="AutoShape 5"/>
          <p:cNvSpPr>
            <a:spLocks noChangeArrowheads="1"/>
          </p:cNvSpPr>
          <p:nvPr/>
        </p:nvSpPr>
        <p:spPr bwMode="auto">
          <a:xfrm>
            <a:off x="391886" y="6318"/>
            <a:ext cx="11273245" cy="741551"/>
          </a:xfrm>
          <a:prstGeom prst="flowChartTerminator">
            <a:avLst/>
          </a:prstGeom>
          <a:gradFill rotWithShape="1">
            <a:gsLst>
              <a:gs pos="0">
                <a:srgbClr val="FFEC9D"/>
              </a:gs>
              <a:gs pos="50000">
                <a:srgbClr val="FFFFFF"/>
              </a:gs>
              <a:gs pos="100000">
                <a:srgbClr val="FFEC9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FFEC9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flatTx/>
          </a:bodyPr>
          <a:lstStyle/>
          <a:p>
            <a:pPr algn="ctr" fontAlgn="base">
              <a:spcBef>
                <a:spcPct val="20000"/>
              </a:spcBef>
              <a:spcAft>
                <a:spcPct val="0"/>
              </a:spcAft>
            </a:pP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Bài</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13: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cao</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và</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0176" y="3734648"/>
            <a:ext cx="3742490" cy="2096949"/>
          </a:xfrm>
          <a:prstGeom prst="rect">
            <a:avLst/>
          </a:prstGeom>
        </p:spPr>
      </p:pic>
    </p:spTree>
    <p:extLst>
      <p:ext uri="{BB962C8B-B14F-4D97-AF65-F5344CB8AC3E}">
        <p14:creationId xmlns:p14="http://schemas.microsoft.com/office/powerpoint/2010/main" val="392331515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6" y="909424"/>
            <a:ext cx="10855234" cy="5876739"/>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391886" y="968850"/>
            <a:ext cx="6877970" cy="461665"/>
          </a:xfrm>
          <a:prstGeom prst="rect">
            <a:avLst/>
          </a:prstGeom>
          <a:noFill/>
        </p:spPr>
        <p:txBody>
          <a:bodyPr wrap="square" lIns="91440" tIns="45720" rIns="91440" bIns="45720" rtlCol="0">
            <a:spAutoFit/>
          </a:bodyPr>
          <a:lstStyle/>
          <a:p>
            <a:pPr algn="just"/>
            <a:r>
              <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rPr>
              <a:t>I.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ĐỘ TO VÀ BIÊN ĐỘ CỦA SÓNG ÂM</a:t>
            </a:r>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51733C7-6925-417B-9BDB-3A2C87426A60}"/>
              </a:ext>
            </a:extLst>
          </p:cNvPr>
          <p:cNvSpPr txBox="1"/>
          <p:nvPr/>
        </p:nvSpPr>
        <p:spPr>
          <a:xfrm>
            <a:off x="398811" y="1392385"/>
            <a:ext cx="7277336" cy="790088"/>
          </a:xfrm>
          <a:prstGeom prst="rect">
            <a:avLst/>
          </a:prstGeom>
          <a:noFill/>
        </p:spPr>
        <p:txBody>
          <a:bodyPr wrap="square" lIns="91440" tIns="45720" rIns="91440" bIns="45720" rtlCol="0">
            <a:spAutoFit/>
          </a:bodyPr>
          <a:lstStyle/>
          <a:p>
            <a:pPr marL="457200" indent="-457200" algn="just">
              <a:buAutoNum type="arabicPeriod"/>
            </a:pP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Biên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dao</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nguồn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sóng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b.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Kết</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luận</a:t>
            </a:r>
            <a:endParaRPr lang="en-US" sz="2267"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Box 23">
            <a:extLst>
              <a:ext uri="{FF2B5EF4-FFF2-40B4-BE49-F238E27FC236}">
                <a16:creationId xmlns:a16="http://schemas.microsoft.com/office/drawing/2014/main" id="{4A3CAABA-4028-4DD0-BD11-16C4861DC8CD}"/>
              </a:ext>
            </a:extLst>
          </p:cNvPr>
          <p:cNvSpPr txBox="1"/>
          <p:nvPr/>
        </p:nvSpPr>
        <p:spPr>
          <a:xfrm>
            <a:off x="647005" y="2328535"/>
            <a:ext cx="10234355" cy="830997"/>
          </a:xfrm>
          <a:prstGeom prst="rect">
            <a:avLst/>
          </a:prstGeom>
          <a:noFill/>
        </p:spPr>
        <p:txBody>
          <a:bodyPr wrap="square" lIns="91440" tIns="45720" rIns="91440" bIns="45720" rtlCol="0">
            <a:spAutoFit/>
          </a:bodyPr>
          <a:lstStyle/>
          <a:p>
            <a:pPr algn="just"/>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Cho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học</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sinh</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xem</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màn</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hình</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điện</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thoại</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và</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giới</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thiệu</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về</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biên</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độ</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sóng</a:t>
            </a:r>
            <a:r>
              <a:rPr lang="en-US" sz="2400" b="1" dirty="0" smtClean="0">
                <a:solidFill>
                  <a:srgbClr val="FF0000"/>
                </a:solidFill>
                <a:latin typeface="Tahoma" panose="020B0604030504040204" pitchFamily="34" charset="0"/>
                <a:ea typeface="Tahoma" panose="020B0604030504040204" pitchFamily="34" charset="0"/>
                <a:cs typeface="Tahoma" panose="020B0604030504040204" pitchFamily="34" charset="0"/>
              </a:rPr>
              <a:t> </a:t>
            </a:r>
            <a:r>
              <a:rPr lang="en-US" sz="2400" b="1" dirty="0" err="1" smtClean="0">
                <a:solidFill>
                  <a:srgbClr val="FF0000"/>
                </a:solidFill>
                <a:latin typeface="Tahoma" panose="020B0604030504040204" pitchFamily="34" charset="0"/>
                <a:ea typeface="Tahoma" panose="020B0604030504040204" pitchFamily="34" charset="0"/>
                <a:cs typeface="Tahoma" panose="020B0604030504040204" pitchFamily="34" charset="0"/>
              </a:rPr>
              <a:t>âm</a:t>
            </a:r>
            <a:endParaRPr lang="en-US" sz="24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13" name="AutoShape 5"/>
          <p:cNvSpPr>
            <a:spLocks noChangeArrowheads="1"/>
          </p:cNvSpPr>
          <p:nvPr/>
        </p:nvSpPr>
        <p:spPr bwMode="auto">
          <a:xfrm>
            <a:off x="391886" y="6318"/>
            <a:ext cx="11273245" cy="741551"/>
          </a:xfrm>
          <a:prstGeom prst="flowChartTerminator">
            <a:avLst/>
          </a:prstGeom>
          <a:gradFill rotWithShape="1">
            <a:gsLst>
              <a:gs pos="0">
                <a:srgbClr val="FFEC9D"/>
              </a:gs>
              <a:gs pos="50000">
                <a:srgbClr val="FFFFFF"/>
              </a:gs>
              <a:gs pos="100000">
                <a:srgbClr val="FFEC9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FFEC9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flatTx/>
          </a:bodyPr>
          <a:lstStyle/>
          <a:p>
            <a:pPr algn="ctr" fontAlgn="base">
              <a:spcBef>
                <a:spcPct val="20000"/>
              </a:spcBef>
              <a:spcAft>
                <a:spcPct val="0"/>
              </a:spcAft>
            </a:pP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Bài</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13: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cao</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và</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0" name="TextBox 9">
            <a:extLst>
              <a:ext uri="{FF2B5EF4-FFF2-40B4-BE49-F238E27FC236}">
                <a16:creationId xmlns:a16="http://schemas.microsoft.com/office/drawing/2014/main" id="{4A3CAABA-4028-4DD0-BD11-16C4861DC8CD}"/>
              </a:ext>
            </a:extLst>
          </p:cNvPr>
          <p:cNvSpPr txBox="1"/>
          <p:nvPr/>
        </p:nvSpPr>
        <p:spPr>
          <a:xfrm>
            <a:off x="391886" y="3541302"/>
            <a:ext cx="10489474" cy="1200329"/>
          </a:xfrm>
          <a:prstGeom prst="rect">
            <a:avLst/>
          </a:prstGeom>
          <a:noFill/>
        </p:spPr>
        <p:txBody>
          <a:bodyPr wrap="square" lIns="91440" tIns="45720" rIns="91440" bIns="45720" rtlCol="0">
            <a:spAutoFit/>
          </a:bodyPr>
          <a:lstStyle/>
          <a:p>
            <a:r>
              <a:rPr lang="en-US" sz="2400" b="1" dirty="0" err="1">
                <a:latin typeface="Tahoma" panose="020B0604030504040204" pitchFamily="34" charset="0"/>
              </a:rPr>
              <a:t>Biên</a:t>
            </a:r>
            <a:r>
              <a:rPr lang="en-US" sz="2400" b="1" dirty="0">
                <a:latin typeface="Tahoma" panose="020B0604030504040204" pitchFamily="34" charset="0"/>
              </a:rPr>
              <a:t> </a:t>
            </a:r>
            <a:r>
              <a:rPr lang="en-US" sz="2400" b="1" dirty="0" err="1">
                <a:latin typeface="Tahoma" panose="020B0604030504040204" pitchFamily="34" charset="0"/>
              </a:rPr>
              <a:t>độ</a:t>
            </a:r>
            <a:r>
              <a:rPr lang="en-US" sz="2400" b="1" dirty="0">
                <a:latin typeface="Tahoma" panose="020B0604030504040204" pitchFamily="34" charset="0"/>
              </a:rPr>
              <a:t> </a:t>
            </a:r>
            <a:r>
              <a:rPr lang="en-US" sz="2400" b="1" dirty="0" err="1">
                <a:latin typeface="Tahoma" panose="020B0604030504040204" pitchFamily="34" charset="0"/>
              </a:rPr>
              <a:t>dao</a:t>
            </a:r>
            <a:r>
              <a:rPr lang="en-US" sz="2400" b="1" dirty="0">
                <a:latin typeface="Tahoma" panose="020B0604030504040204" pitchFamily="34" charset="0"/>
              </a:rPr>
              <a:t> </a:t>
            </a:r>
            <a:r>
              <a:rPr lang="en-US" sz="2400" b="1" dirty="0" err="1">
                <a:latin typeface="Tahoma" panose="020B0604030504040204" pitchFamily="34" charset="0"/>
              </a:rPr>
              <a:t>động</a:t>
            </a:r>
            <a:r>
              <a:rPr lang="en-US" sz="2400" b="1" dirty="0">
                <a:latin typeface="Tahoma" panose="020B0604030504040204" pitchFamily="34" charset="0"/>
              </a:rPr>
              <a:t> </a:t>
            </a:r>
            <a:r>
              <a:rPr lang="en-US" sz="2400" b="1" dirty="0" err="1">
                <a:latin typeface="Tahoma" panose="020B0604030504040204" pitchFamily="34" charset="0"/>
              </a:rPr>
              <a:t>của</a:t>
            </a:r>
            <a:r>
              <a:rPr lang="en-US" sz="2400" b="1" dirty="0">
                <a:latin typeface="Tahoma" panose="020B0604030504040204" pitchFamily="34" charset="0"/>
              </a:rPr>
              <a:t> </a:t>
            </a:r>
            <a:r>
              <a:rPr lang="en-US" sz="2400" b="1" dirty="0" err="1">
                <a:latin typeface="Tahoma" panose="020B0604030504040204" pitchFamily="34" charset="0"/>
              </a:rPr>
              <a:t>sóng</a:t>
            </a:r>
            <a:r>
              <a:rPr lang="en-US" sz="2400" b="1" dirty="0">
                <a:latin typeface="Tahoma" panose="020B0604030504040204" pitchFamily="34" charset="0"/>
              </a:rPr>
              <a:t> </a:t>
            </a:r>
            <a:r>
              <a:rPr lang="en-US" sz="2400" b="1" dirty="0" err="1">
                <a:latin typeface="Tahoma" panose="020B0604030504040204" pitchFamily="34" charset="0"/>
              </a:rPr>
              <a:t>âm</a:t>
            </a:r>
            <a:r>
              <a:rPr lang="en-US" sz="2400" b="1" dirty="0">
                <a:latin typeface="Tahoma" panose="020B0604030504040204" pitchFamily="34" charset="0"/>
              </a:rPr>
              <a:t> </a:t>
            </a:r>
            <a:r>
              <a:rPr lang="en-US" sz="2400" b="1" dirty="0" err="1">
                <a:latin typeface="Tahoma" panose="020B0604030504040204" pitchFamily="34" charset="0"/>
              </a:rPr>
              <a:t>được</a:t>
            </a:r>
            <a:r>
              <a:rPr lang="en-US" sz="2400" b="1" dirty="0">
                <a:latin typeface="Tahoma" panose="020B0604030504040204" pitchFamily="34" charset="0"/>
              </a:rPr>
              <a:t> </a:t>
            </a:r>
            <a:r>
              <a:rPr lang="en-US" sz="2400" b="1" dirty="0" err="1">
                <a:latin typeface="Tahoma" panose="020B0604030504040204" pitchFamily="34" charset="0"/>
              </a:rPr>
              <a:t>biểu</a:t>
            </a:r>
            <a:r>
              <a:rPr lang="en-US" sz="2400" b="1" dirty="0">
                <a:latin typeface="Tahoma" panose="020B0604030504040204" pitchFamily="34" charset="0"/>
              </a:rPr>
              <a:t> </a:t>
            </a:r>
            <a:r>
              <a:rPr lang="en-US" sz="2400" b="1" dirty="0" err="1">
                <a:latin typeface="Tahoma" panose="020B0604030504040204" pitchFamily="34" charset="0"/>
              </a:rPr>
              <a:t>diễn</a:t>
            </a:r>
            <a:r>
              <a:rPr lang="en-US" sz="2400" b="1" dirty="0">
                <a:latin typeface="Tahoma" panose="020B0604030504040204" pitchFamily="34" charset="0"/>
              </a:rPr>
              <a:t> </a:t>
            </a:r>
            <a:r>
              <a:rPr lang="en-US" sz="2400" b="1" dirty="0" err="1">
                <a:latin typeface="Tahoma" panose="020B0604030504040204" pitchFamily="34" charset="0"/>
              </a:rPr>
              <a:t>bằng</a:t>
            </a:r>
            <a:r>
              <a:rPr lang="en-US" sz="2400" b="1" dirty="0">
                <a:latin typeface="Tahoma" panose="020B0604030504040204" pitchFamily="34" charset="0"/>
              </a:rPr>
              <a:t> </a:t>
            </a:r>
            <a:r>
              <a:rPr lang="en-US" sz="2400" b="1" dirty="0" err="1">
                <a:latin typeface="Tahoma" panose="020B0604030504040204" pitchFamily="34" charset="0"/>
              </a:rPr>
              <a:t>khoảng</a:t>
            </a:r>
            <a:r>
              <a:rPr lang="en-US" sz="2400" b="1" dirty="0">
                <a:latin typeface="Tahoma" panose="020B0604030504040204" pitchFamily="34" charset="0"/>
              </a:rPr>
              <a:t> </a:t>
            </a:r>
            <a:r>
              <a:rPr lang="en-US" sz="2400" b="1" dirty="0" err="1">
                <a:latin typeface="Tahoma" panose="020B0604030504040204" pitchFamily="34" charset="0"/>
              </a:rPr>
              <a:t>cách</a:t>
            </a:r>
            <a:r>
              <a:rPr lang="en-US" sz="2400" b="1" dirty="0">
                <a:latin typeface="Tahoma" panose="020B0604030504040204" pitchFamily="34" charset="0"/>
              </a:rPr>
              <a:t> </a:t>
            </a:r>
            <a:r>
              <a:rPr lang="en-US" sz="2400" b="1" dirty="0" err="1">
                <a:latin typeface="Tahoma" panose="020B0604030504040204" pitchFamily="34" charset="0"/>
              </a:rPr>
              <a:t>từ</a:t>
            </a:r>
            <a:r>
              <a:rPr lang="en-US" sz="2400" b="1" dirty="0">
                <a:latin typeface="Tahoma" panose="020B0604030504040204" pitchFamily="34" charset="0"/>
              </a:rPr>
              <a:t> </a:t>
            </a:r>
            <a:r>
              <a:rPr lang="en-US" sz="2400" b="1" dirty="0" err="1">
                <a:latin typeface="Tahoma" panose="020B0604030504040204" pitchFamily="34" charset="0"/>
              </a:rPr>
              <a:t>đường</a:t>
            </a:r>
            <a:r>
              <a:rPr lang="en-US" sz="2400" b="1" dirty="0">
                <a:latin typeface="Tahoma" panose="020B0604030504040204" pitchFamily="34" charset="0"/>
              </a:rPr>
              <a:t> </a:t>
            </a:r>
            <a:r>
              <a:rPr lang="en-US" sz="2400" b="1" dirty="0" err="1">
                <a:latin typeface="Tahoma" panose="020B0604030504040204" pitchFamily="34" charset="0"/>
              </a:rPr>
              <a:t>xy</a:t>
            </a:r>
            <a:r>
              <a:rPr lang="en-US" sz="2400" b="1" dirty="0">
                <a:latin typeface="Tahoma" panose="020B0604030504040204" pitchFamily="34" charset="0"/>
              </a:rPr>
              <a:t> </a:t>
            </a:r>
            <a:r>
              <a:rPr lang="en-US" sz="2400" b="1" dirty="0" err="1">
                <a:latin typeface="Tahoma" panose="020B0604030504040204" pitchFamily="34" charset="0"/>
              </a:rPr>
              <a:t>đến</a:t>
            </a:r>
            <a:r>
              <a:rPr lang="en-US" sz="2400" b="1" dirty="0">
                <a:latin typeface="Tahoma" panose="020B0604030504040204" pitchFamily="34" charset="0"/>
              </a:rPr>
              <a:t> </a:t>
            </a:r>
            <a:r>
              <a:rPr lang="en-US" sz="2400" b="1" dirty="0" err="1">
                <a:latin typeface="Tahoma" panose="020B0604030504040204" pitchFamily="34" charset="0"/>
              </a:rPr>
              <a:t>điểm</a:t>
            </a:r>
            <a:r>
              <a:rPr lang="en-US" sz="2400" b="1" dirty="0">
                <a:latin typeface="Tahoma" panose="020B0604030504040204" pitchFamily="34" charset="0"/>
              </a:rPr>
              <a:t> </a:t>
            </a:r>
            <a:r>
              <a:rPr lang="en-US" sz="2400" b="1" dirty="0" err="1">
                <a:latin typeface="Tahoma" panose="020B0604030504040204" pitchFamily="34" charset="0"/>
              </a:rPr>
              <a:t>cao</a:t>
            </a:r>
            <a:r>
              <a:rPr lang="en-US" sz="2400" b="1" dirty="0">
                <a:latin typeface="Tahoma" panose="020B0604030504040204" pitchFamily="34" charset="0"/>
              </a:rPr>
              <a:t> </a:t>
            </a:r>
            <a:r>
              <a:rPr lang="en-US" sz="2400" b="1" dirty="0" err="1">
                <a:latin typeface="Tahoma" panose="020B0604030504040204" pitchFamily="34" charset="0"/>
              </a:rPr>
              <a:t>nhất</a:t>
            </a:r>
            <a:r>
              <a:rPr lang="en-US" sz="2400" b="1" dirty="0">
                <a:latin typeface="Tahoma" panose="020B0604030504040204" pitchFamily="34" charset="0"/>
              </a:rPr>
              <a:t> </a:t>
            </a:r>
            <a:r>
              <a:rPr lang="en-US" sz="2400" b="1" dirty="0" err="1">
                <a:latin typeface="Tahoma" panose="020B0604030504040204" pitchFamily="34" charset="0"/>
              </a:rPr>
              <a:t>của</a:t>
            </a:r>
            <a:r>
              <a:rPr lang="en-US" sz="2400" b="1" dirty="0">
                <a:latin typeface="Tahoma" panose="020B0604030504040204" pitchFamily="34" charset="0"/>
              </a:rPr>
              <a:t> </a:t>
            </a:r>
            <a:r>
              <a:rPr lang="en-US" sz="2400" b="1" dirty="0" err="1">
                <a:latin typeface="Tahoma" panose="020B0604030504040204" pitchFamily="34" charset="0"/>
              </a:rPr>
              <a:t>đường</a:t>
            </a:r>
            <a:r>
              <a:rPr lang="en-US" sz="2400" b="1" dirty="0">
                <a:latin typeface="Tahoma" panose="020B0604030504040204" pitchFamily="34" charset="0"/>
              </a:rPr>
              <a:t> </a:t>
            </a:r>
            <a:r>
              <a:rPr lang="en-US" sz="2400" b="1" dirty="0" err="1">
                <a:latin typeface="Tahoma" panose="020B0604030504040204" pitchFamily="34" charset="0"/>
              </a:rPr>
              <a:t>biểu</a:t>
            </a:r>
            <a:r>
              <a:rPr lang="en-US" sz="2400" b="1" dirty="0">
                <a:latin typeface="Tahoma" panose="020B0604030504040204" pitchFamily="34" charset="0"/>
              </a:rPr>
              <a:t> </a:t>
            </a:r>
            <a:r>
              <a:rPr lang="en-US" sz="2400" b="1" dirty="0" err="1">
                <a:latin typeface="Tahoma" panose="020B0604030504040204" pitchFamily="34" charset="0"/>
              </a:rPr>
              <a:t>diễn</a:t>
            </a:r>
            <a:r>
              <a:rPr lang="en-US" sz="2400" b="1" dirty="0">
                <a:latin typeface="Tahoma" panose="020B0604030504040204" pitchFamily="34" charset="0"/>
              </a:rPr>
              <a:t> </a:t>
            </a:r>
            <a:r>
              <a:rPr lang="en-US" sz="2400" b="1" dirty="0" err="1">
                <a:latin typeface="Tahoma" panose="020B0604030504040204" pitchFamily="34" charset="0"/>
              </a:rPr>
              <a:t>trên</a:t>
            </a:r>
            <a:r>
              <a:rPr lang="en-US" sz="2400" b="1" dirty="0">
                <a:latin typeface="Tahoma" panose="020B0604030504040204" pitchFamily="34" charset="0"/>
              </a:rPr>
              <a:t> </a:t>
            </a:r>
            <a:r>
              <a:rPr lang="en-US" sz="2400" b="1" dirty="0" err="1">
                <a:latin typeface="Tahoma" panose="020B0604030504040204" pitchFamily="34" charset="0"/>
              </a:rPr>
              <a:t>màn</a:t>
            </a:r>
            <a:r>
              <a:rPr lang="en-US" sz="2400" b="1" dirty="0">
                <a:latin typeface="Tahoma" panose="020B0604030504040204" pitchFamily="34" charset="0"/>
              </a:rPr>
              <a:t> </a:t>
            </a:r>
            <a:r>
              <a:rPr lang="en-US" sz="2400" b="1" dirty="0" err="1">
                <a:latin typeface="Tahoma" panose="020B0604030504040204" pitchFamily="34" charset="0"/>
              </a:rPr>
              <a:t>hình</a:t>
            </a:r>
            <a:r>
              <a:rPr lang="en-US" sz="2400" b="1" dirty="0">
                <a:latin typeface="Tahoma" panose="020B0604030504040204" pitchFamily="34" charset="0"/>
              </a:rPr>
              <a:t>.</a:t>
            </a:r>
            <a:endParaRPr lang="en-US" sz="2400" dirty="0">
              <a:latin typeface="Tahoma" panose="020B0604030504040204" pitchFamily="34" charset="0"/>
            </a:endParaRPr>
          </a:p>
        </p:txBody>
      </p:sp>
    </p:spTree>
    <p:extLst>
      <p:ext uri="{BB962C8B-B14F-4D97-AF65-F5344CB8AC3E}">
        <p14:creationId xmlns:p14="http://schemas.microsoft.com/office/powerpoint/2010/main" val="203434011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 calcmode="lin" valueType="num">
                                      <p:cBhvr>
                                        <p:cTn id="21" dur="500" fill="hold"/>
                                        <p:tgtEl>
                                          <p:spTgt spid="24"/>
                                        </p:tgtEl>
                                        <p:attrNameLst>
                                          <p:attrName>ppt_w</p:attrName>
                                        </p:attrNameLst>
                                      </p:cBhvr>
                                      <p:tavLst>
                                        <p:tav tm="0">
                                          <p:val>
                                            <p:fltVal val="0"/>
                                          </p:val>
                                        </p:tav>
                                        <p:tav tm="100000">
                                          <p:val>
                                            <p:strVal val="#ppt_w"/>
                                          </p:val>
                                        </p:tav>
                                      </p:tavLst>
                                    </p:anim>
                                    <p:anim calcmode="lin" valueType="num">
                                      <p:cBhvr>
                                        <p:cTn id="22" dur="500" fill="hold"/>
                                        <p:tgtEl>
                                          <p:spTgt spid="24"/>
                                        </p:tgtEl>
                                        <p:attrNameLst>
                                          <p:attrName>ppt_h</p:attrName>
                                        </p:attrNameLst>
                                      </p:cBhvr>
                                      <p:tavLst>
                                        <p:tav tm="0">
                                          <p:val>
                                            <p:fltVal val="0"/>
                                          </p:val>
                                        </p:tav>
                                        <p:tav tm="100000">
                                          <p:val>
                                            <p:strVal val="#ppt_h"/>
                                          </p:val>
                                        </p:tav>
                                      </p:tavLst>
                                    </p:anim>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24"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6" y="909424"/>
            <a:ext cx="10972800" cy="5876739"/>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391885" y="1164795"/>
            <a:ext cx="10659291" cy="1938992"/>
          </a:xfrm>
          <a:prstGeom prst="rect">
            <a:avLst/>
          </a:prstGeom>
          <a:noFill/>
        </p:spPr>
        <p:txBody>
          <a:bodyPr wrap="square" lIns="91440" tIns="45720" rIns="91440" bIns="45720" rtlCol="0">
            <a:spAutoFit/>
          </a:bodyPr>
          <a:lstStyle/>
          <a:p>
            <a:pPr algn="just"/>
            <a:r>
              <a:rPr lang="en-US" sz="3200">
                <a:latin typeface="Times New Roman" panose="02020603050405020304" pitchFamily="18" charset="0"/>
                <a:cs typeface="Times New Roman" panose="02020603050405020304" pitchFamily="18" charset="0"/>
              </a:rPr>
              <a:t>? Hãy so sánh biên độ của sóng âm trong hình </a:t>
            </a:r>
            <a:r>
              <a:rPr lang="en-US" sz="3200" smtClean="0">
                <a:latin typeface="Times New Roman" panose="02020603050405020304" pitchFamily="18" charset="0"/>
                <a:cs typeface="Times New Roman" panose="02020603050405020304" pitchFamily="18" charset="0"/>
              </a:rPr>
              <a:t>13.2b </a:t>
            </a:r>
            <a:r>
              <a:rPr lang="en-US" sz="3200">
                <a:latin typeface="Times New Roman" panose="02020603050405020304" pitchFamily="18" charset="0"/>
                <a:cs typeface="Times New Roman" panose="02020603050405020304" pitchFamily="18" charset="0"/>
              </a:rPr>
              <a:t>và </a:t>
            </a:r>
            <a:r>
              <a:rPr lang="en-US" sz="3200" smtClean="0">
                <a:latin typeface="Times New Roman" panose="02020603050405020304" pitchFamily="18" charset="0"/>
                <a:cs typeface="Times New Roman" panose="02020603050405020304" pitchFamily="18" charset="0"/>
              </a:rPr>
              <a:t>13.2c </a:t>
            </a:r>
            <a:r>
              <a:rPr lang="en-US" sz="3200">
                <a:latin typeface="Times New Roman" panose="02020603050405020304" pitchFamily="18" charset="0"/>
                <a:cs typeface="Times New Roman" panose="02020603050405020304" pitchFamily="18" charset="0"/>
              </a:rPr>
              <a:t>từ đó rút ra mối quan hệ giữa biên độ của sóng âm và biên độ dao động của nguồn âm.</a:t>
            </a:r>
            <a:r>
              <a:rPr lang="vi-VN" sz="3200">
                <a:latin typeface="Times New Roman" panose="02020603050405020304" pitchFamily="18" charset="0"/>
                <a:cs typeface="Times New Roman" panose="02020603050405020304" pitchFamily="18" charset="0"/>
              </a:rPr>
              <a:t>           </a:t>
            </a:r>
            <a:endParaRPr lang="en-US" sz="3200">
              <a:latin typeface="Times New Roman" panose="02020603050405020304" pitchFamily="18" charset="0"/>
              <a:cs typeface="Times New Roman" panose="02020603050405020304" pitchFamily="18" charset="0"/>
            </a:endParaRPr>
          </a:p>
          <a:p>
            <a:pPr algn="just"/>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24" name="TextBox 23">
            <a:extLst>
              <a:ext uri="{FF2B5EF4-FFF2-40B4-BE49-F238E27FC236}">
                <a16:creationId xmlns:a16="http://schemas.microsoft.com/office/drawing/2014/main" id="{4A3CAABA-4028-4DD0-BD11-16C4861DC8CD}"/>
              </a:ext>
            </a:extLst>
          </p:cNvPr>
          <p:cNvSpPr txBox="1"/>
          <p:nvPr/>
        </p:nvSpPr>
        <p:spPr>
          <a:xfrm>
            <a:off x="398811" y="3505526"/>
            <a:ext cx="10521738" cy="2554545"/>
          </a:xfrm>
          <a:prstGeom prst="rect">
            <a:avLst/>
          </a:prstGeom>
          <a:noFill/>
        </p:spPr>
        <p:txBody>
          <a:bodyPr wrap="square" lIns="91440" tIns="45720" rIns="91440" bIns="45720"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TL:  </a:t>
            </a:r>
            <a:r>
              <a:rPr lang="en-US" sz="3200" i="1">
                <a:solidFill>
                  <a:srgbClr val="FF0000"/>
                </a:solidFill>
                <a:latin typeface="Times New Roman" panose="02020603050405020304" pitchFamily="18" charset="0"/>
                <a:cs typeface="Times New Roman" panose="02020603050405020304" pitchFamily="18" charset="0"/>
              </a:rPr>
              <a:t>Biên độ của sóng âm trong hình 13.2 b lớn hơn biên độ của sóng âm trong hình 13.2 c.</a:t>
            </a:r>
            <a:endParaRPr lang="en-US" sz="3200">
              <a:solidFill>
                <a:srgbClr val="FF0000"/>
              </a:solidFill>
              <a:latin typeface="Times New Roman" panose="02020603050405020304" pitchFamily="18" charset="0"/>
              <a:cs typeface="Times New Roman" panose="02020603050405020304" pitchFamily="18" charset="0"/>
            </a:endParaRPr>
          </a:p>
          <a:p>
            <a:r>
              <a:rPr lang="en-US" sz="3200" i="1">
                <a:solidFill>
                  <a:srgbClr val="FF0000"/>
                </a:solidFill>
                <a:latin typeface="Times New Roman" panose="02020603050405020304" pitchFamily="18" charset="0"/>
                <a:cs typeface="Times New Roman" panose="02020603050405020304" pitchFamily="18" charset="0"/>
              </a:rPr>
              <a:t>Mối mối quan hệ giữa biên độ của sóng âm và biên độ dao động của nguồn âm: Biên độ dao động càng lớn thì biên độ dao động của nguồn âm càng lớn và ngược lại.</a:t>
            </a:r>
            <a:r>
              <a:rPr lang="vi-VN" sz="3200" i="1">
                <a:solidFill>
                  <a:srgbClr val="FF0000"/>
                </a:solidFill>
                <a:latin typeface="Times New Roman" panose="02020603050405020304" pitchFamily="18" charset="0"/>
                <a:cs typeface="Times New Roman" panose="02020603050405020304" pitchFamily="18" charset="0"/>
              </a:rPr>
              <a:t>      </a:t>
            </a:r>
            <a:endParaRPr lang="en-US" sz="3200">
              <a:solidFill>
                <a:srgbClr val="FF0000"/>
              </a:solidFill>
              <a:latin typeface="Times New Roman" panose="02020603050405020304" pitchFamily="18" charset="0"/>
              <a:cs typeface="Times New Roman" panose="02020603050405020304" pitchFamily="18" charset="0"/>
            </a:endParaRPr>
          </a:p>
        </p:txBody>
      </p:sp>
      <p:sp>
        <p:nvSpPr>
          <p:cNvPr id="13" name="AutoShape 5"/>
          <p:cNvSpPr>
            <a:spLocks noChangeArrowheads="1"/>
          </p:cNvSpPr>
          <p:nvPr/>
        </p:nvSpPr>
        <p:spPr bwMode="auto">
          <a:xfrm>
            <a:off x="391886" y="6318"/>
            <a:ext cx="11273245" cy="741551"/>
          </a:xfrm>
          <a:prstGeom prst="flowChartTerminator">
            <a:avLst/>
          </a:prstGeom>
          <a:gradFill rotWithShape="1">
            <a:gsLst>
              <a:gs pos="0">
                <a:srgbClr val="FFEC9D"/>
              </a:gs>
              <a:gs pos="50000">
                <a:srgbClr val="FFFFFF"/>
              </a:gs>
              <a:gs pos="100000">
                <a:srgbClr val="FFEC9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FFEC9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flatTx/>
          </a:bodyPr>
          <a:lstStyle/>
          <a:p>
            <a:pPr algn="ctr" fontAlgn="base">
              <a:spcBef>
                <a:spcPct val="20000"/>
              </a:spcBef>
              <a:spcAft>
                <a:spcPct val="0"/>
              </a:spcAft>
            </a:pP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Bài</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13: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cao</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và</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658953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4"/>
                                        </p:tgtEl>
                                        <p:attrNameLst>
                                          <p:attrName>style.visibility</p:attrName>
                                        </p:attrNameLst>
                                      </p:cBhvr>
                                      <p:to>
                                        <p:strVal val="visible"/>
                                      </p:to>
                                    </p:set>
                                    <p:anim calcmode="lin" valueType="num">
                                      <p:cBhvr>
                                        <p:cTn id="14" dur="500" fill="hold"/>
                                        <p:tgtEl>
                                          <p:spTgt spid="24"/>
                                        </p:tgtEl>
                                        <p:attrNameLst>
                                          <p:attrName>ppt_w</p:attrName>
                                        </p:attrNameLst>
                                      </p:cBhvr>
                                      <p:tavLst>
                                        <p:tav tm="0">
                                          <p:val>
                                            <p:fltVal val="0"/>
                                          </p:val>
                                        </p:tav>
                                        <p:tav tm="100000">
                                          <p:val>
                                            <p:strVal val="#ppt_w"/>
                                          </p:val>
                                        </p:tav>
                                      </p:tavLst>
                                    </p:anim>
                                    <p:anim calcmode="lin" valueType="num">
                                      <p:cBhvr>
                                        <p:cTn id="15" dur="500" fill="hold"/>
                                        <p:tgtEl>
                                          <p:spTgt spid="24"/>
                                        </p:tgtEl>
                                        <p:attrNameLst>
                                          <p:attrName>ppt_h</p:attrName>
                                        </p:attrNameLst>
                                      </p:cBhvr>
                                      <p:tavLst>
                                        <p:tav tm="0">
                                          <p:val>
                                            <p:fltVal val="0"/>
                                          </p:val>
                                        </p:tav>
                                        <p:tav tm="100000">
                                          <p:val>
                                            <p:strVal val="#ppt_h"/>
                                          </p:val>
                                        </p:tav>
                                      </p:tavLst>
                                    </p:anim>
                                    <p:animEffect transition="in" filter="fade">
                                      <p:cBhvr>
                                        <p:cTn id="1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3" name="AutoShape 4" descr="20%"/>
          <p:cNvSpPr>
            <a:spLocks noChangeArrowheads="1"/>
          </p:cNvSpPr>
          <p:nvPr/>
        </p:nvSpPr>
        <p:spPr bwMode="auto">
          <a:xfrm>
            <a:off x="391886" y="909424"/>
            <a:ext cx="8511482" cy="5876739"/>
          </a:xfrm>
          <a:prstGeom prst="foldedCorner">
            <a:avLst>
              <a:gd name="adj" fmla="val 12500"/>
            </a:avLst>
          </a:prstGeom>
          <a:pattFill prst="pct20">
            <a:fgClr>
              <a:srgbClr val="CCECFF"/>
            </a:fgClr>
            <a:bgClr>
              <a:schemeClr val="bg1"/>
            </a:bgClr>
          </a:pattFill>
          <a:ln w="9525">
            <a:solidFill>
              <a:srgbClr val="FF0000"/>
            </a:solidFill>
            <a:round/>
            <a:headEnd/>
            <a:tailEnd/>
          </a:ln>
          <a:effectLst>
            <a:outerShdw dist="107763" dir="18900000" algn="ctr" rotWithShape="0">
              <a:schemeClr val="bg2">
                <a:alpha val="50000"/>
              </a:schemeClr>
            </a:outerShdw>
          </a:effec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vi-VN" altLang="en-US" sz="2400" b="1" dirty="0">
              <a:solidFill>
                <a:srgbClr val="000000"/>
              </a:solidFill>
              <a:latin typeface="VNI-Swiss-Condense" pitchFamily="2" charset="0"/>
            </a:endParaRPr>
          </a:p>
        </p:txBody>
      </p:sp>
      <p:sp>
        <p:nvSpPr>
          <p:cNvPr id="6152" name="Rectangle 36"/>
          <p:cNvSpPr>
            <a:spLocks noChangeArrowheads="1"/>
          </p:cNvSpPr>
          <p:nvPr/>
        </p:nvSpPr>
        <p:spPr bwMode="auto">
          <a:xfrm>
            <a:off x="7467601" y="990600"/>
            <a:ext cx="546100" cy="914400"/>
          </a:xfrm>
          <a:prstGeom prst="rect">
            <a:avLst/>
          </a:prstGeom>
          <a:noFill/>
          <a:ln>
            <a:noFill/>
          </a:ln>
          <a:effectLst/>
          <a:extLst>
            <a:ext uri="{909E8E84-426E-40DD-AFC4-6F175D3DCCD1}">
              <a14:hiddenFill xmlns:a14="http://schemas.microsoft.com/office/drawing/2010/main">
                <a:solidFill>
                  <a:srgbClr val="FF9900"/>
                </a:solidFill>
              </a14:hiddenFill>
            </a:ext>
            <a:ext uri="{91240B29-F687-4F45-9708-019B960494DF}">
              <a14:hiddenLine xmlns:a14="http://schemas.microsoft.com/office/drawing/2010/main" w="9525" algn="ctr">
                <a:solidFill>
                  <a:srgbClr val="FF3300"/>
                </a:solidFill>
                <a:miter lim="800000"/>
                <a:headEnd/>
                <a:tailEnd/>
              </a14:hiddenLine>
            </a:ext>
            <a:ext uri="{AF507438-7753-43E0-B8FC-AC1667EBCBE1}">
              <a14:hiddenEffects xmlns:a14="http://schemas.microsoft.com/office/drawing/2010/main">
                <a:effectLst>
                  <a:outerShdw dist="35921" dir="2700000" algn="ctr" rotWithShape="0">
                    <a:srgbClr val="868686"/>
                  </a:outerShdw>
                </a:effectLst>
              </a14:hiddenEffects>
            </a:ext>
          </a:extLst>
        </p:spPr>
        <p:txBody>
          <a:bodyPr wrap="none" lIns="91440" tIns="45720" rIns="91440" bIns="45720" anchor="ctr"/>
          <a:lstStyle>
            <a:lvl1pPr eaLnBrk="0" hangingPunct="0">
              <a:defRPr sz="2000">
                <a:solidFill>
                  <a:schemeClr val="tx1"/>
                </a:solidFill>
                <a:latin typeface="Arial" panose="020B0604020202020204" pitchFamily="34" charset="0"/>
              </a:defRPr>
            </a:lvl1pPr>
            <a:lvl2pPr marL="742950" indent="-285750" eaLnBrk="0" hangingPunct="0">
              <a:defRPr sz="2000">
                <a:solidFill>
                  <a:schemeClr val="tx1"/>
                </a:solidFill>
                <a:latin typeface="Arial" panose="020B0604020202020204" pitchFamily="34" charset="0"/>
              </a:defRPr>
            </a:lvl2pPr>
            <a:lvl3pPr marL="1143000" indent="-228600" eaLnBrk="0" hangingPunct="0">
              <a:defRPr sz="2000">
                <a:solidFill>
                  <a:schemeClr val="tx1"/>
                </a:solidFill>
                <a:latin typeface="Arial" panose="020B0604020202020204" pitchFamily="34" charset="0"/>
              </a:defRPr>
            </a:lvl3pPr>
            <a:lvl4pPr marL="1600200" indent="-228600" eaLnBrk="0" hangingPunct="0">
              <a:defRPr sz="2000">
                <a:solidFill>
                  <a:schemeClr val="tx1"/>
                </a:solidFill>
                <a:latin typeface="Arial" panose="020B0604020202020204" pitchFamily="34" charset="0"/>
              </a:defRPr>
            </a:lvl4pPr>
            <a:lvl5pPr marL="2057400" indent="-228600" eaLnBrk="0" hangingPunct="0">
              <a:defRPr sz="2000">
                <a:solidFill>
                  <a:schemeClr val="tx1"/>
                </a:solidFill>
                <a:latin typeface="Arial" panose="020B0604020202020204" pitchFamily="34" charset="0"/>
              </a:defRPr>
            </a:lvl5pPr>
            <a:lvl6pPr marL="2514600" indent="-228600" algn="ctr" eaLnBrk="0" fontAlgn="base" hangingPunct="0">
              <a:spcBef>
                <a:spcPct val="0"/>
              </a:spcBef>
              <a:spcAft>
                <a:spcPct val="0"/>
              </a:spcAft>
              <a:defRPr sz="2000">
                <a:solidFill>
                  <a:schemeClr val="tx1"/>
                </a:solidFill>
                <a:latin typeface="Arial" panose="020B0604020202020204" pitchFamily="34" charset="0"/>
              </a:defRPr>
            </a:lvl6pPr>
            <a:lvl7pPr marL="2971800" indent="-228600" algn="ctr" eaLnBrk="0" fontAlgn="base" hangingPunct="0">
              <a:spcBef>
                <a:spcPct val="0"/>
              </a:spcBef>
              <a:spcAft>
                <a:spcPct val="0"/>
              </a:spcAft>
              <a:defRPr sz="2000">
                <a:solidFill>
                  <a:schemeClr val="tx1"/>
                </a:solidFill>
                <a:latin typeface="Arial" panose="020B0604020202020204" pitchFamily="34" charset="0"/>
              </a:defRPr>
            </a:lvl7pPr>
            <a:lvl8pPr marL="3429000" indent="-228600" algn="ctr" eaLnBrk="0" fontAlgn="base" hangingPunct="0">
              <a:spcBef>
                <a:spcPct val="0"/>
              </a:spcBef>
              <a:spcAft>
                <a:spcPct val="0"/>
              </a:spcAft>
              <a:defRPr sz="2000">
                <a:solidFill>
                  <a:schemeClr val="tx1"/>
                </a:solidFill>
                <a:latin typeface="Arial" panose="020B0604020202020204" pitchFamily="34" charset="0"/>
              </a:defRPr>
            </a:lvl8pPr>
            <a:lvl9pPr marL="3886200" indent="-228600" algn="ctr" eaLnBrk="0" fontAlgn="base" hangingPunct="0">
              <a:spcBef>
                <a:spcPct val="0"/>
              </a:spcBef>
              <a:spcAft>
                <a:spcPct val="0"/>
              </a:spcAft>
              <a:defRPr sz="2000">
                <a:solidFill>
                  <a:schemeClr val="tx1"/>
                </a:solidFill>
                <a:latin typeface="Arial" panose="020B0604020202020204" pitchFamily="34" charset="0"/>
              </a:defRPr>
            </a:lvl9pPr>
          </a:lstStyle>
          <a:p>
            <a:pPr algn="ctr" eaLnBrk="1" fontAlgn="base" hangingPunct="1">
              <a:spcBef>
                <a:spcPct val="0"/>
              </a:spcBef>
              <a:spcAft>
                <a:spcPct val="0"/>
              </a:spcAft>
            </a:pPr>
            <a:endParaRPr lang="en-US" altLang="en-US" sz="2667">
              <a:solidFill>
                <a:srgbClr val="000000"/>
              </a:solidFill>
            </a:endParaRPr>
          </a:p>
        </p:txBody>
      </p:sp>
      <p:sp>
        <p:nvSpPr>
          <p:cNvPr id="2" name="TextBox 1"/>
          <p:cNvSpPr txBox="1"/>
          <p:nvPr/>
        </p:nvSpPr>
        <p:spPr>
          <a:xfrm>
            <a:off x="391886" y="968850"/>
            <a:ext cx="6877970" cy="461665"/>
          </a:xfrm>
          <a:prstGeom prst="rect">
            <a:avLst/>
          </a:prstGeom>
          <a:noFill/>
        </p:spPr>
        <p:txBody>
          <a:bodyPr wrap="square" lIns="91440" tIns="45720" rIns="91440" bIns="45720" rtlCol="0">
            <a:spAutoFit/>
          </a:bodyPr>
          <a:lstStyle/>
          <a:p>
            <a:pPr algn="just"/>
            <a:r>
              <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rPr>
              <a:t>I. </a:t>
            </a:r>
            <a:r>
              <a:rPr lang="en-US" sz="24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ĐỘ TO VÀ BIÊN ĐỘ CỦA SÓNG ÂM</a:t>
            </a:r>
            <a:endParaRPr lang="en-US" sz="2400"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9" name="TextBox 8">
            <a:extLst>
              <a:ext uri="{FF2B5EF4-FFF2-40B4-BE49-F238E27FC236}">
                <a16:creationId xmlns:a16="http://schemas.microsoft.com/office/drawing/2014/main" id="{551733C7-6925-417B-9BDB-3A2C87426A60}"/>
              </a:ext>
            </a:extLst>
          </p:cNvPr>
          <p:cNvSpPr txBox="1"/>
          <p:nvPr/>
        </p:nvSpPr>
        <p:spPr>
          <a:xfrm>
            <a:off x="398811" y="1392385"/>
            <a:ext cx="7277336" cy="1138966"/>
          </a:xfrm>
          <a:prstGeom prst="rect">
            <a:avLst/>
          </a:prstGeom>
          <a:noFill/>
        </p:spPr>
        <p:txBody>
          <a:bodyPr wrap="square" lIns="91440" tIns="45720" rIns="91440" bIns="45720" rtlCol="0">
            <a:spAutoFit/>
          </a:bodyPr>
          <a:lstStyle/>
          <a:p>
            <a:pPr marL="457200" indent="-457200" algn="just">
              <a:buAutoNum type="arabicPeriod"/>
            </a:pP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Biên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dao</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nguồn</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sóng</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a.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Thí</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nghiệm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b.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Kết</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luận</a:t>
            </a:r>
            <a:endParaRPr lang="en-US" sz="2267" b="1"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3" name="AutoShape 5"/>
          <p:cNvSpPr>
            <a:spLocks noChangeArrowheads="1"/>
          </p:cNvSpPr>
          <p:nvPr/>
        </p:nvSpPr>
        <p:spPr bwMode="auto">
          <a:xfrm>
            <a:off x="391886" y="6318"/>
            <a:ext cx="11273245" cy="741551"/>
          </a:xfrm>
          <a:prstGeom prst="flowChartTerminator">
            <a:avLst/>
          </a:prstGeom>
          <a:gradFill rotWithShape="1">
            <a:gsLst>
              <a:gs pos="0">
                <a:srgbClr val="FFEC9D"/>
              </a:gs>
              <a:gs pos="50000">
                <a:srgbClr val="FFFFFF"/>
              </a:gs>
              <a:gs pos="100000">
                <a:srgbClr val="FFEC9D"/>
              </a:gs>
            </a:gsLst>
            <a:lin ang="5400000" scaled="1"/>
          </a:gradFill>
          <a:ln w="9525">
            <a:miter lim="800000"/>
            <a:headEnd/>
            <a:tailEnd/>
          </a:ln>
          <a:effectLst/>
          <a:scene3d>
            <a:camera prst="legacyPerspectiveBottom"/>
            <a:lightRig rig="legacyFlat3" dir="t"/>
          </a:scene3d>
          <a:sp3d extrusionH="887400" prstMaterial="legacyMatte">
            <a:bevelT w="13500" h="13500" prst="angle"/>
            <a:bevelB w="13500" h="13500" prst="angle"/>
            <a:extrusionClr>
              <a:srgbClr val="FFEC9D"/>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1440" tIns="45720" rIns="91440" bIns="45720" anchor="ctr">
            <a:flatTx/>
          </a:bodyPr>
          <a:lstStyle/>
          <a:p>
            <a:pPr algn="ctr" fontAlgn="base">
              <a:spcBef>
                <a:spcPct val="20000"/>
              </a:spcBef>
              <a:spcAft>
                <a:spcPct val="0"/>
              </a:spcAft>
            </a:pP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Bài</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13: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cao</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và</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800"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800"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800" dirty="0">
              <a:solidFill>
                <a:srgbClr val="0000FF"/>
              </a:solidFill>
              <a:latin typeface="Tahoma" panose="020B0604030504040204" pitchFamily="34" charset="0"/>
              <a:ea typeface="Tahoma" panose="020B0604030504040204" pitchFamily="34" charset="0"/>
              <a:cs typeface="Tahoma" panose="020B0604030504040204" pitchFamily="34" charset="0"/>
            </a:endParaRPr>
          </a:p>
        </p:txBody>
      </p:sp>
      <p:sp>
        <p:nvSpPr>
          <p:cNvPr id="12" name="TextBox 11">
            <a:extLst>
              <a:ext uri="{FF2B5EF4-FFF2-40B4-BE49-F238E27FC236}">
                <a16:creationId xmlns:a16="http://schemas.microsoft.com/office/drawing/2014/main" id="{551733C7-6925-417B-9BDB-3A2C87426A60}"/>
              </a:ext>
            </a:extLst>
          </p:cNvPr>
          <p:cNvSpPr txBox="1"/>
          <p:nvPr/>
        </p:nvSpPr>
        <p:spPr>
          <a:xfrm>
            <a:off x="463315" y="2637132"/>
            <a:ext cx="7277336" cy="2185598"/>
          </a:xfrm>
          <a:prstGeom prst="rect">
            <a:avLst/>
          </a:prstGeom>
          <a:noFill/>
        </p:spPr>
        <p:txBody>
          <a:bodyPr wrap="square" lIns="91440" tIns="45720" rIns="91440" bIns="45720" rtlCol="0">
            <a:spAutoFit/>
          </a:bodyPr>
          <a:lstStyle/>
          <a:p>
            <a:pPr algn="just"/>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2.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Độ</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to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của</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âm</a:t>
            </a:r>
            <a:endPar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endParaRPr>
          </a:p>
          <a:p>
            <a:pPr marL="457200" indent="-457200" algn="just">
              <a:buAutoNum type="alphaLcPeriod"/>
            </a:pP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Thí</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a:t>
            </a:r>
            <a:r>
              <a:rPr lang="en-US" sz="2267" b="1" dirty="0" err="1" smtClean="0">
                <a:solidFill>
                  <a:srgbClr val="0000FF"/>
                </a:solidFill>
                <a:latin typeface="Tahoma" panose="020B0604030504040204" pitchFamily="34" charset="0"/>
                <a:ea typeface="Tahoma" panose="020B0604030504040204" pitchFamily="34" charset="0"/>
                <a:cs typeface="Tahoma" panose="020B0604030504040204" pitchFamily="34" charset="0"/>
              </a:rPr>
              <a:t>nghiệm</a:t>
            </a:r>
            <a:r>
              <a:rPr lang="en-US" sz="2267" b="1" dirty="0" smtClean="0">
                <a:solidFill>
                  <a:srgbClr val="0000FF"/>
                </a:solidFill>
                <a:latin typeface="Tahoma" panose="020B0604030504040204" pitchFamily="34" charset="0"/>
                <a:ea typeface="Tahoma" panose="020B0604030504040204" pitchFamily="34" charset="0"/>
                <a:cs typeface="Tahoma" panose="020B0604030504040204" pitchFamily="34" charset="0"/>
              </a:rPr>
              <a:t> : </a:t>
            </a:r>
          </a:p>
          <a:p>
            <a:pPr marL="342900" indent="-342900" algn="just">
              <a:buFontTx/>
              <a:buChar char="-"/>
            </a:pPr>
            <a:r>
              <a:rPr lang="en-US" sz="2267" b="1" dirty="0" err="1" smtClean="0">
                <a:latin typeface="Tahoma" panose="020B0604030504040204" pitchFamily="34" charset="0"/>
                <a:ea typeface="Tahoma" panose="020B0604030504040204" pitchFamily="34" charset="0"/>
                <a:cs typeface="Tahoma" panose="020B0604030504040204" pitchFamily="34" charset="0"/>
              </a:rPr>
              <a:t>Dụng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cụ</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thoa</a:t>
            </a:r>
            <a:r>
              <a:rPr lang="en-US" sz="2267" b="1" dirty="0" smtClean="0">
                <a:latin typeface="Tahoma" panose="020B0604030504040204" pitchFamily="34" charset="0"/>
                <a:ea typeface="Tahoma" panose="020B0604030504040204" pitchFamily="34" charset="0"/>
                <a:cs typeface="Tahoma" panose="020B0604030504040204" pitchFamily="34" charset="0"/>
              </a:rPr>
              <a:t>, micro, </a:t>
            </a:r>
            <a:r>
              <a:rPr lang="en-US" sz="2267" b="1" dirty="0" err="1" smtClean="0">
                <a:latin typeface="Tahoma" panose="020B0604030504040204" pitchFamily="34" charset="0"/>
                <a:ea typeface="Tahoma" panose="020B0604030504040204" pitchFamily="34" charset="0"/>
                <a:cs typeface="Tahoma" panose="020B0604030504040204" pitchFamily="34" charset="0"/>
              </a:rPr>
              <a:t>dao</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động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kí</a:t>
            </a:r>
            <a:endParaRPr lang="en-US" sz="2267" b="1" dirty="0" smtClean="0">
              <a:latin typeface="Tahoma" panose="020B0604030504040204" pitchFamily="34" charset="0"/>
              <a:ea typeface="Tahoma" panose="020B0604030504040204" pitchFamily="34" charset="0"/>
              <a:cs typeface="Tahoma" panose="020B0604030504040204" pitchFamily="34" charset="0"/>
            </a:endParaRPr>
          </a:p>
          <a:p>
            <a:pPr marL="342900" indent="-342900" algn="just">
              <a:buFontTx/>
              <a:buChar char="-"/>
            </a:pPr>
            <a:r>
              <a:rPr lang="en-US" sz="2267" b="1" dirty="0" err="1" smtClean="0">
                <a:latin typeface="Tahoma" panose="020B0604030504040204" pitchFamily="34" charset="0"/>
                <a:ea typeface="Tahoma" panose="020B0604030504040204" pitchFamily="34" charset="0"/>
                <a:cs typeface="Tahoma" panose="020B0604030504040204" pitchFamily="34" charset="0"/>
              </a:rPr>
              <a:t>Tiến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hành</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Quan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sát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màn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hình</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dao</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động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kí</a:t>
            </a:r>
            <a:r>
              <a:rPr lang="en-US" sz="2267" b="1" dirty="0" smtClean="0">
                <a:latin typeface="Tahoma" panose="020B0604030504040204" pitchFamily="34" charset="0"/>
                <a:ea typeface="Tahoma" panose="020B0604030504040204" pitchFamily="34" charset="0"/>
                <a:cs typeface="Tahoma" panose="020B0604030504040204" pitchFamily="34" charset="0"/>
              </a:rPr>
              <a:t> </a:t>
            </a:r>
          </a:p>
          <a:p>
            <a:pPr algn="just"/>
            <a:r>
              <a:rPr lang="en-US" sz="2267" b="1" dirty="0" err="1" smtClean="0">
                <a:latin typeface="Tahoma" panose="020B0604030504040204" pitchFamily="34" charset="0"/>
                <a:ea typeface="Tahoma" panose="020B0604030504040204" pitchFamily="34" charset="0"/>
                <a:cs typeface="Tahoma" panose="020B0604030504040204" pitchFamily="34" charset="0"/>
              </a:rPr>
              <a:t>Khi</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nguồn</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chưa</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hoạt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động</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khi</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thoa</a:t>
            </a:r>
            <a:endParaRPr lang="en-US" sz="2267" b="1" dirty="0">
              <a:latin typeface="Tahoma" panose="020B0604030504040204" pitchFamily="34" charset="0"/>
              <a:ea typeface="Tahoma" panose="020B0604030504040204" pitchFamily="34" charset="0"/>
              <a:cs typeface="Tahoma" panose="020B0604030504040204" pitchFamily="34" charset="0"/>
            </a:endParaRPr>
          </a:p>
          <a:p>
            <a:pPr algn="just"/>
            <a:r>
              <a:rPr lang="en-US" sz="2267" b="1" dirty="0" err="1" smtClean="0">
                <a:latin typeface="Tahoma" panose="020B0604030504040204" pitchFamily="34" charset="0"/>
                <a:ea typeface="Tahoma" panose="020B0604030504040204" pitchFamily="34" charset="0"/>
                <a:cs typeface="Tahoma" panose="020B0604030504040204" pitchFamily="34" charset="0"/>
              </a:rPr>
              <a:t>Phát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nhỏ</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thoa</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phát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âm</a:t>
            </a:r>
            <a:r>
              <a:rPr lang="en-US" sz="2267" b="1" dirty="0" smtClean="0">
                <a:latin typeface="Tahoma" panose="020B0604030504040204" pitchFamily="34" charset="0"/>
                <a:ea typeface="Tahoma" panose="020B0604030504040204" pitchFamily="34" charset="0"/>
                <a:cs typeface="Tahoma" panose="020B0604030504040204" pitchFamily="34" charset="0"/>
              </a:rPr>
              <a:t> to. </a:t>
            </a:r>
          </a:p>
        </p:txBody>
      </p:sp>
      <p:pic>
        <p:nvPicPr>
          <p:cNvPr id="10"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02039" y="2933136"/>
            <a:ext cx="5068007" cy="3448531"/>
          </a:xfrm>
        </p:spPr>
      </p:pic>
      <p:sp>
        <p:nvSpPr>
          <p:cNvPr id="11" name="TextBox 10">
            <a:extLst>
              <a:ext uri="{FF2B5EF4-FFF2-40B4-BE49-F238E27FC236}">
                <a16:creationId xmlns:a16="http://schemas.microsoft.com/office/drawing/2014/main" id="{551733C7-6925-417B-9BDB-3A2C87426A60}"/>
              </a:ext>
            </a:extLst>
          </p:cNvPr>
          <p:cNvSpPr txBox="1"/>
          <p:nvPr/>
        </p:nvSpPr>
        <p:spPr>
          <a:xfrm>
            <a:off x="463315" y="4984285"/>
            <a:ext cx="7277336" cy="790088"/>
          </a:xfrm>
          <a:prstGeom prst="rect">
            <a:avLst/>
          </a:prstGeom>
          <a:noFill/>
        </p:spPr>
        <p:txBody>
          <a:bodyPr wrap="square" lIns="91440" tIns="45720" rIns="91440" bIns="45720" rtlCol="0">
            <a:spAutoFit/>
          </a:bodyPr>
          <a:lstStyle/>
          <a:p>
            <a:pPr algn="just"/>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Kết</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quả</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Yêu</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cầu</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học</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sinh</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trả</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lời</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câu</a:t>
            </a:r>
            <a:r>
              <a:rPr lang="en-US" sz="2267" b="1" dirty="0" smtClean="0">
                <a:latin typeface="Tahoma" panose="020B0604030504040204" pitchFamily="34" charset="0"/>
                <a:ea typeface="Tahoma" panose="020B0604030504040204" pitchFamily="34" charset="0"/>
                <a:cs typeface="Tahoma" panose="020B0604030504040204" pitchFamily="34" charset="0"/>
              </a:rPr>
              <a:t> </a:t>
            </a:r>
            <a:r>
              <a:rPr lang="en-US" sz="2267" b="1" dirty="0" err="1" smtClean="0">
                <a:latin typeface="Tahoma" panose="020B0604030504040204" pitchFamily="34" charset="0"/>
                <a:ea typeface="Tahoma" panose="020B0604030504040204" pitchFamily="34" charset="0"/>
                <a:cs typeface="Tahoma" panose="020B0604030504040204" pitchFamily="34" charset="0"/>
              </a:rPr>
              <a:t>hỏi</a:t>
            </a:r>
            <a:r>
              <a:rPr lang="en-US" sz="2267" b="1" dirty="0" smtClean="0">
                <a:latin typeface="Tahoma" panose="020B0604030504040204" pitchFamily="34" charset="0"/>
                <a:ea typeface="Tahoma" panose="020B0604030504040204" pitchFamily="34" charset="0"/>
                <a:cs typeface="Tahoma" panose="020B0604030504040204" pitchFamily="34" charset="0"/>
              </a:rPr>
              <a:t> 1,2,3 </a:t>
            </a:r>
            <a:r>
              <a:rPr lang="en-US" sz="2267" b="1" dirty="0" err="1" smtClean="0">
                <a:latin typeface="Tahoma" panose="020B0604030504040204" pitchFamily="34" charset="0"/>
                <a:ea typeface="Tahoma" panose="020B0604030504040204" pitchFamily="34" charset="0"/>
                <a:cs typeface="Tahoma" panose="020B0604030504040204" pitchFamily="34" charset="0"/>
              </a:rPr>
              <a:t>trang</a:t>
            </a:r>
            <a:r>
              <a:rPr lang="en-US" sz="2267" b="1" dirty="0" smtClean="0">
                <a:latin typeface="Tahoma" panose="020B0604030504040204" pitchFamily="34" charset="0"/>
                <a:ea typeface="Tahoma" panose="020B0604030504040204" pitchFamily="34" charset="0"/>
                <a:cs typeface="Tahoma" panose="020B0604030504040204" pitchFamily="34" charset="0"/>
              </a:rPr>
              <a:t> 65 SGK.</a:t>
            </a:r>
          </a:p>
        </p:txBody>
      </p:sp>
    </p:spTree>
    <p:extLst>
      <p:ext uri="{BB962C8B-B14F-4D97-AF65-F5344CB8AC3E}">
        <p14:creationId xmlns:p14="http://schemas.microsoft.com/office/powerpoint/2010/main" val="84549635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 calcmode="lin" valueType="num">
                                      <p:cBhvr>
                                        <p:cTn id="21" dur="500" fill="hold"/>
                                        <p:tgtEl>
                                          <p:spTgt spid="12"/>
                                        </p:tgtEl>
                                        <p:attrNameLst>
                                          <p:attrName>ppt_w</p:attrName>
                                        </p:attrNameLst>
                                      </p:cBhvr>
                                      <p:tavLst>
                                        <p:tav tm="0">
                                          <p:val>
                                            <p:fltVal val="0"/>
                                          </p:val>
                                        </p:tav>
                                        <p:tav tm="100000">
                                          <p:val>
                                            <p:strVal val="#ppt_w"/>
                                          </p:val>
                                        </p:tav>
                                      </p:tavLst>
                                    </p:anim>
                                    <p:anim calcmode="lin" valueType="num">
                                      <p:cBhvr>
                                        <p:cTn id="22" dur="500" fill="hold"/>
                                        <p:tgtEl>
                                          <p:spTgt spid="12"/>
                                        </p:tgtEl>
                                        <p:attrNameLst>
                                          <p:attrName>ppt_h</p:attrName>
                                        </p:attrNameLst>
                                      </p:cBhvr>
                                      <p:tavLst>
                                        <p:tav tm="0">
                                          <p:val>
                                            <p:fltVal val="0"/>
                                          </p:val>
                                        </p:tav>
                                        <p:tav tm="100000">
                                          <p:val>
                                            <p:strVal val="#ppt_h"/>
                                          </p:val>
                                        </p:tav>
                                      </p:tavLst>
                                    </p:anim>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2"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null,&quot;Name&quot;:&quot;None&quot;,&quot;HeaderHeight&quot;:0.0,&quot;FooterHeight&quot;:0.4,&quot;SideMargin&quot;:0.0,&quot;TopMargin&quot;:0.0,&quot;BottomMargin&quot;:0.0,&quot;IntervalMargin&quot;:0.0,&quot;SettingType&quot;:&quot;System&quo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1169</TotalTime>
  <Words>2324</Words>
  <PresentationFormat>Widescreen</PresentationFormat>
  <Paragraphs>246</Paragraphs>
  <Slides>47</Slides>
  <Notes>0</Notes>
  <HiddenSlides>0</HiddenSlides>
  <MMClips>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47</vt:i4>
      </vt:variant>
    </vt:vector>
  </HeadingPairs>
  <TitlesOfParts>
    <vt:vector size="56" baseType="lpstr">
      <vt:lpstr>Times New Roman</vt:lpstr>
      <vt:lpstr>Calibri Light</vt:lpstr>
      <vt:lpstr>Calibri</vt:lpstr>
      <vt:lpstr>Arial</vt:lpstr>
      <vt:lpstr>VNI-Swiss-Condense</vt:lpstr>
      <vt:lpstr>Tahoma</vt:lpstr>
      <vt:lpstr>Wingdings</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II. Độ cao và tần số của sóng âm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 Độ cao của âm</vt:lpstr>
      <vt:lpstr>PowerPoint Presentation</vt:lpstr>
      <vt:lpstr>Kết luận:  - Tần số dao động âm càng lớn thì âm phát ra càng cao (bổng) - Tần số dao động âm càng nhỏ thì âm phát ra càng thấp (trầm)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Câu 12. Hãy giải thích tại sao khi ta nói to và nói nhiều sẽ dễ bị khản tiếng, đau họng?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created xsi:type="dcterms:W3CDTF">2021-02-05T08:18:09Z</dcterms:created>
  <dcterms:modified xsi:type="dcterms:W3CDTF">2022-07-08T10:34:38Z</dcterms:modified>
</cp:coreProperties>
</file>