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2" r:id="rId4"/>
    <p:sldId id="260" r:id="rId5"/>
    <p:sldId id="263" r:id="rId6"/>
    <p:sldId id="264" r:id="rId7"/>
    <p:sldId id="265"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97280" y="758952"/>
            <a:ext cx="100584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a:t>GV: Trần Thu Thảo</a:t>
            </a:r>
          </a:p>
        </p:txBody>
      </p:sp>
      <p:sp>
        <p:nvSpPr>
          <p:cNvPr id="9" name="Slide Number Placeholder 5"/>
          <p:cNvSpPr>
            <a:spLocks noGrp="1"/>
          </p:cNvSpPr>
          <p:nvPr>
            <p:ph type="sldNum" sz="quarter" idx="12"/>
          </p:nvPr>
        </p:nvSpPr>
        <p:spPr/>
        <p:txBody>
          <a:bodyPr/>
          <a:lstStyle>
            <a:lvl1pPr>
              <a:defRPr/>
            </a:lvl1pPr>
          </a:lstStyle>
          <a:p>
            <a:pPr>
              <a:defRPr/>
            </a:pPr>
            <a:fld id="{2BDB959D-0D9B-4A7D-ABEA-FC6D51965D74}" type="slidenum">
              <a:rPr lang="en-US"/>
              <a:pPr>
                <a:defRPr/>
              </a:pPr>
              <a:t>‹#›</a:t>
            </a:fld>
            <a:endParaRPr lang="en-US"/>
          </a:p>
        </p:txBody>
      </p:sp>
    </p:spTree>
    <p:extLst>
      <p:ext uri="{BB962C8B-B14F-4D97-AF65-F5344CB8AC3E}">
        <p14:creationId xmlns:p14="http://schemas.microsoft.com/office/powerpoint/2010/main" val="4128888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GV: Trần Thu Thảo</a:t>
            </a:r>
          </a:p>
        </p:txBody>
      </p:sp>
      <p:sp>
        <p:nvSpPr>
          <p:cNvPr id="6" name="Slide Number Placeholder 5"/>
          <p:cNvSpPr>
            <a:spLocks noGrp="1"/>
          </p:cNvSpPr>
          <p:nvPr>
            <p:ph type="sldNum" sz="quarter" idx="12"/>
          </p:nvPr>
        </p:nvSpPr>
        <p:spPr/>
        <p:txBody>
          <a:bodyPr/>
          <a:lstStyle>
            <a:lvl1pPr>
              <a:defRPr/>
            </a:lvl1pPr>
          </a:lstStyle>
          <a:p>
            <a:pPr>
              <a:defRPr/>
            </a:pPr>
            <a:fld id="{8124CA7B-18D0-45D0-AFB7-7777F80408D9}" type="slidenum">
              <a:rPr lang="en-US"/>
              <a:pPr>
                <a:defRPr/>
              </a:pPr>
              <a:t>‹#›</a:t>
            </a:fld>
            <a:endParaRPr lang="en-US"/>
          </a:p>
        </p:txBody>
      </p:sp>
    </p:spTree>
    <p:extLst>
      <p:ext uri="{BB962C8B-B14F-4D97-AF65-F5344CB8AC3E}">
        <p14:creationId xmlns:p14="http://schemas.microsoft.com/office/powerpoint/2010/main" val="1709982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endParaRPr lang="en-US"/>
          </a:p>
        </p:txBody>
      </p:sp>
      <p:sp>
        <p:nvSpPr>
          <p:cNvPr id="7" name="Footer Placeholder 4"/>
          <p:cNvSpPr>
            <a:spLocks noGrp="1"/>
          </p:cNvSpPr>
          <p:nvPr>
            <p:ph type="ftr" sz="quarter" idx="11"/>
          </p:nvPr>
        </p:nvSpPr>
        <p:spPr/>
        <p:txBody>
          <a:bodyPr/>
          <a:lstStyle>
            <a:lvl1pPr>
              <a:defRPr/>
            </a:lvl1pPr>
          </a:lstStyle>
          <a:p>
            <a:pPr>
              <a:defRPr/>
            </a:pPr>
            <a:r>
              <a:rPr lang="en-US"/>
              <a:t>GV: Trần Thu Thảo</a:t>
            </a:r>
          </a:p>
        </p:txBody>
      </p:sp>
      <p:sp>
        <p:nvSpPr>
          <p:cNvPr id="8" name="Slide Number Placeholder 5"/>
          <p:cNvSpPr>
            <a:spLocks noGrp="1"/>
          </p:cNvSpPr>
          <p:nvPr>
            <p:ph type="sldNum" sz="quarter" idx="12"/>
          </p:nvPr>
        </p:nvSpPr>
        <p:spPr/>
        <p:txBody>
          <a:bodyPr/>
          <a:lstStyle>
            <a:lvl1pPr>
              <a:defRPr/>
            </a:lvl1pPr>
          </a:lstStyle>
          <a:p>
            <a:pPr>
              <a:defRPr/>
            </a:pPr>
            <a:fld id="{6BEB80DB-E7E8-4CB7-96F1-F7A40EFE2AA1}" type="slidenum">
              <a:rPr lang="en-US"/>
              <a:pPr>
                <a:defRPr/>
              </a:pPr>
              <a:t>‹#›</a:t>
            </a:fld>
            <a:endParaRPr lang="en-US"/>
          </a:p>
        </p:txBody>
      </p:sp>
    </p:spTree>
    <p:extLst>
      <p:ext uri="{BB962C8B-B14F-4D97-AF65-F5344CB8AC3E}">
        <p14:creationId xmlns:p14="http://schemas.microsoft.com/office/powerpoint/2010/main" val="12247302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GV: Trần Thu Thảo</a:t>
            </a:r>
          </a:p>
        </p:txBody>
      </p:sp>
      <p:sp>
        <p:nvSpPr>
          <p:cNvPr id="6" name="Slide Number Placeholder 5"/>
          <p:cNvSpPr>
            <a:spLocks noGrp="1"/>
          </p:cNvSpPr>
          <p:nvPr>
            <p:ph type="sldNum" sz="quarter" idx="12"/>
          </p:nvPr>
        </p:nvSpPr>
        <p:spPr/>
        <p:txBody>
          <a:bodyPr/>
          <a:lstStyle>
            <a:lvl1pPr>
              <a:defRPr/>
            </a:lvl1pPr>
          </a:lstStyle>
          <a:p>
            <a:pPr>
              <a:defRPr/>
            </a:pPr>
            <a:fld id="{419E7BB6-EB1B-4EE4-BCC0-0E6C9EDC6645}" type="slidenum">
              <a:rPr lang="en-US"/>
              <a:pPr>
                <a:defRPr/>
              </a:pPr>
              <a:t>‹#›</a:t>
            </a:fld>
            <a:endParaRPr lang="en-US"/>
          </a:p>
        </p:txBody>
      </p:sp>
    </p:spTree>
    <p:extLst>
      <p:ext uri="{BB962C8B-B14F-4D97-AF65-F5344CB8AC3E}">
        <p14:creationId xmlns:p14="http://schemas.microsoft.com/office/powerpoint/2010/main" val="62614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618" y="4343400"/>
            <a:ext cx="9874249"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a:t>GV: Trần Thu Thảo</a:t>
            </a:r>
          </a:p>
        </p:txBody>
      </p:sp>
      <p:sp>
        <p:nvSpPr>
          <p:cNvPr id="9" name="Slide Number Placeholder 5"/>
          <p:cNvSpPr>
            <a:spLocks noGrp="1"/>
          </p:cNvSpPr>
          <p:nvPr>
            <p:ph type="sldNum" sz="quarter" idx="12"/>
          </p:nvPr>
        </p:nvSpPr>
        <p:spPr/>
        <p:txBody>
          <a:bodyPr/>
          <a:lstStyle>
            <a:lvl1pPr>
              <a:defRPr/>
            </a:lvl1pPr>
          </a:lstStyle>
          <a:p>
            <a:pPr>
              <a:defRPr/>
            </a:pPr>
            <a:fld id="{4E556A68-6773-4DBE-981F-BFC8C8738DFD}" type="slidenum">
              <a:rPr lang="en-US"/>
              <a:pPr>
                <a:defRPr/>
              </a:pPr>
              <a:t>‹#›</a:t>
            </a:fld>
            <a:endParaRPr lang="en-US"/>
          </a:p>
        </p:txBody>
      </p:sp>
    </p:spTree>
    <p:extLst>
      <p:ext uri="{BB962C8B-B14F-4D97-AF65-F5344CB8AC3E}">
        <p14:creationId xmlns:p14="http://schemas.microsoft.com/office/powerpoint/2010/main" val="1746065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t>GV: Trần Thu Thảo</a:t>
            </a:r>
          </a:p>
        </p:txBody>
      </p:sp>
      <p:sp>
        <p:nvSpPr>
          <p:cNvPr id="7" name="Slide Number Placeholder 5"/>
          <p:cNvSpPr>
            <a:spLocks noGrp="1"/>
          </p:cNvSpPr>
          <p:nvPr>
            <p:ph type="sldNum" sz="quarter" idx="12"/>
          </p:nvPr>
        </p:nvSpPr>
        <p:spPr/>
        <p:txBody>
          <a:bodyPr/>
          <a:lstStyle>
            <a:lvl1pPr>
              <a:defRPr/>
            </a:lvl1pPr>
          </a:lstStyle>
          <a:p>
            <a:pPr>
              <a:defRPr/>
            </a:pPr>
            <a:fld id="{0D9B36B7-A8EB-40F9-8580-480B72C2D413}" type="slidenum">
              <a:rPr lang="en-US"/>
              <a:pPr>
                <a:defRPr/>
              </a:pPr>
              <a:t>‹#›</a:t>
            </a:fld>
            <a:endParaRPr lang="en-US"/>
          </a:p>
        </p:txBody>
      </p:sp>
    </p:spTree>
    <p:extLst>
      <p:ext uri="{BB962C8B-B14F-4D97-AF65-F5344CB8AC3E}">
        <p14:creationId xmlns:p14="http://schemas.microsoft.com/office/powerpoint/2010/main" val="37763030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a:t>GV: Trần Thu Thảo</a:t>
            </a:r>
          </a:p>
        </p:txBody>
      </p:sp>
      <p:sp>
        <p:nvSpPr>
          <p:cNvPr id="9" name="Slide Number Placeholder 5"/>
          <p:cNvSpPr>
            <a:spLocks noGrp="1"/>
          </p:cNvSpPr>
          <p:nvPr>
            <p:ph type="sldNum" sz="quarter" idx="12"/>
          </p:nvPr>
        </p:nvSpPr>
        <p:spPr/>
        <p:txBody>
          <a:bodyPr/>
          <a:lstStyle>
            <a:lvl1pPr>
              <a:defRPr/>
            </a:lvl1pPr>
          </a:lstStyle>
          <a:p>
            <a:pPr>
              <a:defRPr/>
            </a:pPr>
            <a:fld id="{6D434B99-167E-4BBF-BB0D-B4F48533B7DC}" type="slidenum">
              <a:rPr lang="en-US"/>
              <a:pPr>
                <a:defRPr/>
              </a:pPr>
              <a:t>‹#›</a:t>
            </a:fld>
            <a:endParaRPr lang="en-US"/>
          </a:p>
        </p:txBody>
      </p:sp>
    </p:spTree>
    <p:extLst>
      <p:ext uri="{BB962C8B-B14F-4D97-AF65-F5344CB8AC3E}">
        <p14:creationId xmlns:p14="http://schemas.microsoft.com/office/powerpoint/2010/main" val="12480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r>
              <a:rPr lang="en-US"/>
              <a:t>GV: Trần Thu Thảo</a:t>
            </a:r>
          </a:p>
        </p:txBody>
      </p:sp>
      <p:sp>
        <p:nvSpPr>
          <p:cNvPr id="5" name="Slide Number Placeholder 5"/>
          <p:cNvSpPr>
            <a:spLocks noGrp="1"/>
          </p:cNvSpPr>
          <p:nvPr>
            <p:ph type="sldNum" sz="quarter" idx="12"/>
          </p:nvPr>
        </p:nvSpPr>
        <p:spPr/>
        <p:txBody>
          <a:bodyPr/>
          <a:lstStyle>
            <a:lvl1pPr>
              <a:defRPr/>
            </a:lvl1pPr>
          </a:lstStyle>
          <a:p>
            <a:pPr>
              <a:defRPr/>
            </a:pPr>
            <a:fld id="{E93E1069-9554-4874-8B37-28AE823AA970}" type="slidenum">
              <a:rPr lang="en-US"/>
              <a:pPr>
                <a:defRPr/>
              </a:pPr>
              <a:t>‹#›</a:t>
            </a:fld>
            <a:endParaRPr lang="en-US"/>
          </a:p>
        </p:txBody>
      </p:sp>
    </p:spTree>
    <p:extLst>
      <p:ext uri="{BB962C8B-B14F-4D97-AF65-F5344CB8AC3E}">
        <p14:creationId xmlns:p14="http://schemas.microsoft.com/office/powerpoint/2010/main" val="2328706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4234" y="6400800"/>
            <a:ext cx="12187767"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1" y="6334125"/>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n-US"/>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en-US"/>
              <a:t>GV: Trần Thu Thảo</a:t>
            </a:r>
          </a:p>
        </p:txBody>
      </p:sp>
      <p:sp>
        <p:nvSpPr>
          <p:cNvPr id="6" name="Slide Number Placeholder 8"/>
          <p:cNvSpPr>
            <a:spLocks noGrp="1"/>
          </p:cNvSpPr>
          <p:nvPr>
            <p:ph type="sldNum" sz="quarter" idx="12"/>
          </p:nvPr>
        </p:nvSpPr>
        <p:spPr/>
        <p:txBody>
          <a:bodyPr/>
          <a:lstStyle>
            <a:lvl1pPr>
              <a:defRPr/>
            </a:lvl1pPr>
          </a:lstStyle>
          <a:p>
            <a:pPr>
              <a:defRPr/>
            </a:pPr>
            <a:fld id="{20F10A45-7210-46CD-8301-0D00C67F0AD2}" type="slidenum">
              <a:rPr lang="en-US"/>
              <a:pPr>
                <a:defRPr/>
              </a:pPr>
              <a:t>‹#›</a:t>
            </a:fld>
            <a:endParaRPr lang="en-US"/>
          </a:p>
        </p:txBody>
      </p:sp>
    </p:spTree>
    <p:extLst>
      <p:ext uri="{BB962C8B-B14F-4D97-AF65-F5344CB8AC3E}">
        <p14:creationId xmlns:p14="http://schemas.microsoft.com/office/powerpoint/2010/main" val="46203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1" y="0"/>
            <a:ext cx="40513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71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465667" y="6459539"/>
            <a:ext cx="2618317" cy="365125"/>
          </a:xfrm>
        </p:spPr>
        <p:txBody>
          <a:bodyPr/>
          <a:lstStyle>
            <a:lvl1pPr algn="l">
              <a:defRPr/>
            </a:lvl1pPr>
          </a:lstStyle>
          <a:p>
            <a:pPr>
              <a:defRPr/>
            </a:pPr>
            <a:endParaRPr lang="en-US"/>
          </a:p>
        </p:txBody>
      </p:sp>
      <p:sp>
        <p:nvSpPr>
          <p:cNvPr id="8" name="Footer Placeholder 5"/>
          <p:cNvSpPr>
            <a:spLocks noGrp="1"/>
          </p:cNvSpPr>
          <p:nvPr>
            <p:ph type="ftr" sz="quarter" idx="11"/>
          </p:nvPr>
        </p:nvSpPr>
        <p:spPr>
          <a:xfrm>
            <a:off x="4800600" y="6459539"/>
            <a:ext cx="4648200" cy="365125"/>
          </a:xfrm>
        </p:spPr>
        <p:txBody>
          <a:bodyPr/>
          <a:lstStyle>
            <a:lvl1pPr algn="l">
              <a:defRPr smtClean="0">
                <a:solidFill>
                  <a:schemeClr val="tx2"/>
                </a:solidFill>
              </a:defRPr>
            </a:lvl1pPr>
          </a:lstStyle>
          <a:p>
            <a:pPr>
              <a:defRPr/>
            </a:pPr>
            <a:r>
              <a:rPr lang="en-US">
                <a:solidFill>
                  <a:srgbClr val="637052"/>
                </a:solidFill>
              </a:rPr>
              <a:t>GV: Trần Thu Thảo</a:t>
            </a:r>
          </a:p>
        </p:txBody>
      </p:sp>
      <p:sp>
        <p:nvSpPr>
          <p:cNvPr id="9" name="Slide Number Placeholder 6"/>
          <p:cNvSpPr>
            <a:spLocks noGrp="1"/>
          </p:cNvSpPr>
          <p:nvPr>
            <p:ph type="sldNum" sz="quarter" idx="12"/>
          </p:nvPr>
        </p:nvSpPr>
        <p:spPr/>
        <p:txBody>
          <a:bodyPr/>
          <a:lstStyle>
            <a:lvl1pPr>
              <a:defRPr smtClean="0">
                <a:solidFill>
                  <a:schemeClr val="tx2"/>
                </a:solidFill>
              </a:defRPr>
            </a:lvl1pPr>
          </a:lstStyle>
          <a:p>
            <a:pPr>
              <a:defRPr/>
            </a:pPr>
            <a:fld id="{2020877B-FBFB-40DD-A2B3-EE2AE0FE0F36}" type="slidenum">
              <a:rPr lang="en-US">
                <a:solidFill>
                  <a:srgbClr val="637052"/>
                </a:solidFill>
              </a:rPr>
              <a:pPr>
                <a:defRPr/>
              </a:pPr>
              <a:t>‹#›</a:t>
            </a:fld>
            <a:endParaRPr lang="en-US">
              <a:solidFill>
                <a:srgbClr val="637052"/>
              </a:solidFill>
            </a:endParaRPr>
          </a:p>
        </p:txBody>
      </p:sp>
    </p:spTree>
    <p:extLst>
      <p:ext uri="{BB962C8B-B14F-4D97-AF65-F5344CB8AC3E}">
        <p14:creationId xmlns:p14="http://schemas.microsoft.com/office/powerpoint/2010/main" val="1760906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1" y="4953000"/>
            <a:ext cx="1218988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 y="4914900"/>
            <a:ext cx="12189884"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r>
              <a:rPr lang="en-US"/>
              <a:t>GV: Trần Thu Thảo</a:t>
            </a:r>
          </a:p>
        </p:txBody>
      </p:sp>
      <p:sp>
        <p:nvSpPr>
          <p:cNvPr id="9" name="Slide Number Placeholder 6"/>
          <p:cNvSpPr>
            <a:spLocks noGrp="1"/>
          </p:cNvSpPr>
          <p:nvPr>
            <p:ph type="sldNum" sz="quarter" idx="12"/>
          </p:nvPr>
        </p:nvSpPr>
        <p:spPr/>
        <p:txBody>
          <a:bodyPr/>
          <a:lstStyle>
            <a:lvl1pPr>
              <a:defRPr/>
            </a:lvl1pPr>
          </a:lstStyle>
          <a:p>
            <a:pPr>
              <a:defRPr/>
            </a:pPr>
            <a:fld id="{EE47FADD-FEED-476D-9B7A-C008D13FF4E2}" type="slidenum">
              <a:rPr lang="en-US"/>
              <a:pPr>
                <a:defRPr/>
              </a:pPr>
              <a:t>‹#›</a:t>
            </a:fld>
            <a:endParaRPr lang="en-US"/>
          </a:p>
        </p:txBody>
      </p:sp>
    </p:spTree>
    <p:extLst>
      <p:ext uri="{BB962C8B-B14F-4D97-AF65-F5344CB8AC3E}">
        <p14:creationId xmlns:p14="http://schemas.microsoft.com/office/powerpoint/2010/main" val="3470177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6"/>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433" y="287339"/>
            <a:ext cx="10058400" cy="144938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029" name="Text Placeholder 2"/>
          <p:cNvSpPr>
            <a:spLocks noGrp="1"/>
          </p:cNvSpPr>
          <p:nvPr>
            <p:ph type="body" idx="1"/>
          </p:nvPr>
        </p:nvSpPr>
        <p:spPr bwMode="auto">
          <a:xfrm>
            <a:off x="1096433" y="1846264"/>
            <a:ext cx="100584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096433" y="6459539"/>
            <a:ext cx="2472267" cy="365125"/>
          </a:xfrm>
          <a:prstGeom prst="rect">
            <a:avLst/>
          </a:prstGeom>
        </p:spPr>
        <p:txBody>
          <a:bodyPr vert="horz" lIns="91440" tIns="45720" rIns="91440" bIns="45720" rtlCol="0" anchor="ctr"/>
          <a:lstStyle>
            <a:lvl1pPr algn="l" eaLnBrk="1" hangingPunct="1">
              <a:defRPr sz="900">
                <a:solidFill>
                  <a:srgbClr val="FFFFFF"/>
                </a:solidFill>
              </a:defRPr>
            </a:lvl1pPr>
          </a:lstStyle>
          <a:p>
            <a:pPr fontAlgn="base">
              <a:spcBef>
                <a:spcPct val="0"/>
              </a:spcBef>
              <a:spcAft>
                <a:spcPct val="0"/>
              </a:spcAft>
              <a:defRPr/>
            </a:pPr>
            <a:endParaRPr lang="en-US">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3"/>
          </p:nvPr>
        </p:nvSpPr>
        <p:spPr>
          <a:xfrm>
            <a:off x="3687234" y="6459539"/>
            <a:ext cx="4821767" cy="365125"/>
          </a:xfrm>
          <a:prstGeom prst="rect">
            <a:avLst/>
          </a:prstGeom>
        </p:spPr>
        <p:txBody>
          <a:bodyPr vert="horz" lIns="91440" tIns="45720" rIns="91440" bIns="45720" rtlCol="0" anchor="ctr"/>
          <a:lstStyle>
            <a:lvl1pPr algn="ctr" eaLnBrk="1" hangingPunct="1">
              <a:defRPr sz="900" cap="all" baseline="0" smtClean="0">
                <a:solidFill>
                  <a:srgbClr val="FFFFFF"/>
                </a:solidFill>
              </a:defRPr>
            </a:lvl1pPr>
          </a:lstStyle>
          <a:p>
            <a:pPr fontAlgn="base">
              <a:spcBef>
                <a:spcPct val="0"/>
              </a:spcBef>
              <a:spcAft>
                <a:spcPct val="0"/>
              </a:spcAft>
              <a:defRPr/>
            </a:pPr>
            <a:r>
              <a:rPr lang="en-US">
                <a:latin typeface="Arial" panose="020B0604020202020204" pitchFamily="34" charset="0"/>
                <a:cs typeface="Arial" panose="020B0604020202020204" pitchFamily="34" charset="0"/>
              </a:rPr>
              <a:t>GV: Trần Thu Thảo</a:t>
            </a:r>
          </a:p>
        </p:txBody>
      </p:sp>
      <p:sp>
        <p:nvSpPr>
          <p:cNvPr id="6" name="Slide Number Placeholder 5"/>
          <p:cNvSpPr>
            <a:spLocks noGrp="1"/>
          </p:cNvSpPr>
          <p:nvPr>
            <p:ph type="sldNum" sz="quarter" idx="4"/>
          </p:nvPr>
        </p:nvSpPr>
        <p:spPr>
          <a:xfrm>
            <a:off x="9899651" y="6459539"/>
            <a:ext cx="1312333" cy="365125"/>
          </a:xfrm>
          <a:prstGeom prst="rect">
            <a:avLst/>
          </a:prstGeom>
        </p:spPr>
        <p:txBody>
          <a:bodyPr vert="horz" lIns="91440" tIns="45720" rIns="91440" bIns="45720" rtlCol="0" anchor="ctr"/>
          <a:lstStyle>
            <a:lvl1pPr algn="r" eaLnBrk="1" hangingPunct="1">
              <a:defRPr sz="1050" smtClean="0">
                <a:solidFill>
                  <a:srgbClr val="FFFFFF"/>
                </a:solidFill>
              </a:defRPr>
            </a:lvl1pPr>
          </a:lstStyle>
          <a:p>
            <a:pPr fontAlgn="base">
              <a:spcBef>
                <a:spcPct val="0"/>
              </a:spcBef>
              <a:spcAft>
                <a:spcPct val="0"/>
              </a:spcAft>
              <a:defRPr/>
            </a:pPr>
            <a:fld id="{4D71A621-CA8A-4ADD-AAD5-2734FBC5921D}" type="slidenum">
              <a:rPr lang="en-US">
                <a:latin typeface="Arial" panose="020B0604020202020204" pitchFamily="34" charset="0"/>
                <a:cs typeface="Arial" panose="020B0604020202020204" pitchFamily="34" charset="0"/>
              </a:rPr>
              <a:pPr fontAlgn="base">
                <a:spcBef>
                  <a:spcPct val="0"/>
                </a:spcBef>
                <a:spcAft>
                  <a:spcPct val="0"/>
                </a:spcAft>
                <a:defRPr/>
              </a:pPr>
              <a:t>‹#›</a:t>
            </a:fld>
            <a:endParaRPr lang="en-US">
              <a:latin typeface="Arial" panose="020B0604020202020204" pitchFamily="34" charset="0"/>
              <a:cs typeface="Arial" panose="020B0604020202020204" pitchFamily="34" charset="0"/>
            </a:endParaRPr>
          </a:p>
        </p:txBody>
      </p:sp>
      <p:cxnSp>
        <p:nvCxnSpPr>
          <p:cNvPr id="10" name="Straight Connector 9"/>
          <p:cNvCxnSpPr/>
          <p:nvPr/>
        </p:nvCxnSpPr>
        <p:spPr>
          <a:xfrm>
            <a:off x="1193800" y="1738313"/>
            <a:ext cx="996738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2195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fontAlgn="base">
        <a:lnSpc>
          <a:spcPct val="85000"/>
        </a:lnSpc>
        <a:spcBef>
          <a:spcPct val="0"/>
        </a:spcBef>
        <a:spcAft>
          <a:spcPct val="0"/>
        </a:spcAft>
        <a:defRPr sz="4800" kern="1200" spc="-50">
          <a:solidFill>
            <a:srgbClr val="404040"/>
          </a:solidFill>
          <a:latin typeface="+mj-lt"/>
          <a:ea typeface="+mj-ea"/>
          <a:cs typeface="+mj-cs"/>
        </a:defRPr>
      </a:lvl1pPr>
      <a:lvl2pPr algn="l" rtl="0" fontAlgn="base">
        <a:lnSpc>
          <a:spcPct val="85000"/>
        </a:lnSpc>
        <a:spcBef>
          <a:spcPct val="0"/>
        </a:spcBef>
        <a:spcAft>
          <a:spcPct val="0"/>
        </a:spcAft>
        <a:defRPr sz="4800">
          <a:solidFill>
            <a:srgbClr val="404040"/>
          </a:solidFill>
          <a:latin typeface="Calibri Light" panose="020F0302020204030204" pitchFamily="34" charset="0"/>
        </a:defRPr>
      </a:lvl2pPr>
      <a:lvl3pPr algn="l" rtl="0" fontAlgn="base">
        <a:lnSpc>
          <a:spcPct val="85000"/>
        </a:lnSpc>
        <a:spcBef>
          <a:spcPct val="0"/>
        </a:spcBef>
        <a:spcAft>
          <a:spcPct val="0"/>
        </a:spcAft>
        <a:defRPr sz="4800">
          <a:solidFill>
            <a:srgbClr val="404040"/>
          </a:solidFill>
          <a:latin typeface="Calibri Light" panose="020F0302020204030204" pitchFamily="34" charset="0"/>
        </a:defRPr>
      </a:lvl3pPr>
      <a:lvl4pPr algn="l" rtl="0" fontAlgn="base">
        <a:lnSpc>
          <a:spcPct val="85000"/>
        </a:lnSpc>
        <a:spcBef>
          <a:spcPct val="0"/>
        </a:spcBef>
        <a:spcAft>
          <a:spcPct val="0"/>
        </a:spcAft>
        <a:defRPr sz="4800">
          <a:solidFill>
            <a:srgbClr val="404040"/>
          </a:solidFill>
          <a:latin typeface="Calibri Light" panose="020F0302020204030204" pitchFamily="34" charset="0"/>
        </a:defRPr>
      </a:lvl4pPr>
      <a:lvl5pPr algn="l" rtl="0" fontAlgn="base">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2495" y="1704016"/>
            <a:ext cx="10058400" cy="1449387"/>
          </a:xfrm>
        </p:spPr>
        <p:txBody>
          <a:bodyPr>
            <a:noAutofit/>
          </a:bodyPr>
          <a:lstStyle/>
          <a:p>
            <a:r>
              <a:rPr lang="en-US" b="1" dirty="0">
                <a:solidFill>
                  <a:srgbClr val="002060"/>
                </a:solidFill>
              </a:rPr>
              <a:t>BÀI 30</a:t>
            </a:r>
            <a:r>
              <a:rPr lang="en-US" b="1" dirty="0" smtClean="0">
                <a:solidFill>
                  <a:srgbClr val="002060"/>
                </a:solidFill>
              </a:rPr>
              <a:t>: </a:t>
            </a:r>
            <a:br>
              <a:rPr lang="en-US" b="1" dirty="0" smtClean="0">
                <a:solidFill>
                  <a:srgbClr val="002060"/>
                </a:solidFill>
              </a:rPr>
            </a:br>
            <a:r>
              <a:rPr lang="en-US" b="1" dirty="0" smtClean="0">
                <a:solidFill>
                  <a:srgbClr val="002060"/>
                </a:solidFill>
              </a:rPr>
              <a:t>TRAO ĐỔI NƯỚC VÀ </a:t>
            </a:r>
            <a:br>
              <a:rPr lang="en-US" b="1" dirty="0" smtClean="0">
                <a:solidFill>
                  <a:srgbClr val="002060"/>
                </a:solidFill>
              </a:rPr>
            </a:br>
            <a:r>
              <a:rPr lang="en-US" b="1" dirty="0" smtClean="0">
                <a:solidFill>
                  <a:srgbClr val="002060"/>
                </a:solidFill>
              </a:rPr>
              <a:t>CÁC CHẤT DINH DƯỠNG Ở THỰC VẬT (t1) </a:t>
            </a:r>
            <a:endParaRPr lang="en-US" b="1" dirty="0">
              <a:solidFill>
                <a:srgbClr val="002060"/>
              </a:solidFill>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470" b="15655"/>
          <a:stretch/>
        </p:blipFill>
        <p:spPr>
          <a:xfrm>
            <a:off x="3608551" y="2998923"/>
            <a:ext cx="4427866" cy="3328510"/>
          </a:xfrm>
          <a:prstGeom prst="rect">
            <a:avLst/>
          </a:prstGeom>
        </p:spPr>
      </p:pic>
    </p:spTree>
    <p:extLst>
      <p:ext uri="{BB962C8B-B14F-4D97-AF65-F5344CB8AC3E}">
        <p14:creationId xmlns:p14="http://schemas.microsoft.com/office/powerpoint/2010/main" val="376081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400" b="1" dirty="0" err="1" smtClean="0">
                <a:solidFill>
                  <a:srgbClr val="FF0000"/>
                </a:solidFill>
              </a:rPr>
              <a:t>Thảo</a:t>
            </a:r>
            <a:r>
              <a:rPr lang="en-US" sz="4400" b="1" dirty="0" smtClean="0">
                <a:solidFill>
                  <a:srgbClr val="FF0000"/>
                </a:solidFill>
              </a:rPr>
              <a:t> </a:t>
            </a:r>
            <a:r>
              <a:rPr lang="en-US" sz="4400" b="1" dirty="0" err="1" smtClean="0">
                <a:solidFill>
                  <a:srgbClr val="FF0000"/>
                </a:solidFill>
              </a:rPr>
              <a:t>luận</a:t>
            </a:r>
            <a:r>
              <a:rPr lang="en-US" sz="4400" b="1" dirty="0" smtClean="0">
                <a:solidFill>
                  <a:srgbClr val="FF0000"/>
                </a:solidFill>
              </a:rPr>
              <a:t>: </a:t>
            </a:r>
            <a:r>
              <a:rPr lang="en-US" sz="4400" dirty="0" err="1" smtClean="0"/>
              <a:t>Động</a:t>
            </a:r>
            <a:r>
              <a:rPr lang="en-US" sz="4400" dirty="0" smtClean="0"/>
              <a:t> </a:t>
            </a:r>
            <a:r>
              <a:rPr lang="en-US" sz="4400" dirty="0" err="1" smtClean="0"/>
              <a:t>lực</a:t>
            </a:r>
            <a:r>
              <a:rPr lang="en-US" sz="4400" dirty="0" smtClean="0"/>
              <a:t> </a:t>
            </a:r>
            <a:r>
              <a:rPr lang="en-US" sz="4400" dirty="0" err="1" smtClean="0"/>
              <a:t>để</a:t>
            </a:r>
            <a:r>
              <a:rPr lang="en-US" sz="4400" dirty="0" smtClean="0"/>
              <a:t> </a:t>
            </a:r>
            <a:r>
              <a:rPr lang="en-US" sz="4400" dirty="0" err="1" smtClean="0"/>
              <a:t>vận</a:t>
            </a:r>
            <a:r>
              <a:rPr lang="en-US" sz="4400" dirty="0" smtClean="0"/>
              <a:t> </a:t>
            </a:r>
            <a:r>
              <a:rPr lang="en-US" sz="4400" dirty="0" err="1" smtClean="0"/>
              <a:t>chuyển</a:t>
            </a:r>
            <a:r>
              <a:rPr lang="en-US" sz="4400" dirty="0" smtClean="0"/>
              <a:t> </a:t>
            </a:r>
            <a:r>
              <a:rPr lang="en-US" sz="4400" dirty="0" err="1" smtClean="0"/>
              <a:t>các</a:t>
            </a:r>
            <a:r>
              <a:rPr lang="en-US" sz="4400" dirty="0" smtClean="0"/>
              <a:t> </a:t>
            </a:r>
            <a:r>
              <a:rPr lang="en-US" sz="4400" dirty="0" err="1" smtClean="0"/>
              <a:t>chất</a:t>
            </a:r>
            <a:r>
              <a:rPr lang="en-US" sz="4400" dirty="0" smtClean="0"/>
              <a:t> </a:t>
            </a:r>
            <a:br>
              <a:rPr lang="en-US" sz="4400" dirty="0" smtClean="0"/>
            </a:br>
            <a:r>
              <a:rPr lang="en-US" sz="4400" dirty="0" err="1" smtClean="0"/>
              <a:t>đi</a:t>
            </a:r>
            <a:r>
              <a:rPr lang="en-US" sz="4400" dirty="0" smtClean="0"/>
              <a:t> </a:t>
            </a:r>
            <a:r>
              <a:rPr lang="en-US" sz="4400" dirty="0" err="1" smtClean="0"/>
              <a:t>nuôi</a:t>
            </a:r>
            <a:r>
              <a:rPr lang="en-US" sz="4400" dirty="0" smtClean="0"/>
              <a:t> </a:t>
            </a:r>
            <a:r>
              <a:rPr lang="en-US" sz="4400" dirty="0" err="1" smtClean="0"/>
              <a:t>cơ</a:t>
            </a:r>
            <a:r>
              <a:rPr lang="en-US" sz="4400" dirty="0" smtClean="0"/>
              <a:t> </a:t>
            </a:r>
            <a:r>
              <a:rPr lang="en-US" sz="4400" dirty="0" err="1" smtClean="0"/>
              <a:t>thể</a:t>
            </a:r>
            <a:r>
              <a:rPr lang="en-US" sz="4400" dirty="0" smtClean="0"/>
              <a:t> </a:t>
            </a:r>
            <a:r>
              <a:rPr lang="en-US" sz="4400" dirty="0" err="1" smtClean="0"/>
              <a:t>người</a:t>
            </a:r>
            <a:r>
              <a:rPr lang="en-US" sz="4400" dirty="0" smtClean="0"/>
              <a:t> </a:t>
            </a:r>
            <a:r>
              <a:rPr lang="en-US" sz="4400" dirty="0" err="1" smtClean="0"/>
              <a:t>được</a:t>
            </a:r>
            <a:r>
              <a:rPr lang="en-US" sz="4400" dirty="0" smtClean="0"/>
              <a:t> </a:t>
            </a:r>
            <a:r>
              <a:rPr lang="en-US" sz="4400" dirty="0" err="1" smtClean="0"/>
              <a:t>tạo</a:t>
            </a:r>
            <a:r>
              <a:rPr lang="en-US" sz="4400" dirty="0" smtClean="0"/>
              <a:t> </a:t>
            </a:r>
            <a:r>
              <a:rPr lang="en-US" sz="4400" dirty="0" err="1" smtClean="0"/>
              <a:t>ra</a:t>
            </a:r>
            <a:r>
              <a:rPr lang="en-US" sz="4400" dirty="0" smtClean="0"/>
              <a:t> </a:t>
            </a:r>
            <a:r>
              <a:rPr lang="en-US" sz="4400" dirty="0" err="1" smtClean="0"/>
              <a:t>từ</a:t>
            </a:r>
            <a:r>
              <a:rPr lang="en-US" sz="4400" dirty="0" smtClean="0"/>
              <a:t> </a:t>
            </a:r>
            <a:r>
              <a:rPr lang="en-US" sz="4400" dirty="0" err="1" smtClean="0"/>
              <a:t>đâu</a:t>
            </a:r>
            <a:r>
              <a:rPr lang="en-US" sz="4400" dirty="0" smtClean="0"/>
              <a:t>?</a:t>
            </a:r>
            <a:endParaRPr lang="en-US" sz="4400" dirty="0"/>
          </a:p>
        </p:txBody>
      </p:sp>
      <p:pic>
        <p:nvPicPr>
          <p:cNvPr id="5" name="Untitled Projec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69219" y="1865940"/>
            <a:ext cx="7936881" cy="4464385"/>
          </a:xfrm>
        </p:spPr>
      </p:pic>
    </p:spTree>
    <p:extLst>
      <p:ext uri="{BB962C8B-B14F-4D97-AF65-F5344CB8AC3E}">
        <p14:creationId xmlns:p14="http://schemas.microsoft.com/office/powerpoint/2010/main" val="41476322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I. </a:t>
            </a:r>
            <a:r>
              <a:rPr lang="en-US" b="1" dirty="0" err="1" smtClean="0">
                <a:solidFill>
                  <a:srgbClr val="FF0000"/>
                </a:solidFill>
              </a:rPr>
              <a:t>Sự</a:t>
            </a:r>
            <a:r>
              <a:rPr lang="en-US" b="1" dirty="0" smtClean="0">
                <a:solidFill>
                  <a:srgbClr val="FF0000"/>
                </a:solidFill>
              </a:rPr>
              <a:t> </a:t>
            </a:r>
            <a:r>
              <a:rPr lang="en-US" b="1" dirty="0" err="1" smtClean="0">
                <a:solidFill>
                  <a:srgbClr val="FF0000"/>
                </a:solidFill>
              </a:rPr>
              <a:t>hấp</a:t>
            </a:r>
            <a:r>
              <a:rPr lang="en-US" b="1" dirty="0" smtClean="0">
                <a:solidFill>
                  <a:srgbClr val="FF0000"/>
                </a:solidFill>
              </a:rPr>
              <a:t> </a:t>
            </a:r>
            <a:r>
              <a:rPr lang="en-US" b="1" dirty="0" err="1" smtClean="0">
                <a:solidFill>
                  <a:srgbClr val="FF0000"/>
                </a:solidFill>
              </a:rPr>
              <a:t>thụ</a:t>
            </a:r>
            <a:r>
              <a:rPr lang="en-US" b="1" dirty="0" smtClean="0">
                <a:solidFill>
                  <a:srgbClr val="FF0000"/>
                </a:solidFill>
              </a:rPr>
              <a:t> </a:t>
            </a:r>
            <a:r>
              <a:rPr lang="en-US" b="1" dirty="0" err="1" smtClean="0">
                <a:solidFill>
                  <a:srgbClr val="FF0000"/>
                </a:solidFill>
              </a:rPr>
              <a:t>nước</a:t>
            </a:r>
            <a:r>
              <a:rPr lang="en-US" b="1" dirty="0" smtClean="0">
                <a:solidFill>
                  <a:srgbClr val="FF0000"/>
                </a:solidFill>
              </a:rPr>
              <a:t> </a:t>
            </a:r>
            <a:r>
              <a:rPr lang="en-US" b="1" dirty="0" err="1" smtClean="0">
                <a:solidFill>
                  <a:srgbClr val="FF0000"/>
                </a:solidFill>
              </a:rPr>
              <a:t>và</a:t>
            </a:r>
            <a:r>
              <a:rPr lang="en-US" b="1" dirty="0" smtClean="0">
                <a:solidFill>
                  <a:srgbClr val="FF0000"/>
                </a:solidFill>
              </a:rPr>
              <a:t> </a:t>
            </a:r>
            <a:r>
              <a:rPr lang="en-US" b="1" dirty="0" err="1" smtClean="0">
                <a:solidFill>
                  <a:srgbClr val="FF0000"/>
                </a:solidFill>
              </a:rPr>
              <a:t>chất</a:t>
            </a:r>
            <a:r>
              <a:rPr lang="en-US" b="1" dirty="0" smtClean="0">
                <a:solidFill>
                  <a:srgbClr val="FF0000"/>
                </a:solidFill>
              </a:rPr>
              <a:t> </a:t>
            </a:r>
            <a:r>
              <a:rPr lang="en-US" b="1" dirty="0" err="1" smtClean="0">
                <a:solidFill>
                  <a:srgbClr val="FF0000"/>
                </a:solidFill>
              </a:rPr>
              <a:t>khoáng</a:t>
            </a:r>
            <a:r>
              <a:rPr lang="en-US" b="1" dirty="0" smtClean="0">
                <a:solidFill>
                  <a:srgbClr val="FF0000"/>
                </a:solidFill>
              </a:rPr>
              <a:t> </a:t>
            </a:r>
            <a:r>
              <a:rPr lang="en-US" b="1" dirty="0" err="1" smtClean="0">
                <a:solidFill>
                  <a:srgbClr val="FF0000"/>
                </a:solidFill>
              </a:rPr>
              <a:t>từ</a:t>
            </a:r>
            <a:r>
              <a:rPr lang="en-US" b="1" dirty="0" smtClean="0">
                <a:solidFill>
                  <a:srgbClr val="FF0000"/>
                </a:solidFill>
              </a:rPr>
              <a:t> </a:t>
            </a:r>
            <a:r>
              <a:rPr lang="en-US" b="1" dirty="0" err="1" smtClean="0">
                <a:solidFill>
                  <a:srgbClr val="FF0000"/>
                </a:solidFill>
              </a:rPr>
              <a:t>môi</a:t>
            </a:r>
            <a:r>
              <a:rPr lang="en-US" b="1" dirty="0" smtClean="0">
                <a:solidFill>
                  <a:srgbClr val="FF0000"/>
                </a:solidFill>
              </a:rPr>
              <a:t> </a:t>
            </a:r>
            <a:r>
              <a:rPr lang="en-US" b="1" dirty="0" err="1" smtClean="0">
                <a:solidFill>
                  <a:srgbClr val="FF0000"/>
                </a:solidFill>
              </a:rPr>
              <a:t>trường</a:t>
            </a:r>
            <a:r>
              <a:rPr lang="en-US" b="1" dirty="0" smtClean="0">
                <a:solidFill>
                  <a:srgbClr val="FF0000"/>
                </a:solidFill>
              </a:rPr>
              <a:t> </a:t>
            </a:r>
            <a:r>
              <a:rPr lang="en-US" b="1" dirty="0" err="1" smtClean="0">
                <a:solidFill>
                  <a:srgbClr val="FF0000"/>
                </a:solidFill>
              </a:rPr>
              <a:t>ngoài</a:t>
            </a:r>
            <a:r>
              <a:rPr lang="en-US" b="1" dirty="0" smtClean="0">
                <a:solidFill>
                  <a:srgbClr val="FF0000"/>
                </a:solidFill>
              </a:rPr>
              <a:t> </a:t>
            </a:r>
            <a:r>
              <a:rPr lang="en-US" b="1" dirty="0" err="1" smtClean="0">
                <a:solidFill>
                  <a:srgbClr val="FF0000"/>
                </a:solidFill>
              </a:rPr>
              <a:t>vào</a:t>
            </a:r>
            <a:r>
              <a:rPr lang="en-US" b="1" dirty="0" smtClean="0">
                <a:solidFill>
                  <a:srgbClr val="FF0000"/>
                </a:solidFill>
              </a:rPr>
              <a:t> </a:t>
            </a:r>
            <a:r>
              <a:rPr lang="en-US" b="1" dirty="0" err="1" smtClean="0">
                <a:solidFill>
                  <a:srgbClr val="FF0000"/>
                </a:solidFill>
              </a:rPr>
              <a:t>rễ</a:t>
            </a:r>
            <a:endParaRPr lang="en-US" dirty="0"/>
          </a:p>
        </p:txBody>
      </p:sp>
      <p:sp>
        <p:nvSpPr>
          <p:cNvPr id="3" name="Content Placeholder 2"/>
          <p:cNvSpPr>
            <a:spLocks noGrp="1"/>
          </p:cNvSpPr>
          <p:nvPr>
            <p:ph idx="1"/>
          </p:nvPr>
        </p:nvSpPr>
        <p:spPr/>
        <p:txBody>
          <a:bodyPr/>
          <a:lstStyle/>
          <a:p>
            <a:pPr algn="ctr"/>
            <a:r>
              <a:rPr lang="en-US" sz="3600" dirty="0" smtClean="0"/>
              <a:t>THẢO LUẬN:</a:t>
            </a:r>
          </a:p>
          <a:p>
            <a:pPr algn="just"/>
            <a:r>
              <a:rPr lang="en-US" sz="3600" dirty="0" smtClean="0"/>
              <a:t>1</a:t>
            </a:r>
            <a:r>
              <a:rPr lang="en-US" sz="3600" dirty="0"/>
              <a:t>/ </a:t>
            </a:r>
            <a:r>
              <a:rPr lang="en-US" sz="3600" dirty="0" err="1"/>
              <a:t>Vì</a:t>
            </a:r>
            <a:r>
              <a:rPr lang="en-US" sz="3600" dirty="0"/>
              <a:t> </a:t>
            </a:r>
            <a:r>
              <a:rPr lang="en-US" sz="3600" dirty="0" err="1"/>
              <a:t>sao</a:t>
            </a:r>
            <a:r>
              <a:rPr lang="en-US" sz="3600" dirty="0"/>
              <a:t> </a:t>
            </a:r>
            <a:r>
              <a:rPr lang="en-US" sz="3600" dirty="0" err="1"/>
              <a:t>cây</a:t>
            </a:r>
            <a:r>
              <a:rPr lang="en-US" sz="3600" dirty="0"/>
              <a:t> </a:t>
            </a:r>
            <a:r>
              <a:rPr lang="en-US" sz="3600" dirty="0" err="1"/>
              <a:t>cần</a:t>
            </a:r>
            <a:r>
              <a:rPr lang="en-US" sz="3600" dirty="0"/>
              <a:t> </a:t>
            </a:r>
            <a:r>
              <a:rPr lang="en-US" sz="3600" dirty="0" err="1"/>
              <a:t>nước</a:t>
            </a:r>
            <a:r>
              <a:rPr lang="en-US" sz="3600" dirty="0"/>
              <a:t> </a:t>
            </a:r>
            <a:r>
              <a:rPr lang="en-US" sz="3600" dirty="0" err="1"/>
              <a:t>và</a:t>
            </a:r>
            <a:r>
              <a:rPr lang="en-US" sz="3600" dirty="0"/>
              <a:t> </a:t>
            </a:r>
            <a:r>
              <a:rPr lang="en-US" sz="3600" dirty="0" err="1"/>
              <a:t>chất</a:t>
            </a:r>
            <a:r>
              <a:rPr lang="en-US" sz="3600" dirty="0"/>
              <a:t> </a:t>
            </a:r>
            <a:r>
              <a:rPr lang="en-US" sz="3600" dirty="0" err="1"/>
              <a:t>khoáng</a:t>
            </a:r>
            <a:r>
              <a:rPr lang="en-US" sz="3600" dirty="0"/>
              <a:t>?</a:t>
            </a:r>
          </a:p>
          <a:p>
            <a:pPr algn="just"/>
            <a:r>
              <a:rPr lang="en-US" sz="3600" dirty="0"/>
              <a:t>2/ </a:t>
            </a:r>
            <a:r>
              <a:rPr lang="en-US" sz="3600" dirty="0" err="1"/>
              <a:t>Rễ</a:t>
            </a:r>
            <a:r>
              <a:rPr lang="en-US" sz="3600" dirty="0"/>
              <a:t> </a:t>
            </a:r>
            <a:r>
              <a:rPr lang="en-US" sz="3600" dirty="0" err="1"/>
              <a:t>cây</a:t>
            </a:r>
            <a:r>
              <a:rPr lang="en-US" sz="3600" dirty="0"/>
              <a:t> </a:t>
            </a:r>
            <a:r>
              <a:rPr lang="en-US" sz="3600" dirty="0" err="1"/>
              <a:t>hút</a:t>
            </a:r>
            <a:r>
              <a:rPr lang="en-US" sz="3600" dirty="0"/>
              <a:t> </a:t>
            </a:r>
            <a:r>
              <a:rPr lang="en-US" sz="3600" dirty="0" err="1"/>
              <a:t>nước</a:t>
            </a:r>
            <a:r>
              <a:rPr lang="en-US" sz="3600" dirty="0"/>
              <a:t> </a:t>
            </a:r>
            <a:r>
              <a:rPr lang="en-US" sz="3600" dirty="0" err="1"/>
              <a:t>và</a:t>
            </a:r>
            <a:r>
              <a:rPr lang="en-US" sz="3600" dirty="0"/>
              <a:t> </a:t>
            </a:r>
            <a:r>
              <a:rPr lang="en-US" sz="3600" dirty="0" err="1"/>
              <a:t>muối</a:t>
            </a:r>
            <a:r>
              <a:rPr lang="en-US" sz="3600" dirty="0"/>
              <a:t> </a:t>
            </a:r>
            <a:r>
              <a:rPr lang="en-US" sz="3600" dirty="0" err="1"/>
              <a:t>khoáng</a:t>
            </a:r>
            <a:r>
              <a:rPr lang="en-US" sz="3600" dirty="0"/>
              <a:t> </a:t>
            </a:r>
            <a:r>
              <a:rPr lang="en-US" sz="3600" dirty="0" err="1"/>
              <a:t>được</a:t>
            </a:r>
            <a:r>
              <a:rPr lang="en-US" sz="3600" dirty="0"/>
              <a:t> </a:t>
            </a:r>
            <a:r>
              <a:rPr lang="en-US" sz="3600" dirty="0" err="1"/>
              <a:t>nhờ</a:t>
            </a:r>
            <a:r>
              <a:rPr lang="en-US" sz="3600" dirty="0"/>
              <a:t> </a:t>
            </a:r>
            <a:r>
              <a:rPr lang="en-US" sz="3600" dirty="0" err="1"/>
              <a:t>đâu</a:t>
            </a:r>
            <a:r>
              <a:rPr lang="en-US" sz="3600" dirty="0"/>
              <a:t>? </a:t>
            </a:r>
          </a:p>
          <a:p>
            <a:pPr algn="just"/>
            <a:r>
              <a:rPr lang="en-US" sz="3600" dirty="0"/>
              <a:t>3/ </a:t>
            </a:r>
            <a:r>
              <a:rPr lang="en-US" sz="3600" dirty="0" err="1" smtClean="0"/>
              <a:t>Có</a:t>
            </a:r>
            <a:r>
              <a:rPr lang="en-US" sz="3600" dirty="0" smtClean="0"/>
              <a:t> </a:t>
            </a:r>
            <a:r>
              <a:rPr lang="en-US" sz="3600" dirty="0" err="1" smtClean="0"/>
              <a:t>mấy</a:t>
            </a:r>
            <a:r>
              <a:rPr lang="en-US" sz="3600" dirty="0" smtClean="0"/>
              <a:t> con </a:t>
            </a:r>
            <a:r>
              <a:rPr lang="en-US" sz="3600" dirty="0" err="1" smtClean="0"/>
              <a:t>đường</a:t>
            </a:r>
            <a:r>
              <a:rPr lang="en-US" sz="3600" dirty="0" smtClean="0"/>
              <a:t> </a:t>
            </a:r>
            <a:r>
              <a:rPr lang="en-US" sz="3600" dirty="0" err="1" smtClean="0"/>
              <a:t>hấp</a:t>
            </a:r>
            <a:r>
              <a:rPr lang="en-US" sz="3600" dirty="0" smtClean="0"/>
              <a:t> </a:t>
            </a:r>
            <a:r>
              <a:rPr lang="en-US" sz="3600" dirty="0" err="1" smtClean="0"/>
              <a:t>thụ</a:t>
            </a:r>
            <a:r>
              <a:rPr lang="en-US" sz="3600" dirty="0" smtClean="0"/>
              <a:t> </a:t>
            </a:r>
            <a:r>
              <a:rPr lang="en-US" sz="3600" dirty="0" err="1" smtClean="0"/>
              <a:t>nước</a:t>
            </a:r>
            <a:r>
              <a:rPr lang="en-US" sz="3600" dirty="0" smtClean="0"/>
              <a:t> </a:t>
            </a:r>
            <a:r>
              <a:rPr lang="en-US" sz="3600" dirty="0" err="1"/>
              <a:t>và</a:t>
            </a:r>
            <a:r>
              <a:rPr lang="en-US" sz="3600" dirty="0"/>
              <a:t> </a:t>
            </a:r>
            <a:r>
              <a:rPr lang="en-US" sz="3600" dirty="0" err="1"/>
              <a:t>chất</a:t>
            </a:r>
            <a:r>
              <a:rPr lang="en-US" sz="3600" dirty="0"/>
              <a:t> </a:t>
            </a:r>
            <a:r>
              <a:rPr lang="en-US" sz="3600" dirty="0" err="1"/>
              <a:t>khoáng</a:t>
            </a:r>
            <a:r>
              <a:rPr lang="en-US" sz="3600" dirty="0"/>
              <a:t> </a:t>
            </a:r>
            <a:r>
              <a:rPr lang="en-US" sz="3600" dirty="0" err="1"/>
              <a:t>từ</a:t>
            </a:r>
            <a:r>
              <a:rPr lang="en-US" sz="3600" dirty="0"/>
              <a:t> </a:t>
            </a:r>
            <a:r>
              <a:rPr lang="en-US" sz="3600" dirty="0" err="1"/>
              <a:t>đất</a:t>
            </a:r>
            <a:r>
              <a:rPr lang="en-US" sz="3600" dirty="0"/>
              <a:t> </a:t>
            </a:r>
            <a:r>
              <a:rPr lang="en-US" sz="3600" dirty="0" err="1" smtClean="0"/>
              <a:t>vào</a:t>
            </a:r>
            <a:r>
              <a:rPr lang="en-US" sz="3600" dirty="0" smtClean="0"/>
              <a:t> </a:t>
            </a:r>
            <a:r>
              <a:rPr lang="en-US" sz="3600" dirty="0" err="1" smtClean="0"/>
              <a:t>cây</a:t>
            </a:r>
            <a:r>
              <a:rPr lang="en-US" sz="3600" dirty="0" smtClean="0"/>
              <a:t>? </a:t>
            </a:r>
            <a:endParaRPr lang="en-US" sz="3600" dirty="0"/>
          </a:p>
          <a:p>
            <a:pPr algn="just"/>
            <a:r>
              <a:rPr lang="en-US" sz="3600" dirty="0"/>
              <a:t>4/ </a:t>
            </a:r>
            <a:r>
              <a:rPr lang="en-US" sz="3600" dirty="0" err="1"/>
              <a:t>Tại</a:t>
            </a:r>
            <a:r>
              <a:rPr lang="en-US" sz="3600" dirty="0"/>
              <a:t> </a:t>
            </a:r>
            <a:r>
              <a:rPr lang="en-US" sz="3600" dirty="0" err="1"/>
              <a:t>sao</a:t>
            </a:r>
            <a:r>
              <a:rPr lang="en-US" sz="3600" dirty="0"/>
              <a:t> </a:t>
            </a:r>
            <a:r>
              <a:rPr lang="en-US" sz="3600" dirty="0" err="1"/>
              <a:t>sự</a:t>
            </a:r>
            <a:r>
              <a:rPr lang="en-US" sz="3600" dirty="0"/>
              <a:t> </a:t>
            </a:r>
            <a:r>
              <a:rPr lang="en-US" sz="3600" dirty="0" err="1"/>
              <a:t>hút</a:t>
            </a:r>
            <a:r>
              <a:rPr lang="en-US" sz="3600" dirty="0"/>
              <a:t> </a:t>
            </a:r>
            <a:r>
              <a:rPr lang="en-US" sz="3600" dirty="0" err="1"/>
              <a:t>nước</a:t>
            </a:r>
            <a:r>
              <a:rPr lang="en-US" sz="3600" dirty="0"/>
              <a:t> </a:t>
            </a:r>
            <a:r>
              <a:rPr lang="en-US" sz="3600" dirty="0" err="1"/>
              <a:t>và</a:t>
            </a:r>
            <a:r>
              <a:rPr lang="en-US" sz="3600" dirty="0"/>
              <a:t> </a:t>
            </a:r>
            <a:r>
              <a:rPr lang="en-US" sz="3600" dirty="0" err="1"/>
              <a:t>muối</a:t>
            </a:r>
            <a:r>
              <a:rPr lang="en-US" sz="3600" dirty="0"/>
              <a:t> </a:t>
            </a:r>
            <a:r>
              <a:rPr lang="en-US" sz="3600" dirty="0" err="1"/>
              <a:t>khoáng</a:t>
            </a:r>
            <a:r>
              <a:rPr lang="en-US" sz="3600" dirty="0"/>
              <a:t> </a:t>
            </a:r>
            <a:r>
              <a:rPr lang="en-US" sz="3600" dirty="0" err="1"/>
              <a:t>không</a:t>
            </a:r>
            <a:r>
              <a:rPr lang="en-US" sz="3600" dirty="0"/>
              <a:t> </a:t>
            </a:r>
            <a:r>
              <a:rPr lang="en-US" sz="3600" dirty="0" err="1"/>
              <a:t>thể</a:t>
            </a:r>
            <a:r>
              <a:rPr lang="en-US" sz="3600" dirty="0"/>
              <a:t> </a:t>
            </a:r>
            <a:r>
              <a:rPr lang="en-US" sz="3600" dirty="0" err="1"/>
              <a:t>tách</a:t>
            </a:r>
            <a:r>
              <a:rPr lang="en-US" sz="3600" dirty="0"/>
              <a:t> </a:t>
            </a:r>
            <a:r>
              <a:rPr lang="en-US" sz="3600" dirty="0" err="1"/>
              <a:t>rời</a:t>
            </a:r>
            <a:r>
              <a:rPr lang="en-US" sz="3600" dirty="0"/>
              <a:t>?</a:t>
            </a:r>
          </a:p>
          <a:p>
            <a:pPr algn="just"/>
            <a:endParaRPr lang="en-US" sz="3600" dirty="0"/>
          </a:p>
        </p:txBody>
      </p:sp>
      <p:sp>
        <p:nvSpPr>
          <p:cNvPr id="4" name="Footer Placeholder 3"/>
          <p:cNvSpPr>
            <a:spLocks noGrp="1"/>
          </p:cNvSpPr>
          <p:nvPr>
            <p:ph type="ftr" sz="quarter" idx="11"/>
          </p:nvPr>
        </p:nvSpPr>
        <p:spPr/>
        <p:txBody>
          <a:bodyPr/>
          <a:lstStyle/>
          <a:p>
            <a:pPr>
              <a:defRPr/>
            </a:pPr>
            <a:r>
              <a:rPr lang="en-US" smtClean="0"/>
              <a:t>GV: Trần Thu Thảo</a:t>
            </a:r>
            <a:endParaRPr lang="en-US"/>
          </a:p>
        </p:txBody>
      </p:sp>
    </p:spTree>
    <p:extLst>
      <p:ext uri="{BB962C8B-B14F-4D97-AF65-F5344CB8AC3E}">
        <p14:creationId xmlns:p14="http://schemas.microsoft.com/office/powerpoint/2010/main" val="24624180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rPr>
              <a:t>I. </a:t>
            </a:r>
            <a:r>
              <a:rPr lang="en-US" b="1" dirty="0" err="1">
                <a:solidFill>
                  <a:srgbClr val="FF0000"/>
                </a:solidFill>
              </a:rPr>
              <a:t>Sự</a:t>
            </a:r>
            <a:r>
              <a:rPr lang="en-US" b="1" dirty="0">
                <a:solidFill>
                  <a:srgbClr val="FF0000"/>
                </a:solidFill>
              </a:rPr>
              <a:t> </a:t>
            </a:r>
            <a:r>
              <a:rPr lang="en-US" b="1" dirty="0" err="1">
                <a:solidFill>
                  <a:srgbClr val="FF0000"/>
                </a:solidFill>
              </a:rPr>
              <a:t>hấp</a:t>
            </a:r>
            <a:r>
              <a:rPr lang="en-US" b="1" dirty="0">
                <a:solidFill>
                  <a:srgbClr val="FF0000"/>
                </a:solidFill>
              </a:rPr>
              <a:t> </a:t>
            </a:r>
            <a:r>
              <a:rPr lang="en-US" b="1" dirty="0" err="1">
                <a:solidFill>
                  <a:srgbClr val="FF0000"/>
                </a:solidFill>
              </a:rPr>
              <a:t>thụ</a:t>
            </a:r>
            <a:r>
              <a:rPr lang="en-US" b="1" dirty="0">
                <a:solidFill>
                  <a:srgbClr val="FF0000"/>
                </a:solidFill>
              </a:rPr>
              <a:t> </a:t>
            </a:r>
            <a:r>
              <a:rPr lang="en-US" b="1" dirty="0" err="1">
                <a:solidFill>
                  <a:srgbClr val="FF0000"/>
                </a:solidFill>
              </a:rPr>
              <a:t>nước</a:t>
            </a:r>
            <a:r>
              <a:rPr lang="en-US" b="1" dirty="0">
                <a:solidFill>
                  <a:srgbClr val="FF0000"/>
                </a:solidFill>
              </a:rPr>
              <a:t> </a:t>
            </a:r>
            <a:r>
              <a:rPr lang="en-US" b="1" dirty="0" err="1">
                <a:solidFill>
                  <a:srgbClr val="FF0000"/>
                </a:solidFill>
              </a:rPr>
              <a:t>và</a:t>
            </a:r>
            <a:r>
              <a:rPr lang="en-US" b="1" dirty="0">
                <a:solidFill>
                  <a:srgbClr val="FF0000"/>
                </a:solidFill>
              </a:rPr>
              <a:t> </a:t>
            </a:r>
            <a:r>
              <a:rPr lang="en-US" b="1" dirty="0" err="1">
                <a:solidFill>
                  <a:srgbClr val="FF0000"/>
                </a:solidFill>
              </a:rPr>
              <a:t>chất</a:t>
            </a:r>
            <a:r>
              <a:rPr lang="en-US" b="1" dirty="0">
                <a:solidFill>
                  <a:srgbClr val="FF0000"/>
                </a:solidFill>
              </a:rPr>
              <a:t> </a:t>
            </a:r>
            <a:r>
              <a:rPr lang="en-US" b="1" dirty="0" err="1">
                <a:solidFill>
                  <a:srgbClr val="FF0000"/>
                </a:solidFill>
              </a:rPr>
              <a:t>khoáng</a:t>
            </a:r>
            <a:r>
              <a:rPr lang="en-US" b="1" dirty="0">
                <a:solidFill>
                  <a:srgbClr val="FF0000"/>
                </a:solidFill>
              </a:rPr>
              <a:t> </a:t>
            </a:r>
            <a:r>
              <a:rPr lang="en-US" b="1" dirty="0" err="1">
                <a:solidFill>
                  <a:srgbClr val="FF0000"/>
                </a:solidFill>
              </a:rPr>
              <a:t>từ</a:t>
            </a:r>
            <a:r>
              <a:rPr lang="en-US" b="1" dirty="0">
                <a:solidFill>
                  <a:srgbClr val="FF0000"/>
                </a:solidFill>
              </a:rPr>
              <a:t> </a:t>
            </a:r>
            <a:r>
              <a:rPr lang="en-US" b="1" dirty="0" err="1">
                <a:solidFill>
                  <a:srgbClr val="FF0000"/>
                </a:solidFill>
              </a:rPr>
              <a:t>môi</a:t>
            </a:r>
            <a:r>
              <a:rPr lang="en-US" b="1" dirty="0">
                <a:solidFill>
                  <a:srgbClr val="FF0000"/>
                </a:solidFill>
              </a:rPr>
              <a:t> </a:t>
            </a:r>
            <a:r>
              <a:rPr lang="en-US" b="1" dirty="0" err="1">
                <a:solidFill>
                  <a:srgbClr val="FF0000"/>
                </a:solidFill>
              </a:rPr>
              <a:t>trường</a:t>
            </a:r>
            <a:r>
              <a:rPr lang="en-US" b="1" dirty="0">
                <a:solidFill>
                  <a:srgbClr val="FF0000"/>
                </a:solidFill>
              </a:rPr>
              <a:t> </a:t>
            </a:r>
            <a:r>
              <a:rPr lang="en-US" b="1" dirty="0" err="1">
                <a:solidFill>
                  <a:srgbClr val="FF0000"/>
                </a:solidFill>
              </a:rPr>
              <a:t>ngoài</a:t>
            </a:r>
            <a:r>
              <a:rPr lang="en-US" b="1" dirty="0">
                <a:solidFill>
                  <a:srgbClr val="FF0000"/>
                </a:solidFill>
              </a:rPr>
              <a:t> </a:t>
            </a:r>
            <a:r>
              <a:rPr lang="en-US" b="1" dirty="0" err="1">
                <a:solidFill>
                  <a:srgbClr val="FF0000"/>
                </a:solidFill>
              </a:rPr>
              <a:t>vào</a:t>
            </a:r>
            <a:r>
              <a:rPr lang="en-US" b="1" dirty="0">
                <a:solidFill>
                  <a:srgbClr val="FF0000"/>
                </a:solidFill>
              </a:rPr>
              <a:t> </a:t>
            </a:r>
            <a:r>
              <a:rPr lang="en-US" b="1" dirty="0" err="1" smtClean="0">
                <a:solidFill>
                  <a:srgbClr val="FF0000"/>
                </a:solidFill>
              </a:rPr>
              <a:t>rễ</a:t>
            </a:r>
            <a:endParaRPr lang="en-US" dirty="0">
              <a:solidFill>
                <a:srgbClr val="FF0000"/>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9859" y="1845513"/>
            <a:ext cx="10058400" cy="4505238"/>
          </a:xfrm>
          <a:prstGeom prst="rect">
            <a:avLst/>
          </a:prstGeom>
        </p:spPr>
      </p:pic>
    </p:spTree>
    <p:extLst>
      <p:ext uri="{BB962C8B-B14F-4D97-AF65-F5344CB8AC3E}">
        <p14:creationId xmlns:p14="http://schemas.microsoft.com/office/powerpoint/2010/main" val="32410962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6433" y="167425"/>
            <a:ext cx="10058400" cy="1569302"/>
          </a:xfrm>
        </p:spPr>
        <p:txBody>
          <a:bodyPr>
            <a:normAutofit fontScale="90000"/>
          </a:bodyPr>
          <a:lstStyle/>
          <a:p>
            <a:r>
              <a:rPr lang="en-US" b="1" dirty="0" smtClean="0">
                <a:solidFill>
                  <a:srgbClr val="FF0000"/>
                </a:solidFill>
              </a:rPr>
              <a:t>I. </a:t>
            </a:r>
            <a:r>
              <a:rPr lang="en-US" b="1" dirty="0" err="1" smtClean="0">
                <a:solidFill>
                  <a:srgbClr val="FF0000"/>
                </a:solidFill>
              </a:rPr>
              <a:t>Sự</a:t>
            </a:r>
            <a:r>
              <a:rPr lang="en-US" b="1" dirty="0" smtClean="0">
                <a:solidFill>
                  <a:srgbClr val="FF0000"/>
                </a:solidFill>
              </a:rPr>
              <a:t> </a:t>
            </a:r>
            <a:r>
              <a:rPr lang="en-US" b="1" dirty="0" err="1" smtClean="0">
                <a:solidFill>
                  <a:srgbClr val="FF0000"/>
                </a:solidFill>
              </a:rPr>
              <a:t>hấp</a:t>
            </a:r>
            <a:r>
              <a:rPr lang="en-US" b="1" dirty="0" smtClean="0">
                <a:solidFill>
                  <a:srgbClr val="FF0000"/>
                </a:solidFill>
              </a:rPr>
              <a:t> </a:t>
            </a:r>
            <a:r>
              <a:rPr lang="en-US" b="1" dirty="0" err="1" smtClean="0">
                <a:solidFill>
                  <a:srgbClr val="FF0000"/>
                </a:solidFill>
              </a:rPr>
              <a:t>thụ</a:t>
            </a:r>
            <a:r>
              <a:rPr lang="en-US" b="1" dirty="0" smtClean="0">
                <a:solidFill>
                  <a:srgbClr val="FF0000"/>
                </a:solidFill>
              </a:rPr>
              <a:t> </a:t>
            </a:r>
            <a:r>
              <a:rPr lang="en-US" b="1" dirty="0" err="1" smtClean="0">
                <a:solidFill>
                  <a:srgbClr val="FF0000"/>
                </a:solidFill>
              </a:rPr>
              <a:t>nước</a:t>
            </a:r>
            <a:r>
              <a:rPr lang="en-US" b="1" dirty="0" smtClean="0">
                <a:solidFill>
                  <a:srgbClr val="FF0000"/>
                </a:solidFill>
              </a:rPr>
              <a:t> </a:t>
            </a:r>
            <a:r>
              <a:rPr lang="en-US" b="1" dirty="0" err="1" smtClean="0">
                <a:solidFill>
                  <a:srgbClr val="FF0000"/>
                </a:solidFill>
              </a:rPr>
              <a:t>và</a:t>
            </a:r>
            <a:r>
              <a:rPr lang="en-US" b="1" dirty="0" smtClean="0">
                <a:solidFill>
                  <a:srgbClr val="FF0000"/>
                </a:solidFill>
              </a:rPr>
              <a:t> </a:t>
            </a:r>
            <a:r>
              <a:rPr lang="en-US" b="1" dirty="0" err="1" smtClean="0">
                <a:solidFill>
                  <a:srgbClr val="FF0000"/>
                </a:solidFill>
              </a:rPr>
              <a:t>chất</a:t>
            </a:r>
            <a:r>
              <a:rPr lang="en-US" b="1" dirty="0" smtClean="0">
                <a:solidFill>
                  <a:srgbClr val="FF0000"/>
                </a:solidFill>
              </a:rPr>
              <a:t> </a:t>
            </a:r>
            <a:r>
              <a:rPr lang="en-US" b="1" dirty="0" err="1" smtClean="0">
                <a:solidFill>
                  <a:srgbClr val="FF0000"/>
                </a:solidFill>
              </a:rPr>
              <a:t>khoáng</a:t>
            </a:r>
            <a:r>
              <a:rPr lang="en-US" b="1" dirty="0" smtClean="0">
                <a:solidFill>
                  <a:srgbClr val="FF0000"/>
                </a:solidFill>
              </a:rPr>
              <a:t> </a:t>
            </a:r>
            <a:r>
              <a:rPr lang="en-US" b="1" dirty="0" err="1" smtClean="0">
                <a:solidFill>
                  <a:srgbClr val="FF0000"/>
                </a:solidFill>
              </a:rPr>
              <a:t>từ</a:t>
            </a:r>
            <a:r>
              <a:rPr lang="en-US" b="1" dirty="0" smtClean="0">
                <a:solidFill>
                  <a:srgbClr val="FF0000"/>
                </a:solidFill>
              </a:rPr>
              <a:t> </a:t>
            </a:r>
            <a:r>
              <a:rPr lang="en-US" b="1" dirty="0" err="1" smtClean="0">
                <a:solidFill>
                  <a:srgbClr val="FF0000"/>
                </a:solidFill>
              </a:rPr>
              <a:t>môi</a:t>
            </a:r>
            <a:r>
              <a:rPr lang="en-US" b="1" dirty="0" smtClean="0">
                <a:solidFill>
                  <a:srgbClr val="FF0000"/>
                </a:solidFill>
              </a:rPr>
              <a:t> </a:t>
            </a:r>
            <a:r>
              <a:rPr lang="en-US" b="1" dirty="0" err="1" smtClean="0">
                <a:solidFill>
                  <a:srgbClr val="FF0000"/>
                </a:solidFill>
              </a:rPr>
              <a:t>trường</a:t>
            </a:r>
            <a:r>
              <a:rPr lang="en-US" b="1" dirty="0" smtClean="0">
                <a:solidFill>
                  <a:srgbClr val="FF0000"/>
                </a:solidFill>
              </a:rPr>
              <a:t> </a:t>
            </a:r>
            <a:r>
              <a:rPr lang="en-US" b="1" dirty="0" err="1" smtClean="0">
                <a:solidFill>
                  <a:srgbClr val="FF0000"/>
                </a:solidFill>
              </a:rPr>
              <a:t>ngoài</a:t>
            </a:r>
            <a:r>
              <a:rPr lang="en-US" b="1" dirty="0" smtClean="0">
                <a:solidFill>
                  <a:srgbClr val="FF0000"/>
                </a:solidFill>
              </a:rPr>
              <a:t> </a:t>
            </a:r>
            <a:r>
              <a:rPr lang="en-US" b="1" dirty="0" err="1" smtClean="0">
                <a:solidFill>
                  <a:srgbClr val="FF0000"/>
                </a:solidFill>
              </a:rPr>
              <a:t>vào</a:t>
            </a:r>
            <a:r>
              <a:rPr lang="en-US" b="1" dirty="0" smtClean="0">
                <a:solidFill>
                  <a:srgbClr val="FF0000"/>
                </a:solidFill>
              </a:rPr>
              <a:t> </a:t>
            </a:r>
            <a:r>
              <a:rPr lang="en-US" b="1" dirty="0" err="1" smtClean="0">
                <a:solidFill>
                  <a:srgbClr val="FF0000"/>
                </a:solidFill>
              </a:rPr>
              <a:t>rễ</a:t>
            </a:r>
            <a:endParaRPr lang="en-US" dirty="0"/>
          </a:p>
        </p:txBody>
      </p:sp>
      <p:sp>
        <p:nvSpPr>
          <p:cNvPr id="3" name="Content Placeholder 2"/>
          <p:cNvSpPr>
            <a:spLocks noGrp="1"/>
          </p:cNvSpPr>
          <p:nvPr>
            <p:ph idx="1"/>
          </p:nvPr>
        </p:nvSpPr>
        <p:spPr/>
        <p:txBody>
          <a:bodyPr/>
          <a:lstStyle/>
          <a:p>
            <a:pPr algn="just"/>
            <a:r>
              <a:rPr lang="en-US" sz="3600" dirty="0">
                <a:latin typeface="Arial (Body)"/>
              </a:rPr>
              <a:t>- </a:t>
            </a:r>
            <a:r>
              <a:rPr lang="vi-VN" sz="3600" dirty="0">
                <a:latin typeface="Arial (Body)"/>
              </a:rPr>
              <a:t>Nước và chất khoáng hoà tan trong đất được các tế bào </a:t>
            </a:r>
            <a:r>
              <a:rPr lang="vi-VN" sz="3600" dirty="0" smtClean="0">
                <a:latin typeface="Arial (Body)"/>
              </a:rPr>
              <a:t>l</a:t>
            </a:r>
            <a:r>
              <a:rPr lang="en-US" sz="3600" dirty="0">
                <a:latin typeface="Arial (Body)"/>
              </a:rPr>
              <a:t>ô</a:t>
            </a:r>
            <a:r>
              <a:rPr lang="vi-VN" sz="3600" dirty="0" smtClean="0">
                <a:latin typeface="Arial (Body)"/>
              </a:rPr>
              <a:t>ng </a:t>
            </a:r>
            <a:r>
              <a:rPr lang="vi-VN" sz="3600" dirty="0">
                <a:latin typeface="Arial (Body)"/>
              </a:rPr>
              <a:t>hút hấp thụ vào </a:t>
            </a:r>
            <a:r>
              <a:rPr lang="vi-VN" sz="3600" dirty="0" smtClean="0">
                <a:latin typeface="Arial (Body)"/>
              </a:rPr>
              <a:t>r</a:t>
            </a:r>
            <a:r>
              <a:rPr lang="en-US" sz="3600" dirty="0" smtClean="0">
                <a:latin typeface="Arial (Body)"/>
              </a:rPr>
              <a:t>ễ</a:t>
            </a:r>
            <a:r>
              <a:rPr lang="vi-VN" sz="3600" dirty="0" smtClean="0">
                <a:latin typeface="Arial (Body)"/>
              </a:rPr>
              <a:t> r</a:t>
            </a:r>
            <a:r>
              <a:rPr lang="en-US" sz="3600" dirty="0" smtClean="0">
                <a:latin typeface="Arial (Body)"/>
              </a:rPr>
              <a:t>ồ</a:t>
            </a:r>
            <a:r>
              <a:rPr lang="vi-VN" sz="3600" dirty="0" smtClean="0">
                <a:latin typeface="Arial (Body)"/>
              </a:rPr>
              <a:t>i </a:t>
            </a:r>
            <a:r>
              <a:rPr lang="vi-VN" sz="3600" dirty="0">
                <a:latin typeface="Arial (Body)"/>
              </a:rPr>
              <a:t>vận chuyển từ </a:t>
            </a:r>
            <a:r>
              <a:rPr lang="vi-VN" sz="3600" dirty="0" smtClean="0">
                <a:latin typeface="Arial (Body)"/>
              </a:rPr>
              <a:t>r</a:t>
            </a:r>
            <a:r>
              <a:rPr lang="en-US" sz="3600" dirty="0" smtClean="0">
                <a:latin typeface="Arial (Body)"/>
              </a:rPr>
              <a:t>ễ</a:t>
            </a:r>
            <a:r>
              <a:rPr lang="vi-VN" sz="3600" dirty="0" smtClean="0">
                <a:latin typeface="Arial (Body)"/>
              </a:rPr>
              <a:t> lên</a:t>
            </a:r>
            <a:r>
              <a:rPr lang="en-US" sz="3600" dirty="0" smtClean="0">
                <a:latin typeface="Arial (Body)"/>
              </a:rPr>
              <a:t> </a:t>
            </a:r>
            <a:r>
              <a:rPr lang="en-US" sz="3600" dirty="0" err="1" smtClean="0">
                <a:latin typeface="Arial (Body)"/>
              </a:rPr>
              <a:t>các</a:t>
            </a:r>
            <a:r>
              <a:rPr lang="en-US" sz="3600" dirty="0" smtClean="0">
                <a:latin typeface="Arial (Body)"/>
              </a:rPr>
              <a:t> </a:t>
            </a:r>
            <a:r>
              <a:rPr lang="en-US" sz="3600" dirty="0" err="1" smtClean="0">
                <a:latin typeface="Arial (Body)"/>
              </a:rPr>
              <a:t>bộ</a:t>
            </a:r>
            <a:r>
              <a:rPr lang="en-US" sz="3600" dirty="0" smtClean="0">
                <a:latin typeface="Arial (Body)"/>
              </a:rPr>
              <a:t> </a:t>
            </a:r>
            <a:r>
              <a:rPr lang="en-US" sz="3600" dirty="0" err="1" smtClean="0">
                <a:latin typeface="Arial (Body)"/>
              </a:rPr>
              <a:t>phận</a:t>
            </a:r>
            <a:r>
              <a:rPr lang="en-US" sz="3600" dirty="0" smtClean="0">
                <a:latin typeface="Arial (Body)"/>
              </a:rPr>
              <a:t> </a:t>
            </a:r>
            <a:r>
              <a:rPr lang="en-US" sz="3600" dirty="0" err="1" smtClean="0">
                <a:latin typeface="Arial (Body)"/>
              </a:rPr>
              <a:t>khác</a:t>
            </a:r>
            <a:r>
              <a:rPr lang="en-US" sz="3600" dirty="0" smtClean="0">
                <a:latin typeface="Arial (Body)"/>
              </a:rPr>
              <a:t> </a:t>
            </a:r>
            <a:r>
              <a:rPr lang="en-US" sz="3600" dirty="0" err="1" smtClean="0">
                <a:latin typeface="Arial (Body)"/>
              </a:rPr>
              <a:t>của</a:t>
            </a:r>
            <a:r>
              <a:rPr lang="en-US" sz="3600" dirty="0" smtClean="0">
                <a:latin typeface="Arial (Body)"/>
              </a:rPr>
              <a:t> </a:t>
            </a:r>
            <a:r>
              <a:rPr lang="en-US" sz="3600" dirty="0" err="1" smtClean="0">
                <a:latin typeface="Arial (Body)"/>
              </a:rPr>
              <a:t>cây</a:t>
            </a:r>
            <a:r>
              <a:rPr lang="en-US" sz="3600" dirty="0" smtClean="0">
                <a:latin typeface="Arial (Body)"/>
              </a:rPr>
              <a:t>.</a:t>
            </a:r>
            <a:endParaRPr lang="en-US" sz="3600" dirty="0">
              <a:latin typeface="Arial (Body)"/>
            </a:endParaRPr>
          </a:p>
        </p:txBody>
      </p:sp>
    </p:spTree>
    <p:extLst>
      <p:ext uri="{BB962C8B-B14F-4D97-AF65-F5344CB8AC3E}">
        <p14:creationId xmlns:p14="http://schemas.microsoft.com/office/powerpoint/2010/main" val="1290504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indent="0">
              <a:buNone/>
            </a:pPr>
            <a:r>
              <a:rPr lang="en-US" sz="7200" b="1" u="sng" dirty="0">
                <a:solidFill>
                  <a:srgbClr val="FF0000"/>
                </a:solidFill>
              </a:rPr>
              <a:t>TRÒ CHƠI:</a:t>
            </a:r>
            <a:r>
              <a:rPr lang="en-US" sz="7200" b="1" dirty="0">
                <a:solidFill>
                  <a:srgbClr val="FF0000"/>
                </a:solidFill>
              </a:rPr>
              <a:t> AI LÀ HỌA SĨ</a:t>
            </a:r>
          </a:p>
        </p:txBody>
      </p:sp>
      <p:sp>
        <p:nvSpPr>
          <p:cNvPr id="3" name="Content Placeholder 2"/>
          <p:cNvSpPr>
            <a:spLocks noGrp="1"/>
          </p:cNvSpPr>
          <p:nvPr>
            <p:ph sz="half" idx="1"/>
          </p:nvPr>
        </p:nvSpPr>
        <p:spPr>
          <a:xfrm>
            <a:off x="1316220" y="1897249"/>
            <a:ext cx="4937760" cy="4023360"/>
          </a:xfrm>
        </p:spPr>
        <p:txBody>
          <a:bodyPr/>
          <a:lstStyle/>
          <a:p>
            <a:pPr algn="just"/>
            <a:r>
              <a:rPr lang="en-US" sz="3200" dirty="0" smtClean="0"/>
              <a:t>- </a:t>
            </a:r>
            <a:r>
              <a:rPr lang="en-US" sz="3200" dirty="0" err="1" smtClean="0"/>
              <a:t>Nhiệm</a:t>
            </a:r>
            <a:r>
              <a:rPr lang="en-US" sz="3200" dirty="0" smtClean="0"/>
              <a:t> </a:t>
            </a:r>
            <a:r>
              <a:rPr lang="en-US" sz="3200" dirty="0" err="1" smtClean="0"/>
              <a:t>vụ</a:t>
            </a:r>
            <a:r>
              <a:rPr lang="en-US" sz="3200" dirty="0" smtClean="0"/>
              <a:t>: </a:t>
            </a:r>
            <a:r>
              <a:rPr lang="en-US" sz="3200" dirty="0" err="1" smtClean="0"/>
              <a:t>mỗi</a:t>
            </a:r>
            <a:r>
              <a:rPr lang="en-US" sz="3200" dirty="0" smtClean="0"/>
              <a:t> </a:t>
            </a:r>
            <a:r>
              <a:rPr lang="en-US" sz="3200" dirty="0" err="1" smtClean="0"/>
              <a:t>nhóm</a:t>
            </a:r>
            <a:r>
              <a:rPr lang="en-US" sz="3200" dirty="0" smtClean="0"/>
              <a:t> </a:t>
            </a:r>
            <a:r>
              <a:rPr lang="en-US" sz="3200" dirty="0" err="1" smtClean="0"/>
              <a:t>hãy</a:t>
            </a:r>
            <a:r>
              <a:rPr lang="en-US" sz="3200" dirty="0" smtClean="0"/>
              <a:t> </a:t>
            </a:r>
            <a:r>
              <a:rPr lang="en-US" sz="3200" dirty="0" err="1" smtClean="0"/>
              <a:t>vẽ</a:t>
            </a:r>
            <a:r>
              <a:rPr lang="en-US" sz="3200" dirty="0" smtClean="0"/>
              <a:t> con </a:t>
            </a:r>
            <a:r>
              <a:rPr lang="en-US" sz="3200" dirty="0" err="1" smtClean="0"/>
              <a:t>đường</a:t>
            </a:r>
            <a:r>
              <a:rPr lang="en-US" sz="3200" dirty="0" smtClean="0"/>
              <a:t> </a:t>
            </a:r>
            <a:r>
              <a:rPr lang="en-US" sz="3200" dirty="0" err="1" smtClean="0"/>
              <a:t>vận</a:t>
            </a:r>
            <a:r>
              <a:rPr lang="en-US" sz="3200" dirty="0" smtClean="0"/>
              <a:t> </a:t>
            </a:r>
            <a:r>
              <a:rPr lang="en-US" sz="3200" dirty="0" err="1" smtClean="0"/>
              <a:t>chuyển</a:t>
            </a:r>
            <a:r>
              <a:rPr lang="en-US" sz="3200" dirty="0" smtClean="0"/>
              <a:t> </a:t>
            </a:r>
            <a:r>
              <a:rPr lang="en-US" sz="3200" dirty="0" err="1" smtClean="0"/>
              <a:t>nước</a:t>
            </a:r>
            <a:r>
              <a:rPr lang="en-US" sz="3200" dirty="0" smtClean="0"/>
              <a:t> </a:t>
            </a:r>
            <a:r>
              <a:rPr lang="en-US" sz="3200" dirty="0" err="1" smtClean="0"/>
              <a:t>từ</a:t>
            </a:r>
            <a:r>
              <a:rPr lang="en-US" sz="3200" dirty="0" smtClean="0"/>
              <a:t> </a:t>
            </a:r>
            <a:r>
              <a:rPr lang="en-US" sz="3200" dirty="0" err="1" smtClean="0"/>
              <a:t>môi</a:t>
            </a:r>
            <a:r>
              <a:rPr lang="en-US" sz="3200" dirty="0" smtClean="0"/>
              <a:t> </a:t>
            </a:r>
            <a:r>
              <a:rPr lang="en-US" sz="3200" dirty="0" err="1" smtClean="0"/>
              <a:t>trường</a:t>
            </a:r>
            <a:r>
              <a:rPr lang="en-US" sz="3200" dirty="0" smtClean="0"/>
              <a:t> </a:t>
            </a:r>
            <a:r>
              <a:rPr lang="en-US" sz="3200" dirty="0" err="1" smtClean="0"/>
              <a:t>đất</a:t>
            </a:r>
            <a:r>
              <a:rPr lang="en-US" sz="3200" dirty="0" smtClean="0"/>
              <a:t>, qua </a:t>
            </a:r>
            <a:r>
              <a:rPr lang="en-US" sz="3200" dirty="0" err="1" smtClean="0"/>
              <a:t>tế</a:t>
            </a:r>
            <a:r>
              <a:rPr lang="en-US" sz="3200" dirty="0" smtClean="0"/>
              <a:t> </a:t>
            </a:r>
            <a:r>
              <a:rPr lang="en-US" sz="3200" dirty="0" err="1" smtClean="0"/>
              <a:t>bào</a:t>
            </a:r>
            <a:r>
              <a:rPr lang="en-US" sz="3200" dirty="0" smtClean="0"/>
              <a:t> </a:t>
            </a:r>
            <a:r>
              <a:rPr lang="en-US" sz="3200" dirty="0" err="1" smtClean="0"/>
              <a:t>lông</a:t>
            </a:r>
            <a:r>
              <a:rPr lang="en-US" sz="3200" dirty="0" smtClean="0"/>
              <a:t> </a:t>
            </a:r>
            <a:r>
              <a:rPr lang="en-US" sz="3200" dirty="0" err="1" smtClean="0"/>
              <a:t>hút</a:t>
            </a:r>
            <a:r>
              <a:rPr lang="en-US" sz="3200" dirty="0" smtClean="0"/>
              <a:t> </a:t>
            </a:r>
            <a:r>
              <a:rPr lang="en-US" sz="3200" dirty="0" err="1" smtClean="0"/>
              <a:t>và</a:t>
            </a:r>
            <a:r>
              <a:rPr lang="en-US" sz="3200" dirty="0" smtClean="0"/>
              <a:t> </a:t>
            </a:r>
            <a:r>
              <a:rPr lang="en-US" sz="3200" dirty="0" err="1" smtClean="0"/>
              <a:t>mạch</a:t>
            </a:r>
            <a:r>
              <a:rPr lang="en-US" sz="3200" dirty="0" smtClean="0"/>
              <a:t> </a:t>
            </a:r>
            <a:r>
              <a:rPr lang="en-US" sz="3200" dirty="0" err="1" smtClean="0"/>
              <a:t>gỗ</a:t>
            </a:r>
            <a:r>
              <a:rPr lang="en-US" sz="3200" dirty="0" smtClean="0"/>
              <a:t>.</a:t>
            </a:r>
          </a:p>
          <a:p>
            <a:pPr algn="just"/>
            <a:r>
              <a:rPr lang="en-US" sz="3200" dirty="0" smtClean="0"/>
              <a:t>- </a:t>
            </a:r>
            <a:r>
              <a:rPr lang="en-US" sz="3200" dirty="0" err="1" smtClean="0"/>
              <a:t>Lưu</a:t>
            </a:r>
            <a:r>
              <a:rPr lang="en-US" sz="3200" dirty="0" smtClean="0"/>
              <a:t> ý: </a:t>
            </a:r>
            <a:r>
              <a:rPr lang="en-US" sz="3200" dirty="0" err="1" smtClean="0"/>
              <a:t>không</a:t>
            </a:r>
            <a:r>
              <a:rPr lang="en-US" sz="3200" dirty="0" smtClean="0"/>
              <a:t> </a:t>
            </a:r>
            <a:r>
              <a:rPr lang="en-US" sz="3200" dirty="0" err="1" smtClean="0"/>
              <a:t>sử</a:t>
            </a:r>
            <a:r>
              <a:rPr lang="en-US" sz="3200" dirty="0" smtClean="0"/>
              <a:t> </a:t>
            </a:r>
            <a:r>
              <a:rPr lang="en-US" sz="3200" dirty="0" err="1" smtClean="0"/>
              <a:t>dụng</a:t>
            </a:r>
            <a:r>
              <a:rPr lang="en-US" sz="3200" dirty="0" smtClean="0"/>
              <a:t> SGK</a:t>
            </a:r>
            <a:endParaRPr lang="en-US" sz="2800" dirty="0"/>
          </a:p>
        </p:txBody>
      </p:sp>
      <p:pic>
        <p:nvPicPr>
          <p:cNvPr id="6" name="Content Placeholder 5"/>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t="17000"/>
          <a:stretch/>
        </p:blipFill>
        <p:spPr>
          <a:xfrm rot="661516">
            <a:off x="6493216" y="2633446"/>
            <a:ext cx="5062825" cy="2990536"/>
          </a:xfrm>
          <a:prstGeom prst="rect">
            <a:avLst/>
          </a:prstGeom>
          <a:ln>
            <a:noFill/>
          </a:ln>
          <a:effectLst>
            <a:softEdge rad="112500"/>
          </a:effectLst>
        </p:spPr>
      </p:pic>
    </p:spTree>
    <p:extLst>
      <p:ext uri="{BB962C8B-B14F-4D97-AF65-F5344CB8AC3E}">
        <p14:creationId xmlns:p14="http://schemas.microsoft.com/office/powerpoint/2010/main" val="15620086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10" y="286605"/>
            <a:ext cx="10125370" cy="1450757"/>
          </a:xfrm>
        </p:spPr>
        <p:txBody>
          <a:bodyPr>
            <a:normAutofit fontScale="90000"/>
          </a:bodyPr>
          <a:lstStyle/>
          <a:p>
            <a:r>
              <a:rPr lang="en-US" sz="7200" b="1" dirty="0" smtClean="0">
                <a:solidFill>
                  <a:srgbClr val="FF0000"/>
                </a:solidFill>
              </a:rPr>
              <a:t>EM LÀM NHÀ KHOA HỌC</a:t>
            </a:r>
            <a:endParaRPr lang="en-US" sz="7200" b="1" dirty="0">
              <a:solidFill>
                <a:srgbClr val="FF0000"/>
              </a:solidFill>
            </a:endParaRPr>
          </a:p>
        </p:txBody>
      </p:sp>
      <p:sp>
        <p:nvSpPr>
          <p:cNvPr id="3" name="Content Placeholder 2"/>
          <p:cNvSpPr>
            <a:spLocks noGrp="1"/>
          </p:cNvSpPr>
          <p:nvPr>
            <p:ph sz="half" idx="1"/>
          </p:nvPr>
        </p:nvSpPr>
        <p:spPr>
          <a:xfrm>
            <a:off x="682580" y="1737362"/>
            <a:ext cx="6117466" cy="4336125"/>
          </a:xfrm>
        </p:spPr>
        <p:txBody>
          <a:bodyPr/>
          <a:lstStyle/>
          <a:p>
            <a:pPr algn="just"/>
            <a:r>
              <a:rPr lang="en-US" sz="2300" dirty="0" smtClean="0">
                <a:latin typeface="Arial (Body)"/>
                <a:cs typeface="Arial" panose="020B0604020202020204" pitchFamily="34" charset="0"/>
              </a:rPr>
              <a:t>- </a:t>
            </a:r>
            <a:r>
              <a:rPr lang="en-US" sz="2300" dirty="0" err="1" smtClean="0">
                <a:latin typeface="Arial (Body)"/>
                <a:cs typeface="Arial" panose="020B0604020202020204" pitchFamily="34" charset="0"/>
              </a:rPr>
              <a:t>Thực</a:t>
            </a:r>
            <a:r>
              <a:rPr lang="en-US" sz="2300" dirty="0" smtClean="0">
                <a:latin typeface="Arial (Body)"/>
                <a:cs typeface="Arial" panose="020B0604020202020204" pitchFamily="34" charset="0"/>
              </a:rPr>
              <a:t> </a:t>
            </a:r>
            <a:r>
              <a:rPr lang="en-US" sz="2300" dirty="0" err="1" smtClean="0">
                <a:latin typeface="Arial (Body)"/>
                <a:cs typeface="Arial" panose="020B0604020202020204" pitchFamily="34" charset="0"/>
              </a:rPr>
              <a:t>hiện</a:t>
            </a:r>
            <a:r>
              <a:rPr lang="en-US" sz="2300" dirty="0" smtClean="0">
                <a:latin typeface="Arial (Body)"/>
                <a:cs typeface="Arial" panose="020B0604020202020204" pitchFamily="34" charset="0"/>
              </a:rPr>
              <a:t> t</a:t>
            </a:r>
            <a:r>
              <a:rPr lang="vi-VN" sz="2300" dirty="0" smtClean="0">
                <a:latin typeface="Arial (Body)"/>
                <a:cs typeface="Arial" panose="020B0604020202020204" pitchFamily="34" charset="0"/>
              </a:rPr>
              <a:t>hí nghiệm</a:t>
            </a:r>
            <a:r>
              <a:rPr lang="en-US" sz="2300" dirty="0" smtClean="0">
                <a:latin typeface="Arial (Body)"/>
                <a:cs typeface="Arial" panose="020B0604020202020204" pitchFamily="34" charset="0"/>
              </a:rPr>
              <a:t>:</a:t>
            </a:r>
            <a:r>
              <a:rPr lang="vi-VN" sz="2300" dirty="0" smtClean="0">
                <a:latin typeface="Arial (Body)"/>
                <a:cs typeface="Arial" panose="020B0604020202020204" pitchFamily="34" charset="0"/>
              </a:rPr>
              <a:t> </a:t>
            </a:r>
            <a:r>
              <a:rPr lang="en-US" sz="2300" dirty="0" smtClean="0">
                <a:latin typeface="Arial (Body)"/>
                <a:cs typeface="Arial" panose="020B0604020202020204" pitchFamily="34" charset="0"/>
              </a:rPr>
              <a:t>C</a:t>
            </a:r>
            <a:r>
              <a:rPr lang="vi-VN" sz="2300" dirty="0" smtClean="0">
                <a:latin typeface="Arial (Body)"/>
                <a:cs typeface="Arial" panose="020B0604020202020204" pitchFamily="34" charset="0"/>
              </a:rPr>
              <a:t>hứng minh phần lớn nước do rễ hút vào cây. </a:t>
            </a:r>
          </a:p>
          <a:p>
            <a:pPr algn="just"/>
            <a:r>
              <a:rPr lang="vi-VN" sz="2300" dirty="0" smtClean="0"/>
              <a:t>+ Chuẩn bị: lọ hoa thủy tinh hoặc </a:t>
            </a:r>
            <a:r>
              <a:rPr lang="en-US" sz="2300" dirty="0" err="1" smtClean="0">
                <a:latin typeface="Arial (Body)"/>
              </a:rPr>
              <a:t>bình</a:t>
            </a:r>
            <a:r>
              <a:rPr lang="vi-VN" sz="2300" dirty="0" smtClean="0"/>
              <a:t> nhựa trong suốt; nước; hạt phân NPK; nhổ một cây có rễ bất kì, rửa sạch </a:t>
            </a:r>
            <a:r>
              <a:rPr lang="en-US" sz="2300" dirty="0" err="1" smtClean="0">
                <a:latin typeface="Aria (Body)"/>
              </a:rPr>
              <a:t>đất</a:t>
            </a:r>
            <a:r>
              <a:rPr lang="en-US" sz="2300" dirty="0" smtClean="0">
                <a:latin typeface="Aria (Body)"/>
              </a:rPr>
              <a:t>.</a:t>
            </a:r>
            <a:endParaRPr lang="vi-VN" sz="2300" dirty="0" smtClean="0">
              <a:latin typeface="Aria (Body)"/>
            </a:endParaRPr>
          </a:p>
          <a:p>
            <a:pPr algn="just"/>
            <a:r>
              <a:rPr lang="vi-VN" sz="2300" dirty="0" smtClean="0"/>
              <a:t>+ Tiến hành: Hòa phân 3-4 hạt phân vào lọ </a:t>
            </a:r>
            <a:r>
              <a:rPr lang="en-US" sz="2300" dirty="0" err="1" smtClean="0">
                <a:latin typeface="Arial (Body)"/>
              </a:rPr>
              <a:t>hoa</a:t>
            </a:r>
            <a:r>
              <a:rPr lang="en-US" sz="2300" dirty="0" smtClean="0">
                <a:latin typeface="Arial (Body)"/>
              </a:rPr>
              <a:t> </a:t>
            </a:r>
            <a:r>
              <a:rPr lang="vi-VN" sz="2300" dirty="0" smtClean="0"/>
              <a:t>hoặc bình nhựa 0,5 lít nước cho đến khi tan hết. Đổ 1 lớp dầu ăn vào để hạn chế hơi nước thoát ra ngoài. Đánh dấu mực nước ban đầu. Đặt cây có rễ đã chuẩn bị vào cho ngập hết phần rễ. Sau 2-3 ngày, quan sát sự thay đổi của mực nước. </a:t>
            </a:r>
            <a:endParaRPr lang="en-US" sz="2300" dirty="0" smtClean="0"/>
          </a:p>
          <a:p>
            <a:pPr algn="just"/>
            <a:r>
              <a:rPr lang="en-US" sz="2300" dirty="0" smtClean="0"/>
              <a:t>- </a:t>
            </a:r>
            <a:r>
              <a:rPr lang="vi-VN" sz="2300" dirty="0" smtClean="0"/>
              <a:t>Nhận xét</a:t>
            </a:r>
            <a:r>
              <a:rPr lang="en-US" sz="2300" dirty="0" smtClean="0"/>
              <a:t>, </a:t>
            </a:r>
            <a:r>
              <a:rPr lang="en-US" sz="2300" dirty="0" err="1" smtClean="0">
                <a:latin typeface="Arial (Body)"/>
              </a:rPr>
              <a:t>gửi</a:t>
            </a:r>
            <a:r>
              <a:rPr lang="en-US" sz="2300" dirty="0" smtClean="0">
                <a:latin typeface="Arial (Body)"/>
              </a:rPr>
              <a:t> </a:t>
            </a:r>
            <a:r>
              <a:rPr lang="en-US" sz="2300" dirty="0" err="1" smtClean="0">
                <a:latin typeface="Arial (Body)"/>
              </a:rPr>
              <a:t>báo</a:t>
            </a:r>
            <a:r>
              <a:rPr lang="en-US" sz="2300" dirty="0" smtClean="0">
                <a:latin typeface="Arial (Body)"/>
              </a:rPr>
              <a:t> </a:t>
            </a:r>
            <a:r>
              <a:rPr lang="en-US" sz="2300" dirty="0" err="1" smtClean="0">
                <a:latin typeface="Arial (Body)"/>
              </a:rPr>
              <a:t>cáo</a:t>
            </a:r>
            <a:r>
              <a:rPr lang="en-US" sz="2300" dirty="0" smtClean="0">
                <a:latin typeface="Arial (Body)"/>
              </a:rPr>
              <a:t> qua </a:t>
            </a:r>
            <a:r>
              <a:rPr lang="en-US" sz="2300" dirty="0" err="1" smtClean="0">
                <a:latin typeface="Arial (Body)"/>
              </a:rPr>
              <a:t>gmail</a:t>
            </a:r>
            <a:r>
              <a:rPr lang="en-US" sz="2300" dirty="0" smtClean="0"/>
              <a:t>: ………………</a:t>
            </a:r>
            <a:endParaRPr lang="vi-VN" sz="2300" dirty="0" smtClean="0"/>
          </a:p>
          <a:p>
            <a:endParaRPr lang="en-US" sz="2300"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34895" y="1996225"/>
            <a:ext cx="4732203" cy="3863661"/>
          </a:xfrm>
        </p:spPr>
      </p:pic>
    </p:spTree>
    <p:extLst>
      <p:ext uri="{BB962C8B-B14F-4D97-AF65-F5344CB8AC3E}">
        <p14:creationId xmlns:p14="http://schemas.microsoft.com/office/powerpoint/2010/main" val="235883054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60</TotalTime>
  <Words>342</Words>
  <Application>Microsoft Office PowerPoint</Application>
  <PresentationFormat>Custom</PresentationFormat>
  <Paragraphs>20</Paragraphs>
  <Slides>7</Slides>
  <Notes>0</Notes>
  <HiddenSlides>0</HiddenSlides>
  <MMClips>1</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Retrospect</vt:lpstr>
      <vt:lpstr>BÀI 30:  TRAO ĐỔI NƯỚC VÀ  CÁC CHẤT DINH DƯỠNG Ở THỰC VẬT (t1) </vt:lpstr>
      <vt:lpstr>Thảo luận: Động lực để vận chuyển các chất  đi nuôi cơ thể người được tạo ra từ đâu?</vt:lpstr>
      <vt:lpstr>I. Sự hấp thụ nước và chất khoáng từ môi trường ngoài vào rễ</vt:lpstr>
      <vt:lpstr>I. Sự hấp thụ nước và chất khoáng từ môi trường ngoài vào rễ</vt:lpstr>
      <vt:lpstr>I. Sự hấp thụ nước và chất khoáng từ môi trường ngoài vào rễ</vt:lpstr>
      <vt:lpstr>TRÒ CHƠI: AI LÀ HỌA SĨ</vt:lpstr>
      <vt:lpstr>EM LÀM NHÀ KHOA HỌC</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30:  TRAO ĐỔI NƯỚC VÀ  CÁC CHẤT DINH DƯỠNG Ở THỰC VẬT (t1)</dc:title>
  <dc:creator>Tan Le</dc:creator>
  <cp:lastModifiedBy>AutoBVT</cp:lastModifiedBy>
  <cp:revision>10</cp:revision>
  <dcterms:created xsi:type="dcterms:W3CDTF">2022-07-02T01:50:55Z</dcterms:created>
  <dcterms:modified xsi:type="dcterms:W3CDTF">2022-07-03T02:08:15Z</dcterms:modified>
</cp:coreProperties>
</file>