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28"/>
  </p:notesMasterIdLst>
  <p:sldIdLst>
    <p:sldId id="256" r:id="rId2"/>
    <p:sldId id="257" r:id="rId3"/>
    <p:sldId id="286" r:id="rId4"/>
    <p:sldId id="261" r:id="rId5"/>
    <p:sldId id="260" r:id="rId6"/>
    <p:sldId id="263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277" r:id="rId19"/>
    <p:sldId id="298" r:id="rId20"/>
    <p:sldId id="299" r:id="rId21"/>
    <p:sldId id="300" r:id="rId22"/>
    <p:sldId id="279" r:id="rId23"/>
    <p:sldId id="301" r:id="rId24"/>
    <p:sldId id="302" r:id="rId25"/>
    <p:sldId id="303" r:id="rId26"/>
    <p:sldId id="304" r:id="rId27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Montserrat" panose="02000505000000020004" pitchFamily="2" charset="0"/>
      <p:regular r:id="rId33"/>
      <p:bold r:id="rId34"/>
      <p:italic r:id="rId35"/>
      <p:boldItalic r:id="rId36"/>
    </p:embeddedFont>
    <p:embeddedFont>
      <p:font typeface="Roboto" panose="020B0604020202020204" charset="0"/>
      <p:regular r:id="rId37"/>
      <p:bold r:id="rId38"/>
      <p:italic r:id="rId39"/>
      <p:boldItalic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9933"/>
    <a:srgbClr val="CC33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58EEFB8-15E5-44A9-849B-1A3A7A75EEDB}">
  <a:tblStyle styleId="{E58EEFB8-15E5-44A9-849B-1A3A7A75EED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4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1.fntdata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353437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830409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52876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802414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122556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35ed75ccf_0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35ed75ccf_0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35ed75ccf_0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35ed75ccf_0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056033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35ed75ccf_0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35ed75ccf_0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206935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35ed75ccf_0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35ed75ccf_0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64464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35ed75ccf_0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35ed75ccf_0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044456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353008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019298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67266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50686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 descr="aemelia_icons.png"/>
          <p:cNvPicPr preferRelativeResize="0"/>
          <p:nvPr/>
        </p:nvPicPr>
        <p:blipFill rotWithShape="1">
          <a:blip r:embed="rId2">
            <a:alphaModFix amt="40000"/>
          </a:blip>
          <a:srcRect t="30860" b="30860"/>
          <a:stretch/>
        </p:blipFill>
        <p:spPr>
          <a:xfrm>
            <a:off x="0" y="-2"/>
            <a:ext cx="9144000" cy="196887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2786525" y="1968875"/>
            <a:ext cx="5859600" cy="276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4" descr="aemelia_icons.png"/>
          <p:cNvPicPr preferRelativeResize="0"/>
          <p:nvPr/>
        </p:nvPicPr>
        <p:blipFill rotWithShape="1">
          <a:blip r:embed="rId2">
            <a:alphaModFix amt="20000"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1784250" y="222075"/>
            <a:ext cx="6549300" cy="260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82600" rtl="0">
              <a:spcBef>
                <a:spcPts val="600"/>
              </a:spcBef>
              <a:spcAft>
                <a:spcPts val="0"/>
              </a:spcAft>
              <a:buSzPts val="4000"/>
              <a:buChar char="▸"/>
              <a:defRPr sz="4000" b="1" i="1"/>
            </a:lvl1pPr>
            <a:lvl2pPr marL="914400" lvl="1" indent="-482600" rtl="0">
              <a:spcBef>
                <a:spcPts val="0"/>
              </a:spcBef>
              <a:spcAft>
                <a:spcPts val="0"/>
              </a:spcAft>
              <a:buSzPts val="4000"/>
              <a:buChar char="▹"/>
              <a:defRPr sz="4000" b="1" i="1"/>
            </a:lvl2pPr>
            <a:lvl3pPr marL="1371600" lvl="2" indent="-482600" rtl="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 b="1" i="1"/>
            </a:lvl3pPr>
            <a:lvl4pPr marL="1828800" lvl="3" indent="-482600" rtl="0">
              <a:spcBef>
                <a:spcPts val="0"/>
              </a:spcBef>
              <a:spcAft>
                <a:spcPts val="0"/>
              </a:spcAft>
              <a:buSzPts val="4000"/>
              <a:buChar char="●"/>
              <a:defRPr sz="4000" b="1" i="1"/>
            </a:lvl4pPr>
            <a:lvl5pPr marL="2286000" lvl="4" indent="-482600" rtl="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 b="1" i="1"/>
            </a:lvl5pPr>
            <a:lvl6pPr marL="2743200" lvl="5" indent="-482600" rtl="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 b="1" i="1"/>
            </a:lvl6pPr>
            <a:lvl7pPr marL="3200400" lvl="6" indent="-482600" rtl="0">
              <a:spcBef>
                <a:spcPts val="0"/>
              </a:spcBef>
              <a:spcAft>
                <a:spcPts val="0"/>
              </a:spcAft>
              <a:buSzPts val="4000"/>
              <a:buChar char="●"/>
              <a:defRPr sz="4000" b="1" i="1"/>
            </a:lvl7pPr>
            <a:lvl8pPr marL="3657600" lvl="7" indent="-482600" rtl="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 b="1" i="1"/>
            </a:lvl8pPr>
            <a:lvl9pPr marL="4114800" lvl="8" indent="-48260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 b="1" i="1"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bg>
      <p:bgPr>
        <a:solidFill>
          <a:schemeClr val="accent1"/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5" descr="aemelia_icons.png"/>
          <p:cNvPicPr preferRelativeResize="0"/>
          <p:nvPr/>
        </p:nvPicPr>
        <p:blipFill rotWithShape="1">
          <a:blip r:embed="rId2">
            <a:alphaModFix amt="20000"/>
          </a:blip>
          <a:srcRect l="38542" r="38544"/>
          <a:stretch/>
        </p:blipFill>
        <p:spPr>
          <a:xfrm>
            <a:off x="0" y="0"/>
            <a:ext cx="20952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"/>
          <p:cNvSpPr/>
          <p:nvPr/>
        </p:nvSpPr>
        <p:spPr>
          <a:xfrm flipH="1">
            <a:off x="2095200" y="0"/>
            <a:ext cx="7048800" cy="5143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203875" y="1626750"/>
            <a:ext cx="17124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2874625" y="275339"/>
            <a:ext cx="5562000" cy="44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6FA8DC"/>
              </a:buClr>
              <a:buSzPts val="3000"/>
              <a:buChar char="▸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6FA8DC"/>
              </a:buClr>
              <a:buSzPts val="2400"/>
              <a:buChar char="▹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6FA8DC"/>
              </a:buClr>
              <a:buSzPts val="24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6FA8DC"/>
              </a:buClr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bg>
      <p:bgPr>
        <a:solidFill>
          <a:schemeClr val="accent1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28;p6" descr="aemelia_icons.png"/>
          <p:cNvPicPr preferRelativeResize="0"/>
          <p:nvPr/>
        </p:nvPicPr>
        <p:blipFill rotWithShape="1">
          <a:blip r:embed="rId2">
            <a:alphaModFix amt="20000"/>
          </a:blip>
          <a:srcRect l="38542" r="38544"/>
          <a:stretch/>
        </p:blipFill>
        <p:spPr>
          <a:xfrm>
            <a:off x="0" y="0"/>
            <a:ext cx="20952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6"/>
          <p:cNvSpPr/>
          <p:nvPr/>
        </p:nvSpPr>
        <p:spPr>
          <a:xfrm flipH="1">
            <a:off x="2095200" y="0"/>
            <a:ext cx="7048800" cy="5143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203875" y="1626750"/>
            <a:ext cx="17124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1"/>
          </p:nvPr>
        </p:nvSpPr>
        <p:spPr>
          <a:xfrm>
            <a:off x="2544225" y="297367"/>
            <a:ext cx="2981400" cy="466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▸"/>
              <a:defRPr sz="24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▹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2"/>
          </p:nvPr>
        </p:nvSpPr>
        <p:spPr>
          <a:xfrm>
            <a:off x="5705276" y="297367"/>
            <a:ext cx="2981400" cy="466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▸"/>
              <a:defRPr sz="24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▹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color">
  <p:cSld name="BLANK_1">
    <p:bg>
      <p:bgPr>
        <a:solidFill>
          <a:schemeClr val="accent1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2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body" idx="1"/>
          </p:nvPr>
        </p:nvSpPr>
        <p:spPr>
          <a:xfrm>
            <a:off x="2874625" y="484600"/>
            <a:ext cx="5562000" cy="42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Roboto"/>
              <a:buChar char="▸"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Roboto"/>
              <a:buChar char="▹"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Roboto"/>
              <a:buChar char="■"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○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■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○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■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 sz="9600" b="1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buNone/>
              <a:defRPr sz="9600" b="1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buNone/>
              <a:defRPr sz="9600" b="1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buNone/>
              <a:defRPr sz="9600" b="1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buNone/>
              <a:defRPr sz="9600" b="1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buNone/>
              <a:defRPr sz="9600" b="1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buNone/>
              <a:defRPr sz="9600" b="1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buNone/>
              <a:defRPr sz="9600" b="1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buNone/>
              <a:defRPr sz="9600" b="1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title"/>
          </p:nvPr>
        </p:nvSpPr>
        <p:spPr>
          <a:xfrm>
            <a:off x="203875" y="1626750"/>
            <a:ext cx="17124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8" r:id="rId5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3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5.svg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hyperlink" Target="Phim/Violon.ppt" TargetMode="Externa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8.sv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26428" y="1961147"/>
            <a:ext cx="7045518" cy="87921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en-US" sz="5400" b="1" cap="none" spc="0" smtClean="0">
                <a:ln w="0"/>
                <a:solidFill>
                  <a:srgbClr val="FFC000"/>
                </a:solidFill>
                <a:effectLst>
                  <a:reflection blurRad="6350" stA="53000" endA="300" endPos="35500" dir="5400000" sy="-9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BÀI </a:t>
            </a:r>
            <a:r>
              <a:rPr lang="en-US" sz="5400" b="1" cap="none" spc="0" smtClean="0">
                <a:ln w="0"/>
                <a:solidFill>
                  <a:srgbClr val="FFC000"/>
                </a:solidFill>
                <a:effectLst>
                  <a:reflection blurRad="6350" stA="53000" endA="300" endPos="35500" dir="5400000" sy="-9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44: </a:t>
            </a:r>
            <a:r>
              <a:rPr lang="en-US" sz="5400" b="1" cap="none" spc="0" smtClean="0">
                <a:ln w="0"/>
                <a:solidFill>
                  <a:srgbClr val="FFC000"/>
                </a:solidFill>
                <a:effectLst>
                  <a:reflection blurRad="6350" stA="53000" endA="300" endPos="35500" dir="5400000" sy="-9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LỰC </a:t>
            </a:r>
            <a:r>
              <a:rPr lang="en-US" sz="5400" b="1" cap="none" spc="0" dirty="0" smtClean="0">
                <a:ln w="0"/>
                <a:solidFill>
                  <a:srgbClr val="FFC000"/>
                </a:solidFill>
                <a:effectLst>
                  <a:reflection blurRad="6350" stA="53000" endA="300" endPos="35500" dir="5400000" sy="-9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 SÁT</a:t>
            </a:r>
            <a:endParaRPr lang="en-US" sz="5400" b="1" cap="none" spc="0">
              <a:ln w="0"/>
              <a:solidFill>
                <a:srgbClr val="FFC000"/>
              </a:solidFill>
              <a:effectLst>
                <a:reflection blurRad="6350" stA="53000" endA="300" endPos="35500" dir="5400000" sy="-9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>
            <a:spLocks noGrp="1"/>
          </p:cNvSpPr>
          <p:nvPr>
            <p:ph type="title"/>
          </p:nvPr>
        </p:nvSpPr>
        <p:spPr>
          <a:xfrm>
            <a:off x="8433" y="1884435"/>
            <a:ext cx="2008483" cy="216319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smtClean="0">
                <a:latin typeface="Arial" panose="020B0604020202020204" pitchFamily="34" charset="0"/>
                <a:cs typeface="Arial" panose="020B0604020202020204" pitchFamily="34" charset="0"/>
              </a:rPr>
              <a:t>LỰC MA SÁT NGHỈ VÀ LỰC MA SÁT TRƯỢT</a:t>
            </a:r>
            <a:endParaRPr lang="fr-FR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Google Shape;98;p18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mtClean="0"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Google Shape;96;p18"/>
          <p:cNvSpPr txBox="1">
            <a:spLocks/>
          </p:cNvSpPr>
          <p:nvPr/>
        </p:nvSpPr>
        <p:spPr>
          <a:xfrm>
            <a:off x="2286000" y="310032"/>
            <a:ext cx="3033854" cy="4623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algn="ctr"/>
            <a:r>
              <a:rPr lang="fr-FR" sz="240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Lực ma sát trượt</a:t>
            </a:r>
            <a:endParaRPr lang="fr-FR" sz="240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5973" y="1260561"/>
            <a:ext cx="5605962" cy="144153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072564" y="3190231"/>
            <a:ext cx="5189371" cy="1533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trượt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bề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cản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trở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140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>
            <a:spLocks noGrp="1"/>
          </p:cNvSpPr>
          <p:nvPr>
            <p:ph type="title"/>
          </p:nvPr>
        </p:nvSpPr>
        <p:spPr>
          <a:xfrm>
            <a:off x="8433" y="1884435"/>
            <a:ext cx="2008483" cy="216319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smtClean="0">
                <a:latin typeface="Arial" panose="020B0604020202020204" pitchFamily="34" charset="0"/>
                <a:cs typeface="Arial" panose="020B0604020202020204" pitchFamily="34" charset="0"/>
              </a:rPr>
              <a:t>LỰC MA SÁT NGHỈ VÀ LỰC MA SÁT TRƯỢT</a:t>
            </a:r>
            <a:endParaRPr lang="fr-FR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Google Shape;98;p18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mtClean="0"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19459"/>
          <p:cNvSpPr txBox="1">
            <a:spLocks noChangeArrowheads="1"/>
          </p:cNvSpPr>
          <p:nvPr/>
        </p:nvSpPr>
        <p:spPr bwMode="auto">
          <a:xfrm>
            <a:off x="2124260" y="146024"/>
            <a:ext cx="6171431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2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 </a:t>
            </a:r>
            <a:r>
              <a:rPr lang="en-US" sz="22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 các VD khác về lực ma </a:t>
            </a:r>
            <a:r>
              <a:rPr lang="en-US" sz="22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sát </a:t>
            </a:r>
            <a:r>
              <a:rPr lang="en-US" sz="22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trượt </a:t>
            </a:r>
            <a:r>
              <a:rPr lang="en-US" sz="22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 đời sống và kĩ </a:t>
            </a:r>
            <a:r>
              <a:rPr lang="en-US" sz="22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thuật</a:t>
            </a:r>
            <a:r>
              <a:rPr lang="en-US" sz="22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2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337223" y="3898701"/>
            <a:ext cx="6125621" cy="1062016"/>
            <a:chOff x="2337223" y="3898701"/>
            <a:chExt cx="6125621" cy="1062016"/>
          </a:xfrm>
        </p:grpSpPr>
        <p:sp>
          <p:nvSpPr>
            <p:cNvPr id="12" name="Text Box 19464"/>
            <p:cNvSpPr txBox="1">
              <a:spLocks noChangeArrowheads="1"/>
            </p:cNvSpPr>
            <p:nvPr/>
          </p:nvSpPr>
          <p:spPr bwMode="auto">
            <a:xfrm>
              <a:off x="2337223" y="4047632"/>
              <a:ext cx="3849506" cy="499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200">
                  <a:solidFill>
                    <a:schemeClr val="tx1"/>
                  </a:solidFill>
                  <a:latin typeface="VNI-Times" pitchFamily="2" charset="0"/>
                </a:defRPr>
              </a:lvl1pPr>
              <a:lvl2pPr marL="742950" indent="-285750" eaLnBrk="0" hangingPunct="0">
                <a:defRPr sz="1200">
                  <a:solidFill>
                    <a:schemeClr val="tx1"/>
                  </a:solidFill>
                  <a:latin typeface="VNI-Times" pitchFamily="2" charset="0"/>
                </a:defRPr>
              </a:lvl2pPr>
              <a:lvl3pPr marL="1143000" indent="-228600" eaLnBrk="0" hangingPunct="0">
                <a:defRPr sz="1200">
                  <a:solidFill>
                    <a:schemeClr val="tx1"/>
                  </a:solidFill>
                  <a:latin typeface="VNI-Times" pitchFamily="2" charset="0"/>
                </a:defRPr>
              </a:lvl3pPr>
              <a:lvl4pPr marL="1600200" indent="-228600" eaLnBrk="0" hangingPunct="0">
                <a:defRPr sz="1200">
                  <a:solidFill>
                    <a:schemeClr val="tx1"/>
                  </a:solidFill>
                  <a:latin typeface="VNI-Times" pitchFamily="2" charset="0"/>
                </a:defRPr>
              </a:lvl4pPr>
              <a:lvl5pPr marL="2057400" indent="-228600" eaLnBrk="0" hangingPunct="0">
                <a:defRPr sz="1200">
                  <a:solidFill>
                    <a:schemeClr val="tx1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200">
                  <a:solidFill>
                    <a:schemeClr val="tx1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200">
                  <a:solidFill>
                    <a:schemeClr val="tx1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200">
                  <a:solidFill>
                    <a:schemeClr val="tx1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200">
                  <a:solidFill>
                    <a:schemeClr val="tx1"/>
                  </a:solidFill>
                  <a:latin typeface="VNI-Times" pitchFamily="2" charset="0"/>
                </a:defRPr>
              </a:lvl9pPr>
            </a:lstStyle>
            <a:p>
              <a:pPr>
                <a:lnSpc>
                  <a:spcPct val="135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altLang="en-US" sz="2200" b="1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Đẩy cái hòm trên mặt sàn</a:t>
              </a:r>
              <a:endParaRPr lang="en-US" sz="2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7941" y="3898701"/>
              <a:ext cx="1984903" cy="1062016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2359604" y="2151093"/>
            <a:ext cx="6103240" cy="1522070"/>
            <a:chOff x="2359604" y="2151093"/>
            <a:chExt cx="6103240" cy="1522070"/>
          </a:xfrm>
        </p:grpSpPr>
        <p:sp>
          <p:nvSpPr>
            <p:cNvPr id="11" name="Text Box 19463"/>
            <p:cNvSpPr txBox="1">
              <a:spLocks noChangeArrowheads="1"/>
            </p:cNvSpPr>
            <p:nvPr/>
          </p:nvSpPr>
          <p:spPr bwMode="auto">
            <a:xfrm>
              <a:off x="2359604" y="2630777"/>
              <a:ext cx="3619418" cy="499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200">
                  <a:solidFill>
                    <a:schemeClr val="tx1"/>
                  </a:solidFill>
                  <a:latin typeface="VNI-Times" pitchFamily="2" charset="0"/>
                </a:defRPr>
              </a:lvl1pPr>
              <a:lvl2pPr marL="742950" indent="-285750" eaLnBrk="0" hangingPunct="0">
                <a:defRPr sz="1200">
                  <a:solidFill>
                    <a:schemeClr val="tx1"/>
                  </a:solidFill>
                  <a:latin typeface="VNI-Times" pitchFamily="2" charset="0"/>
                </a:defRPr>
              </a:lvl2pPr>
              <a:lvl3pPr marL="1143000" indent="-228600" eaLnBrk="0" hangingPunct="0">
                <a:defRPr sz="1200">
                  <a:solidFill>
                    <a:schemeClr val="tx1"/>
                  </a:solidFill>
                  <a:latin typeface="VNI-Times" pitchFamily="2" charset="0"/>
                </a:defRPr>
              </a:lvl3pPr>
              <a:lvl4pPr marL="1600200" indent="-228600" eaLnBrk="0" hangingPunct="0">
                <a:defRPr sz="1200">
                  <a:solidFill>
                    <a:schemeClr val="tx1"/>
                  </a:solidFill>
                  <a:latin typeface="VNI-Times" pitchFamily="2" charset="0"/>
                </a:defRPr>
              </a:lvl4pPr>
              <a:lvl5pPr marL="2057400" indent="-228600" eaLnBrk="0" hangingPunct="0">
                <a:defRPr sz="1200">
                  <a:solidFill>
                    <a:schemeClr val="tx1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200">
                  <a:solidFill>
                    <a:schemeClr val="tx1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200">
                  <a:solidFill>
                    <a:schemeClr val="tx1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200">
                  <a:solidFill>
                    <a:schemeClr val="tx1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200">
                  <a:solidFill>
                    <a:schemeClr val="tx1"/>
                  </a:solidFill>
                  <a:latin typeface="VNI-Times" pitchFamily="2" charset="0"/>
                </a:defRPr>
              </a:lvl9pPr>
            </a:lstStyle>
            <a:p>
              <a:pPr eaLnBrk="1" hangingPunct="1">
                <a:lnSpc>
                  <a:spcPct val="135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altLang="en-US" sz="2200" b="1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Trượt tuyết</a:t>
              </a:r>
              <a:r>
                <a:rPr lang="en-US" sz="2200" smtClean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2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08390" y="2151093"/>
              <a:ext cx="1554454" cy="1522070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2297742" y="609574"/>
            <a:ext cx="6129317" cy="1428750"/>
            <a:chOff x="2297742" y="609574"/>
            <a:chExt cx="6129317" cy="1428750"/>
          </a:xfrm>
        </p:grpSpPr>
        <p:sp>
          <p:nvSpPr>
            <p:cNvPr id="10" name="Text Box 19462"/>
            <p:cNvSpPr txBox="1">
              <a:spLocks noChangeArrowheads="1"/>
            </p:cNvSpPr>
            <p:nvPr/>
          </p:nvSpPr>
          <p:spPr bwMode="auto">
            <a:xfrm>
              <a:off x="2297742" y="772424"/>
              <a:ext cx="4180199" cy="1006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200">
                  <a:solidFill>
                    <a:schemeClr val="tx1"/>
                  </a:solidFill>
                  <a:latin typeface="VNI-Times" pitchFamily="2" charset="0"/>
                </a:defRPr>
              </a:lvl1pPr>
              <a:lvl2pPr marL="742950" indent="-285750" eaLnBrk="0" hangingPunct="0">
                <a:defRPr sz="1200">
                  <a:solidFill>
                    <a:schemeClr val="tx1"/>
                  </a:solidFill>
                  <a:latin typeface="VNI-Times" pitchFamily="2" charset="0"/>
                </a:defRPr>
              </a:lvl2pPr>
              <a:lvl3pPr marL="1143000" indent="-228600" eaLnBrk="0" hangingPunct="0">
                <a:defRPr sz="1200">
                  <a:solidFill>
                    <a:schemeClr val="tx1"/>
                  </a:solidFill>
                  <a:latin typeface="VNI-Times" pitchFamily="2" charset="0"/>
                </a:defRPr>
              </a:lvl3pPr>
              <a:lvl4pPr marL="1600200" indent="-228600" eaLnBrk="0" hangingPunct="0">
                <a:defRPr sz="1200">
                  <a:solidFill>
                    <a:schemeClr val="tx1"/>
                  </a:solidFill>
                  <a:latin typeface="VNI-Times" pitchFamily="2" charset="0"/>
                </a:defRPr>
              </a:lvl4pPr>
              <a:lvl5pPr marL="2057400" indent="-228600" eaLnBrk="0" hangingPunct="0">
                <a:defRPr sz="1200">
                  <a:solidFill>
                    <a:schemeClr val="tx1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200">
                  <a:solidFill>
                    <a:schemeClr val="tx1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200">
                  <a:solidFill>
                    <a:schemeClr val="tx1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200">
                  <a:solidFill>
                    <a:schemeClr val="tx1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200">
                  <a:solidFill>
                    <a:schemeClr val="tx1"/>
                  </a:solidFill>
                  <a:latin typeface="VNI-Times" pitchFamily="2" charset="0"/>
                </a:defRPr>
              </a:lvl9pPr>
            </a:lstStyle>
            <a:p>
              <a:pPr eaLnBrk="1" hangingPunct="1">
                <a:lnSpc>
                  <a:spcPct val="135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altLang="en-US" sz="2200" b="1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Bánh xe ngừng quay trên mặt đường khi phanh mạnh</a:t>
              </a:r>
              <a:endParaRPr lang="en-US" sz="2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893534" y="609574"/>
              <a:ext cx="1533525" cy="1428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43316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>
            <a:spLocks noGrp="1"/>
          </p:cNvSpPr>
          <p:nvPr>
            <p:ph type="title"/>
          </p:nvPr>
        </p:nvSpPr>
        <p:spPr>
          <a:xfrm>
            <a:off x="8433" y="1884435"/>
            <a:ext cx="2008483" cy="216319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smtClean="0">
                <a:latin typeface="Arial" panose="020B0604020202020204" pitchFamily="34" charset="0"/>
                <a:cs typeface="Arial" panose="020B0604020202020204" pitchFamily="34" charset="0"/>
              </a:rPr>
              <a:t>TÁC DỤNG CỦA LỰC MA SÁT ĐỐI VỚI CHUYỂN ĐỘNG</a:t>
            </a:r>
            <a:endParaRPr lang="fr-FR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Google Shape;98;p18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mtClean="0">
                <a:latin typeface="Arial" panose="020B0604020202020204" pitchFamily="34" charset="0"/>
                <a:cs typeface="Arial" panose="020B0604020202020204" pitchFamily="34" charset="0"/>
              </a:rPr>
              <a:t>III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96743E1-2DFC-4963-A6A7-EC3DF8425E5B}"/>
              </a:ext>
            </a:extLst>
          </p:cNvPr>
          <p:cNvSpPr txBox="1">
            <a:spLocks/>
          </p:cNvSpPr>
          <p:nvPr/>
        </p:nvSpPr>
        <p:spPr>
          <a:xfrm>
            <a:off x="4631531" y="1252809"/>
            <a:ext cx="4211048" cy="2928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FA8DC"/>
              </a:buClr>
              <a:buSzPts val="3000"/>
              <a:buFont typeface="Roboto"/>
              <a:buChar char="▸"/>
              <a:defRPr sz="3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FA8DC"/>
              </a:buClr>
              <a:buSzPts val="2400"/>
              <a:buFont typeface="Roboto"/>
              <a:buChar char="▹"/>
              <a:defRPr sz="2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FA8DC"/>
              </a:buClr>
              <a:buSzPts val="2400"/>
              <a:buFont typeface="Roboto"/>
              <a:buChar char="■"/>
              <a:defRPr sz="2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FA8DC"/>
              </a:buClr>
              <a:buSzPts val="1800"/>
              <a:buFont typeface="Roboto"/>
              <a:buChar char="●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○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■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○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■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just">
              <a:lnSpc>
                <a:spcPct val="135000"/>
              </a:lnSpc>
              <a:spcAft>
                <a:spcPts val="600"/>
              </a:spcAft>
              <a:buFont typeface="Roboto"/>
              <a:buNone/>
            </a:pPr>
            <a:r>
              <a:rPr lang="en-US" sz="2400" b="1" smtClean="0">
                <a:solidFill>
                  <a:schemeClr val="accent2"/>
                </a:solidFill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Nhiệm vụ</a:t>
            </a:r>
            <a:r>
              <a:rPr lang="en-US" sz="2400" smtClean="0">
                <a:solidFill>
                  <a:schemeClr val="accent2"/>
                </a:solidFill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: </a:t>
            </a:r>
          </a:p>
          <a:p>
            <a:pPr algn="just">
              <a:lnSpc>
                <a:spcPct val="135000"/>
              </a:lnSpc>
              <a:spcAft>
                <a:spcPts val="600"/>
              </a:spcAft>
            </a:pPr>
            <a:r>
              <a:rPr lang="vi-VN" sz="2400">
                <a:latin typeface="Times New Roman" panose="02020603050405020304" pitchFamily="18" charset="0"/>
                <a:ea typeface="Calibri" panose="020F0502020204030204" pitchFamily="34" charset="0"/>
              </a:rPr>
              <a:t>Chỉ ra lực ma sát trong các tình </a:t>
            </a:r>
            <a:r>
              <a:rPr lang="vi-VN" sz="2400">
                <a:latin typeface="Times New Roman" panose="02020603050405020304" pitchFamily="18" charset="0"/>
                <a:ea typeface="Calibri" panose="020F0502020204030204" pitchFamily="34" charset="0"/>
              </a:rPr>
              <a:t>huống </a:t>
            </a:r>
            <a:r>
              <a:rPr lang="en-GB" sz="2400" smtClean="0">
                <a:latin typeface="Times New Roman" panose="02020603050405020304" pitchFamily="18" charset="0"/>
                <a:ea typeface="Calibri" panose="020F0502020204030204" pitchFamily="34" charset="0"/>
              </a:rPr>
              <a:t>trong hình SGK </a:t>
            </a:r>
            <a:r>
              <a:rPr lang="vi-VN" sz="2400" smtClean="0">
                <a:latin typeface="Times New Roman" panose="02020603050405020304" pitchFamily="18" charset="0"/>
                <a:ea typeface="Calibri" panose="020F0502020204030204" pitchFamily="34" charset="0"/>
              </a:rPr>
              <a:t>và </a:t>
            </a:r>
            <a:r>
              <a:rPr lang="vi-VN" sz="2400">
                <a:latin typeface="Times New Roman" panose="02020603050405020304" pitchFamily="18" charset="0"/>
                <a:ea typeface="Calibri" panose="020F0502020204030204" pitchFamily="34" charset="0"/>
              </a:rPr>
              <a:t>nói rõ có tác dụng cản trở hay thúc đẩy </a:t>
            </a:r>
            <a:r>
              <a:rPr lang="vi-VN" sz="2400">
                <a:latin typeface="Times New Roman" panose="02020603050405020304" pitchFamily="18" charset="0"/>
                <a:ea typeface="Calibri" panose="020F0502020204030204" pitchFamily="34" charset="0"/>
              </a:rPr>
              <a:t>chuyển </a:t>
            </a:r>
            <a:r>
              <a:rPr lang="vi-VN" sz="2400" smtClean="0">
                <a:latin typeface="Times New Roman" panose="02020603050405020304" pitchFamily="18" charset="0"/>
                <a:ea typeface="Calibri" panose="020F0502020204030204" pitchFamily="34" charset="0"/>
              </a:rPr>
              <a:t>động</a:t>
            </a:r>
            <a:r>
              <a:rPr lang="en-GB" sz="240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400"/>
          </a:p>
        </p:txBody>
      </p:sp>
      <p:pic>
        <p:nvPicPr>
          <p:cNvPr id="19" name="Graphic 5">
            <a:extLst>
              <a:ext uri="{FF2B5EF4-FFF2-40B4-BE49-F238E27FC236}">
                <a16:creationId xmlns:a16="http://schemas.microsoft.com/office/drawing/2014/main" id="{0C278755-B198-4F11-A226-314BB0C52B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2443309" y="1136272"/>
            <a:ext cx="1664768" cy="1664768"/>
          </a:xfrm>
          <a:prstGeom prst="rect">
            <a:avLst/>
          </a:prstGeom>
        </p:spPr>
      </p:pic>
      <p:pic>
        <p:nvPicPr>
          <p:cNvPr id="20" name="Countdown 5 minutes-Nho">
            <a:hlinkClick r:id="" action="ppaction://media"/>
            <a:extLst>
              <a:ext uri="{FF2B5EF4-FFF2-40B4-BE49-F238E27FC236}">
                <a16:creationId xmlns:a16="http://schemas.microsoft.com/office/drawing/2014/main" id="{0B90FF7B-973F-4828-ABF1-97AEFCA6AF0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2516781" y="3328688"/>
            <a:ext cx="1591296" cy="874285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2058319" y="377791"/>
            <a:ext cx="28779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smtClean="0">
                <a:solidFill>
                  <a:srgbClr val="FF0000"/>
                </a:solidFill>
              </a:rPr>
              <a:t>Thảo luận nhóm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192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3" fill="hold" display="0">
                  <p:stCondLst>
                    <p:cond delay="indefinite"/>
                  </p:stCondLst>
                </p:cTn>
                <p:tgtEl>
                  <p:spTgt spid="20"/>
                </p:tgtEl>
              </p:cMediaNode>
            </p:video>
          </p:childTnLst>
        </p:cTn>
      </p:par>
    </p:tnLst>
    <p:bldLst>
      <p:bldP spid="15" grpId="0" uiExpand="1" build="p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2136168" y="112792"/>
            <a:ext cx="7007832" cy="1633287"/>
            <a:chOff x="2124701" y="195296"/>
            <a:chExt cx="7007832" cy="163328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24701" y="195296"/>
              <a:ext cx="2245770" cy="1633287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4560533" y="387458"/>
              <a:ext cx="4572000" cy="116641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vi-VN" sz="200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a) Lực ma sát xuất hiện ở chỗ phanh xe đạp, nó cản trở chuyển động của xe đạp</a:t>
              </a:r>
              <a:endParaRPr lang="en-US"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" name="Google Shape;96;p18"/>
          <p:cNvSpPr txBox="1">
            <a:spLocks noGrp="1"/>
          </p:cNvSpPr>
          <p:nvPr>
            <p:ph type="title"/>
          </p:nvPr>
        </p:nvSpPr>
        <p:spPr>
          <a:xfrm>
            <a:off x="8433" y="1884435"/>
            <a:ext cx="2008483" cy="216319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smtClean="0">
                <a:latin typeface="Arial" panose="020B0604020202020204" pitchFamily="34" charset="0"/>
                <a:cs typeface="Arial" panose="020B0604020202020204" pitchFamily="34" charset="0"/>
              </a:rPr>
              <a:t>TÁC DỤNG CỦA LỰC MA SÁT ĐỐI VỚI CHUYỂN ĐỘNG</a:t>
            </a:r>
            <a:endParaRPr lang="fr-FR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Google Shape;98;p18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mtClean="0">
                <a:latin typeface="Arial" panose="020B0604020202020204" pitchFamily="34" charset="0"/>
                <a:cs typeface="Arial" panose="020B0604020202020204" pitchFamily="34" charset="0"/>
              </a:rPr>
              <a:t>III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2160092" y="1883830"/>
            <a:ext cx="6586866" cy="1437488"/>
            <a:chOff x="2160092" y="1883830"/>
            <a:chExt cx="6586866" cy="1437488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60092" y="1883830"/>
              <a:ext cx="2163491" cy="1437488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4560533" y="1936686"/>
              <a:ext cx="4186425" cy="11664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vi-VN" sz="200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b) Lực ma sát cân bằng với lực đẩy của người đó, lực này là ma sát nghỉ, nó cản trở chuyển động.</a:t>
              </a:r>
              <a:endParaRPr lang="en-US" sz="20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2160092" y="3459069"/>
            <a:ext cx="6586866" cy="1641680"/>
            <a:chOff x="2160092" y="3459069"/>
            <a:chExt cx="6586866" cy="1641680"/>
          </a:xfrm>
        </p:grpSpPr>
        <p:sp>
          <p:nvSpPr>
            <p:cNvPr id="14" name="Rectangle 13"/>
            <p:cNvSpPr/>
            <p:nvPr/>
          </p:nvSpPr>
          <p:spPr>
            <a:xfrm>
              <a:off x="4572000" y="3696704"/>
              <a:ext cx="4174958" cy="11664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vi-VN" sz="200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c) Lực đẩy của họ thắng lực ma sát. Lực này là ma sát trượt, thúc đẩy chuyển động</a:t>
              </a:r>
              <a:endParaRPr lang="en-US" sz="20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60092" y="3459069"/>
              <a:ext cx="2164033" cy="16416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90430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96;p18"/>
          <p:cNvSpPr txBox="1">
            <a:spLocks noGrp="1"/>
          </p:cNvSpPr>
          <p:nvPr>
            <p:ph type="title"/>
          </p:nvPr>
        </p:nvSpPr>
        <p:spPr>
          <a:xfrm>
            <a:off x="8433" y="1884435"/>
            <a:ext cx="2008483" cy="216319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smtClean="0">
                <a:latin typeface="Arial" panose="020B0604020202020204" pitchFamily="34" charset="0"/>
                <a:cs typeface="Arial" panose="020B0604020202020204" pitchFamily="34" charset="0"/>
              </a:rPr>
              <a:t>TÁC DỤNG CỦA LỰC MA SÁT ĐỐI VỚI CHUYỂN ĐỘNG</a:t>
            </a:r>
            <a:endParaRPr lang="fr-FR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Google Shape;98;p18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mtClean="0">
                <a:latin typeface="Arial" panose="020B0604020202020204" pitchFamily="34" charset="0"/>
                <a:cs typeface="Arial" panose="020B0604020202020204" pitchFamily="34" charset="0"/>
              </a:rPr>
              <a:t>III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2275722" y="146024"/>
            <a:ext cx="6579521" cy="2308324"/>
            <a:chOff x="2275722" y="146024"/>
            <a:chExt cx="6579521" cy="2308324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75722" y="146024"/>
              <a:ext cx="2067678" cy="1369995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4547939" y="146024"/>
              <a:ext cx="4307304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vi-VN" sz="200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d) Vì lực ma rất nhỏ nên xe không dịch chuyển được</a:t>
              </a:r>
              <a:r>
                <a:rPr lang="vi-VN" sz="200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. </a:t>
              </a:r>
              <a:endParaRPr lang="en-GB" sz="20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algn="just">
                <a:lnSpc>
                  <a:spcPct val="120000"/>
                </a:lnSpc>
              </a:pPr>
              <a:r>
                <a:rPr lang="en-GB" sz="2000" smtClean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 C</a:t>
              </a:r>
              <a:r>
                <a:rPr lang="vi-VN" sz="2000" smtClean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ó </a:t>
              </a:r>
              <a:r>
                <a:rPr lang="vi-VN" sz="200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thể dùng vật có độ nhám cao như gỗ, lốp xe cũ chèn vào bánh xe để tăng độ ma sát, giúp xe chuyển động được.</a:t>
              </a:r>
              <a:endParaRPr lang="en-US" sz="20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2144440" y="3074317"/>
            <a:ext cx="6831117" cy="1689976"/>
            <a:chOff x="2144440" y="2845717"/>
            <a:chExt cx="6831117" cy="1689976"/>
          </a:xfrm>
        </p:grpSpPr>
        <p:sp>
          <p:nvSpPr>
            <p:cNvPr id="16" name="Rectangle 15"/>
            <p:cNvSpPr/>
            <p:nvPr/>
          </p:nvSpPr>
          <p:spPr>
            <a:xfrm>
              <a:off x="5599698" y="2966033"/>
              <a:ext cx="3375859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vi-VN" sz="200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e) Lực này cùng phương nhưng ngược chiều với lực của chân. Nó giúp ta không bị ngã về phía trước.</a:t>
              </a:r>
              <a:endParaRPr lang="en-US"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44440" y="2845717"/>
              <a:ext cx="3327734" cy="14815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679072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>
            <a:spLocks noGrp="1"/>
          </p:cNvSpPr>
          <p:nvPr>
            <p:ph type="title"/>
          </p:nvPr>
        </p:nvSpPr>
        <p:spPr>
          <a:xfrm>
            <a:off x="8433" y="1884435"/>
            <a:ext cx="2008483" cy="216319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smtClean="0">
                <a:latin typeface="Arial" panose="020B0604020202020204" pitchFamily="34" charset="0"/>
                <a:cs typeface="Arial" panose="020B0604020202020204" pitchFamily="34" charset="0"/>
              </a:rPr>
              <a:t>MA SÁT TRONG AN TOÀN GIAO THÔNG</a:t>
            </a:r>
            <a:endParaRPr lang="fr-FR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Google Shape;98;p18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mtClean="0">
                <a:latin typeface="Arial" panose="020B0604020202020204" pitchFamily="34" charset="0"/>
                <a:cs typeface="Arial" panose="020B0604020202020204" pitchFamily="34" charset="0"/>
              </a:rPr>
              <a:t>IV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2741822" y="94477"/>
            <a:ext cx="5671881" cy="2274186"/>
            <a:chOff x="2741822" y="94477"/>
            <a:chExt cx="5671881" cy="2274186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11766" y="146025"/>
              <a:ext cx="1251160" cy="1688725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51068" y="94477"/>
              <a:ext cx="806367" cy="1789958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2741822" y="1834750"/>
              <a:ext cx="1893219" cy="4623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5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2000" b="1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a) Lốp ô tô</a:t>
              </a:r>
              <a:endPara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706224" y="1906292"/>
              <a:ext cx="2707479" cy="4623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5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2000" b="1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b) Lốp xe máy</a:t>
              </a:r>
              <a:endPara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" name="Rectangle 5"/>
          <p:cNvSpPr/>
          <p:nvPr/>
        </p:nvSpPr>
        <p:spPr>
          <a:xfrm>
            <a:off x="2741822" y="3061312"/>
            <a:ext cx="5827412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Tại sao trên mặt lốp xe lại có các </a:t>
            </a:r>
            <a:r>
              <a:rPr lang="vi-VN" sz="2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khía </a:t>
            </a:r>
            <a:r>
              <a:rPr lang="vi-VN" sz="20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rãnh?</a:t>
            </a:r>
            <a:r>
              <a:rPr lang="vi-VN" sz="2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Đi xe mà lốp các khía rãnh đã bị mòn thì có an toàn không? Tại sao?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74654" y="2697109"/>
            <a:ext cx="6761748" cy="20672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vi-VN" sz="200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Rãnh khía trên lốp xe giúp bánh xe chống lại hiện tượng trượt khi di chuyển trên bề mặt ướt, trơn trượt.</a:t>
            </a:r>
            <a:endParaRPr lang="en-US" sz="2000">
              <a:solidFill>
                <a:srgbClr val="00B05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vi-VN" sz="200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Đi xe mà lốp có cách khía rãnh đã bị mòn không an toàn. Khi đó rất dễ bị trơn trượt và ngã xe.</a:t>
            </a:r>
            <a:endParaRPr lang="en-US" sz="2000">
              <a:solidFill>
                <a:srgbClr val="00B05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724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>
            <a:spLocks noGrp="1"/>
          </p:cNvSpPr>
          <p:nvPr>
            <p:ph type="title"/>
          </p:nvPr>
        </p:nvSpPr>
        <p:spPr>
          <a:xfrm>
            <a:off x="8433" y="1884435"/>
            <a:ext cx="2008483" cy="216319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smtClean="0">
                <a:latin typeface="Arial" panose="020B0604020202020204" pitchFamily="34" charset="0"/>
                <a:cs typeface="Arial" panose="020B0604020202020204" pitchFamily="34" charset="0"/>
              </a:rPr>
              <a:t>MA SÁT TRONG AN TOÀN GIAO THÔNG</a:t>
            </a:r>
            <a:endParaRPr lang="fr-FR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Google Shape;98;p18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mtClean="0">
                <a:latin typeface="Arial" panose="020B0604020202020204" pitchFamily="34" charset="0"/>
                <a:cs typeface="Arial" panose="020B0604020202020204" pitchFamily="34" charset="0"/>
              </a:rPr>
              <a:t>IV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62999" y="3542920"/>
            <a:ext cx="6399082" cy="1463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20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Vì khi phanh gấp, ma sát trượt giữa lốp xe và đường rất lớn do đó lốp bị mòn và để lại một vệt đen dài trên đường nhựa.</a:t>
            </a:r>
            <a:endParaRPr lang="en-US" sz="2200">
              <a:solidFill>
                <a:srgbClr val="00B05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648834" y="442472"/>
            <a:ext cx="5827412" cy="3004383"/>
            <a:chOff x="2648834" y="442472"/>
            <a:chExt cx="5827412" cy="3004383"/>
          </a:xfrm>
        </p:grpSpPr>
        <p:sp>
          <p:nvSpPr>
            <p:cNvPr id="6" name="Rectangle 5"/>
            <p:cNvSpPr/>
            <p:nvPr/>
          </p:nvSpPr>
          <p:spPr>
            <a:xfrm>
              <a:off x="2648834" y="442472"/>
              <a:ext cx="5827412" cy="9563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5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vi-VN" sz="220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Tại sao khi phanh gấp, lốp xe ô tô để lại một vệt đen dài trên đường nhựa?</a:t>
              </a:r>
              <a:endParaRPr lang="en-US" sz="2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14985" y="1494889"/>
              <a:ext cx="2095110" cy="195196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0491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>
            <a:spLocks noGrp="1"/>
          </p:cNvSpPr>
          <p:nvPr>
            <p:ph type="title"/>
          </p:nvPr>
        </p:nvSpPr>
        <p:spPr>
          <a:xfrm>
            <a:off x="8433" y="1884435"/>
            <a:ext cx="2008483" cy="216319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smtClean="0">
                <a:latin typeface="Arial" panose="020B0604020202020204" pitchFamily="34" charset="0"/>
                <a:cs typeface="Arial" panose="020B0604020202020204" pitchFamily="34" charset="0"/>
              </a:rPr>
              <a:t>MA SÁT TRONG AN TOÀN GIAO THÔNG</a:t>
            </a:r>
            <a:endParaRPr lang="fr-FR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Google Shape;98;p18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mtClean="0">
                <a:latin typeface="Arial" panose="020B0604020202020204" pitchFamily="34" charset="0"/>
                <a:cs typeface="Arial" panose="020B0604020202020204" pitchFamily="34" charset="0"/>
              </a:rPr>
              <a:t>IV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016916" y="3837543"/>
            <a:ext cx="6845806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Aft>
                <a:spcPts val="1000"/>
              </a:spcAft>
            </a:pPr>
            <a:r>
              <a:rPr lang="vi-VN" sz="220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Ý nghĩa </a:t>
            </a:r>
            <a:r>
              <a:rPr lang="vi-VN" sz="220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biển </a:t>
            </a:r>
            <a:r>
              <a:rPr lang="vi-VN" sz="2200" smtClean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báo:</a:t>
            </a:r>
            <a:r>
              <a:rPr lang="en-US" sz="2200" smtClean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2200" smtClean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Đường </a:t>
            </a:r>
            <a:r>
              <a:rPr lang="vi-VN" sz="220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cao tốc, tốc độ tối thiểu 70km/h, tốc độ tối đa 120km/h; tốc độ tối đa khi trời mưa 100km/h.</a:t>
            </a:r>
            <a:endParaRPr lang="en-US" sz="2200">
              <a:solidFill>
                <a:srgbClr val="00B05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487961" y="163983"/>
            <a:ext cx="6374761" cy="3534072"/>
            <a:chOff x="2487961" y="163983"/>
            <a:chExt cx="6374761" cy="3534072"/>
          </a:xfrm>
        </p:grpSpPr>
        <p:sp>
          <p:nvSpPr>
            <p:cNvPr id="6" name="Rectangle 5"/>
            <p:cNvSpPr/>
            <p:nvPr/>
          </p:nvSpPr>
          <p:spPr>
            <a:xfrm>
              <a:off x="2487961" y="163983"/>
              <a:ext cx="6374761" cy="13111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vi-VN" sz="220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Hãy giải thích ý nghĩa của biển báo chỉ dẫn tốc độ giới hạn chạy trên đường cao tốc mô tả trong </a:t>
              </a:r>
              <a:r>
                <a:rPr lang="vi-VN" sz="220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hình </a:t>
              </a:r>
              <a:r>
                <a:rPr lang="en-GB" sz="2200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dưới đây.</a:t>
              </a:r>
              <a:endParaRPr lang="en-US" sz="2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57600" y="1475111"/>
              <a:ext cx="3096850" cy="2222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86720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4"/>
          <p:cNvSpPr txBox="1">
            <a:spLocks noGrp="1"/>
          </p:cNvSpPr>
          <p:nvPr>
            <p:ph type="body" idx="4294967295"/>
          </p:nvPr>
        </p:nvSpPr>
        <p:spPr>
          <a:xfrm>
            <a:off x="3367324" y="122512"/>
            <a:ext cx="2378700" cy="7659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b="1" smtClean="0">
                <a:solidFill>
                  <a:srgbClr val="FF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LUYỆN</a:t>
            </a:r>
            <a:r>
              <a:rPr lang="en-GB" sz="2800" b="1" smtClean="0">
                <a:solidFill>
                  <a:srgbClr val="FF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TẬP</a:t>
            </a:r>
            <a:endParaRPr lang="en-GB" sz="28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92163"/>
          <p:cNvSpPr txBox="1">
            <a:spLocks noChangeArrowheads="1"/>
          </p:cNvSpPr>
          <p:nvPr/>
        </p:nvSpPr>
        <p:spPr>
          <a:xfrm>
            <a:off x="658499" y="1854925"/>
            <a:ext cx="8018417" cy="28868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200" b="1" smtClean="0">
                <a:solidFill>
                  <a:schemeClr val="tx1">
                    <a:lumMod val="50000"/>
                  </a:schemeClr>
                </a:solidFill>
              </a:rPr>
              <a:t>A. Lực xuất hiện khi lốp xe trượt </a:t>
            </a:r>
            <a:r>
              <a:rPr lang="vi-VN" sz="2200" b="1" smtClean="0"/>
              <a:t>trên</a:t>
            </a:r>
            <a:r>
              <a:rPr lang="vi-VN" sz="2200" b="1" smtClean="0">
                <a:solidFill>
                  <a:schemeClr val="tx1">
                    <a:lumMod val="50000"/>
                  </a:schemeClr>
                </a:solidFill>
              </a:rPr>
              <a:t> mặt đường.</a:t>
            </a:r>
          </a:p>
          <a:p>
            <a:pPr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200" b="1" smtClean="0">
                <a:solidFill>
                  <a:schemeClr val="tx1">
                    <a:lumMod val="50000"/>
                  </a:schemeClr>
                </a:solidFill>
              </a:rPr>
              <a:t>B. Lực xuất hiện làm mòn đế giày.</a:t>
            </a:r>
          </a:p>
          <a:p>
            <a:pPr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200" b="1" smtClean="0">
                <a:solidFill>
                  <a:schemeClr val="tx1">
                    <a:lumMod val="50000"/>
                  </a:schemeClr>
                </a:solidFill>
              </a:rPr>
              <a:t>C. Lực xuất hiện khi lò xo bị nén hay bị dãn.</a:t>
            </a:r>
          </a:p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200" b="1" smtClean="0">
                <a:solidFill>
                  <a:schemeClr val="tx1">
                    <a:lumMod val="50000"/>
                  </a:schemeClr>
                </a:solidFill>
              </a:rPr>
              <a:t>D. Lực xuất hiện giữa dây curoa với bánh xe truyền chuyển động.</a:t>
            </a:r>
          </a:p>
        </p:txBody>
      </p:sp>
      <p:sp>
        <p:nvSpPr>
          <p:cNvPr id="2" name="Rectangle 1"/>
          <p:cNvSpPr/>
          <p:nvPr/>
        </p:nvSpPr>
        <p:spPr>
          <a:xfrm>
            <a:off x="658499" y="882962"/>
            <a:ext cx="8132803" cy="54938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200" b="1" u="sng"/>
              <a:t>Câu </a:t>
            </a:r>
            <a:r>
              <a:rPr lang="en-GB" sz="2200" b="1" u="sng" smtClean="0"/>
              <a:t>1:</a:t>
            </a:r>
            <a:r>
              <a:rPr lang="en-GB" sz="2200" b="1" smtClean="0"/>
              <a:t> </a:t>
            </a:r>
            <a:r>
              <a:rPr lang="vi-VN" sz="2200" b="1" smtClean="0"/>
              <a:t>Trường </a:t>
            </a:r>
            <a:r>
              <a:rPr lang="vi-VN" sz="2200" b="1"/>
              <a:t>hợp nào sau đây không phải là lực ma sát ?</a:t>
            </a:r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606248" y="3161212"/>
            <a:ext cx="457200" cy="457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92163"/>
          <p:cNvSpPr txBox="1">
            <a:spLocks noChangeArrowheads="1"/>
          </p:cNvSpPr>
          <p:nvPr/>
        </p:nvSpPr>
        <p:spPr>
          <a:xfrm>
            <a:off x="1429207" y="2024741"/>
            <a:ext cx="6016621" cy="2453425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200" b="1">
                <a:latin typeface="Arial" panose="020B0604020202020204" pitchFamily="34" charset="0"/>
                <a:cs typeface="Arial" panose="020B0604020202020204" pitchFamily="34" charset="0"/>
              </a:rPr>
              <a:t>A. Tăng độ nhám mặt tiếp xúc.</a:t>
            </a:r>
          </a:p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200" b="1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200" b="1">
                <a:latin typeface="Arial" panose="020B0604020202020204" pitchFamily="34" charset="0"/>
                <a:cs typeface="Arial" panose="020B0604020202020204" pitchFamily="34" charset="0"/>
              </a:rPr>
              <a:t>. Tăng lực ép lên mặt tiếp xúc.</a:t>
            </a:r>
          </a:p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200" b="1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200" b="1">
                <a:latin typeface="Arial" panose="020B0604020202020204" pitchFamily="34" charset="0"/>
                <a:cs typeface="Arial" panose="020B0604020202020204" pitchFamily="34" charset="0"/>
              </a:rPr>
              <a:t>. Tăng độ nhẵn giữa các mặt tiếp xúc.</a:t>
            </a:r>
          </a:p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200" b="1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200" b="1">
                <a:latin typeface="Arial" panose="020B0604020202020204" pitchFamily="34" charset="0"/>
                <a:cs typeface="Arial" panose="020B0604020202020204" pitchFamily="34" charset="0"/>
              </a:rPr>
              <a:t>. Tăng diện tích mặt tiếp xúc.</a:t>
            </a:r>
            <a:endParaRPr lang="en-US" sz="2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01305" y="456829"/>
            <a:ext cx="8132803" cy="100642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200" b="1" u="sng">
                <a:latin typeface="Arial" panose="020B0604020202020204" pitchFamily="34" charset="0"/>
                <a:cs typeface="Arial" panose="020B0604020202020204" pitchFamily="34" charset="0"/>
              </a:rPr>
              <a:t>Câu </a:t>
            </a:r>
            <a:r>
              <a:rPr lang="en-GB" sz="2200" b="1" u="sng" smtClean="0">
                <a:latin typeface="Arial" panose="020B0604020202020204" pitchFamily="34" charset="0"/>
                <a:cs typeface="Arial" panose="020B0604020202020204" pitchFamily="34" charset="0"/>
              </a:rPr>
              <a:t>2:</a:t>
            </a:r>
            <a:r>
              <a:rPr lang="en-GB" sz="2200" b="1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200" b="1">
                <a:latin typeface="Arial" panose="020B0604020202020204" pitchFamily="34" charset="0"/>
                <a:cs typeface="Arial" panose="020B0604020202020204" pitchFamily="34" charset="0"/>
              </a:rPr>
              <a:t>Trong các cách làm sau </a:t>
            </a:r>
            <a:r>
              <a:rPr lang="vi-VN" sz="2200" b="1"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vi-VN" sz="2200" b="1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GB" sz="2200" b="1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200" b="1" smtClean="0">
                <a:latin typeface="Arial" panose="020B0604020202020204" pitchFamily="34" charset="0"/>
                <a:cs typeface="Arial" panose="020B0604020202020204" pitchFamily="34" charset="0"/>
              </a:rPr>
              <a:t>cách </a:t>
            </a:r>
            <a:r>
              <a:rPr lang="vi-VN" sz="2200" b="1">
                <a:latin typeface="Arial" panose="020B0604020202020204" pitchFamily="34" charset="0"/>
                <a:cs typeface="Arial" panose="020B0604020202020204" pitchFamily="34" charset="0"/>
              </a:rPr>
              <a:t>nào giảm được lực ma sát?</a:t>
            </a:r>
            <a:endParaRPr lang="vi-VN" sz="2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1403081" y="2675492"/>
            <a:ext cx="457200" cy="457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4319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8453" y="2886368"/>
            <a:ext cx="2505147" cy="212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341" y="283824"/>
            <a:ext cx="2115803" cy="2229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Cloud Callout 12"/>
          <p:cNvSpPr/>
          <p:nvPr/>
        </p:nvSpPr>
        <p:spPr>
          <a:xfrm>
            <a:off x="4499810" y="81367"/>
            <a:ext cx="4455696" cy="2634913"/>
          </a:xfrm>
          <a:prstGeom prst="cloudCallout">
            <a:avLst>
              <a:gd name="adj1" fmla="val -57674"/>
              <a:gd name="adj2" fmla="val 24488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đế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giày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đá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gai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đế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giày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</a:t>
            </a:r>
            <a:r>
              <a:rPr lang="vi-VN" sz="2400" b="1" dirty="0"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ợt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băng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8278" y="2886368"/>
            <a:ext cx="2816447" cy="1935110"/>
          </a:xfrm>
          <a:prstGeom prst="rect">
            <a:avLst/>
          </a:prstGeom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92163"/>
          <p:cNvSpPr txBox="1">
            <a:spLocks noChangeArrowheads="1"/>
          </p:cNvSpPr>
          <p:nvPr/>
        </p:nvSpPr>
        <p:spPr>
          <a:xfrm>
            <a:off x="985070" y="1854925"/>
            <a:ext cx="7524205" cy="2782389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200" b="1">
                <a:latin typeface="Arial" panose="020B0604020202020204" pitchFamily="34" charset="0"/>
                <a:cs typeface="Arial" panose="020B0604020202020204" pitchFamily="34" charset="0"/>
              </a:rPr>
              <a:t>A. Ma sát giữa các viên bị với ổ trục xe đạp, xe máy.</a:t>
            </a:r>
          </a:p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200" b="1">
                <a:latin typeface="Arial" panose="020B0604020202020204" pitchFamily="34" charset="0"/>
                <a:cs typeface="Arial" panose="020B0604020202020204" pitchFamily="34" charset="0"/>
              </a:rPr>
              <a:t>B. Ma sát giữa cốc nước đặt trên mặt bàn với mặt bàn.</a:t>
            </a:r>
          </a:p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200" b="1">
                <a:latin typeface="Arial" panose="020B0604020202020204" pitchFamily="34" charset="0"/>
                <a:cs typeface="Arial" panose="020B0604020202020204" pitchFamily="34" charset="0"/>
              </a:rPr>
              <a:t>C. Ma sát giữa lốp xe với mặt đường khi xe đang chuyển động.</a:t>
            </a:r>
          </a:p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200" b="1"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vi-VN" sz="2200" b="1">
                <a:latin typeface="Arial" panose="020B0604020202020204" pitchFamily="34" charset="0"/>
                <a:cs typeface="Arial" panose="020B0604020202020204" pitchFamily="34" charset="0"/>
              </a:rPr>
              <a:t>Ma </a:t>
            </a:r>
            <a:r>
              <a:rPr lang="vi-VN" sz="2200" b="1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sz="2200" b="1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vi-VN" sz="2200" b="1" smtClean="0">
                <a:latin typeface="Arial" panose="020B0604020202020204" pitchFamily="34" charset="0"/>
                <a:cs typeface="Arial" panose="020B0604020202020204" pitchFamily="34" charset="0"/>
              </a:rPr>
              <a:t>t </a:t>
            </a:r>
            <a:r>
              <a:rPr lang="vi-VN" sz="2200" b="1">
                <a:latin typeface="Arial" panose="020B0604020202020204" pitchFamily="34" charset="0"/>
                <a:cs typeface="Arial" panose="020B0604020202020204" pitchFamily="34" charset="0"/>
              </a:rPr>
              <a:t>giữa má phanh với vành xe.</a:t>
            </a:r>
          </a:p>
        </p:txBody>
      </p:sp>
      <p:sp>
        <p:nvSpPr>
          <p:cNvPr id="2" name="Rectangle 1"/>
          <p:cNvSpPr/>
          <p:nvPr/>
        </p:nvSpPr>
        <p:spPr>
          <a:xfrm>
            <a:off x="496387" y="417641"/>
            <a:ext cx="8332673" cy="95635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200" b="1" u="sng">
                <a:latin typeface="Arial" panose="020B0604020202020204" pitchFamily="34" charset="0"/>
                <a:cs typeface="Arial" panose="020B0604020202020204" pitchFamily="34" charset="0"/>
              </a:rPr>
              <a:t>Câu </a:t>
            </a:r>
            <a:r>
              <a:rPr lang="en-GB" sz="2200" b="1" u="sng" smtClean="0">
                <a:latin typeface="Arial" panose="020B0604020202020204" pitchFamily="34" charset="0"/>
                <a:cs typeface="Arial" panose="020B0604020202020204" pitchFamily="34" charset="0"/>
              </a:rPr>
              <a:t>3:</a:t>
            </a:r>
            <a:r>
              <a:rPr lang="en-GB" sz="2200" b="1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200">
                <a:latin typeface="Arial" panose="020B0604020202020204" pitchFamily="34" charset="0"/>
                <a:cs typeface="Arial" panose="020B0604020202020204" pitchFamily="34" charset="0"/>
              </a:rPr>
              <a:t>Lực ma sát trượt xuất hiện trong trường hợp nào sau đây?</a:t>
            </a:r>
            <a:endParaRPr lang="vi-VN" sz="2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932818" y="4219302"/>
            <a:ext cx="457200" cy="457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62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92163"/>
          <p:cNvSpPr txBox="1">
            <a:spLocks noChangeArrowheads="1"/>
          </p:cNvSpPr>
          <p:nvPr/>
        </p:nvSpPr>
        <p:spPr>
          <a:xfrm>
            <a:off x="1024259" y="1750422"/>
            <a:ext cx="7597227" cy="2782389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A. quyển sách để yên trên mặt bàn nằm nghiêng.</a:t>
            </a:r>
          </a:p>
          <a:p>
            <a:pPr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B. ô tô 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đang </a:t>
            </a:r>
            <a:r>
              <a:rPr lang="en-US" sz="2400" b="1" smtClean="0">
                <a:latin typeface="Arial" panose="020B0604020202020204" pitchFamily="34" charset="0"/>
                <a:cs typeface="Arial" panose="020B0604020202020204" pitchFamily="34" charset="0"/>
              </a:rPr>
              <a:t>chuyển 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động, đột ngột hãm phanh.</a:t>
            </a:r>
          </a:p>
          <a:p>
            <a:pPr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C. quả bóng bàn đặt trên mặt bàn nằm ngang nhẵn bóng.</a:t>
            </a:r>
          </a:p>
          <a:p>
            <a:pPr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D. xe đạp đang xuống dốc.</a:t>
            </a:r>
          </a:p>
        </p:txBody>
      </p:sp>
      <p:sp>
        <p:nvSpPr>
          <p:cNvPr id="2" name="Rectangle 1"/>
          <p:cNvSpPr/>
          <p:nvPr/>
        </p:nvSpPr>
        <p:spPr>
          <a:xfrm>
            <a:off x="679269" y="469892"/>
            <a:ext cx="7183396" cy="59093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400" b="1" u="sng">
                <a:latin typeface="Arial" panose="020B0604020202020204" pitchFamily="34" charset="0"/>
                <a:cs typeface="Arial" panose="020B0604020202020204" pitchFamily="34" charset="0"/>
              </a:rPr>
              <a:t>Câu </a:t>
            </a:r>
            <a:r>
              <a:rPr lang="en-GB" sz="2400" b="1" u="sng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sz="2400" b="1" u="sng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GB" sz="2400" b="1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Lực ma sát nghỉ xuất hiện khi</a:t>
            </a:r>
            <a:endParaRPr lang="vi-VN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1024259" y="1815736"/>
            <a:ext cx="457200" cy="457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0921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36"/>
          <p:cNvSpPr/>
          <p:nvPr/>
        </p:nvSpPr>
        <p:spPr>
          <a:xfrm>
            <a:off x="3088025" y="574852"/>
            <a:ext cx="5170079" cy="4024965"/>
          </a:xfrm>
          <a:custGeom>
            <a:avLst/>
            <a:gdLst/>
            <a:ahLst/>
            <a:cxnLst/>
            <a:rect l="l" t="t" r="r" b="b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0B5394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36"/>
          <p:cNvSpPr/>
          <p:nvPr/>
        </p:nvSpPr>
        <p:spPr>
          <a:xfrm>
            <a:off x="3304369" y="788589"/>
            <a:ext cx="4737300" cy="3024900"/>
          </a:xfrm>
          <a:prstGeom prst="rect">
            <a:avLst/>
          </a:prstGeom>
          <a:solidFill>
            <a:srgbClr val="073763">
              <a:alpha val="19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just"/>
            <a:r>
              <a:rPr lang="en-US" sz="2500" b="1">
                <a:solidFill>
                  <a:schemeClr val="bg1"/>
                </a:solidFill>
              </a:rPr>
              <a:t>Hãy </a:t>
            </a:r>
            <a:r>
              <a:rPr lang="en-US" sz="2500" b="1">
                <a:solidFill>
                  <a:schemeClr val="bg1"/>
                </a:solidFill>
              </a:rPr>
              <a:t>giải </a:t>
            </a:r>
            <a:r>
              <a:rPr lang="en-US" sz="2500" b="1" smtClean="0">
                <a:solidFill>
                  <a:schemeClr val="bg1"/>
                </a:solidFill>
              </a:rPr>
              <a:t>thích các hiện </a:t>
            </a:r>
            <a:r>
              <a:rPr lang="vi-VN" sz="2500" b="1" smtClean="0">
                <a:solidFill>
                  <a:schemeClr val="bg1"/>
                </a:solidFill>
              </a:rPr>
              <a:t>tượng </a:t>
            </a:r>
            <a:r>
              <a:rPr lang="vi-VN" sz="2500" b="1">
                <a:solidFill>
                  <a:schemeClr val="bg1"/>
                </a:solidFill>
              </a:rPr>
              <a:t>sau </a:t>
            </a:r>
            <a:r>
              <a:rPr lang="vi-VN" sz="2500" b="1">
                <a:solidFill>
                  <a:schemeClr val="bg1"/>
                </a:solidFill>
              </a:rPr>
              <a:t>và </a:t>
            </a:r>
            <a:r>
              <a:rPr lang="en-GB" sz="2500" b="1" smtClean="0">
                <a:solidFill>
                  <a:schemeClr val="bg1"/>
                </a:solidFill>
              </a:rPr>
              <a:t> </a:t>
            </a:r>
            <a:r>
              <a:rPr lang="en-US" sz="2500" b="1" smtClean="0">
                <a:solidFill>
                  <a:schemeClr val="bg1"/>
                </a:solidFill>
              </a:rPr>
              <a:t>cho </a:t>
            </a:r>
            <a:r>
              <a:rPr lang="en-US" sz="2500" b="1">
                <a:solidFill>
                  <a:schemeClr val="bg1"/>
                </a:solidFill>
              </a:rPr>
              <a:t>biết </a:t>
            </a:r>
            <a:r>
              <a:rPr lang="en-US" sz="2500" b="1">
                <a:solidFill>
                  <a:schemeClr val="bg1"/>
                </a:solidFill>
              </a:rPr>
              <a:t>trong </a:t>
            </a:r>
            <a:r>
              <a:rPr lang="en-US" sz="2500" b="1" smtClean="0">
                <a:solidFill>
                  <a:schemeClr val="bg1"/>
                </a:solidFill>
              </a:rPr>
              <a:t>các hiện</a:t>
            </a:r>
            <a:r>
              <a:rPr lang="vi-VN" sz="2500" b="1" smtClean="0">
                <a:solidFill>
                  <a:schemeClr val="bg1"/>
                </a:solidFill>
              </a:rPr>
              <a:t> </a:t>
            </a:r>
            <a:r>
              <a:rPr lang="vi-VN" sz="2500" b="1">
                <a:solidFill>
                  <a:schemeClr val="bg1"/>
                </a:solidFill>
              </a:rPr>
              <a:t>tượng </a:t>
            </a:r>
            <a:r>
              <a:rPr lang="vi-VN" sz="2500" b="1" smtClean="0">
                <a:solidFill>
                  <a:schemeClr val="bg1"/>
                </a:solidFill>
              </a:rPr>
              <a:t>n</a:t>
            </a:r>
            <a:r>
              <a:rPr lang="en-GB" sz="2500" b="1">
                <a:solidFill>
                  <a:schemeClr val="bg1"/>
                </a:solidFill>
              </a:rPr>
              <a:t>à</a:t>
            </a:r>
            <a:r>
              <a:rPr lang="vi-VN" sz="2500" b="1" smtClean="0">
                <a:solidFill>
                  <a:schemeClr val="bg1"/>
                </a:solidFill>
              </a:rPr>
              <a:t>y </a:t>
            </a:r>
            <a:r>
              <a:rPr lang="en-US" sz="2500" b="1" smtClean="0">
                <a:solidFill>
                  <a:schemeClr val="bg1"/>
                </a:solidFill>
              </a:rPr>
              <a:t>ma </a:t>
            </a:r>
            <a:r>
              <a:rPr lang="en-US" sz="2500" b="1">
                <a:solidFill>
                  <a:schemeClr val="bg1"/>
                </a:solidFill>
              </a:rPr>
              <a:t>sát </a:t>
            </a:r>
            <a:r>
              <a:rPr lang="en-US" sz="2500" b="1" smtClean="0">
                <a:solidFill>
                  <a:schemeClr val="bg1"/>
                </a:solidFill>
              </a:rPr>
              <a:t>có ích </a:t>
            </a:r>
            <a:r>
              <a:rPr lang="en-US" sz="2500" b="1">
                <a:solidFill>
                  <a:schemeClr val="bg1"/>
                </a:solidFill>
              </a:rPr>
              <a:t>hay có </a:t>
            </a:r>
            <a:r>
              <a:rPr lang="en-US" sz="2500" b="1">
                <a:solidFill>
                  <a:schemeClr val="bg1"/>
                </a:solidFill>
              </a:rPr>
              <a:t>hại</a:t>
            </a:r>
            <a:r>
              <a:rPr lang="en-US" sz="2500" b="1" smtClean="0">
                <a:solidFill>
                  <a:schemeClr val="bg1"/>
                </a:solidFill>
              </a:rPr>
              <a:t>:</a:t>
            </a:r>
            <a:endParaRPr lang="en-US" sz="2500" b="1">
              <a:solidFill>
                <a:schemeClr val="bg1"/>
              </a:solidFill>
            </a:endParaRPr>
          </a:p>
        </p:txBody>
      </p:sp>
      <p:sp>
        <p:nvSpPr>
          <p:cNvPr id="323" name="Google Shape;323;p36"/>
          <p:cNvSpPr txBox="1">
            <a:spLocks noGrp="1"/>
          </p:cNvSpPr>
          <p:nvPr>
            <p:ph type="body" idx="4294967295"/>
          </p:nvPr>
        </p:nvSpPr>
        <p:spPr>
          <a:xfrm>
            <a:off x="114674" y="1886457"/>
            <a:ext cx="2378700" cy="82916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b="1" smtClean="0">
                <a:solidFill>
                  <a:srgbClr val="FF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VẬN DỤNG</a:t>
            </a:r>
            <a:endParaRPr lang="en-GB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34296"/>
            <a:ext cx="2194560" cy="2140870"/>
          </a:xfrm>
        </p:spPr>
        <p:txBody>
          <a:bodyPr/>
          <a:lstStyle/>
          <a:p>
            <a:pPr algn="ctr"/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a) Khi đi trên sàn đá hoa mới </a:t>
            </a:r>
            <a:b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lau dễ bị ngã.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0304" y="922160"/>
            <a:ext cx="6060369" cy="3565142"/>
          </a:xfrm>
        </p:spPr>
        <p:txBody>
          <a:bodyPr/>
          <a:lstStyle/>
          <a:p>
            <a:pPr marL="38100" indent="0" algn="just">
              <a:lnSpc>
                <a:spcPct val="135000"/>
              </a:lnSpc>
              <a:spcAft>
                <a:spcPts val="600"/>
              </a:spcAft>
              <a:buNone/>
            </a:pPr>
            <a:r>
              <a:rPr lang="vi-VN" sz="2400" b="1" u="sng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 </a:t>
            </a:r>
            <a:r>
              <a:rPr lang="vi-VN" sz="2400" b="1" u="sng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vi-VN" sz="24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GB" sz="240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100" indent="0" algn="just">
              <a:lnSpc>
                <a:spcPct val="135000"/>
              </a:lnSpc>
              <a:spcAft>
                <a:spcPts val="600"/>
              </a:spcAft>
              <a:buNone/>
            </a:pPr>
            <a:r>
              <a:rPr lang="vi-VN" sz="2400" smtClean="0">
                <a:latin typeface="Arial" panose="020B0604020202020204" pitchFamily="34" charset="0"/>
                <a:cs typeface="Arial" panose="020B0604020202020204" pitchFamily="34" charset="0"/>
              </a:rPr>
              <a:t>Khi </a:t>
            </a:r>
            <a:r>
              <a:rPr lang="vi-VN" sz="2400">
                <a:latin typeface="Arial" panose="020B0604020202020204" pitchFamily="34" charset="0"/>
                <a:cs typeface="Arial" panose="020B0604020202020204" pitchFamily="34" charset="0"/>
              </a:rPr>
              <a:t>đi trên sàn đá hoa mới lau dễ bị ngã vì lực ma sát nghỉ giữa sàn với chân người rất nhỏ, </a:t>
            </a:r>
            <a:r>
              <a:rPr lang="vi-VN" sz="2400">
                <a:latin typeface="Arial" panose="020B0604020202020204" pitchFamily="34" charset="0"/>
                <a:cs typeface="Arial" panose="020B0604020202020204" pitchFamily="34" charset="0"/>
              </a:rPr>
              <a:t>nhờ </a:t>
            </a:r>
            <a:r>
              <a:rPr lang="vi-VN" sz="240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vi-VN" sz="24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>
                <a:latin typeface="Arial" panose="020B0604020202020204" pitchFamily="34" charset="0"/>
                <a:cs typeface="Arial" panose="020B0604020202020204" pitchFamily="34" charset="0"/>
              </a:rPr>
              <a:t>ma </a:t>
            </a:r>
            <a:r>
              <a:rPr lang="vi-VN" sz="240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vi-VN" sz="2400" smtClean="0">
                <a:latin typeface="Arial" panose="020B0604020202020204" pitchFamily="34" charset="0"/>
                <a:cs typeface="Arial" panose="020B0604020202020204" pitchFamily="34" charset="0"/>
              </a:rPr>
              <a:t>t </a:t>
            </a:r>
            <a:r>
              <a:rPr lang="vi-VN" sz="2400"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vi-VN" sz="2400">
                <a:latin typeface="Arial" panose="020B0604020202020204" pitchFamily="34" charset="0"/>
                <a:cs typeface="Arial" panose="020B0604020202020204" pitchFamily="34" charset="0"/>
              </a:rPr>
              <a:t>mới </a:t>
            </a:r>
            <a:r>
              <a:rPr lang="vi-VN" sz="2400" smtClean="0">
                <a:latin typeface="Arial" panose="020B0604020202020204" pitchFamily="34" charset="0"/>
                <a:cs typeface="Arial" panose="020B0604020202020204" pitchFamily="34" charset="0"/>
              </a:rPr>
              <a:t>kh</a:t>
            </a: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ô</a:t>
            </a:r>
            <a:r>
              <a:rPr lang="vi-VN" sz="2400" smtClean="0">
                <a:latin typeface="Arial" panose="020B0604020202020204" pitchFamily="34" charset="0"/>
                <a:cs typeface="Arial" panose="020B0604020202020204" pitchFamily="34" charset="0"/>
              </a:rPr>
              <a:t>ng </a:t>
            </a:r>
            <a:r>
              <a:rPr lang="vi-VN" sz="2400">
                <a:latin typeface="Arial" panose="020B0604020202020204" pitchFamily="34" charset="0"/>
                <a:cs typeface="Arial" panose="020B0604020202020204" pitchFamily="34" charset="0"/>
              </a:rPr>
              <a:t>bị </a:t>
            </a:r>
            <a:r>
              <a:rPr lang="vi-VN" sz="2400" smtClean="0"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ã</a:t>
            </a:r>
            <a:r>
              <a:rPr lang="vi-VN" sz="240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24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100" indent="0" algn="just">
              <a:lnSpc>
                <a:spcPct val="135000"/>
              </a:lnSpc>
              <a:spcAft>
                <a:spcPts val="600"/>
              </a:spcAft>
              <a:buNone/>
            </a:pPr>
            <a:r>
              <a:rPr lang="vi-VN" sz="2400" smtClean="0">
                <a:latin typeface="Arial" panose="020B0604020202020204" pitchFamily="34" charset="0"/>
                <a:cs typeface="Arial" panose="020B0604020202020204" pitchFamily="34" charset="0"/>
              </a:rPr>
              <a:t>Ma </a:t>
            </a:r>
            <a:r>
              <a:rPr lang="vi-VN" sz="2400">
                <a:latin typeface="Arial" panose="020B0604020202020204" pitchFamily="34" charset="0"/>
                <a:cs typeface="Arial" panose="020B0604020202020204" pitchFamily="34" charset="0"/>
              </a:rPr>
              <a:t>sát trong </a:t>
            </a:r>
            <a:r>
              <a:rPr lang="vi-VN" sz="2400">
                <a:latin typeface="Arial" panose="020B0604020202020204" pitchFamily="34" charset="0"/>
                <a:cs typeface="Arial" panose="020B0604020202020204" pitchFamily="34" charset="0"/>
              </a:rPr>
              <a:t>trường </a:t>
            </a:r>
            <a:r>
              <a:rPr lang="en-US" sz="2400" smtClean="0">
                <a:latin typeface="Arial" panose="020B0604020202020204" pitchFamily="34" charset="0"/>
                <a:cs typeface="Arial" panose="020B0604020202020204" pitchFamily="34" charset="0"/>
              </a:rPr>
              <a:t>hợp này 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có ích. </a:t>
            </a:r>
          </a:p>
        </p:txBody>
      </p:sp>
    </p:spTree>
    <p:extLst>
      <p:ext uri="{BB962C8B-B14F-4D97-AF65-F5344CB8AC3E}">
        <p14:creationId xmlns:p14="http://schemas.microsoft.com/office/powerpoint/2010/main" val="28799363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04502" y="1516730"/>
            <a:ext cx="2194560" cy="2245373"/>
          </a:xfrm>
        </p:spPr>
        <p:txBody>
          <a:bodyPr/>
          <a:lstStyle/>
          <a:p>
            <a:pPr algn="ctr"/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b. Ô tô chạy vào  </a:t>
            </a:r>
            <a:b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vi-VN" sz="2400">
                <a:latin typeface="Arial" panose="020B0604020202020204" pitchFamily="34" charset="0"/>
                <a:cs typeface="Arial" panose="020B0604020202020204" pitchFamily="34" charset="0"/>
              </a:rPr>
              <a:t>đường có bùn</a:t>
            </a:r>
            <a:br>
              <a:rPr lang="vi-VN" sz="24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dễ bị sa lầy.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00752" y="1018901"/>
            <a:ext cx="5562000" cy="3631476"/>
          </a:xfrm>
        </p:spPr>
        <p:txBody>
          <a:bodyPr/>
          <a:lstStyle/>
          <a:p>
            <a:pPr marL="38100" indent="0" algn="just">
              <a:lnSpc>
                <a:spcPct val="135000"/>
              </a:lnSpc>
              <a:spcAft>
                <a:spcPts val="600"/>
              </a:spcAft>
              <a:buNone/>
            </a:pPr>
            <a:r>
              <a:rPr lang="vi-VN" sz="2400" b="1" u="sng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 </a:t>
            </a:r>
            <a:r>
              <a:rPr lang="vi-VN" sz="2400" b="1" u="sng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vi-VN" sz="24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GB" sz="2400" b="1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100" indent="0" algn="just">
              <a:lnSpc>
                <a:spcPct val="135000"/>
              </a:lnSpc>
              <a:spcAft>
                <a:spcPts val="600"/>
              </a:spcAft>
              <a:buNone/>
            </a:pPr>
            <a:r>
              <a:rPr lang="vi-VN" sz="2400" smtClean="0">
                <a:latin typeface="Arial" panose="020B0604020202020204" pitchFamily="34" charset="0"/>
                <a:cs typeface="Arial" panose="020B0604020202020204" pitchFamily="34" charset="0"/>
              </a:rPr>
              <a:t>Khi </a:t>
            </a:r>
            <a:r>
              <a:rPr lang="vi-VN" sz="2400">
                <a:latin typeface="Arial" panose="020B0604020202020204" pitchFamily="34" charset="0"/>
                <a:cs typeface="Arial" panose="020B0604020202020204" pitchFamily="34" charset="0"/>
              </a:rPr>
              <a:t>đó lực ma sát nghỉ giữa lốp xe và mặt đất quá nhỏ làm bánh xe quay trượt tại chỗ, </a:t>
            </a:r>
            <a:r>
              <a:rPr lang="vi-VN" sz="2400">
                <a:latin typeface="Arial" panose="020B0604020202020204" pitchFamily="34" charset="0"/>
                <a:cs typeface="Arial" panose="020B0604020202020204" pitchFamily="34" charset="0"/>
              </a:rPr>
              <a:t>nhờ </a:t>
            </a:r>
            <a:r>
              <a:rPr lang="vi-VN" sz="240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vi-VN" sz="24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>
                <a:latin typeface="Arial" panose="020B0604020202020204" pitchFamily="34" charset="0"/>
                <a:cs typeface="Arial" panose="020B0604020202020204" pitchFamily="34" charset="0"/>
              </a:rPr>
              <a:t>ma </a:t>
            </a:r>
            <a:r>
              <a:rPr lang="vi-VN" sz="240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vi-VN" sz="2400" smtClean="0">
                <a:latin typeface="Arial" panose="020B0604020202020204" pitchFamily="34" charset="0"/>
                <a:cs typeface="Arial" panose="020B0604020202020204" pitchFamily="34" charset="0"/>
              </a:rPr>
              <a:t>t </a:t>
            </a:r>
            <a:r>
              <a:rPr lang="vi-VN" sz="2400">
                <a:latin typeface="Arial" panose="020B0604020202020204" pitchFamily="34" charset="0"/>
                <a:cs typeface="Arial" panose="020B0604020202020204" pitchFamily="34" charset="0"/>
              </a:rPr>
              <a:t>xe mới chuyển động được.</a:t>
            </a:r>
          </a:p>
          <a:p>
            <a:pPr marL="38100" indent="0" algn="just">
              <a:lnSpc>
                <a:spcPct val="135000"/>
              </a:lnSpc>
              <a:spcAft>
                <a:spcPts val="600"/>
              </a:spcAft>
              <a:buNone/>
            </a:pPr>
            <a:r>
              <a:rPr lang="vi-VN" sz="2400">
                <a:latin typeface="Arial" panose="020B0604020202020204" pitchFamily="34" charset="0"/>
                <a:cs typeface="Arial" panose="020B0604020202020204" pitchFamily="34" charset="0"/>
              </a:rPr>
              <a:t>Ma sát trong trường </a:t>
            </a:r>
            <a:r>
              <a:rPr lang="vi-VN" sz="2400">
                <a:latin typeface="Arial" panose="020B0604020202020204" pitchFamily="34" charset="0"/>
                <a:cs typeface="Arial" panose="020B0604020202020204" pitchFamily="34" charset="0"/>
              </a:rPr>
              <a:t>hợp </a:t>
            </a:r>
            <a:r>
              <a:rPr lang="vi-VN" sz="240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à</a:t>
            </a:r>
            <a:r>
              <a:rPr lang="vi-VN" sz="2400" smtClean="0"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vi-VN" sz="2400">
                <a:latin typeface="Arial" panose="020B0604020202020204" pitchFamily="34" charset="0"/>
                <a:cs typeface="Arial" panose="020B0604020202020204" pitchFamily="34" charset="0"/>
              </a:rPr>
              <a:t>có ích</a:t>
            </a:r>
            <a:endParaRPr lang="en-US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617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04504" y="1294662"/>
            <a:ext cx="2194560" cy="2689510"/>
          </a:xfrm>
        </p:spPr>
        <p:txBody>
          <a:bodyPr/>
          <a:lstStyle/>
          <a:p>
            <a:pPr algn="ctr" eaLnBrk="1" hangingPunct="1">
              <a:spcBef>
                <a:spcPct val="50000"/>
              </a:spcBef>
            </a:pPr>
            <a:r>
              <a:rPr lang="en-US" sz="2400" smtClean="0"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Phải bôi nhựa thông vào dây cung ở cần kéo đàn cò hay violon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5987" y="719177"/>
            <a:ext cx="5562000" cy="2063932"/>
          </a:xfrm>
        </p:spPr>
        <p:txBody>
          <a:bodyPr/>
          <a:lstStyle/>
          <a:p>
            <a:pPr marL="38100" indent="0" algn="just">
              <a:lnSpc>
                <a:spcPct val="135000"/>
              </a:lnSpc>
              <a:spcAft>
                <a:spcPts val="600"/>
              </a:spcAft>
              <a:buNone/>
            </a:pPr>
            <a:r>
              <a:rPr lang="vi-VN" sz="2400" b="1" u="sng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 </a:t>
            </a:r>
            <a:r>
              <a:rPr lang="vi-VN" sz="2400" b="1" u="sng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vi-VN" sz="24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GB" sz="2400" b="1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135000"/>
              </a:lnSpc>
              <a:spcAft>
                <a:spcPts val="600"/>
              </a:spcAft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Để tăng ma sát giữa dây cung với dây đàn, nhờ đó đàn kêu to.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0728" descr="M_CLASSC">
            <a:hlinkClick r:id="rId2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6560" y="2524758"/>
            <a:ext cx="2203269" cy="238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4004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11"/>
          <p:cNvSpPr>
            <a:spLocks noChangeArrowheads="1" noChangeShapeType="1" noTextEdit="1"/>
          </p:cNvSpPr>
          <p:nvPr/>
        </p:nvSpPr>
        <p:spPr bwMode="auto">
          <a:xfrm>
            <a:off x="989557" y="1590806"/>
            <a:ext cx="7265096" cy="1390389"/>
          </a:xfrm>
          <a:prstGeom prst="rect">
            <a:avLst/>
          </a:prstGeom>
        </p:spPr>
        <p:txBody>
          <a:bodyPr wrap="none" fromWordArt="1">
            <a:prstTxWarp prst="textChevron">
              <a:avLst/>
            </a:prstTxWarp>
          </a:bodyPr>
          <a:lstStyle/>
          <a:p>
            <a:pPr algn="ctr"/>
            <a:r>
              <a:rPr lang="en-US" sz="5300" b="1" kern="1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00" b="1" kern="10" smtClean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CẢM ƠN CÁC EM ĐÃ LẮNG NGHE!</a:t>
            </a:r>
            <a:endParaRPr lang="en-US" sz="5300" b="1" kern="10">
              <a:ln w="6600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454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Káº¿t quáº£ hÃ¬nh áº£nh cho lá»p x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70260" y="2538663"/>
            <a:ext cx="1619498" cy="2320946"/>
          </a:xfrm>
          <a:prstGeom prst="rect">
            <a:avLst/>
          </a:prstGeom>
          <a:noFill/>
        </p:spPr>
      </p:pic>
      <p:pic>
        <p:nvPicPr>
          <p:cNvPr id="7" name="Picture 2" descr="Káº¿t quáº£ hÃ¬nh áº£nh cho lá»p x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69285" y="2741258"/>
            <a:ext cx="3483143" cy="1984336"/>
          </a:xfrm>
          <a:prstGeom prst="rect">
            <a:avLst/>
          </a:prstGeom>
          <a:noFill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904" y="204537"/>
            <a:ext cx="2183401" cy="1903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Cloud Callout 8"/>
          <p:cNvSpPr/>
          <p:nvPr/>
        </p:nvSpPr>
        <p:spPr>
          <a:xfrm>
            <a:off x="4896853" y="204537"/>
            <a:ext cx="3729789" cy="1815246"/>
          </a:xfrm>
          <a:prstGeom prst="cloudCallout">
            <a:avLst>
              <a:gd name="adj1" fmla="val -73750"/>
              <a:gd name="adj2" fmla="val 26183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lốp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nhẵn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100231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>
            <a:spLocks noGrp="1"/>
          </p:cNvSpPr>
          <p:nvPr>
            <p:ph type="title"/>
          </p:nvPr>
        </p:nvSpPr>
        <p:spPr>
          <a:xfrm>
            <a:off x="109075" y="1771129"/>
            <a:ext cx="17124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smtClean="0">
                <a:latin typeface="Arial" panose="020B0604020202020204" pitchFamily="34" charset="0"/>
                <a:cs typeface="Arial" panose="020B0604020202020204" pitchFamily="34" charset="0"/>
              </a:rPr>
              <a:t>LỰC MA SÁT LÀ GÌ?</a:t>
            </a:r>
            <a:endParaRPr lang="fr-FR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Google Shape;98;p18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796" y="772424"/>
            <a:ext cx="4305370" cy="1565589"/>
          </a:xfrm>
          <a:prstGeom prst="rect">
            <a:avLst/>
          </a:prstGeom>
        </p:spPr>
      </p:pic>
      <p:sp>
        <p:nvSpPr>
          <p:cNvPr id="7" name="Google Shape;96;p18"/>
          <p:cNvSpPr txBox="1">
            <a:spLocks/>
          </p:cNvSpPr>
          <p:nvPr/>
        </p:nvSpPr>
        <p:spPr>
          <a:xfrm>
            <a:off x="3078761" y="3190232"/>
            <a:ext cx="4659441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algn="ctr"/>
            <a:r>
              <a:rPr lang="fr-FR" sz="2400" b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Miếng gỗ trượt chậm dần dưới tác dụng của lực ma sát</a:t>
            </a:r>
            <a:endParaRPr lang="fr-FR" sz="2400" b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3">
            <a:extLst>
              <a:ext uri="{FF2B5EF4-FFF2-40B4-BE49-F238E27FC236}">
                <a16:creationId xmlns:a16="http://schemas.microsoft.com/office/drawing/2014/main" id="{F04B2743-4F8D-42C9-9828-F01FE22CA76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20698" y="1041115"/>
            <a:ext cx="1656999" cy="1656999"/>
          </a:xfrm>
          <a:prstGeom prst="rect">
            <a:avLst/>
          </a:prstGeom>
        </p:spPr>
      </p:pic>
      <p:pic>
        <p:nvPicPr>
          <p:cNvPr id="6" name="Countdown 3 minutes-Nho">
            <a:hlinkClick r:id="" action="ppaction://media"/>
            <a:extLst>
              <a:ext uri="{FF2B5EF4-FFF2-40B4-BE49-F238E27FC236}">
                <a16:creationId xmlns:a16="http://schemas.microsoft.com/office/drawing/2014/main" id="{0123CD6F-260F-40C9-A96B-5E68A996867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40516" y="3363579"/>
            <a:ext cx="2017364" cy="116604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375650"/>
            <a:ext cx="28648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400" b="1">
                <a:solidFill>
                  <a:srgbClr val="0070C0"/>
                </a:solidFill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Hoạt động cặp đôi</a:t>
            </a:r>
            <a:endParaRPr lang="en-US" sz="2400" b="1" dirty="0">
              <a:solidFill>
                <a:srgbClr val="0070C0"/>
              </a:solidFill>
              <a:highlight>
                <a:srgbClr val="FFFFFF"/>
              </a:highlight>
              <a:latin typeface="Arial" panose="020B0604020202020204" pitchFamily="34" charset="0"/>
              <a:ea typeface="A3.NotoSans-San" panose="020B0502040504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170798" y="856894"/>
            <a:ext cx="5780697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b="1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Nhiệm vụ</a:t>
            </a:r>
            <a:r>
              <a:rPr lang="en-US" sz="200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: Trả lời các câu hỏi sau</a:t>
            </a:r>
          </a:p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b="1" smtClean="0">
                <a:solidFill>
                  <a:srgbClr val="C55A11"/>
                </a:solidFill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1</a:t>
            </a:r>
            <a:r>
              <a:rPr lang="en-US" sz="2000" smtClean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. </a:t>
            </a:r>
            <a:r>
              <a:rPr lang="en-US" sz="2000" smtClean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Lực ma sát là lực tiếp xúc hay không tiếp xúc?</a:t>
            </a:r>
            <a:endParaRPr lang="en-US" sz="2000" smtClean="0">
              <a:highlight>
                <a:srgbClr val="FFFFFF"/>
              </a:highlight>
              <a:latin typeface="Arial" panose="020B0604020202020204" pitchFamily="34" charset="0"/>
              <a:ea typeface="A3.NotoSans-San" panose="020B0502040504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b="1" smtClean="0">
                <a:solidFill>
                  <a:srgbClr val="C55A11"/>
                </a:solidFill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2</a:t>
            </a:r>
            <a:r>
              <a:rPr lang="en-US" sz="200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. </a:t>
            </a:r>
            <a:r>
              <a:rPr lang="en-US" sz="2000" smtClean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Xác định phương và chiều của lực ma sát trong các trường hợp sau:</a:t>
            </a:r>
            <a:endParaRPr lang="en-US" sz="2000">
              <a:highlight>
                <a:srgbClr val="FFFFFF"/>
              </a:highlight>
              <a:latin typeface="Arial" panose="020B0604020202020204" pitchFamily="34" charset="0"/>
              <a:ea typeface="A3.NotoSans-San" panose="020B0502040504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864887" y="2994104"/>
            <a:ext cx="6279113" cy="1905000"/>
            <a:chOff x="2864887" y="2994104"/>
            <a:chExt cx="6279113" cy="1905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864887" y="3113167"/>
              <a:ext cx="3105150" cy="1666875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115050" y="2994104"/>
              <a:ext cx="3028950" cy="19050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0"/>
          <p:cNvSpPr txBox="1">
            <a:spLocks noGrp="1"/>
          </p:cNvSpPr>
          <p:nvPr>
            <p:ph type="title"/>
          </p:nvPr>
        </p:nvSpPr>
        <p:spPr>
          <a:xfrm>
            <a:off x="167781" y="2035824"/>
            <a:ext cx="1712400" cy="89438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smtClean="0">
                <a:latin typeface="Arial" panose="020B0604020202020204" pitchFamily="34" charset="0"/>
                <a:cs typeface="Arial" panose="020B0604020202020204" pitchFamily="34" charset="0"/>
              </a:rPr>
              <a:t>Kết luận</a:t>
            </a:r>
            <a:endParaRPr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ontent Placeholder 3"/>
          <p:cNvSpPr txBox="1">
            <a:spLocks noChangeArrowheads="1"/>
          </p:cNvSpPr>
          <p:nvPr/>
        </p:nvSpPr>
        <p:spPr>
          <a:xfrm>
            <a:off x="2467160" y="1482371"/>
            <a:ext cx="6544492" cy="2546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Roboto"/>
              <a:buChar char="▸"/>
              <a:defRPr sz="2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Roboto"/>
              <a:buChar char="▹"/>
              <a:defRPr sz="2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Roboto"/>
              <a:buChar char="■"/>
              <a:defRPr sz="2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"/>
              <a:buChar char="●"/>
              <a:defRPr sz="2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"/>
              <a:buChar char="○"/>
              <a:defRPr sz="2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"/>
              <a:buChar char="■"/>
              <a:defRPr sz="2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"/>
              <a:buChar char="●"/>
              <a:defRPr sz="2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"/>
              <a:buChar char="○"/>
              <a:defRPr sz="2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"/>
              <a:buChar char="■"/>
              <a:defRPr sz="2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>
              <a:lnSpc>
                <a:spcPct val="135000"/>
              </a:lnSpc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altLang="en-US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Lực ma sát là lực:</a:t>
            </a:r>
          </a:p>
          <a:p>
            <a:pPr marL="0" indent="0">
              <a:lnSpc>
                <a:spcPct val="135000"/>
              </a:lnSpc>
              <a:spcAft>
                <a:spcPts val="600"/>
              </a:spcAft>
            </a:pPr>
            <a:r>
              <a:rPr lang="en-US" altLang="en-US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Xuất hiện tại bề mặt tiếp xúc của các vật</a:t>
            </a:r>
          </a:p>
          <a:p>
            <a:pPr marL="0" indent="0">
              <a:lnSpc>
                <a:spcPct val="135000"/>
              </a:lnSpc>
              <a:spcAft>
                <a:spcPts val="600"/>
              </a:spcAft>
            </a:pPr>
            <a:r>
              <a:rPr lang="en-US" altLang="en-US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 tác dụng cản trở chuyển động của vật.</a:t>
            </a:r>
            <a:endParaRPr lang="vi-VN" altLang="en-US" smtClean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>
            <a:spLocks noGrp="1"/>
          </p:cNvSpPr>
          <p:nvPr>
            <p:ph type="title"/>
          </p:nvPr>
        </p:nvSpPr>
        <p:spPr>
          <a:xfrm>
            <a:off x="8433" y="1884435"/>
            <a:ext cx="2008483" cy="216319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smtClean="0">
                <a:latin typeface="Arial" panose="020B0604020202020204" pitchFamily="34" charset="0"/>
                <a:cs typeface="Arial" panose="020B0604020202020204" pitchFamily="34" charset="0"/>
              </a:rPr>
              <a:t>LỰC MA SÁT NGHỈ VÀ LỰC MA SÁT TRƯỢT</a:t>
            </a:r>
            <a:endParaRPr lang="fr-FR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Google Shape;98;p18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mtClean="0"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Google Shape;96;p18"/>
          <p:cNvSpPr txBox="1">
            <a:spLocks/>
          </p:cNvSpPr>
          <p:nvPr/>
        </p:nvSpPr>
        <p:spPr>
          <a:xfrm>
            <a:off x="2286000" y="310032"/>
            <a:ext cx="3033854" cy="4623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algn="ctr"/>
            <a:r>
              <a:rPr lang="fr-FR" sz="240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Lực ma sát nghỉ</a:t>
            </a:r>
            <a:endParaRPr lang="fr-FR" sz="240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0161" y="1328489"/>
            <a:ext cx="5338401" cy="1305677"/>
          </a:xfrm>
          <a:prstGeom prst="rect">
            <a:avLst/>
          </a:prstGeom>
        </p:spPr>
      </p:pic>
      <p:sp>
        <p:nvSpPr>
          <p:cNvPr id="8" name="Google Shape;96;p18"/>
          <p:cNvSpPr txBox="1">
            <a:spLocks/>
          </p:cNvSpPr>
          <p:nvPr/>
        </p:nvSpPr>
        <p:spPr>
          <a:xfrm>
            <a:off x="2741877" y="3190232"/>
            <a:ext cx="5728355" cy="1309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algn="ctr"/>
            <a:r>
              <a:rPr lang="fr-FR" sz="2400" b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Tại sao trong trường hợp trên mặc dù có lực kéo tác dụng lên vật nặng nhưng vật vẫn đứng yên?</a:t>
            </a:r>
            <a:endParaRPr lang="fr-FR" sz="2400" b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893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>
            <a:spLocks noGrp="1"/>
          </p:cNvSpPr>
          <p:nvPr>
            <p:ph type="title"/>
          </p:nvPr>
        </p:nvSpPr>
        <p:spPr>
          <a:xfrm>
            <a:off x="8433" y="1884435"/>
            <a:ext cx="2008483" cy="216319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smtClean="0">
                <a:latin typeface="Arial" panose="020B0604020202020204" pitchFamily="34" charset="0"/>
                <a:cs typeface="Arial" panose="020B0604020202020204" pitchFamily="34" charset="0"/>
              </a:rPr>
              <a:t>LỰC MA SÁT NGHỈ VÀ LỰC MA SÁT TRƯỢT</a:t>
            </a:r>
            <a:endParaRPr lang="fr-FR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Google Shape;98;p18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mtClean="0"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2"/>
          <p:cNvSpPr txBox="1">
            <a:spLocks noChangeArrowheads="1"/>
          </p:cNvSpPr>
          <p:nvPr/>
        </p:nvSpPr>
        <p:spPr>
          <a:xfrm>
            <a:off x="2605578" y="964505"/>
            <a:ext cx="6300427" cy="2868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FA8DC"/>
              </a:buClr>
              <a:buSzPts val="3000"/>
              <a:buFont typeface="Roboto"/>
              <a:buChar char="▸"/>
              <a:defRPr sz="3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FA8DC"/>
              </a:buClr>
              <a:buSzPts val="2400"/>
              <a:buFont typeface="Roboto"/>
              <a:buChar char="▹"/>
              <a:defRPr sz="2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FA8DC"/>
              </a:buClr>
              <a:buSzPts val="2400"/>
              <a:buFont typeface="Roboto"/>
              <a:buChar char="■"/>
              <a:defRPr sz="2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FA8DC"/>
              </a:buClr>
              <a:buSzPts val="1800"/>
              <a:buFont typeface="Roboto"/>
              <a:buChar char="●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○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■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○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■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just">
              <a:lnSpc>
                <a:spcPct val="135000"/>
              </a:lnSpc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altLang="en-US" sz="24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Lực ma sát nghỉ:</a:t>
            </a:r>
          </a:p>
          <a:p>
            <a:pPr marL="0" indent="0" algn="just">
              <a:lnSpc>
                <a:spcPct val="135000"/>
              </a:lnSpc>
              <a:spcAft>
                <a:spcPts val="600"/>
              </a:spcAft>
              <a:buFont typeface="Wingdings" panose="05000000000000000000" pitchFamily="2" charset="2"/>
              <a:buNone/>
            </a:pPr>
            <a:r>
              <a:rPr lang="en-US" altLang="en-US" sz="2400" smtClean="0">
                <a:latin typeface="Arial" panose="020B0604020202020204" pitchFamily="34" charset="0"/>
                <a:cs typeface="Arial" panose="020B0604020202020204" pitchFamily="34" charset="0"/>
              </a:rPr>
              <a:t>- Chỉ xuất hiện khi có ngoại lực tác dụng lên vật đang đứng yên.</a:t>
            </a:r>
          </a:p>
          <a:p>
            <a:pPr marL="0" indent="0" algn="just">
              <a:lnSpc>
                <a:spcPct val="135000"/>
              </a:lnSpc>
              <a:spcAft>
                <a:spcPts val="600"/>
              </a:spcAft>
              <a:buFont typeface="Wingdings" panose="05000000000000000000" pitchFamily="2" charset="2"/>
              <a:buNone/>
            </a:pPr>
            <a:r>
              <a:rPr lang="en-US" altLang="en-US" sz="2400" smtClean="0">
                <a:latin typeface="Arial" panose="020B0604020202020204" pitchFamily="34" charset="0"/>
                <a:cs typeface="Arial" panose="020B0604020202020204" pitchFamily="34" charset="0"/>
              </a:rPr>
              <a:t>- Giữ cho vật không bị trượt hoặc lăn khi vật bị tác dụng của lực khác.</a:t>
            </a:r>
            <a:endParaRPr lang="vi-VN" altLang="en-US" sz="24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358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>
            <a:spLocks noGrp="1"/>
          </p:cNvSpPr>
          <p:nvPr>
            <p:ph type="title"/>
          </p:nvPr>
        </p:nvSpPr>
        <p:spPr>
          <a:xfrm>
            <a:off x="8433" y="1884435"/>
            <a:ext cx="2008483" cy="216319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smtClean="0">
                <a:latin typeface="Arial" panose="020B0604020202020204" pitchFamily="34" charset="0"/>
                <a:cs typeface="Arial" panose="020B0604020202020204" pitchFamily="34" charset="0"/>
              </a:rPr>
              <a:t>LỰC MA SÁT NGHỈ VÀ LỰC MA SÁT TRƯỢT</a:t>
            </a:r>
            <a:endParaRPr lang="fr-FR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Google Shape;98;p18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mtClean="0"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19459"/>
          <p:cNvSpPr txBox="1">
            <a:spLocks noChangeArrowheads="1"/>
          </p:cNvSpPr>
          <p:nvPr/>
        </p:nvSpPr>
        <p:spPr bwMode="auto">
          <a:xfrm>
            <a:off x="2124260" y="146024"/>
            <a:ext cx="6171431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2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2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 </a:t>
            </a:r>
            <a:r>
              <a:rPr lang="en-US" sz="22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 các VD khác về lực ma sát nghỉ trong đời sống và kĩ </a:t>
            </a:r>
            <a:r>
              <a:rPr lang="en-US" sz="22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thuật</a:t>
            </a:r>
            <a:r>
              <a:rPr lang="en-US" sz="22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2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2396088" y="3754747"/>
            <a:ext cx="5985155" cy="1239619"/>
            <a:chOff x="2396088" y="3754747"/>
            <a:chExt cx="5985155" cy="1239619"/>
          </a:xfrm>
        </p:grpSpPr>
        <p:sp>
          <p:nvSpPr>
            <p:cNvPr id="12" name="Text Box 19464"/>
            <p:cNvSpPr txBox="1">
              <a:spLocks noChangeArrowheads="1"/>
            </p:cNvSpPr>
            <p:nvPr/>
          </p:nvSpPr>
          <p:spPr bwMode="auto">
            <a:xfrm>
              <a:off x="2396088" y="4047632"/>
              <a:ext cx="3849506" cy="549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200">
                  <a:solidFill>
                    <a:schemeClr val="tx1"/>
                  </a:solidFill>
                  <a:latin typeface="VNI-Times" pitchFamily="2" charset="0"/>
                </a:defRPr>
              </a:lvl1pPr>
              <a:lvl2pPr marL="742950" indent="-285750" eaLnBrk="0" hangingPunct="0">
                <a:defRPr sz="1200">
                  <a:solidFill>
                    <a:schemeClr val="tx1"/>
                  </a:solidFill>
                  <a:latin typeface="VNI-Times" pitchFamily="2" charset="0"/>
                </a:defRPr>
              </a:lvl2pPr>
              <a:lvl3pPr marL="1143000" indent="-228600" eaLnBrk="0" hangingPunct="0">
                <a:defRPr sz="1200">
                  <a:solidFill>
                    <a:schemeClr val="tx1"/>
                  </a:solidFill>
                  <a:latin typeface="VNI-Times" pitchFamily="2" charset="0"/>
                </a:defRPr>
              </a:lvl3pPr>
              <a:lvl4pPr marL="1600200" indent="-228600" eaLnBrk="0" hangingPunct="0">
                <a:defRPr sz="1200">
                  <a:solidFill>
                    <a:schemeClr val="tx1"/>
                  </a:solidFill>
                  <a:latin typeface="VNI-Times" pitchFamily="2" charset="0"/>
                </a:defRPr>
              </a:lvl4pPr>
              <a:lvl5pPr marL="2057400" indent="-228600" eaLnBrk="0" hangingPunct="0">
                <a:defRPr sz="1200">
                  <a:solidFill>
                    <a:schemeClr val="tx1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200">
                  <a:solidFill>
                    <a:schemeClr val="tx1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200">
                  <a:solidFill>
                    <a:schemeClr val="tx1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200">
                  <a:solidFill>
                    <a:schemeClr val="tx1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200">
                  <a:solidFill>
                    <a:schemeClr val="tx1"/>
                  </a:solidFill>
                  <a:latin typeface="VNI-Times" pitchFamily="2" charset="0"/>
                </a:defRPr>
              </a:lvl9pPr>
            </a:lstStyle>
            <a:p>
              <a:pPr>
                <a:lnSpc>
                  <a:spcPct val="135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2200">
                  <a:latin typeface="Arial" panose="020B0604020202020204" pitchFamily="34" charset="0"/>
                  <a:cs typeface="Arial" panose="020B0604020202020204" pitchFamily="34" charset="0"/>
                </a:rPr>
                <a:t>Ma sát ở dây cu-roa.</a:t>
              </a: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24766" y="3754747"/>
              <a:ext cx="1756477" cy="1239619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/>
        </p:nvGrpSpPr>
        <p:grpSpPr>
          <a:xfrm>
            <a:off x="2343926" y="2304577"/>
            <a:ext cx="6184141" cy="1322911"/>
            <a:chOff x="2343926" y="2304577"/>
            <a:chExt cx="6184141" cy="1322911"/>
          </a:xfrm>
        </p:grpSpPr>
        <p:sp>
          <p:nvSpPr>
            <p:cNvPr id="11" name="Text Box 19463"/>
            <p:cNvSpPr txBox="1">
              <a:spLocks noChangeArrowheads="1"/>
            </p:cNvSpPr>
            <p:nvPr/>
          </p:nvSpPr>
          <p:spPr bwMode="auto">
            <a:xfrm>
              <a:off x="2343926" y="2447995"/>
              <a:ext cx="3619418" cy="1006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200">
                  <a:solidFill>
                    <a:schemeClr val="tx1"/>
                  </a:solidFill>
                  <a:latin typeface="VNI-Times" pitchFamily="2" charset="0"/>
                </a:defRPr>
              </a:lvl1pPr>
              <a:lvl2pPr marL="742950" indent="-285750" eaLnBrk="0" hangingPunct="0">
                <a:defRPr sz="1200">
                  <a:solidFill>
                    <a:schemeClr val="tx1"/>
                  </a:solidFill>
                  <a:latin typeface="VNI-Times" pitchFamily="2" charset="0"/>
                </a:defRPr>
              </a:lvl2pPr>
              <a:lvl3pPr marL="1143000" indent="-228600" eaLnBrk="0" hangingPunct="0">
                <a:defRPr sz="1200">
                  <a:solidFill>
                    <a:schemeClr val="tx1"/>
                  </a:solidFill>
                  <a:latin typeface="VNI-Times" pitchFamily="2" charset="0"/>
                </a:defRPr>
              </a:lvl3pPr>
              <a:lvl4pPr marL="1600200" indent="-228600" eaLnBrk="0" hangingPunct="0">
                <a:defRPr sz="1200">
                  <a:solidFill>
                    <a:schemeClr val="tx1"/>
                  </a:solidFill>
                  <a:latin typeface="VNI-Times" pitchFamily="2" charset="0"/>
                </a:defRPr>
              </a:lvl4pPr>
              <a:lvl5pPr marL="2057400" indent="-228600" eaLnBrk="0" hangingPunct="0">
                <a:defRPr sz="1200">
                  <a:solidFill>
                    <a:schemeClr val="tx1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200">
                  <a:solidFill>
                    <a:schemeClr val="tx1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200">
                  <a:solidFill>
                    <a:schemeClr val="tx1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200">
                  <a:solidFill>
                    <a:schemeClr val="tx1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200">
                  <a:solidFill>
                    <a:schemeClr val="tx1"/>
                  </a:solidFill>
                  <a:latin typeface="VNI-Times" pitchFamily="2" charset="0"/>
                </a:defRPr>
              </a:lvl9pPr>
            </a:lstStyle>
            <a:p>
              <a:pPr eaLnBrk="1" hangingPunct="1">
                <a:lnSpc>
                  <a:spcPct val="135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2200" smtClean="0">
                  <a:latin typeface="Arial" panose="020B0604020202020204" pitchFamily="34" charset="0"/>
                  <a:cs typeface="Arial" panose="020B0604020202020204" pitchFamily="34" charset="0"/>
                </a:rPr>
                <a:t>Ma </a:t>
              </a:r>
              <a:r>
                <a:rPr lang="en-US" sz="2200">
                  <a:latin typeface="Arial" panose="020B0604020202020204" pitchFamily="34" charset="0"/>
                  <a:cs typeface="Arial" panose="020B0604020202020204" pitchFamily="34" charset="0"/>
                </a:rPr>
                <a:t>sát ở băng truyền tải </a:t>
              </a:r>
              <a:r>
                <a:rPr lang="en-US" sz="2200">
                  <a:latin typeface="Arial" panose="020B0604020202020204" pitchFamily="34" charset="0"/>
                  <a:cs typeface="Arial" panose="020B0604020202020204" pitchFamily="34" charset="0"/>
                </a:rPr>
                <a:t>trong </a:t>
              </a:r>
              <a:r>
                <a:rPr lang="en-US" sz="2200" smtClean="0">
                  <a:latin typeface="Arial" panose="020B0604020202020204" pitchFamily="34" charset="0"/>
                  <a:cs typeface="Arial" panose="020B0604020202020204" pitchFamily="34" charset="0"/>
                </a:rPr>
                <a:t>các </a:t>
              </a:r>
              <a:r>
                <a:rPr lang="en-US" sz="2200">
                  <a:latin typeface="Arial" panose="020B0604020202020204" pitchFamily="34" charset="0"/>
                  <a:cs typeface="Arial" panose="020B0604020202020204" pitchFamily="34" charset="0"/>
                </a:rPr>
                <a:t>nhà </a:t>
              </a:r>
              <a:r>
                <a:rPr lang="en-US" sz="2200">
                  <a:latin typeface="Arial" panose="020B0604020202020204" pitchFamily="34" charset="0"/>
                  <a:cs typeface="Arial" panose="020B0604020202020204" pitchFamily="34" charset="0"/>
                </a:rPr>
                <a:t>máy</a:t>
              </a:r>
              <a:r>
                <a:rPr lang="en-US" sz="220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2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77941" y="2304577"/>
              <a:ext cx="2050126" cy="1322911"/>
            </a:xfrm>
            <a:prstGeom prst="rect">
              <a:avLst/>
            </a:prstGeom>
          </p:spPr>
        </p:pic>
      </p:grpSp>
      <p:grpSp>
        <p:nvGrpSpPr>
          <p:cNvPr id="13" name="Group 12"/>
          <p:cNvGrpSpPr/>
          <p:nvPr/>
        </p:nvGrpSpPr>
        <p:grpSpPr>
          <a:xfrm>
            <a:off x="2343926" y="648470"/>
            <a:ext cx="6147657" cy="1391809"/>
            <a:chOff x="2343926" y="648470"/>
            <a:chExt cx="6147657" cy="1391809"/>
          </a:xfrm>
        </p:grpSpPr>
        <p:sp>
          <p:nvSpPr>
            <p:cNvPr id="10" name="Text Box 19462"/>
            <p:cNvSpPr txBox="1">
              <a:spLocks noChangeArrowheads="1"/>
            </p:cNvSpPr>
            <p:nvPr/>
          </p:nvSpPr>
          <p:spPr bwMode="auto">
            <a:xfrm>
              <a:off x="2343926" y="915465"/>
              <a:ext cx="3417302" cy="1006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200">
                  <a:solidFill>
                    <a:schemeClr val="tx1"/>
                  </a:solidFill>
                  <a:latin typeface="VNI-Times" pitchFamily="2" charset="0"/>
                </a:defRPr>
              </a:lvl1pPr>
              <a:lvl2pPr marL="742950" indent="-285750" eaLnBrk="0" hangingPunct="0">
                <a:defRPr sz="1200">
                  <a:solidFill>
                    <a:schemeClr val="tx1"/>
                  </a:solidFill>
                  <a:latin typeface="VNI-Times" pitchFamily="2" charset="0"/>
                </a:defRPr>
              </a:lvl2pPr>
              <a:lvl3pPr marL="1143000" indent="-228600" eaLnBrk="0" hangingPunct="0">
                <a:defRPr sz="1200">
                  <a:solidFill>
                    <a:schemeClr val="tx1"/>
                  </a:solidFill>
                  <a:latin typeface="VNI-Times" pitchFamily="2" charset="0"/>
                </a:defRPr>
              </a:lvl3pPr>
              <a:lvl4pPr marL="1600200" indent="-228600" eaLnBrk="0" hangingPunct="0">
                <a:defRPr sz="1200">
                  <a:solidFill>
                    <a:schemeClr val="tx1"/>
                  </a:solidFill>
                  <a:latin typeface="VNI-Times" pitchFamily="2" charset="0"/>
                </a:defRPr>
              </a:lvl4pPr>
              <a:lvl5pPr marL="2057400" indent="-228600" eaLnBrk="0" hangingPunct="0">
                <a:defRPr sz="1200">
                  <a:solidFill>
                    <a:schemeClr val="tx1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200">
                  <a:solidFill>
                    <a:schemeClr val="tx1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200">
                  <a:solidFill>
                    <a:schemeClr val="tx1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200">
                  <a:solidFill>
                    <a:schemeClr val="tx1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200">
                  <a:solidFill>
                    <a:schemeClr val="tx1"/>
                  </a:solidFill>
                  <a:latin typeface="VNI-Times" pitchFamily="2" charset="0"/>
                </a:defRPr>
              </a:lvl9pPr>
            </a:lstStyle>
            <a:p>
              <a:pPr eaLnBrk="1" hangingPunct="1">
                <a:lnSpc>
                  <a:spcPct val="135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2200" smtClean="0">
                  <a:latin typeface="Arial" panose="020B0604020202020204" pitchFamily="34" charset="0"/>
                  <a:cs typeface="Arial" panose="020B0604020202020204" pitchFamily="34" charset="0"/>
                </a:rPr>
                <a:t>Ma </a:t>
              </a:r>
              <a:r>
                <a:rPr lang="en-US" sz="2200">
                  <a:latin typeface="Arial" panose="020B0604020202020204" pitchFamily="34" charset="0"/>
                  <a:cs typeface="Arial" panose="020B0604020202020204" pitchFamily="34" charset="0"/>
                </a:rPr>
                <a:t>sát giữa bàn chân với mặt sàn khi di </a:t>
              </a:r>
              <a:r>
                <a:rPr lang="en-US" sz="2200">
                  <a:latin typeface="Arial" panose="020B0604020202020204" pitchFamily="34" charset="0"/>
                  <a:cs typeface="Arial" panose="020B0604020202020204" pitchFamily="34" charset="0"/>
                </a:rPr>
                <a:t>chuyển</a:t>
              </a:r>
              <a:r>
                <a:rPr lang="en-US" sz="220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2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24766" y="648470"/>
              <a:ext cx="1866817" cy="13918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76781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Aemelia template">
  <a:themeElements>
    <a:clrScheme name="Custom 347">
      <a:dk1>
        <a:srgbClr val="073763"/>
      </a:dk1>
      <a:lt1>
        <a:srgbClr val="FFFFFF"/>
      </a:lt1>
      <a:dk2>
        <a:srgbClr val="3F4247"/>
      </a:dk2>
      <a:lt2>
        <a:srgbClr val="CFD9E1"/>
      </a:lt2>
      <a:accent1>
        <a:srgbClr val="6FA8DC"/>
      </a:accent1>
      <a:accent2>
        <a:srgbClr val="0B5394"/>
      </a:accent2>
      <a:accent3>
        <a:srgbClr val="9FC5E8"/>
      </a:accent3>
      <a:accent4>
        <a:srgbClr val="CFD9E1"/>
      </a:accent4>
      <a:accent5>
        <a:srgbClr val="A1EFFF"/>
      </a:accent5>
      <a:accent6>
        <a:srgbClr val="5AB1C9"/>
      </a:accent6>
      <a:hlink>
        <a:srgbClr val="0B5394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1207</Words>
  <Application>Microsoft Office PowerPoint</Application>
  <PresentationFormat>On-screen Show (16:9)</PresentationFormat>
  <Paragraphs>106</Paragraphs>
  <Slides>26</Slides>
  <Notes>20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5" baseType="lpstr">
      <vt:lpstr>Wingdings</vt:lpstr>
      <vt:lpstr>Calibri</vt:lpstr>
      <vt:lpstr>VNI-Times</vt:lpstr>
      <vt:lpstr>Montserrat</vt:lpstr>
      <vt:lpstr>Roboto</vt:lpstr>
      <vt:lpstr>A3.NotoSans-San</vt:lpstr>
      <vt:lpstr>Arial</vt:lpstr>
      <vt:lpstr>Times New Roman</vt:lpstr>
      <vt:lpstr>Aemelia template</vt:lpstr>
      <vt:lpstr>PowerPoint Presentation</vt:lpstr>
      <vt:lpstr>PowerPoint Presentation</vt:lpstr>
      <vt:lpstr>PowerPoint Presentation</vt:lpstr>
      <vt:lpstr>LỰC MA SÁT LÀ GÌ?</vt:lpstr>
      <vt:lpstr>PowerPoint Presentation</vt:lpstr>
      <vt:lpstr>Kết luận</vt:lpstr>
      <vt:lpstr>LỰC MA SÁT NGHỈ VÀ LỰC MA SÁT TRƯỢT</vt:lpstr>
      <vt:lpstr>LỰC MA SÁT NGHỈ VÀ LỰC MA SÁT TRƯỢT</vt:lpstr>
      <vt:lpstr>LỰC MA SÁT NGHỈ VÀ LỰC MA SÁT TRƯỢT</vt:lpstr>
      <vt:lpstr>LỰC MA SÁT NGHỈ VÀ LỰC MA SÁT TRƯỢT</vt:lpstr>
      <vt:lpstr>LỰC MA SÁT NGHỈ VÀ LỰC MA SÁT TRƯỢT</vt:lpstr>
      <vt:lpstr>TÁC DỤNG CỦA LỰC MA SÁT ĐỐI VỚI CHUYỂN ĐỘNG</vt:lpstr>
      <vt:lpstr>TÁC DỤNG CỦA LỰC MA SÁT ĐỐI VỚI CHUYỂN ĐỘNG</vt:lpstr>
      <vt:lpstr>TÁC DỤNG CỦA LỰC MA SÁT ĐỐI VỚI CHUYỂN ĐỘNG</vt:lpstr>
      <vt:lpstr>MA SÁT TRONG AN TOÀN GIAO THÔNG</vt:lpstr>
      <vt:lpstr>MA SÁT TRONG AN TOÀN GIAO THÔNG</vt:lpstr>
      <vt:lpstr>MA SÁT TRONG AN TOÀN GIAO THÔNG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a) Khi đi trên sàn đá hoa mới   lau dễ bị ngã.</vt:lpstr>
      <vt:lpstr>b. Ô tô chạy vào   đường có bùn dễ bị sa lầy.</vt:lpstr>
      <vt:lpstr>c. Phải bôi nhựa thông vào dây cung ở cần kéo đàn cò hay violon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VnTeach.Com</dc:creator>
  <cp:keywords>VnTeach.Com</cp:keywords>
  <cp:lastModifiedBy>Admin</cp:lastModifiedBy>
  <cp:revision>15</cp:revision>
  <dcterms:modified xsi:type="dcterms:W3CDTF">2021-07-27T10:18:07Z</dcterms:modified>
</cp:coreProperties>
</file>