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62" r:id="rId2"/>
    <p:sldId id="257" r:id="rId3"/>
    <p:sldId id="258" r:id="rId4"/>
    <p:sldId id="261" r:id="rId5"/>
    <p:sldId id="260" r:id="rId6"/>
    <p:sldId id="259" r:id="rId7"/>
    <p:sldId id="263" r:id="rId8"/>
    <p:sldId id="264" r:id="rId9"/>
    <p:sldId id="295" r:id="rId10"/>
    <p:sldId id="296" r:id="rId11"/>
    <p:sldId id="256" r:id="rId12"/>
    <p:sldId id="265" r:id="rId13"/>
    <p:sldId id="267" r:id="rId14"/>
    <p:sldId id="268" r:id="rId15"/>
    <p:sldId id="270" r:id="rId16"/>
    <p:sldId id="277" r:id="rId17"/>
    <p:sldId id="278" r:id="rId18"/>
  </p:sldIdLst>
  <p:sldSz cx="9144000" cy="5143500" type="screen16x9"/>
  <p:notesSz cx="6858000" cy="9144000"/>
  <p:embeddedFontLst>
    <p:embeddedFont>
      <p:font typeface="Dosis ExtraLight" panose="020B0604020202020204" charset="0"/>
      <p:regular r:id="rId20"/>
      <p:bold r:id="rId21"/>
    </p:embeddedFont>
    <p:embeddedFont>
      <p:font typeface="Titillium Web Light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osis" panose="02010703020202060003" pitchFamily="2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24753E-8A85-4BEE-97E2-441CDA198357}">
  <a:tblStyle styleId="{0F24753E-8A85-4BEE-97E2-441CDA1983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A787F38-7B79-44E3-ACA7-109338EB0D0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2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4" name="Google Shape;387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5" name="Google Shape;3875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" name="Google Shape;3911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2" name="Google Shape;3912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5" name="Google Shape;392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6" name="Google Shape;392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4" name="Google Shape;3934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5" name="Google Shape;3935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5" name="Google Shape;395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6" name="Google Shape;395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" name="Google Shape;4044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5" name="Google Shape;4045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6" name="Google Shape;4056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7" name="Google Shape;4057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7" name="Google Shape;384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8" name="Google Shape;384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7" name="Google Shape;386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8" name="Google Shape;386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1" name="Google Shape;386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2" name="Google Shape;386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5" name="Google Shape;3855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6" name="Google Shape;3856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4" name="Google Shape;389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5" name="Google Shape;389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2" name="Google Shape;3902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3" name="Google Shape;3903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3" name="Google Shape;383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4" name="Google Shape;383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62000" y="696425"/>
            <a:ext cx="53967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10800000">
            <a:off x="8705367" y="28698"/>
            <a:ext cx="410132" cy="5086302"/>
            <a:chOff x="836200" y="238125"/>
            <a:chExt cx="422425" cy="5238750"/>
          </a:xfrm>
        </p:grpSpPr>
        <p:sp>
          <p:nvSpPr>
            <p:cNvPr id="12" name="Google Shape;12;p2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10800000">
            <a:off x="6659535" y="28698"/>
            <a:ext cx="2309844" cy="5086302"/>
            <a:chOff x="986700" y="238125"/>
            <a:chExt cx="2379075" cy="5238750"/>
          </a:xfrm>
        </p:grpSpPr>
        <p:sp>
          <p:nvSpPr>
            <p:cNvPr id="93" name="Google Shape;93;p2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" name="Google Shape;212;p2"/>
          <p:cNvGrpSpPr/>
          <p:nvPr/>
        </p:nvGrpSpPr>
        <p:grpSpPr>
          <a:xfrm rot="10800000">
            <a:off x="6367294" y="28698"/>
            <a:ext cx="2017554" cy="5086302"/>
            <a:chOff x="1588750" y="238125"/>
            <a:chExt cx="2078025" cy="5238750"/>
          </a:xfrm>
        </p:grpSpPr>
        <p:sp>
          <p:nvSpPr>
            <p:cNvPr id="213" name="Google Shape;213;p2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" name="Google Shape;422;p2"/>
          <p:cNvGrpSpPr/>
          <p:nvPr/>
        </p:nvGrpSpPr>
        <p:grpSpPr>
          <a:xfrm rot="10800000">
            <a:off x="6367294" y="28698"/>
            <a:ext cx="2309820" cy="5086302"/>
            <a:chOff x="1287725" y="238125"/>
            <a:chExt cx="2379050" cy="5238750"/>
          </a:xfrm>
        </p:grpSpPr>
        <p:sp>
          <p:nvSpPr>
            <p:cNvPr id="423" name="Google Shape;423;p2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526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28" name="Google Shape;528;p3"/>
          <p:cNvSpPr txBox="1">
            <a:spLocks noGrp="1"/>
          </p:cNvSpPr>
          <p:nvPr>
            <p:ph type="subTitle" idx="1"/>
          </p:nvPr>
        </p:nvSpPr>
        <p:spPr>
          <a:xfrm>
            <a:off x="685800" y="3983055"/>
            <a:ext cx="526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529" name="Google Shape;529;p3"/>
          <p:cNvGrpSpPr/>
          <p:nvPr/>
        </p:nvGrpSpPr>
        <p:grpSpPr>
          <a:xfrm rot="10800000">
            <a:off x="8705367" y="28698"/>
            <a:ext cx="410132" cy="5086302"/>
            <a:chOff x="836200" y="238125"/>
            <a:chExt cx="422425" cy="5238750"/>
          </a:xfrm>
        </p:grpSpPr>
        <p:sp>
          <p:nvSpPr>
            <p:cNvPr id="530" name="Google Shape;530;p3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0" name="Google Shape;610;p3"/>
          <p:cNvGrpSpPr/>
          <p:nvPr/>
        </p:nvGrpSpPr>
        <p:grpSpPr>
          <a:xfrm rot="10800000">
            <a:off x="6659535" y="28698"/>
            <a:ext cx="2309844" cy="5086302"/>
            <a:chOff x="986700" y="238125"/>
            <a:chExt cx="2379075" cy="5238750"/>
          </a:xfrm>
        </p:grpSpPr>
        <p:sp>
          <p:nvSpPr>
            <p:cNvPr id="611" name="Google Shape;611;p3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3"/>
          <p:cNvGrpSpPr/>
          <p:nvPr/>
        </p:nvGrpSpPr>
        <p:grpSpPr>
          <a:xfrm rot="10800000">
            <a:off x="6367294" y="28698"/>
            <a:ext cx="2017554" cy="5086302"/>
            <a:chOff x="1588750" y="238125"/>
            <a:chExt cx="2078025" cy="5238750"/>
          </a:xfrm>
        </p:grpSpPr>
        <p:sp>
          <p:nvSpPr>
            <p:cNvPr id="731" name="Google Shape;731;p3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" name="Google Shape;940;p3"/>
          <p:cNvGrpSpPr/>
          <p:nvPr/>
        </p:nvGrpSpPr>
        <p:grpSpPr>
          <a:xfrm rot="10800000">
            <a:off x="6367294" y="28698"/>
            <a:ext cx="2309820" cy="5086302"/>
            <a:chOff x="1287725" y="238125"/>
            <a:chExt cx="2379050" cy="5238750"/>
          </a:xfrm>
        </p:grpSpPr>
        <p:sp>
          <p:nvSpPr>
            <p:cNvPr id="941" name="Google Shape;941;p3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3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"/>
          <p:cNvSpPr txBox="1">
            <a:spLocks noGrp="1"/>
          </p:cNvSpPr>
          <p:nvPr>
            <p:ph type="body" idx="1"/>
          </p:nvPr>
        </p:nvSpPr>
        <p:spPr>
          <a:xfrm>
            <a:off x="1278575" y="739550"/>
            <a:ext cx="4281000" cy="3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Char char="▪"/>
              <a:defRPr sz="3000" i="1">
                <a:solidFill>
                  <a:schemeClr val="lt1"/>
                </a:solidFill>
              </a:defRPr>
            </a:lvl1pPr>
            <a:lvl2pPr marL="914400" lvl="1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2pPr>
            <a:lvl3pPr marL="1371600" lvl="2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3pPr>
            <a:lvl4pPr marL="1828800" lvl="3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4pPr>
            <a:lvl5pPr marL="2286000" lvl="4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5pPr>
            <a:lvl6pPr marL="2743200" lvl="5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3000" i="1">
                <a:solidFill>
                  <a:schemeClr val="lt1"/>
                </a:solidFill>
              </a:defRPr>
            </a:lvl6pPr>
            <a:lvl7pPr marL="3200400" lvl="6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 i="1">
                <a:solidFill>
                  <a:schemeClr val="lt1"/>
                </a:solidFill>
              </a:defRPr>
            </a:lvl7pPr>
            <a:lvl8pPr marL="3657600" lvl="7" indent="-4191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 i="1">
                <a:solidFill>
                  <a:schemeClr val="lt1"/>
                </a:solidFill>
              </a:defRPr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46" name="Google Shape;1046;p4"/>
          <p:cNvSpPr txBox="1"/>
          <p:nvPr/>
        </p:nvSpPr>
        <p:spPr>
          <a:xfrm>
            <a:off x="659925" y="414075"/>
            <a:ext cx="7524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12000">
              <a:solidFill>
                <a:schemeClr val="accen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7" name="Google Shape;1047;p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48" name="Google Shape;1048;p4"/>
          <p:cNvGrpSpPr/>
          <p:nvPr/>
        </p:nvGrpSpPr>
        <p:grpSpPr>
          <a:xfrm rot="10800000">
            <a:off x="8705367" y="28698"/>
            <a:ext cx="410132" cy="5086302"/>
            <a:chOff x="836200" y="238125"/>
            <a:chExt cx="422425" cy="5238750"/>
          </a:xfrm>
        </p:grpSpPr>
        <p:sp>
          <p:nvSpPr>
            <p:cNvPr id="1049" name="Google Shape;1049;p4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129;p4"/>
          <p:cNvGrpSpPr/>
          <p:nvPr/>
        </p:nvGrpSpPr>
        <p:grpSpPr>
          <a:xfrm rot="10800000">
            <a:off x="6659535" y="28698"/>
            <a:ext cx="2309844" cy="5086302"/>
            <a:chOff x="986700" y="238125"/>
            <a:chExt cx="2379075" cy="5238750"/>
          </a:xfrm>
        </p:grpSpPr>
        <p:sp>
          <p:nvSpPr>
            <p:cNvPr id="1130" name="Google Shape;1130;p4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" name="Google Shape;1249;p4"/>
          <p:cNvGrpSpPr/>
          <p:nvPr/>
        </p:nvGrpSpPr>
        <p:grpSpPr>
          <a:xfrm rot="10800000">
            <a:off x="6367294" y="28698"/>
            <a:ext cx="2017554" cy="5086302"/>
            <a:chOff x="1588750" y="238125"/>
            <a:chExt cx="2078025" cy="5238750"/>
          </a:xfrm>
        </p:grpSpPr>
        <p:sp>
          <p:nvSpPr>
            <p:cNvPr id="1250" name="Google Shape;1250;p4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9" name="Google Shape;1459;p4"/>
          <p:cNvGrpSpPr/>
          <p:nvPr/>
        </p:nvGrpSpPr>
        <p:grpSpPr>
          <a:xfrm rot="10800000">
            <a:off x="6367294" y="28698"/>
            <a:ext cx="2309820" cy="5086302"/>
            <a:chOff x="1287725" y="238125"/>
            <a:chExt cx="2379050" cy="5238750"/>
          </a:xfrm>
        </p:grpSpPr>
        <p:sp>
          <p:nvSpPr>
            <p:cNvPr id="1460" name="Google Shape;1460;p4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5"/>
          <p:cNvSpPr txBox="1">
            <a:spLocks noGrp="1"/>
          </p:cNvSpPr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565" name="Google Shape;1565;p5"/>
          <p:cNvSpPr txBox="1">
            <a:spLocks noGrp="1"/>
          </p:cNvSpPr>
          <p:nvPr>
            <p:ph type="body" idx="1"/>
          </p:nvPr>
        </p:nvSpPr>
        <p:spPr>
          <a:xfrm>
            <a:off x="718300" y="1733550"/>
            <a:ext cx="6761100" cy="29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grpSp>
        <p:nvGrpSpPr>
          <p:cNvPr id="1566" name="Google Shape;1566;p5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1567" name="Google Shape;1567;p5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5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5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5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5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5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5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5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5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5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5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5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5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5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5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5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5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5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5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5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5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5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4" name="Google Shape;1624;p5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1625" name="Google Shape;1625;p5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5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5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5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5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5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5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5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5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5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5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5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5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5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5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5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5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5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5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5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5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5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5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5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5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5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5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5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5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5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5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5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5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5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5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5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5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5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5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5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5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5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5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5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5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5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5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5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5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5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5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5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5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5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5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5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7" name="Google Shape;1687;p5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1688" name="Google Shape;1688;p5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5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5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5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5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5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5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5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5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5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5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5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5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5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5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5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5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5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5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5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5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5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5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5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5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5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5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5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5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5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5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5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5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5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5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5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5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5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5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5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5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5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5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5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5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5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5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5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5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5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5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5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5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5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5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5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5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5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9" name="Google Shape;1789;p5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1790" name="Google Shape;1790;p5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5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5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5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5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5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5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5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5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5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5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5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5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5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5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5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5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5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5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5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5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5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5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5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5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5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5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5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5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5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5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5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5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5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5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5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5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5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5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5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5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5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5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5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5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5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5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5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5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5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0" name="Google Shape;1840;p5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6"/>
          <p:cNvSpPr txBox="1">
            <a:spLocks noGrp="1"/>
          </p:cNvSpPr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43" name="Google Shape;1843;p6"/>
          <p:cNvSpPr txBox="1">
            <a:spLocks noGrp="1"/>
          </p:cNvSpPr>
          <p:nvPr>
            <p:ph type="body" idx="1"/>
          </p:nvPr>
        </p:nvSpPr>
        <p:spPr>
          <a:xfrm>
            <a:off x="718300" y="1762650"/>
            <a:ext cx="3242400" cy="30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844" name="Google Shape;1844;p6"/>
          <p:cNvSpPr txBox="1">
            <a:spLocks noGrp="1"/>
          </p:cNvSpPr>
          <p:nvPr>
            <p:ph type="body" idx="2"/>
          </p:nvPr>
        </p:nvSpPr>
        <p:spPr>
          <a:xfrm>
            <a:off x="4156071" y="1762650"/>
            <a:ext cx="3242400" cy="30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845" name="Google Shape;1845;p6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46" name="Google Shape;1846;p6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1847" name="Google Shape;1847;p6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4" name="Google Shape;1904;p6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1905" name="Google Shape;1905;p6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6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6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6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6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6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6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6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6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7" name="Google Shape;1967;p6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1968" name="Google Shape;1968;p6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6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6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6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6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6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6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6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6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6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6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6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6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6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6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6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6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6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6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6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6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6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6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6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6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6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6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6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6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6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6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6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6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6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6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6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6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6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6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6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6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6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6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6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6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6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6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6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6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6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6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6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6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6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6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6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6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6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6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6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6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6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6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6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6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6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6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6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6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6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6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6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6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6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6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6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6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6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6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6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6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6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6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6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6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6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6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6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6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6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6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6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6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6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6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6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6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6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9" name="Google Shape;2069;p6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2070" name="Google Shape;2070;p6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6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6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6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6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6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6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6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6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6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6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6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6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6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6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6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6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6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6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6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6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6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6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6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6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6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6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6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6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6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6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6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6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6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6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6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6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6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6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6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6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6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6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6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6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6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6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6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6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6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7"/>
          <p:cNvSpPr txBox="1">
            <a:spLocks noGrp="1"/>
          </p:cNvSpPr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122" name="Google Shape;2122;p7"/>
          <p:cNvSpPr txBox="1">
            <a:spLocks noGrp="1"/>
          </p:cNvSpPr>
          <p:nvPr>
            <p:ph type="body" idx="1"/>
          </p:nvPr>
        </p:nvSpPr>
        <p:spPr>
          <a:xfrm>
            <a:off x="718300" y="1755475"/>
            <a:ext cx="2179200" cy="30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23" name="Google Shape;2123;p7"/>
          <p:cNvSpPr txBox="1">
            <a:spLocks noGrp="1"/>
          </p:cNvSpPr>
          <p:nvPr>
            <p:ph type="body" idx="2"/>
          </p:nvPr>
        </p:nvSpPr>
        <p:spPr>
          <a:xfrm>
            <a:off x="3009263" y="1755475"/>
            <a:ext cx="2179200" cy="30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24" name="Google Shape;2124;p7"/>
          <p:cNvSpPr txBox="1">
            <a:spLocks noGrp="1"/>
          </p:cNvSpPr>
          <p:nvPr>
            <p:ph type="body" idx="3"/>
          </p:nvPr>
        </p:nvSpPr>
        <p:spPr>
          <a:xfrm>
            <a:off x="5300226" y="1755475"/>
            <a:ext cx="2179200" cy="30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25" name="Google Shape;2125;p7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26" name="Google Shape;2126;p7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2127" name="Google Shape;2127;p7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4" name="Google Shape;2184;p7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2185" name="Google Shape;2185;p7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7" name="Google Shape;2247;p7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2248" name="Google Shape;2248;p7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7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7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7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9" name="Google Shape;2349;p7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2350" name="Google Shape;2350;p7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7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7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7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7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7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7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7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7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7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7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7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7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7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7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7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7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7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7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7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7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7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7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7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7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7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7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7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7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7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7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7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7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7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7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7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7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7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7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7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7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7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7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7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7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7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7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7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7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7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1" name="Google Shape;2401;p8"/>
          <p:cNvSpPr txBox="1">
            <a:spLocks noGrp="1"/>
          </p:cNvSpPr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02" name="Google Shape;2402;p8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03" name="Google Shape;2403;p8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2404" name="Google Shape;2404;p8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1" name="Google Shape;2461;p8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2462" name="Google Shape;2462;p8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4" name="Google Shape;2524;p8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2525" name="Google Shape;2525;p8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6" name="Google Shape;2626;p8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2627" name="Google Shape;2627;p8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p10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56" name="Google Shape;2956;p10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2957" name="Google Shape;2957;p10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10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10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10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10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10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10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10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10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10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10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10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10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10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10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10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10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10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10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10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10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10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10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10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10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10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10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10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10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10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10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10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10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10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10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10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10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10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10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10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10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10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10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10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10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10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10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10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10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10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10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10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10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10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10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10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10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4" name="Google Shape;3014;p10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3015" name="Google Shape;3015;p10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10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10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10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10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10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10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10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10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10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10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10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10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10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10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10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10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10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10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10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10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10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10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10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10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10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10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10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10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10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10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10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10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10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10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10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10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10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10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10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10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10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10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10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10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10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10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10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10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10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10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10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10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10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10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10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10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10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10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10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10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10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7" name="Google Shape;3077;p10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3078" name="Google Shape;3078;p10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10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10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10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10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10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10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10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10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10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10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10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10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10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10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10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10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10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10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10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10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10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10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10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10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10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10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10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10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10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10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10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10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10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10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10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10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10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10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10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10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10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10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10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10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10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10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10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10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10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10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10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10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10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10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10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10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10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10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9" name="Google Shape;3179;p10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3180" name="Google Shape;3180;p10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dark">
  <p:cSld name="BLANK_1">
    <p:bg>
      <p:bgPr>
        <a:solidFill>
          <a:schemeClr val="accent5"/>
        </a:solidFill>
        <a:effectLst/>
      </p:bgPr>
    </p:bg>
    <p:spTree>
      <p:nvGrpSpPr>
        <p:cNvPr id="1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1" name="Google Shape;3231;p11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3232" name="Google Shape;3232;p11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1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1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1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1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1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1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1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1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1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1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1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1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1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1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1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1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1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1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1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1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1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1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1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1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1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1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1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1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1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1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1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1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1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1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1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1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1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1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1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1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1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1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1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1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1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1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1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1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1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1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1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1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1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1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1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1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9" name="Google Shape;3289;p11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3290" name="Google Shape;3290;p11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1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1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1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1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1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1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1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1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1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1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1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1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1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1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1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1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1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1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1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1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1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1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1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1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1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1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1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1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1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1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1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1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1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1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1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1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1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1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1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1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1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1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1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1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1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1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1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1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1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1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1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1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1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1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1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1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1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1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1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1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1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2" name="Google Shape;3352;p11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3353" name="Google Shape;3353;p11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1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1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1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1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1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1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1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1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1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1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1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1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1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1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1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1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1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1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1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1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1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1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1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1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1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1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1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1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1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1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1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1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1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1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1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1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1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1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1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1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1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1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1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1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1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1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1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1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1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1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1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1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1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1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1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1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1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1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1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1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1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1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1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1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1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1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1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1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1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1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1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1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1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1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1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1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1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1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1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1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1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1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1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1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1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1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1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1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1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1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1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1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1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1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1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1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1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1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1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1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4" name="Google Shape;3454;p11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3455" name="Google Shape;3455;p11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1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1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1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1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1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1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1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1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1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1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1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1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1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1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1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1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1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1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1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1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1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1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1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1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1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1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1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1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1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1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1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1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1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1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1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1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1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1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1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1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11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11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11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1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1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1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1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1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1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05" name="Google Shape;3505;p11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2"/>
                </a:solidFill>
              </a:defRPr>
            </a:lvl1pPr>
            <a:lvl2pPr lvl="1">
              <a:buNone/>
              <a:defRPr>
                <a:solidFill>
                  <a:schemeClr val="accent2"/>
                </a:solidFill>
              </a:defRPr>
            </a:lvl2pPr>
            <a:lvl3pPr lvl="2">
              <a:buNone/>
              <a:defRPr>
                <a:solidFill>
                  <a:schemeClr val="accent2"/>
                </a:solidFill>
              </a:defRPr>
            </a:lvl3pPr>
            <a:lvl4pPr lvl="3">
              <a:buNone/>
              <a:defRPr>
                <a:solidFill>
                  <a:schemeClr val="accent2"/>
                </a:solidFill>
              </a:defRPr>
            </a:lvl4pPr>
            <a:lvl5pPr lvl="4">
              <a:buNone/>
              <a:defRPr>
                <a:solidFill>
                  <a:schemeClr val="accent2"/>
                </a:solidFill>
              </a:defRPr>
            </a:lvl5pPr>
            <a:lvl6pPr lvl="5">
              <a:buNone/>
              <a:defRPr>
                <a:solidFill>
                  <a:schemeClr val="accent2"/>
                </a:solidFill>
              </a:defRPr>
            </a:lvl6pPr>
            <a:lvl7pPr lvl="6">
              <a:buNone/>
              <a:defRPr>
                <a:solidFill>
                  <a:schemeClr val="accent2"/>
                </a:solidFill>
              </a:defRPr>
            </a:lvl7pPr>
            <a:lvl8pPr lvl="7">
              <a:buNone/>
              <a:defRPr>
                <a:solidFill>
                  <a:schemeClr val="accent2"/>
                </a:solidFill>
              </a:defRPr>
            </a:lvl8pPr>
            <a:lvl9pPr lvl="8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8300" y="1733550"/>
            <a:ext cx="6761100" cy="29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▪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●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○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■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11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NUL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5.sv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7" name="Google Shape;3877;p19"/>
          <p:cNvSpPr txBox="1">
            <a:spLocks noGrp="1"/>
          </p:cNvSpPr>
          <p:nvPr>
            <p:ph type="ctrTitle" idx="4294967295"/>
          </p:nvPr>
        </p:nvSpPr>
        <p:spPr>
          <a:xfrm>
            <a:off x="2341550" y="1600754"/>
            <a:ext cx="5495100" cy="240521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50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53</a:t>
            </a:r>
            <a:br>
              <a:rPr lang="en" sz="50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50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MẶT TRĂNG</a:t>
            </a:r>
            <a:endParaRPr sz="50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79" name="Google Shape;3879;p19"/>
          <p:cNvSpPr/>
          <p:nvPr/>
        </p:nvSpPr>
        <p:spPr>
          <a:xfrm>
            <a:off x="2347313" y="2155769"/>
            <a:ext cx="270850" cy="258617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9"/>
          <p:cNvGrpSpPr/>
          <p:nvPr/>
        </p:nvGrpSpPr>
        <p:grpSpPr>
          <a:xfrm>
            <a:off x="2011275" y="703738"/>
            <a:ext cx="1160371" cy="1160688"/>
            <a:chOff x="6654650" y="3665275"/>
            <a:chExt cx="409100" cy="409125"/>
          </a:xfrm>
        </p:grpSpPr>
        <p:sp>
          <p:nvSpPr>
            <p:cNvPr id="3881" name="Google Shape;3881;p1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0B8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0B87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3" name="Google Shape;3883;p19"/>
          <p:cNvGrpSpPr/>
          <p:nvPr/>
        </p:nvGrpSpPr>
        <p:grpSpPr>
          <a:xfrm rot="1057001">
            <a:off x="892483" y="1616446"/>
            <a:ext cx="766645" cy="766759"/>
            <a:chOff x="570875" y="4322250"/>
            <a:chExt cx="443300" cy="443325"/>
          </a:xfrm>
        </p:grpSpPr>
        <p:sp>
          <p:nvSpPr>
            <p:cNvPr id="3884" name="Google Shape;3884;p19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80B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9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0B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9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80B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9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80B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88" name="Google Shape;3888;p19"/>
          <p:cNvSpPr/>
          <p:nvPr/>
        </p:nvSpPr>
        <p:spPr>
          <a:xfrm rot="2466991">
            <a:off x="978868" y="928441"/>
            <a:ext cx="376301" cy="35930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9" name="Google Shape;3889;p19"/>
          <p:cNvSpPr/>
          <p:nvPr/>
        </p:nvSpPr>
        <p:spPr>
          <a:xfrm rot="-1609377">
            <a:off x="1529232" y="1154513"/>
            <a:ext cx="270839" cy="258606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0" name="Google Shape;3890;p19"/>
          <p:cNvSpPr/>
          <p:nvPr/>
        </p:nvSpPr>
        <p:spPr>
          <a:xfrm rot="2925705">
            <a:off x="3171263" y="1359369"/>
            <a:ext cx="202799" cy="19364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1" name="Google Shape;3891;p19"/>
          <p:cNvSpPr/>
          <p:nvPr/>
        </p:nvSpPr>
        <p:spPr>
          <a:xfrm rot="-1609197">
            <a:off x="2135091" y="394613"/>
            <a:ext cx="182676" cy="1744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2" name="Google Shape;3892;p19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439" y="1387420"/>
            <a:ext cx="3522451" cy="28130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964059" y="174606"/>
            <a:ext cx="26260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Hoạt động </a:t>
            </a:r>
            <a:r>
              <a:rPr lang="en-US" sz="2400" b="1" smtClean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nhóm</a:t>
            </a:r>
            <a:endParaRPr lang="en-US" sz="2400" b="1" dirty="0">
              <a:solidFill>
                <a:srgbClr val="0070C0"/>
              </a:solidFill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 txBox="1">
            <a:spLocks/>
          </p:cNvSpPr>
          <p:nvPr/>
        </p:nvSpPr>
        <p:spPr>
          <a:xfrm>
            <a:off x="365881" y="867651"/>
            <a:ext cx="4914241" cy="385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tillium Web Light"/>
              <a:buChar char="▪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●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○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■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Titillium Web Light"/>
              <a:buNone/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Nhiệm vụ: </a:t>
            </a:r>
          </a:p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Titillium Web Light"/>
              <a:buNone/>
            </a:pPr>
            <a:r>
              <a:rPr lang="en-US" sz="22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Thực hiện chế tạo mô hình như hình vẽ bên.</a:t>
            </a:r>
          </a:p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Titillium Web Light"/>
              <a:buNone/>
            </a:pPr>
            <a:r>
              <a:rPr lang="en-US" sz="22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Quan sát</a:t>
            </a:r>
          </a:p>
          <a:p>
            <a:pPr marL="0" indent="0" algn="just">
              <a:lnSpc>
                <a:spcPct val="135000"/>
              </a:lnSpc>
              <a:spcAft>
                <a:spcPts val="600"/>
              </a:spcAft>
              <a:buNone/>
            </a:pPr>
            <a:r>
              <a:rPr lang="en-US" sz="22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Vẽ sơ đồ vị trí của Mặt Trời, Trái Đất, Mặt Trăng ứng với trường hợp nhìn thấy bán nguyệt.</a:t>
            </a:r>
          </a:p>
        </p:txBody>
      </p:sp>
      <p:pic>
        <p:nvPicPr>
          <p:cNvPr id="10" name="Countdown 5 minutes-Nho">
            <a:hlinkClick r:id="" action="ppaction://media"/>
            <a:extLst>
              <a:ext uri="{FF2B5EF4-FFF2-40B4-BE49-F238E27FC236}">
                <a16:creationId xmlns:a16="http://schemas.microsoft.com/office/drawing/2014/main" id="{0B90FF7B-973F-4828-ABF1-97AEFCA6AF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294646" y="154745"/>
            <a:ext cx="1752863" cy="96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0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6" name="Google Shape;3836;p13"/>
          <p:cNvSpPr txBox="1">
            <a:spLocks noGrp="1"/>
          </p:cNvSpPr>
          <p:nvPr>
            <p:ph type="ctrTitle"/>
          </p:nvPr>
        </p:nvSpPr>
        <p:spPr>
          <a:xfrm>
            <a:off x="639338" y="183468"/>
            <a:ext cx="2951355" cy="597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smtClean="0">
                <a:solidFill>
                  <a:schemeClr val="tx1"/>
                </a:solidFill>
                <a:latin typeface="+mn-lt"/>
              </a:rPr>
              <a:t>GHI NHỚ</a:t>
            </a:r>
            <a:endParaRPr lang="en-US" sz="3500" b="1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7383" y="1210398"/>
            <a:ext cx="557003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smtClean="0">
                <a:solidFill>
                  <a:schemeClr val="tx1"/>
                </a:solidFill>
              </a:rPr>
              <a:t>Mặt </a:t>
            </a:r>
            <a:r>
              <a:rPr lang="en-US" sz="2000">
                <a:solidFill>
                  <a:schemeClr val="tx1"/>
                </a:solidFill>
              </a:rPr>
              <a:t>Trăng là vệ tinh tự nhiên </a:t>
            </a:r>
            <a:r>
              <a:rPr lang="en-US" sz="2000">
                <a:solidFill>
                  <a:schemeClr val="tx1"/>
                </a:solidFill>
              </a:rPr>
              <a:t>duy </a:t>
            </a:r>
            <a:r>
              <a:rPr lang="en-US" sz="2000" smtClean="0">
                <a:solidFill>
                  <a:schemeClr val="tx1"/>
                </a:solidFill>
              </a:rPr>
              <a:t>nhất của </a:t>
            </a:r>
            <a:r>
              <a:rPr lang="en-US" sz="2000">
                <a:solidFill>
                  <a:schemeClr val="tx1"/>
                </a:solidFill>
              </a:rPr>
              <a:t>Trái </a:t>
            </a:r>
            <a:r>
              <a:rPr lang="en-US" sz="2000">
                <a:solidFill>
                  <a:schemeClr val="tx1"/>
                </a:solidFill>
              </a:rPr>
              <a:t>Đất</a:t>
            </a:r>
            <a:r>
              <a:rPr lang="en-US" sz="200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smtClean="0">
                <a:solidFill>
                  <a:schemeClr val="tx1"/>
                </a:solidFill>
              </a:rPr>
              <a:t>Bên </a:t>
            </a:r>
            <a:r>
              <a:rPr lang="en-US" sz="2000">
                <a:solidFill>
                  <a:schemeClr val="tx1"/>
                </a:solidFill>
              </a:rPr>
              <a:t>phía Mặt Trăng hướng </a:t>
            </a:r>
            <a:r>
              <a:rPr lang="en-US" sz="2000">
                <a:solidFill>
                  <a:schemeClr val="tx1"/>
                </a:solidFill>
              </a:rPr>
              <a:t>về </a:t>
            </a:r>
            <a:r>
              <a:rPr lang="en-US" sz="2000" smtClean="0">
                <a:solidFill>
                  <a:schemeClr val="tx1"/>
                </a:solidFill>
              </a:rPr>
              <a:t>Mặt Trời </a:t>
            </a:r>
            <a:r>
              <a:rPr lang="en-US" sz="2000">
                <a:solidFill>
                  <a:schemeClr val="tx1"/>
                </a:solidFill>
              </a:rPr>
              <a:t>được </a:t>
            </a:r>
            <a:r>
              <a:rPr lang="en-US" sz="2000" smtClean="0">
                <a:solidFill>
                  <a:schemeClr val="tx1"/>
                </a:solidFill>
              </a:rPr>
              <a:t>chiếu sáng</a:t>
            </a:r>
            <a:r>
              <a:rPr lang="en-US" sz="2000">
                <a:solidFill>
                  <a:schemeClr val="tx1"/>
                </a:solidFill>
              </a:rPr>
              <a:t>. Chúng ta nhìn thấy Mặt Trăng do </a:t>
            </a:r>
            <a:r>
              <a:rPr lang="en-US" sz="2000">
                <a:solidFill>
                  <a:schemeClr val="tx1"/>
                </a:solidFill>
              </a:rPr>
              <a:t>nó </a:t>
            </a:r>
            <a:r>
              <a:rPr lang="en-US" sz="2000" smtClean="0">
                <a:solidFill>
                  <a:schemeClr val="tx1"/>
                </a:solidFill>
              </a:rPr>
              <a:t>phản chiếu </a:t>
            </a:r>
            <a:r>
              <a:rPr lang="en-US" sz="2000">
                <a:solidFill>
                  <a:schemeClr val="tx1"/>
                </a:solidFill>
              </a:rPr>
              <a:t>ánh sáng mặt </a:t>
            </a:r>
            <a:r>
              <a:rPr lang="en-US" sz="2000">
                <a:solidFill>
                  <a:schemeClr val="tx1"/>
                </a:solidFill>
              </a:rPr>
              <a:t>trời</a:t>
            </a:r>
            <a:r>
              <a:rPr lang="en-US" sz="2000" smtClean="0">
                <a:solidFill>
                  <a:schemeClr val="tx1"/>
                </a:solidFill>
              </a:rPr>
              <a:t>.</a:t>
            </a:r>
            <a:endParaRPr lang="en-US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smtClean="0">
                <a:solidFill>
                  <a:schemeClr val="tx1"/>
                </a:solidFill>
              </a:rPr>
              <a:t>Hình </a:t>
            </a:r>
            <a:r>
              <a:rPr lang="en-US" sz="2000">
                <a:solidFill>
                  <a:schemeClr val="tx1"/>
                </a:solidFill>
              </a:rPr>
              <a:t>dạng của Mặt Trăng mà ta nhìn thấy </a:t>
            </a:r>
            <a:r>
              <a:rPr lang="en-US" sz="2000">
                <a:solidFill>
                  <a:schemeClr val="tx1"/>
                </a:solidFill>
              </a:rPr>
              <a:t>thay </a:t>
            </a:r>
            <a:r>
              <a:rPr lang="en-US" sz="2000" smtClean="0">
                <a:solidFill>
                  <a:schemeClr val="tx1"/>
                </a:solidFill>
              </a:rPr>
              <a:t>đổi khi </a:t>
            </a:r>
            <a:r>
              <a:rPr lang="en-US" sz="2000">
                <a:solidFill>
                  <a:schemeClr val="tx1"/>
                </a:solidFill>
              </a:rPr>
              <a:t>nó di chuyển trong quỹ đạo bởi vì ta thấy </a:t>
            </a:r>
            <a:r>
              <a:rPr lang="en-US" sz="2000">
                <a:solidFill>
                  <a:schemeClr val="tx1"/>
                </a:solidFill>
              </a:rPr>
              <a:t>nó </a:t>
            </a:r>
            <a:r>
              <a:rPr lang="en-US" sz="2000" smtClean="0">
                <a:solidFill>
                  <a:schemeClr val="tx1"/>
                </a:solidFill>
              </a:rPr>
              <a:t>ở các góc nhìn </a:t>
            </a:r>
            <a:r>
              <a:rPr lang="en-US" sz="2000">
                <a:solidFill>
                  <a:schemeClr val="tx1"/>
                </a:solidFill>
              </a:rPr>
              <a:t>khác nhau.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p22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8" name="Google Shape;3836;p13"/>
          <p:cNvSpPr txBox="1">
            <a:spLocks/>
          </p:cNvSpPr>
          <p:nvPr/>
        </p:nvSpPr>
        <p:spPr>
          <a:xfrm>
            <a:off x="3159514" y="0"/>
            <a:ext cx="2951355" cy="59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r>
              <a:rPr lang="en-US" sz="3000" b="1" smtClean="0">
                <a:solidFill>
                  <a:schemeClr val="tx1"/>
                </a:solidFill>
                <a:latin typeface="+mn-lt"/>
              </a:rPr>
              <a:t>LUYỆN TẬP</a:t>
            </a:r>
            <a:endParaRPr lang="en-US" sz="3000" b="1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0973" y="585149"/>
            <a:ext cx="74779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sz="20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1: </a:t>
            </a:r>
            <a:r>
              <a:rPr lang="fr-FR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khoanh vào từ </a:t>
            </a:r>
            <a:r>
              <a:rPr lang="fr-FR" sz="20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fr-FR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hoặc </a:t>
            </a:r>
            <a:r>
              <a:rPr lang="fr-FR" sz="2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Sai</a:t>
            </a:r>
            <a:r>
              <a:rPr lang="fr-FR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 </a:t>
            </a:r>
            <a:r>
              <a:rPr lang="fr-FR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 giá các câu dưới đây :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779755"/>
              </p:ext>
            </p:extLst>
          </p:nvPr>
        </p:nvGraphicFramePr>
        <p:xfrm>
          <a:off x="166599" y="1587366"/>
          <a:ext cx="8052120" cy="312687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436765">
                  <a:extLst>
                    <a:ext uri="{9D8B030D-6E8A-4147-A177-3AD203B41FA5}">
                      <a16:colId xmlns:a16="http://schemas.microsoft.com/office/drawing/2014/main" val="634792900"/>
                    </a:ext>
                  </a:extLst>
                </a:gridCol>
                <a:gridCol w="5975856">
                  <a:extLst>
                    <a:ext uri="{9D8B030D-6E8A-4147-A177-3AD203B41FA5}">
                      <a16:colId xmlns:a16="http://schemas.microsoft.com/office/drawing/2014/main" val="234116804"/>
                    </a:ext>
                  </a:extLst>
                </a:gridCol>
                <a:gridCol w="925551">
                  <a:extLst>
                    <a:ext uri="{9D8B030D-6E8A-4147-A177-3AD203B41FA5}">
                      <a16:colId xmlns:a16="http://schemas.microsoft.com/office/drawing/2014/main" val="4227143998"/>
                    </a:ext>
                  </a:extLst>
                </a:gridCol>
                <a:gridCol w="713948">
                  <a:extLst>
                    <a:ext uri="{9D8B030D-6E8A-4147-A177-3AD203B41FA5}">
                      <a16:colId xmlns:a16="http://schemas.microsoft.com/office/drawing/2014/main" val="74950864"/>
                    </a:ext>
                  </a:extLst>
                </a:gridCol>
              </a:tblGrid>
              <a:tr h="43470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Nói về </a:t>
                      </a:r>
                      <a:r>
                        <a:rPr lang="fr-FR" sz="2000" smtClean="0">
                          <a:effectLst/>
                        </a:rPr>
                        <a:t>Mặt</a:t>
                      </a:r>
                      <a:r>
                        <a:rPr lang="fr-FR" sz="2000" baseline="0" smtClean="0">
                          <a:effectLst/>
                        </a:rPr>
                        <a:t> Trăng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Đánh </a:t>
                      </a:r>
                      <a:r>
                        <a:rPr lang="fr-FR" sz="2000" smtClean="0">
                          <a:effectLst/>
                        </a:rPr>
                        <a:t>giá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5347099"/>
                  </a:ext>
                </a:extLst>
              </a:tr>
              <a:tr h="49427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smtClean="0"/>
                        <a:t>Mặt trăng là một ngôi sao quay quanh trái đất.</a:t>
                      </a:r>
                      <a:endParaRPr lang="en-US" sz="200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r>
                        <a:rPr lang="fr-FR" sz="2000" smtClean="0">
                          <a:effectLst/>
                        </a:rPr>
                        <a:t>Đúng</a:t>
                      </a:r>
                      <a:endParaRPr lang="en-US" sz="20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smtClean="0">
                          <a:effectLst/>
                        </a:rPr>
                        <a:t>Sai</a:t>
                      </a:r>
                      <a:r>
                        <a:rPr lang="fr-FR" sz="2000">
                          <a:effectLst/>
                        </a:rPr>
                        <a:t> </a:t>
                      </a:r>
                      <a:endParaRPr lang="en-US" sz="20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7568288"/>
                  </a:ext>
                </a:extLst>
              </a:tr>
              <a:tr h="77464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smtClean="0"/>
                        <a:t>Chỉ có một nửa Mặt Trăng luôn được Mặt Trời chiếu sáng.</a:t>
                      </a:r>
                      <a:endParaRPr lang="en-US" sz="200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r>
                        <a:rPr lang="fr-FR" sz="2000" smtClean="0">
                          <a:effectLst/>
                        </a:rPr>
                        <a:t>Đúng</a:t>
                      </a:r>
                      <a:endParaRPr lang="en-US" sz="20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smtClean="0">
                          <a:effectLst/>
                        </a:rPr>
                        <a:t>Sai</a:t>
                      </a:r>
                      <a:r>
                        <a:rPr lang="fr-FR" sz="2000">
                          <a:effectLst/>
                        </a:rPr>
                        <a:t> </a:t>
                      </a:r>
                      <a:endParaRPr lang="en-US" sz="20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1826061"/>
                  </a:ext>
                </a:extLst>
              </a:tr>
              <a:tr h="92897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smtClean="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smtClean="0"/>
                        <a:t>Nhìn thấy Trăng tròn khi vị trí của Mặt trời, Trái đất, Mặt Trăng theo thứ tự: Mặt Trời- Mặt Trăng- Trái Đất.</a:t>
                      </a:r>
                      <a:endParaRPr lang="en-US" sz="200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r>
                        <a:rPr lang="fr-FR" sz="2000" smtClean="0">
                          <a:effectLst/>
                        </a:rPr>
                        <a:t>Đúng</a:t>
                      </a:r>
                      <a:endParaRPr lang="en-US" sz="20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smtClean="0">
                          <a:effectLst/>
                        </a:rPr>
                        <a:t>Sai</a:t>
                      </a:r>
                      <a:r>
                        <a:rPr lang="fr-FR" sz="2000">
                          <a:effectLst/>
                        </a:rPr>
                        <a:t> </a:t>
                      </a:r>
                      <a:endParaRPr lang="en-US" sz="20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9759522"/>
                  </a:ext>
                </a:extLst>
              </a:tr>
              <a:tr h="49427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smtClean="0"/>
                        <a:t>Mặt Trăng là vệ tinh tự nhiên duy nhất của Trái Đất.</a:t>
                      </a:r>
                      <a:endParaRPr lang="en-US" sz="200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r>
                        <a:rPr lang="fr-FR" sz="2000" smtClean="0">
                          <a:effectLst/>
                        </a:rPr>
                        <a:t>Đúng</a:t>
                      </a:r>
                      <a:r>
                        <a:rPr lang="fr-FR" sz="2000" baseline="0" smtClean="0">
                          <a:effectLst/>
                        </a:rPr>
                        <a:t> </a:t>
                      </a:r>
                      <a:endParaRPr lang="en-US" sz="20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r>
                        <a:rPr lang="fr-FR" sz="2000" smtClean="0">
                          <a:effectLst/>
                        </a:rPr>
                        <a:t>Sai</a:t>
                      </a:r>
                      <a:endParaRPr lang="en-US" sz="20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9615455"/>
                  </a:ext>
                </a:extLst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7532894" y="3578976"/>
            <a:ext cx="625643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549657" y="2699234"/>
            <a:ext cx="608881" cy="4788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532895" y="2080432"/>
            <a:ext cx="625643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660348" y="4260023"/>
            <a:ext cx="796748" cy="4542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" name="Google Shape;3932;p2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640231" y="615374"/>
            <a:ext cx="6361611" cy="385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Câu 2: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Ban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đêm nhìn thấy Mặt Trăng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Mặt Trăng phát </a:t>
            </a:r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 </a:t>
            </a:r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sz="240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 </a:t>
            </a:r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Mặt Trăng phản chiếu ánh </a:t>
            </a:r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 </a:t>
            </a:r>
            <a:r>
              <a:rPr lang="en-US" sz="240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 Trời</a:t>
            </a:r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Mặt Trăng là một ngôi sao.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Mặt Trăng là vệ tinh của Trái Đất.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9" name="Google Shape;3939;p25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65881" y="576759"/>
            <a:ext cx="7511022" cy="419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b="1" smtClean="0">
                <a:latin typeface="Arial" panose="020B0604020202020204" pitchFamily="34" charset="0"/>
                <a:cs typeface="Arial" panose="020B0604020202020204" pitchFamily="34" charset="0"/>
              </a:rPr>
              <a:t>Câu 3: </a:t>
            </a:r>
            <a:r>
              <a:rPr lang="vi-VN" sz="240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nhìn thấy các hình dạng khác nhau của Mặt Trăng vì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Mặt Trăng thay đổi hình dạng liên tục.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Mặt Trăng thay đối độ sáng liên tục.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vi-VN" sz="240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 </a:t>
            </a:r>
            <a:r>
              <a:rPr lang="vi-VN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đất, ta thấy các phần khác nhau của Mặt Trăng được chiếu sáng bởi Mặt Trời.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Trái Đất tự quay quanh trục của nó liên tục.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0" name="Google Shape;3960;p27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5" name="Google Shape;3836;p13"/>
          <p:cNvSpPr txBox="1">
            <a:spLocks/>
          </p:cNvSpPr>
          <p:nvPr/>
        </p:nvSpPr>
        <p:spPr>
          <a:xfrm>
            <a:off x="3150275" y="64624"/>
            <a:ext cx="2951355" cy="59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r>
              <a:rPr lang="en-US" sz="3000" b="1" smtClean="0">
                <a:solidFill>
                  <a:schemeClr val="tx1"/>
                </a:solidFill>
                <a:latin typeface="+mn-lt"/>
              </a:rPr>
              <a:t>VẬN DỤNG</a:t>
            </a:r>
            <a:endParaRPr lang="en-US" sz="3000" b="1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5085" y="890429"/>
            <a:ext cx="6523139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smtClean="0"/>
              <a:t>Dựa </a:t>
            </a:r>
            <a:r>
              <a:rPr lang="en-US" sz="2400"/>
              <a:t>vào hình dạng nhìn thấy của Mặt Trăng </a:t>
            </a:r>
            <a:r>
              <a:rPr lang="en-US" sz="2400"/>
              <a:t>để </a:t>
            </a:r>
            <a:r>
              <a:rPr lang="en-US" sz="2400" smtClean="0"/>
              <a:t>dự </a:t>
            </a:r>
            <a:r>
              <a:rPr lang="en-US" sz="2400"/>
              <a:t>đoán ngày âm lịch trong tháng.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263" y="2311653"/>
            <a:ext cx="4974155" cy="2297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7" name="Google Shape;4047;p34"/>
          <p:cNvSpPr txBox="1">
            <a:spLocks noGrp="1"/>
          </p:cNvSpPr>
          <p:nvPr>
            <p:ph type="body" idx="4294967295"/>
          </p:nvPr>
        </p:nvSpPr>
        <p:spPr>
          <a:xfrm>
            <a:off x="2202448" y="224108"/>
            <a:ext cx="4790650" cy="7269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000" b="1" smtClean="0">
                <a:solidFill>
                  <a:srgbClr val="0B87A1"/>
                </a:solidFill>
                <a:latin typeface="Arial" panose="020B0604020202020204" pitchFamily="34" charset="0"/>
                <a:ea typeface="Dosis ExtraLight"/>
                <a:cs typeface="Arial" panose="020B0604020202020204" pitchFamily="34" charset="0"/>
                <a:sym typeface="Dosis ExtraLight"/>
              </a:rPr>
              <a:t>NHIỆM VỤ</a:t>
            </a:r>
            <a:r>
              <a:rPr lang="vi-VN" sz="3000" b="1" smtClean="0">
                <a:solidFill>
                  <a:srgbClr val="0B87A1"/>
                </a:solidFill>
                <a:latin typeface="Arial" panose="020B0604020202020204" pitchFamily="34" charset="0"/>
                <a:ea typeface="Dosis ExtraLight"/>
                <a:cs typeface="Arial" panose="020B0604020202020204" pitchFamily="34" charset="0"/>
                <a:sym typeface="Dosis ExtraLight"/>
              </a:rPr>
              <a:t> VỀ NHÀ</a:t>
            </a:r>
            <a:endParaRPr lang="vi-VN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48" name="Google Shape;4048;p3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grpSp>
        <p:nvGrpSpPr>
          <p:cNvPr id="4049" name="Google Shape;4049;p34"/>
          <p:cNvGrpSpPr/>
          <p:nvPr/>
        </p:nvGrpSpPr>
        <p:grpSpPr>
          <a:xfrm>
            <a:off x="1542612" y="1366395"/>
            <a:ext cx="6290869" cy="3185906"/>
            <a:chOff x="1177450" y="241631"/>
            <a:chExt cx="6173152" cy="3616776"/>
          </a:xfrm>
        </p:grpSpPr>
        <p:sp>
          <p:nvSpPr>
            <p:cNvPr id="4050" name="Google Shape;4050;p34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1" name="Google Shape;4051;p34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2" name="Google Shape;4052;p34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3" name="Google Shape;4053;p34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278931" y="1845197"/>
            <a:ext cx="4818233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/>
              <a:t>1. </a:t>
            </a:r>
            <a:r>
              <a:rPr lang="en-GB" sz="2200" smtClean="0"/>
              <a:t>Đọc phần Em có biết.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/>
              <a:t>2. </a:t>
            </a:r>
            <a:r>
              <a:rPr lang="en-GB" sz="2200" smtClean="0"/>
              <a:t>Hoàn thành các bài tập trong SBT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/>
              <a:t>3. </a:t>
            </a:r>
            <a:r>
              <a:rPr lang="en-GB" sz="2200" smtClean="0"/>
              <a:t>Chuẩn bị trước bài 54: Hệ Mặt Trời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2" name="Google Shape;4062;p35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6" name="WordArt 11"/>
          <p:cNvSpPr>
            <a:spLocks noChangeArrowheads="1" noChangeShapeType="1" noTextEdit="1"/>
          </p:cNvSpPr>
          <p:nvPr/>
        </p:nvSpPr>
        <p:spPr bwMode="auto">
          <a:xfrm>
            <a:off x="243217" y="1969182"/>
            <a:ext cx="8319777" cy="601249"/>
          </a:xfrm>
          <a:prstGeom prst="rect">
            <a:avLst/>
          </a:prstGeom>
        </p:spPr>
        <p:txBody>
          <a:bodyPr wrap="none" fromWordArt="1">
            <a:prstTxWarp prst="textPlain">
              <a:avLst/>
            </a:prstTxWarp>
          </a:bodyPr>
          <a:lstStyle/>
          <a:p>
            <a:pPr algn="ctr"/>
            <a:r>
              <a:rPr lang="en-US" sz="4000" b="1" kern="1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1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  <a:endParaRPr lang="en-US" sz="4000" b="1" kern="1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ertical Scroll 9"/>
          <p:cNvSpPr/>
          <p:nvPr/>
        </p:nvSpPr>
        <p:spPr>
          <a:xfrm>
            <a:off x="2499884" y="323675"/>
            <a:ext cx="3510623" cy="869506"/>
          </a:xfrm>
          <a:prstGeom prst="vertic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5" name="Google Shape;3845;p14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700607" y="538891"/>
            <a:ext cx="33099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smtClean="0">
                <a:solidFill>
                  <a:schemeClr val="tx1"/>
                </a:solidFill>
              </a:rPr>
              <a:t>HOẠT ĐỘNG NHÓM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75994" y="2004203"/>
            <a:ext cx="3734703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Nhiệm vụ: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200" smtClean="0">
                <a:latin typeface="+mn-lt"/>
                <a:ea typeface="Calibri" panose="020F0502020204030204" pitchFamily="34" charset="0"/>
              </a:rPr>
              <a:t>V</a:t>
            </a:r>
            <a:r>
              <a:rPr lang="vi-VN" sz="2200" smtClean="0">
                <a:latin typeface="+mn-lt"/>
                <a:ea typeface="Calibri" panose="020F0502020204030204" pitchFamily="34" charset="0"/>
              </a:rPr>
              <a:t>ẽ </a:t>
            </a:r>
            <a:r>
              <a:rPr lang="vi-VN" sz="2200">
                <a:latin typeface="+mn-lt"/>
                <a:ea typeface="Calibri" panose="020F0502020204030204" pitchFamily="34" charset="0"/>
              </a:rPr>
              <a:t>trên giấy các hình </a:t>
            </a:r>
            <a:r>
              <a:rPr lang="vi-VN" sz="2200">
                <a:latin typeface="+mn-lt"/>
                <a:ea typeface="Calibri" panose="020F0502020204030204" pitchFamily="34" charset="0"/>
              </a:rPr>
              <a:t>dạng </a:t>
            </a:r>
            <a:r>
              <a:rPr lang="en-GB" sz="2200" smtClean="0">
                <a:latin typeface="+mn-lt"/>
                <a:ea typeface="Calibri" panose="020F0502020204030204" pitchFamily="34" charset="0"/>
              </a:rPr>
              <a:t>M</a:t>
            </a:r>
            <a:r>
              <a:rPr lang="vi-VN" sz="2200" smtClean="0">
                <a:latin typeface="+mn-lt"/>
                <a:ea typeface="Calibri" panose="020F0502020204030204" pitchFamily="34" charset="0"/>
              </a:rPr>
              <a:t>ặt </a:t>
            </a:r>
            <a:r>
              <a:rPr lang="en-GB" sz="2200" smtClean="0">
                <a:latin typeface="+mn-lt"/>
                <a:ea typeface="Calibri" panose="020F0502020204030204" pitchFamily="34" charset="0"/>
              </a:rPr>
              <a:t>T</a:t>
            </a:r>
            <a:r>
              <a:rPr lang="vi-VN" sz="2200" smtClean="0">
                <a:latin typeface="+mn-lt"/>
                <a:ea typeface="Calibri" panose="020F0502020204030204" pitchFamily="34" charset="0"/>
              </a:rPr>
              <a:t>răng </a:t>
            </a:r>
            <a:r>
              <a:rPr lang="en-GB" sz="2200" smtClean="0">
                <a:latin typeface="+mn-lt"/>
                <a:ea typeface="Calibri" panose="020F0502020204030204" pitchFamily="34" charset="0"/>
              </a:rPr>
              <a:t>em </a:t>
            </a:r>
            <a:r>
              <a:rPr lang="vi-VN" sz="2200" smtClean="0">
                <a:latin typeface="+mn-lt"/>
                <a:ea typeface="Calibri" panose="020F0502020204030204" pitchFamily="34" charset="0"/>
              </a:rPr>
              <a:t>thường </a:t>
            </a:r>
            <a:r>
              <a:rPr lang="vi-VN" sz="2200">
                <a:latin typeface="+mn-lt"/>
                <a:ea typeface="Calibri" panose="020F0502020204030204" pitchFamily="34" charset="0"/>
              </a:rPr>
              <a:t>nhìn thấy</a:t>
            </a:r>
            <a:endParaRPr lang="en-US" sz="2200">
              <a:latin typeface="+mn-lt"/>
            </a:endParaRPr>
          </a:p>
        </p:txBody>
      </p:sp>
      <p:pic>
        <p:nvPicPr>
          <p:cNvPr id="18" name="Graphic 5">
            <a:extLst>
              <a:ext uri="{FF2B5EF4-FFF2-40B4-BE49-F238E27FC236}">
                <a16:creationId xmlns:a16="http://schemas.microsoft.com/office/drawing/2014/main" id="{0C278755-B198-4F11-A226-314BB0C52B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0079" y="1372724"/>
            <a:ext cx="1537178" cy="1537178"/>
          </a:xfrm>
          <a:prstGeom prst="rect">
            <a:avLst/>
          </a:prstGeom>
        </p:spPr>
      </p:pic>
      <p:pic>
        <p:nvPicPr>
          <p:cNvPr id="19" name="Countdown 2 minutes-Nho">
            <a:hlinkClick r:id="" action="ppaction://media"/>
            <a:extLst>
              <a:ext uri="{FF2B5EF4-FFF2-40B4-BE49-F238E27FC236}">
                <a16:creationId xmlns:a16="http://schemas.microsoft.com/office/drawing/2014/main" id="{5E67E12D-8903-45FC-B50D-8C7E785A9E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480079" y="3362488"/>
            <a:ext cx="1610273" cy="905126"/>
          </a:xfrm>
          <a:prstGeom prst="rect">
            <a:avLst/>
          </a:prstGeom>
          <a:solidFill>
            <a:srgbClr val="4472C4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3" name="Google Shape;3853;p15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566" y="378326"/>
            <a:ext cx="4295238" cy="260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88613" y="3625984"/>
            <a:ext cx="62381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200" smtClean="0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vi-VN" sz="2200" smtClean="0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ì </a:t>
            </a:r>
            <a:r>
              <a:rPr lang="vi-VN" sz="2200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 nhìn thấy mặt trăng có hình dạng khác nhau ở các ngày khác nhau trong tháng?</a:t>
            </a:r>
            <a:endParaRPr lang="en-US" sz="220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" name="Google Shape;3870;p18"/>
          <p:cNvSpPr txBox="1">
            <a:spLocks noGrp="1"/>
          </p:cNvSpPr>
          <p:nvPr>
            <p:ph type="title"/>
          </p:nvPr>
        </p:nvSpPr>
        <p:spPr>
          <a:xfrm>
            <a:off x="184393" y="167267"/>
            <a:ext cx="7295007" cy="5931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I. MẶT TRĂNG VÀ CÁC HÌNH DẠNG NHÌN THẤY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72" name="Google Shape;3872;p18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871633"/>
            <a:ext cx="21121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2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Mặt Trăng</a:t>
            </a:r>
            <a:endParaRPr lang="en-US" sz="22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783874" y="1087076"/>
            <a:ext cx="2999677" cy="1550020"/>
            <a:chOff x="4783874" y="1087076"/>
            <a:chExt cx="2999677" cy="1550020"/>
          </a:xfrm>
        </p:grpSpPr>
        <p:sp>
          <p:nvSpPr>
            <p:cNvPr id="3" name="Cloud 2"/>
            <p:cNvSpPr/>
            <p:nvPr/>
          </p:nvSpPr>
          <p:spPr>
            <a:xfrm>
              <a:off x="4783874" y="1087076"/>
              <a:ext cx="2999677" cy="1550020"/>
            </a:xfrm>
            <a:prstGeom prst="cloud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997279" y="1358871"/>
              <a:ext cx="2572865" cy="1006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Vì sao ta nhìn thấy Mặt Trăng?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074" y="1640257"/>
            <a:ext cx="5773889" cy="3079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4" name="Google Shape;3864;p17"/>
          <p:cNvSpPr txBox="1">
            <a:spLocks noGrp="1"/>
          </p:cNvSpPr>
          <p:nvPr>
            <p:ph type="body" idx="1"/>
          </p:nvPr>
        </p:nvSpPr>
        <p:spPr>
          <a:xfrm>
            <a:off x="1370016" y="478294"/>
            <a:ext cx="4991596" cy="44855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Mặt trăng là vật thể không tự phát sáng. Chúng ta </a:t>
            </a:r>
            <a:r>
              <a:rPr lang="en-GB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nhìn thấy</a:t>
            </a: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 do nó phản chiếu ánh sáng </a:t>
            </a: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 </a:t>
            </a:r>
            <a:r>
              <a:rPr lang="en-GB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ặt </a:t>
            </a:r>
            <a:r>
              <a:rPr lang="en-GB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rời</a:t>
            </a:r>
            <a:r>
              <a:rPr lang="en-GB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 dạng: </a:t>
            </a: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 </a:t>
            </a: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cầu</a:t>
            </a:r>
            <a:r>
              <a:rPr lang="en-GB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Đặc điểm: một nửa mặt trăng được mặt trời chiếu sáng, một nửa còn lại nằm trong bóng tối ta không </a:t>
            </a: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thấy </a:t>
            </a: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GB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65" name="Google Shape;3865;p17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8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8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2234" y="224862"/>
            <a:ext cx="5910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2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Hình dạng nhìn thấy của Mặt Trăng</a:t>
            </a:r>
            <a:endParaRPr lang="en-US" sz="22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2" y="896279"/>
            <a:ext cx="7115175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0" name="Google Shape;3900;p20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3" name="Graphic 5">
            <a:extLst>
              <a:ext uri="{FF2B5EF4-FFF2-40B4-BE49-F238E27FC236}">
                <a16:creationId xmlns:a16="http://schemas.microsoft.com/office/drawing/2014/main" id="{0C278755-B198-4F11-A226-314BB0C52B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4960" y="742430"/>
            <a:ext cx="1978267" cy="197826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18440" y="280765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smtClean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Thảo luận nhóm</a:t>
            </a:r>
            <a:endParaRPr lang="en-US" sz="2400" b="1" dirty="0">
              <a:solidFill>
                <a:srgbClr val="0070C0"/>
              </a:solidFill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4960" y="3174236"/>
            <a:ext cx="2024071" cy="1169926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 txBox="1">
            <a:spLocks/>
          </p:cNvSpPr>
          <p:nvPr/>
        </p:nvSpPr>
        <p:spPr>
          <a:xfrm>
            <a:off x="2963120" y="889953"/>
            <a:ext cx="4884515" cy="335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tillium Web Light"/>
              <a:buChar char="▪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▫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●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○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 Light"/>
              <a:buChar char="■"/>
              <a:defRPr sz="1800" b="0" i="0" u="none" strike="noStrike" cap="none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Titillium Web Light"/>
              <a:buNone/>
            </a:pPr>
            <a:r>
              <a:rPr lang="en-US" sz="2200" b="1" smtClean="0">
                <a:solidFill>
                  <a:srgbClr val="FF66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Nhiệm vụ</a:t>
            </a:r>
            <a:r>
              <a:rPr lang="en-US" sz="2200" smtClean="0">
                <a:solidFill>
                  <a:srgbClr val="FF66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: </a:t>
            </a:r>
            <a:r>
              <a:rPr lang="en-US" sz="2200" smtClean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Trả lời các câu hỏi sau</a:t>
            </a:r>
          </a:p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Titillium Web Light"/>
              <a:buNone/>
            </a:pPr>
            <a:r>
              <a:rPr lang="en-US" sz="2200" b="1" smtClean="0">
                <a:solidFill>
                  <a:srgbClr val="FF66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1</a:t>
            </a:r>
            <a:r>
              <a:rPr lang="en-US" sz="2200" smtClean="0">
                <a:solidFill>
                  <a:srgbClr val="FF66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. </a:t>
            </a:r>
            <a:r>
              <a:rPr lang="en-US" sz="2200" smtClean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Em có nhận xét gì về trăng khuyết vào nửa đầu tháng và nửa cuối tháng?</a:t>
            </a:r>
          </a:p>
          <a:p>
            <a:pPr marL="0" indent="0" algn="just">
              <a:lnSpc>
                <a:spcPct val="135000"/>
              </a:lnSpc>
              <a:spcAft>
                <a:spcPts val="600"/>
              </a:spcAft>
              <a:buFont typeface="Titillium Web Light"/>
              <a:buNone/>
            </a:pPr>
            <a:r>
              <a:rPr lang="en-US" sz="2200" b="1" smtClean="0">
                <a:solidFill>
                  <a:srgbClr val="FF66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2</a:t>
            </a:r>
            <a:r>
              <a:rPr lang="en-US" sz="2200" smtClean="0">
                <a:solidFill>
                  <a:srgbClr val="FF66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. </a:t>
            </a:r>
            <a:r>
              <a:rPr lang="en-US" sz="2200" smtClean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Giữa hai lần trăng tròn liên tiếp cách nhau bao nhiêu tuần?</a:t>
            </a:r>
            <a:endParaRPr lang="en-US" sz="2200" dirty="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5" grpId="0"/>
      <p:bldP spid="1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9" name="Google Shape;3909;p21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3870;p18"/>
          <p:cNvSpPr txBox="1">
            <a:spLocks noGrp="1"/>
          </p:cNvSpPr>
          <p:nvPr>
            <p:ph type="title"/>
          </p:nvPr>
        </p:nvSpPr>
        <p:spPr>
          <a:xfrm>
            <a:off x="91531" y="57453"/>
            <a:ext cx="7602810" cy="10503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II. GIẢI THÍCH SỰ KHÁC NHAU VỀ HÌNH DẠNG NHÌN THẤY CỦA MẶT TRĂNG (CÁC PHA CỦA MẶT TRĂNG)</a:t>
            </a:r>
            <a:endParaRPr lang="en-US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616926" y="943967"/>
            <a:ext cx="6200079" cy="4128464"/>
            <a:chOff x="1616926" y="943967"/>
            <a:chExt cx="6200079" cy="412846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6926" y="943967"/>
              <a:ext cx="4948636" cy="369757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616926" y="4641544"/>
              <a:ext cx="62000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200" smtClean="0"/>
                <a:t>Một số vị trí của Mặt Trăng trên quỹ đạo của nó</a:t>
              </a:r>
              <a:endParaRPr lang="en-US" sz="2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7" name="TextBox 6"/>
          <p:cNvSpPr txBox="1"/>
          <p:nvPr/>
        </p:nvSpPr>
        <p:spPr>
          <a:xfrm>
            <a:off x="880945" y="504440"/>
            <a:ext cx="6757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smtClean="0">
                <a:solidFill>
                  <a:schemeClr val="accent5"/>
                </a:solidFill>
              </a:rPr>
              <a:t>* Mô hình quan sát các pha của Mặt Trăng</a:t>
            </a:r>
            <a:endParaRPr lang="en-US" sz="2400" b="1">
              <a:solidFill>
                <a:schemeClr val="accent5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80945" y="1429634"/>
            <a:ext cx="650116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>
                <a:solidFill>
                  <a:srgbClr val="FF6600"/>
                </a:solidFill>
              </a:rPr>
              <a:t>Dụng cụ cần </a:t>
            </a:r>
            <a:r>
              <a:rPr lang="en-US" sz="2400" b="1">
                <a:solidFill>
                  <a:srgbClr val="FF6600"/>
                </a:solidFill>
              </a:rPr>
              <a:t>thiết</a:t>
            </a:r>
            <a:r>
              <a:rPr lang="en-US" sz="2400" b="1" smtClean="0">
                <a:solidFill>
                  <a:srgbClr val="FF6600"/>
                </a:solidFill>
              </a:rPr>
              <a:t>:</a:t>
            </a:r>
            <a:endParaRPr lang="en-US" sz="2400" b="1">
              <a:solidFill>
                <a:srgbClr val="FF6600"/>
              </a:solidFill>
            </a:endParaRP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smtClean="0"/>
              <a:t>Một</a:t>
            </a:r>
            <a:r>
              <a:rPr lang="en-US" sz="2400"/>
              <a:t>, vài </a:t>
            </a:r>
            <a:r>
              <a:rPr lang="en-US" sz="2400"/>
              <a:t>tắm </a:t>
            </a:r>
            <a:r>
              <a:rPr lang="en-US" sz="2400" smtClean="0"/>
              <a:t>bìa </a:t>
            </a:r>
            <a:r>
              <a:rPr lang="en-US" sz="2400"/>
              <a:t>các-tông (làm buông tối).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smtClean="0"/>
              <a:t>Một </a:t>
            </a:r>
            <a:r>
              <a:rPr lang="en-US" sz="2400"/>
              <a:t>quả bóng nhỏ (làm Mặt </a:t>
            </a:r>
            <a:r>
              <a:rPr lang="en-US" sz="2400"/>
              <a:t>Trăng</a:t>
            </a:r>
            <a:r>
              <a:rPr lang="en-US" sz="2400" smtClean="0"/>
              <a:t>).</a:t>
            </a:r>
            <a:endParaRPr lang="en-US" sz="2400"/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smtClean="0"/>
              <a:t>Một </a:t>
            </a:r>
            <a:r>
              <a:rPr lang="en-US" sz="2400"/>
              <a:t>đèn pin (làm Mặt </a:t>
            </a:r>
            <a:r>
              <a:rPr lang="en-US" sz="2400"/>
              <a:t>Trời</a:t>
            </a:r>
            <a:r>
              <a:rPr lang="en-US" sz="2400" smtClean="0"/>
              <a:t>).</a:t>
            </a:r>
            <a:endParaRPr lang="en-US" sz="2400"/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smtClean="0"/>
              <a:t>Băng </a:t>
            </a:r>
            <a:r>
              <a:rPr lang="en-US" sz="2400"/>
              <a:t>dính, kéo, sợi dây treo.</a:t>
            </a:r>
          </a:p>
        </p:txBody>
      </p:sp>
    </p:spTree>
    <p:extLst>
      <p:ext uri="{BB962C8B-B14F-4D97-AF65-F5344CB8AC3E}">
        <p14:creationId xmlns:p14="http://schemas.microsoft.com/office/powerpoint/2010/main" val="269514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Mowbray template">
  <a:themeElements>
    <a:clrScheme name="Custom 347">
      <a:dk1>
        <a:srgbClr val="003B55"/>
      </a:dk1>
      <a:lt1>
        <a:srgbClr val="FFFFFF"/>
      </a:lt1>
      <a:dk2>
        <a:srgbClr val="0B87A1"/>
      </a:dk2>
      <a:lt2>
        <a:srgbClr val="EEF1EE"/>
      </a:lt2>
      <a:accent1>
        <a:srgbClr val="D3EBD5"/>
      </a:accent1>
      <a:accent2>
        <a:srgbClr val="80BFB7"/>
      </a:accent2>
      <a:accent3>
        <a:srgbClr val="0B87A1"/>
      </a:accent3>
      <a:accent4>
        <a:srgbClr val="01597F"/>
      </a:accent4>
      <a:accent5>
        <a:srgbClr val="003B55"/>
      </a:accent5>
      <a:accent6>
        <a:srgbClr val="001120"/>
      </a:accent6>
      <a:hlink>
        <a:srgbClr val="01597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680</Words>
  <Application>Microsoft Office PowerPoint</Application>
  <PresentationFormat>On-screen Show (16:9)</PresentationFormat>
  <Paragraphs>87</Paragraphs>
  <Slides>17</Slides>
  <Notes>15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Dosis ExtraLight</vt:lpstr>
      <vt:lpstr>Titillium Web Light</vt:lpstr>
      <vt:lpstr>Arial</vt:lpstr>
      <vt:lpstr>Times New Roman</vt:lpstr>
      <vt:lpstr>A3.NotoSans-San</vt:lpstr>
      <vt:lpstr>Calibri</vt:lpstr>
      <vt:lpstr>Wingdings</vt:lpstr>
      <vt:lpstr>Dosis</vt:lpstr>
      <vt:lpstr>Mowbray template</vt:lpstr>
      <vt:lpstr>BÀI 53 MẶT TRĂNG</vt:lpstr>
      <vt:lpstr>PowerPoint Presentation</vt:lpstr>
      <vt:lpstr>PowerPoint Presentation</vt:lpstr>
      <vt:lpstr>I. MẶT TRĂNG VÀ CÁC HÌNH DẠNG NHÌN THẤY</vt:lpstr>
      <vt:lpstr>PowerPoint Presentation</vt:lpstr>
      <vt:lpstr>PowerPoint Presentation</vt:lpstr>
      <vt:lpstr>PowerPoint Presentation</vt:lpstr>
      <vt:lpstr>II. GIẢI THÍCH SỰ KHÁC NHAU VỀ HÌNH DẠNG NHÌN THẤY CỦA MẶT TRĂNG (CÁC PHA CỦA MẶT TRĂNG)</vt:lpstr>
      <vt:lpstr>PowerPoint Presentation</vt:lpstr>
      <vt:lpstr>PowerPoint Presentation</vt:lpstr>
      <vt:lpstr>GHI NHỚ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53 MẶT TRĂNG</dc:title>
  <dc:creator>VnTeach.Com</dc:creator>
  <cp:keywords>VnTeach.Com</cp:keywords>
  <cp:lastModifiedBy>Admin</cp:lastModifiedBy>
  <cp:revision>10</cp:revision>
  <dcterms:modified xsi:type="dcterms:W3CDTF">2021-07-29T10:38:08Z</dcterms:modified>
</cp:coreProperties>
</file>