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67" r:id="rId2"/>
    <p:sldId id="268" r:id="rId3"/>
    <p:sldId id="269" r:id="rId4"/>
    <p:sldId id="270" r:id="rId5"/>
    <p:sldId id="324" r:id="rId6"/>
    <p:sldId id="271" r:id="rId7"/>
    <p:sldId id="272" r:id="rId8"/>
    <p:sldId id="260" r:id="rId9"/>
    <p:sldId id="322" r:id="rId10"/>
    <p:sldId id="264" r:id="rId11"/>
    <p:sldId id="320" r:id="rId12"/>
    <p:sldId id="321" r:id="rId13"/>
    <p:sldId id="265" r:id="rId14"/>
    <p:sldId id="327" r:id="rId15"/>
    <p:sldId id="273" r:id="rId16"/>
    <p:sldId id="329" r:id="rId17"/>
    <p:sldId id="274" r:id="rId18"/>
    <p:sldId id="325" r:id="rId19"/>
    <p:sldId id="326" r:id="rId20"/>
    <p:sldId id="275" r:id="rId21"/>
    <p:sldId id="263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312" r:id="rId30"/>
    <p:sldId id="286" r:id="rId31"/>
    <p:sldId id="288" r:id="rId32"/>
    <p:sldId id="291" r:id="rId33"/>
    <p:sldId id="290" r:id="rId34"/>
    <p:sldId id="292" r:id="rId35"/>
    <p:sldId id="294" r:id="rId36"/>
    <p:sldId id="313" r:id="rId37"/>
    <p:sldId id="304" r:id="rId38"/>
    <p:sldId id="309" r:id="rId39"/>
    <p:sldId id="310" r:id="rId40"/>
    <p:sldId id="305" r:id="rId41"/>
    <p:sldId id="311" r:id="rId42"/>
    <p:sldId id="303" r:id="rId43"/>
    <p:sldId id="306" r:id="rId44"/>
    <p:sldId id="302" r:id="rId45"/>
    <p:sldId id="316" r:id="rId46"/>
    <p:sldId id="319" r:id="rId47"/>
    <p:sldId id="317" r:id="rId48"/>
    <p:sldId id="314" r:id="rId49"/>
    <p:sldId id="315" r:id="rId50"/>
    <p:sldId id="323" r:id="rId51"/>
    <p:sldId id="318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Trước TĐ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Rất thích</c:v>
                </c:pt>
                <c:pt idx="1">
                  <c:v>Thích</c:v>
                </c:pt>
                <c:pt idx="2">
                  <c:v>Bình Thường</c:v>
                </c:pt>
                <c:pt idx="3">
                  <c:v>Chưa Thích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 formatCode="0%">
                  <c:v>0.111</c:v>
                </c:pt>
                <c:pt idx="1">
                  <c:v>0.17799999999999999</c:v>
                </c:pt>
                <c:pt idx="2">
                  <c:v>0.48899999999999999</c:v>
                </c:pt>
                <c:pt idx="3">
                  <c:v>0.222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2306816"/>
        <c:axId val="22308352"/>
      </c:barChart>
      <c:catAx>
        <c:axId val="22306816"/>
        <c:scaling>
          <c:orientation val="minMax"/>
        </c:scaling>
        <c:delete val="0"/>
        <c:axPos val="b"/>
        <c:majorTickMark val="none"/>
        <c:minorTickMark val="none"/>
        <c:tickLblPos val="nextTo"/>
        <c:crossAx val="22308352"/>
        <c:crosses val="autoZero"/>
        <c:auto val="1"/>
        <c:lblAlgn val="ctr"/>
        <c:lblOffset val="100"/>
        <c:noMultiLvlLbl val="0"/>
      </c:catAx>
      <c:valAx>
        <c:axId val="2230835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crossAx val="223068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Trước TĐ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Rất thích</c:v>
                </c:pt>
                <c:pt idx="1">
                  <c:v>Thích</c:v>
                </c:pt>
                <c:pt idx="2">
                  <c:v>Bình Thường</c:v>
                </c:pt>
                <c:pt idx="3">
                  <c:v>Chưa Thích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 formatCode="0%">
                  <c:v>0.111</c:v>
                </c:pt>
                <c:pt idx="1">
                  <c:v>0.17799999999999999</c:v>
                </c:pt>
                <c:pt idx="2">
                  <c:v>0.48899999999999999</c:v>
                </c:pt>
                <c:pt idx="3">
                  <c:v>0.222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Sau TĐ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Rất thích</c:v>
                </c:pt>
                <c:pt idx="1">
                  <c:v>Thích</c:v>
                </c:pt>
                <c:pt idx="2">
                  <c:v>Bình Thường</c:v>
                </c:pt>
                <c:pt idx="3">
                  <c:v>Chưa Thích</c:v>
                </c:pt>
              </c:strCache>
            </c:strRef>
          </c:cat>
          <c:val>
            <c:numRef>
              <c:f>Sheet1!$C$2:$C$5</c:f>
              <c:numCache>
                <c:formatCode>0.00%</c:formatCode>
                <c:ptCount val="4"/>
                <c:pt idx="0" formatCode="0%">
                  <c:v>0.2</c:v>
                </c:pt>
                <c:pt idx="1">
                  <c:v>0.46700000000000003</c:v>
                </c:pt>
                <c:pt idx="2">
                  <c:v>0.28899999999999998</c:v>
                </c:pt>
                <c:pt idx="3">
                  <c:v>4.3999999999999997E-2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96500736"/>
        <c:axId val="96502528"/>
      </c:barChart>
      <c:catAx>
        <c:axId val="96500736"/>
        <c:scaling>
          <c:orientation val="minMax"/>
        </c:scaling>
        <c:delete val="0"/>
        <c:axPos val="b"/>
        <c:majorTickMark val="none"/>
        <c:minorTickMark val="none"/>
        <c:tickLblPos val="nextTo"/>
        <c:crossAx val="96502528"/>
        <c:crosses val="autoZero"/>
        <c:auto val="1"/>
        <c:lblAlgn val="ctr"/>
        <c:lblOffset val="100"/>
        <c:noMultiLvlLbl val="0"/>
      </c:catAx>
      <c:valAx>
        <c:axId val="9650252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crossAx val="9650073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0.10899</cdr:x>
      <cdr:y>0</cdr:y>
    </cdr:from>
    <cdr:to>
      <cdr:x>0.89817</cdr:x>
      <cdr:y>0.20757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2463" y="-1538287"/>
          <a:ext cx="472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Biểu</a:t>
          </a:r>
          <a:r>
            <a:rPr lang="en-US" sz="1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đồ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sự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hứng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thú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học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sinh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về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bộ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môn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Toán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đầu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năm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học</a:t>
          </a:r>
          <a:endParaRPr lang="en-US" sz="1600" dirty="0" smtClean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0.10899</cdr:x>
      <cdr:y>0</cdr:y>
    </cdr:from>
    <cdr:to>
      <cdr:x>0.89817</cdr:x>
      <cdr:y>0.20757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2463" y="-1538287"/>
          <a:ext cx="472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Biểu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đồ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so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sánh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sự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hứng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thú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học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sinh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về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bộ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môn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Toán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</a:p>
        <a:p xmlns:a="http://schemas.openxmlformats.org/drawingml/2006/main">
          <a:pPr algn="ctr"/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trước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và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sau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tác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động</a:t>
          </a:r>
          <a:endParaRPr lang="en-US" sz="16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61BFC4-83CA-4D88-B8A0-44D27A636C56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1281E-01B1-4EF3-893C-9CB8C0F48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04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0AC10-5D6D-41B3-92DA-3B323230C40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1281E-01B1-4EF3-893C-9CB8C0F48E9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168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05FEF3-6EC6-46AB-B2FB-7550E691BFBE}" type="slidenum">
              <a:rPr lang="en-US"/>
              <a:pPr/>
              <a:t>44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8B23-142C-47C5-BDF4-447BEFD9115C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DA824-84E4-4338-979E-35569BE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26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8B23-142C-47C5-BDF4-447BEFD9115C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DA824-84E4-4338-979E-35569BE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081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8B23-142C-47C5-BDF4-447BEFD9115C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DA824-84E4-4338-979E-35569BE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892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8B23-142C-47C5-BDF4-447BEFD9115C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DA824-84E4-4338-979E-35569BE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259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8B23-142C-47C5-BDF4-447BEFD9115C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DA824-84E4-4338-979E-35569BE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297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8B23-142C-47C5-BDF4-447BEFD9115C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DA824-84E4-4338-979E-35569BE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40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8B23-142C-47C5-BDF4-447BEFD9115C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DA824-84E4-4338-979E-35569BE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68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8B23-142C-47C5-BDF4-447BEFD9115C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DA824-84E4-4338-979E-35569BE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16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8B23-142C-47C5-BDF4-447BEFD9115C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DA824-84E4-4338-979E-35569BE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64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8B23-142C-47C5-BDF4-447BEFD9115C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DA824-84E4-4338-979E-35569BE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547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8B23-142C-47C5-BDF4-447BEFD9115C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DA824-84E4-4338-979E-35569BE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299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38B23-142C-47C5-BDF4-447BEFD9115C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DA824-84E4-4338-979E-35569BE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3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7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9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gif"/><Relationship Id="rId4" Type="http://schemas.openxmlformats.org/officeDocument/2006/relationships/image" Target="../media/image42.gi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lú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2400"/>
            <a:ext cx="9144000" cy="6858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524000" y="1295400"/>
            <a:ext cx="57912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BÁO CÁO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" y="2133600"/>
            <a:ext cx="8001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BIỆN PHÁP:  DẠY HỌC TOÁN 6 THEO ĐỊNH HƯỚNG STEM, NÂNG CAO CHẤT LƯỢNG HỌC TẬP VÀ PHÁT TRIỂN NĂNG LỰC CHO HỌC SINH.</a:t>
            </a:r>
            <a:endParaRPr lang="en-US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4867" y="4572000"/>
            <a:ext cx="57828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Phượng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THCS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Thụy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076121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52401"/>
            <a:ext cx="58674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5115"/>
            <a:ext cx="8610600" cy="33738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505200"/>
            <a:ext cx="8610600" cy="31432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9351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78" y="605425"/>
            <a:ext cx="9338196" cy="584652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715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13716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24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19200" y="2482334"/>
            <a:ext cx="5791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(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Thống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kê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qua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mẫu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khảo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sát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phiếu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24962" y="4862762"/>
            <a:ext cx="4191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1: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630521"/>
              </p:ext>
            </p:extLst>
          </p:nvPr>
        </p:nvGraphicFramePr>
        <p:xfrm>
          <a:off x="1420488" y="2971800"/>
          <a:ext cx="6400800" cy="1752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8778"/>
                <a:gridCol w="797835"/>
                <a:gridCol w="789533"/>
                <a:gridCol w="815196"/>
                <a:gridCol w="789533"/>
                <a:gridCol w="815196"/>
                <a:gridCol w="789533"/>
                <a:gridCol w="815196"/>
              </a:tblGrid>
              <a:tr h="58420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Rất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thích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Thích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Bình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thường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Chưa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thích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4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11.1%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17.8%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48.9%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22.2%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784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652671663"/>
              </p:ext>
            </p:extLst>
          </p:nvPr>
        </p:nvGraphicFramePr>
        <p:xfrm>
          <a:off x="1785937" y="1538287"/>
          <a:ext cx="5986463" cy="4405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699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914400"/>
            <a:ext cx="487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endParaRPr lang="en-US" sz="2400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62088" y="2297668"/>
            <a:ext cx="626863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Thống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kê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qua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điểm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tổng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kết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môn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năm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học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2019 - 2020)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0407" y="5410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2019-2020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924588"/>
              </p:ext>
            </p:extLst>
          </p:nvPr>
        </p:nvGraphicFramePr>
        <p:xfrm>
          <a:off x="1143000" y="2971800"/>
          <a:ext cx="6623685" cy="1722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0307"/>
                <a:gridCol w="728322"/>
                <a:gridCol w="611656"/>
                <a:gridCol w="728322"/>
                <a:gridCol w="610307"/>
                <a:gridCol w="728322"/>
                <a:gridCol w="610307"/>
                <a:gridCol w="728322"/>
                <a:gridCol w="610307"/>
                <a:gridCol w="657513"/>
              </a:tblGrid>
              <a:tr h="741898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TB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trên</a:t>
                      </a: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8,0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TB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6,5 </a:t>
                      </a:r>
                      <a:r>
                        <a:rPr lang="en-US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7,9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 TB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Từ 5,0 đến 6,4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Điểm TB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từ 3,5 đến 4,9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 TB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dưới 3,5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01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01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17,7%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33,3%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9%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0.00%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967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399268"/>
              </p:ext>
            </p:extLst>
          </p:nvPr>
        </p:nvGraphicFramePr>
        <p:xfrm>
          <a:off x="1531938" y="1304925"/>
          <a:ext cx="6689725" cy="453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4" name="Worksheet" r:id="rId3" imgW="5486278" imgH="3190885" progId="Excel.Sheet.8">
                  <p:embed/>
                </p:oleObj>
              </mc:Choice>
              <mc:Fallback>
                <p:oleObj name="Worksheet" r:id="rId3" imgW="5486278" imgH="3190885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1938" y="1304925"/>
                        <a:ext cx="6689725" cy="45386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6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115966" name="Rectangle 254"/>
          <p:cNvSpPr>
            <a:spLocks noChangeArrowheads="1"/>
          </p:cNvSpPr>
          <p:nvPr/>
        </p:nvSpPr>
        <p:spPr bwMode="gray">
          <a:xfrm rot="3419336">
            <a:off x="2078037" y="4278313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67" name="Text Box 255"/>
          <p:cNvSpPr txBox="1">
            <a:spLocks noChangeArrowheads="1"/>
          </p:cNvSpPr>
          <p:nvPr/>
        </p:nvSpPr>
        <p:spPr bwMode="gray">
          <a:xfrm>
            <a:off x="2133600" y="43211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115969" name="Rectangle 257"/>
          <p:cNvSpPr>
            <a:spLocks noChangeArrowheads="1"/>
          </p:cNvSpPr>
          <p:nvPr/>
        </p:nvSpPr>
        <p:spPr bwMode="gray">
          <a:xfrm rot="3419336">
            <a:off x="2078037" y="17637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70" name="Text Box 258"/>
          <p:cNvSpPr txBox="1">
            <a:spLocks noChangeArrowheads="1"/>
          </p:cNvSpPr>
          <p:nvPr/>
        </p:nvSpPr>
        <p:spPr bwMode="gray">
          <a:xfrm>
            <a:off x="3429000" y="1851025"/>
            <a:ext cx="431881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71" name="Text Box 259"/>
          <p:cNvSpPr txBox="1">
            <a:spLocks noChangeArrowheads="1"/>
          </p:cNvSpPr>
          <p:nvPr/>
        </p:nvSpPr>
        <p:spPr bwMode="gray">
          <a:xfrm>
            <a:off x="2133600" y="18065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115973" name="Rectangle 261"/>
          <p:cNvSpPr>
            <a:spLocks noChangeArrowheads="1"/>
          </p:cNvSpPr>
          <p:nvPr/>
        </p:nvSpPr>
        <p:spPr bwMode="gray">
          <a:xfrm rot="3419336">
            <a:off x="2078037" y="26019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74" name="Text Box 262"/>
          <p:cNvSpPr txBox="1">
            <a:spLocks noChangeArrowheads="1"/>
          </p:cNvSpPr>
          <p:nvPr/>
        </p:nvSpPr>
        <p:spPr bwMode="gray">
          <a:xfrm>
            <a:off x="2133600" y="26447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115976" name="Rectangle 264"/>
          <p:cNvSpPr>
            <a:spLocks noChangeArrowheads="1"/>
          </p:cNvSpPr>
          <p:nvPr/>
        </p:nvSpPr>
        <p:spPr bwMode="gray">
          <a:xfrm rot="3419336">
            <a:off x="2078037" y="344011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77" name="Text Box 265"/>
          <p:cNvSpPr txBox="1">
            <a:spLocks noChangeArrowheads="1"/>
          </p:cNvSpPr>
          <p:nvPr/>
        </p:nvSpPr>
        <p:spPr bwMode="gray">
          <a:xfrm>
            <a:off x="2133600" y="34829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115979" name="Rectangle 267"/>
          <p:cNvSpPr>
            <a:spLocks noChangeArrowheads="1"/>
          </p:cNvSpPr>
          <p:nvPr/>
        </p:nvSpPr>
        <p:spPr bwMode="ltGray">
          <a:xfrm rot="3419336">
            <a:off x="2078037" y="5138738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80" name="Text Box 268"/>
          <p:cNvSpPr txBox="1">
            <a:spLocks noChangeArrowheads="1"/>
          </p:cNvSpPr>
          <p:nvPr/>
        </p:nvSpPr>
        <p:spPr bwMode="gray">
          <a:xfrm>
            <a:off x="2133600" y="518160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115981" name="Text Box 269"/>
          <p:cNvSpPr txBox="1">
            <a:spLocks noChangeArrowheads="1"/>
          </p:cNvSpPr>
          <p:nvPr/>
        </p:nvSpPr>
        <p:spPr bwMode="gray">
          <a:xfrm>
            <a:off x="3429000" y="2713038"/>
            <a:ext cx="561083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82" name="Text Box 270"/>
          <p:cNvSpPr txBox="1">
            <a:spLocks noChangeArrowheads="1"/>
          </p:cNvSpPr>
          <p:nvPr/>
        </p:nvSpPr>
        <p:spPr bwMode="gray">
          <a:xfrm>
            <a:off x="3429000" y="3552825"/>
            <a:ext cx="314541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phạm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83" name="Text Box 271"/>
          <p:cNvSpPr txBox="1">
            <a:spLocks noChangeArrowheads="1"/>
          </p:cNvSpPr>
          <p:nvPr/>
        </p:nvSpPr>
        <p:spPr bwMode="gray">
          <a:xfrm>
            <a:off x="3429000" y="4394200"/>
            <a:ext cx="132119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84" name="Text Box 272"/>
          <p:cNvSpPr txBox="1">
            <a:spLocks noChangeArrowheads="1"/>
          </p:cNvSpPr>
          <p:nvPr/>
        </p:nvSpPr>
        <p:spPr bwMode="gray">
          <a:xfrm>
            <a:off x="3429000" y="5245100"/>
            <a:ext cx="259558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AutoShape 22"/>
          <p:cNvSpPr>
            <a:spLocks noChangeArrowheads="1"/>
          </p:cNvSpPr>
          <p:nvPr/>
        </p:nvSpPr>
        <p:spPr bwMode="gray">
          <a:xfrm>
            <a:off x="1447800" y="381000"/>
            <a:ext cx="5943600" cy="838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II.GIẢI QUYẾT VẤN ĐỀ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2146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159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1159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115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" dur="2000"/>
                                        <p:tgtEl>
                                          <p:spTgt spid="1159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2000"/>
                                        <p:tgtEl>
                                          <p:spTgt spid="1159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1159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2000"/>
                                        <p:tgtEl>
                                          <p:spTgt spid="1159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" dur="2000"/>
                                        <p:tgtEl>
                                          <p:spTgt spid="1159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1159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1159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1159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" dur="2000"/>
                                        <p:tgtEl>
                                          <p:spTgt spid="1159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966" grpId="0" animBg="1"/>
      <p:bldP spid="115967" grpId="0"/>
      <p:bldP spid="115969" grpId="0" animBg="1"/>
      <p:bldP spid="115970" grpId="0"/>
      <p:bldP spid="115971" grpId="0"/>
      <p:bldP spid="115976" grpId="0" animBg="1"/>
      <p:bldP spid="115977" grpId="0"/>
      <p:bldP spid="115979" grpId="0" animBg="1"/>
      <p:bldP spid="115980" grpId="0"/>
      <p:bldP spid="115982" grpId="0"/>
      <p:bldP spid="115983" grpId="0"/>
      <p:bldP spid="11598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371600"/>
            <a:ext cx="8001000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..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50718" y="565666"/>
            <a:ext cx="449834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43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2057400"/>
            <a:ext cx="7467600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STEM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STEM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thuật</a:t>
            </a:r>
            <a:endParaRPr lang="en-US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874734"/>
            <a:ext cx="581445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STEM</a:t>
            </a:r>
          </a:p>
        </p:txBody>
      </p:sp>
    </p:spTree>
    <p:extLst>
      <p:ext uri="{BB962C8B-B14F-4D97-AF65-F5344CB8AC3E}">
        <p14:creationId xmlns:p14="http://schemas.microsoft.com/office/powerpoint/2010/main" val="146501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2"/>
          <p:cNvSpPr>
            <a:spLocks noChangeShapeType="1"/>
          </p:cNvSpPr>
          <p:nvPr/>
        </p:nvSpPr>
        <p:spPr bwMode="auto">
          <a:xfrm flipV="1">
            <a:off x="2292350" y="16002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2216150" y="4267200"/>
            <a:ext cx="457200" cy="3048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2673350" y="16002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 b="1" dirty="0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2673350" y="45720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2597150" y="24384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673350" y="33528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28600" y="1752600"/>
            <a:ext cx="2673350" cy="2671762"/>
            <a:chOff x="140" y="1419"/>
            <a:chExt cx="1684" cy="1683"/>
          </a:xfrm>
        </p:grpSpPr>
        <p:sp>
          <p:nvSpPr>
            <p:cNvPr id="7179" name="Oval 11"/>
            <p:cNvSpPr>
              <a:spLocks noChangeArrowheads="1"/>
            </p:cNvSpPr>
            <p:nvPr/>
          </p:nvSpPr>
          <p:spPr bwMode="gray">
            <a:xfrm>
              <a:off x="140" y="1419"/>
              <a:ext cx="1684" cy="168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180" name="Oval 12"/>
            <p:cNvSpPr>
              <a:spLocks noChangeArrowheads="1"/>
            </p:cNvSpPr>
            <p:nvPr/>
          </p:nvSpPr>
          <p:spPr bwMode="gray">
            <a:xfrm>
              <a:off x="251" y="1528"/>
              <a:ext cx="1461" cy="146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81" name="Oval 13"/>
            <p:cNvSpPr>
              <a:spLocks noChangeArrowheads="1"/>
            </p:cNvSpPr>
            <p:nvPr/>
          </p:nvSpPr>
          <p:spPr bwMode="gray">
            <a:xfrm>
              <a:off x="258" y="1536"/>
              <a:ext cx="1461" cy="146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82" name="Oval 14"/>
            <p:cNvSpPr>
              <a:spLocks noChangeArrowheads="1"/>
            </p:cNvSpPr>
            <p:nvPr/>
          </p:nvSpPr>
          <p:spPr bwMode="gray">
            <a:xfrm>
              <a:off x="323" y="1602"/>
              <a:ext cx="1317" cy="1316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83" name="Oval 15"/>
            <p:cNvSpPr>
              <a:spLocks noChangeArrowheads="1"/>
            </p:cNvSpPr>
            <p:nvPr/>
          </p:nvSpPr>
          <p:spPr bwMode="gray">
            <a:xfrm>
              <a:off x="344" y="1623"/>
              <a:ext cx="1276" cy="127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7184" name="Oval 16"/>
            <p:cNvSpPr>
              <a:spLocks noChangeArrowheads="1"/>
            </p:cNvSpPr>
            <p:nvPr/>
          </p:nvSpPr>
          <p:spPr bwMode="gray">
            <a:xfrm>
              <a:off x="360" y="1630"/>
              <a:ext cx="1246" cy="124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7185" name="Oval 17"/>
            <p:cNvSpPr>
              <a:spLocks noChangeArrowheads="1"/>
            </p:cNvSpPr>
            <p:nvPr/>
          </p:nvSpPr>
          <p:spPr bwMode="gray">
            <a:xfrm>
              <a:off x="374" y="1642"/>
              <a:ext cx="1184" cy="116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7186" name="Oval 18"/>
            <p:cNvSpPr>
              <a:spLocks noChangeArrowheads="1"/>
            </p:cNvSpPr>
            <p:nvPr/>
          </p:nvSpPr>
          <p:spPr bwMode="gray">
            <a:xfrm rot="16200000">
              <a:off x="443" y="1675"/>
              <a:ext cx="1053" cy="9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BÁO CÁO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88" name="AutoShape 20"/>
          <p:cNvSpPr>
            <a:spLocks noChangeArrowheads="1"/>
          </p:cNvSpPr>
          <p:nvPr/>
        </p:nvSpPr>
        <p:spPr bwMode="gray">
          <a:xfrm>
            <a:off x="3276600" y="1371600"/>
            <a:ext cx="53340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9" name="Rectangle 21"/>
          <p:cNvSpPr>
            <a:spLocks noChangeArrowheads="1"/>
          </p:cNvSpPr>
          <p:nvPr/>
        </p:nvSpPr>
        <p:spPr bwMode="auto">
          <a:xfrm>
            <a:off x="4679950" y="1447800"/>
            <a:ext cx="22515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I. ĐẶT VẤN ĐỀ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0" name="AutoShape 22"/>
          <p:cNvSpPr>
            <a:spLocks noChangeArrowheads="1"/>
          </p:cNvSpPr>
          <p:nvPr/>
        </p:nvSpPr>
        <p:spPr bwMode="gray">
          <a:xfrm>
            <a:off x="3276600" y="2178050"/>
            <a:ext cx="54102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4679950" y="2252246"/>
            <a:ext cx="309629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II.GIẢI QUYẾT VẤN ĐÊ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2" name="AutoShape 24"/>
          <p:cNvSpPr>
            <a:spLocks noChangeArrowheads="1"/>
          </p:cNvSpPr>
          <p:nvPr/>
        </p:nvSpPr>
        <p:spPr bwMode="gray">
          <a:xfrm>
            <a:off x="3273424" y="3168650"/>
            <a:ext cx="5565776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3" name="Rectangle 25"/>
          <p:cNvSpPr>
            <a:spLocks noChangeArrowheads="1"/>
          </p:cNvSpPr>
          <p:nvPr/>
        </p:nvSpPr>
        <p:spPr bwMode="auto">
          <a:xfrm>
            <a:off x="4053909" y="3276600"/>
            <a:ext cx="34136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III. TÀI LIỆU THAM KHẢO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4" name="Oval 26"/>
          <p:cNvSpPr>
            <a:spLocks noChangeArrowheads="1"/>
          </p:cNvSpPr>
          <p:nvPr/>
        </p:nvSpPr>
        <p:spPr bwMode="gray">
          <a:xfrm>
            <a:off x="3187700" y="1489075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5" name="Oval 27"/>
          <p:cNvSpPr>
            <a:spLocks noChangeArrowheads="1"/>
          </p:cNvSpPr>
          <p:nvPr/>
        </p:nvSpPr>
        <p:spPr bwMode="gray">
          <a:xfrm>
            <a:off x="3200400" y="2286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6" name="Oval 28"/>
          <p:cNvSpPr>
            <a:spLocks noChangeArrowheads="1"/>
          </p:cNvSpPr>
          <p:nvPr/>
        </p:nvSpPr>
        <p:spPr bwMode="gray">
          <a:xfrm>
            <a:off x="3200400" y="327660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7" name="AutoShape 29"/>
          <p:cNvSpPr>
            <a:spLocks noChangeArrowheads="1"/>
          </p:cNvSpPr>
          <p:nvPr/>
        </p:nvSpPr>
        <p:spPr bwMode="gray">
          <a:xfrm>
            <a:off x="3352800" y="4343400"/>
            <a:ext cx="57150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8" name="Rectangle 30"/>
          <p:cNvSpPr>
            <a:spLocks noChangeArrowheads="1"/>
          </p:cNvSpPr>
          <p:nvPr/>
        </p:nvSpPr>
        <p:spPr bwMode="auto">
          <a:xfrm>
            <a:off x="3352800" y="4419600"/>
            <a:ext cx="56437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IV. MINH CHỨNG VỀ HIỆU QUẢ CỦA BIỆN PHÁP. 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02" name="Oval 34"/>
          <p:cNvSpPr>
            <a:spLocks noChangeArrowheads="1"/>
          </p:cNvSpPr>
          <p:nvPr/>
        </p:nvSpPr>
        <p:spPr bwMode="gray">
          <a:xfrm>
            <a:off x="3200400" y="44958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AutoShape 29"/>
          <p:cNvSpPr>
            <a:spLocks noChangeArrowheads="1"/>
          </p:cNvSpPr>
          <p:nvPr/>
        </p:nvSpPr>
        <p:spPr bwMode="gray">
          <a:xfrm>
            <a:off x="3352800" y="5181600"/>
            <a:ext cx="52578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Oval 34"/>
          <p:cNvSpPr>
            <a:spLocks noChangeArrowheads="1"/>
          </p:cNvSpPr>
          <p:nvPr/>
        </p:nvSpPr>
        <p:spPr bwMode="gray">
          <a:xfrm>
            <a:off x="3124200" y="5334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Line 3"/>
          <p:cNvSpPr>
            <a:spLocks noChangeShapeType="1"/>
          </p:cNvSpPr>
          <p:nvPr/>
        </p:nvSpPr>
        <p:spPr bwMode="auto">
          <a:xfrm>
            <a:off x="1981200" y="4495800"/>
            <a:ext cx="533400" cy="8382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" name="Line 5"/>
          <p:cNvSpPr>
            <a:spLocks noChangeShapeType="1"/>
          </p:cNvSpPr>
          <p:nvPr/>
        </p:nvSpPr>
        <p:spPr bwMode="auto">
          <a:xfrm>
            <a:off x="2514600" y="5334000"/>
            <a:ext cx="609600" cy="762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" name="Rectangle 30"/>
          <p:cNvSpPr>
            <a:spLocks noChangeArrowheads="1"/>
          </p:cNvSpPr>
          <p:nvPr/>
        </p:nvSpPr>
        <p:spPr bwMode="auto">
          <a:xfrm>
            <a:off x="4620260" y="5257800"/>
            <a:ext cx="20091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V. CAM KẾT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7585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animBg="1"/>
      <p:bldP spid="7171" grpId="1" animBg="1"/>
      <p:bldP spid="7172" grpId="0" animBg="1"/>
      <p:bldP spid="7173" grpId="0" animBg="1"/>
      <p:bldP spid="7173" grpId="1" animBg="1"/>
      <p:bldP spid="7174" grpId="0" animBg="1"/>
      <p:bldP spid="7174" grpId="1" animBg="1"/>
      <p:bldP spid="7175" grpId="0" animBg="1"/>
      <p:bldP spid="7175" grpId="1" animBg="1"/>
      <p:bldP spid="7188" grpId="0" animBg="1"/>
      <p:bldP spid="7189" grpId="0"/>
      <p:bldP spid="7190" grpId="0" animBg="1"/>
      <p:bldP spid="7190" grpId="1" animBg="1"/>
      <p:bldP spid="7191" grpId="0"/>
      <p:bldP spid="7191" grpId="1"/>
      <p:bldP spid="7192" grpId="0" animBg="1"/>
      <p:bldP spid="7192" grpId="1" animBg="1"/>
      <p:bldP spid="7193" grpId="0"/>
      <p:bldP spid="7193" grpId="1"/>
      <p:bldP spid="7194" grpId="0" animBg="1"/>
      <p:bldP spid="7195" grpId="0" animBg="1"/>
      <p:bldP spid="7195" grpId="1" animBg="1"/>
      <p:bldP spid="7196" grpId="0" animBg="1"/>
      <p:bldP spid="7196" grpId="1" animBg="1"/>
      <p:bldP spid="7197" grpId="0" animBg="1"/>
      <p:bldP spid="7197" grpId="1" animBg="1"/>
      <p:bldP spid="7198" grpId="0"/>
      <p:bldP spid="7198" grpId="1"/>
      <p:bldP spid="7202" grpId="0" animBg="1"/>
      <p:bldP spid="7202" grpId="1" animBg="1"/>
      <p:bldP spid="29" grpId="0" animBg="1"/>
      <p:bldP spid="29" grpId="1" animBg="1"/>
      <p:bldP spid="30" grpId="0" animBg="1"/>
      <p:bldP spid="30" grpId="1" animBg="1"/>
      <p:bldP spid="32" grpId="0" animBg="1"/>
      <p:bldP spid="32" grpId="1" animBg="1"/>
      <p:bldP spid="33" grpId="0" animBg="1"/>
      <p:bldP spid="33" grpId="1" animBg="1"/>
      <p:bldP spid="34" grpId="0"/>
      <p:bldP spid="3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66" name="Rectangle 254"/>
          <p:cNvSpPr>
            <a:spLocks noChangeArrowheads="1"/>
          </p:cNvSpPr>
          <p:nvPr/>
        </p:nvSpPr>
        <p:spPr bwMode="gray">
          <a:xfrm rot="3419336">
            <a:off x="1116094" y="4278313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67" name="Text Box 255"/>
          <p:cNvSpPr txBox="1">
            <a:spLocks noChangeArrowheads="1"/>
          </p:cNvSpPr>
          <p:nvPr/>
        </p:nvSpPr>
        <p:spPr bwMode="gray">
          <a:xfrm>
            <a:off x="1171657" y="43211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115969" name="Rectangle 257"/>
          <p:cNvSpPr>
            <a:spLocks noChangeArrowheads="1"/>
          </p:cNvSpPr>
          <p:nvPr/>
        </p:nvSpPr>
        <p:spPr bwMode="gray">
          <a:xfrm rot="3419336">
            <a:off x="1116094" y="17637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70" name="Text Box 258"/>
          <p:cNvSpPr txBox="1">
            <a:spLocks noChangeArrowheads="1"/>
          </p:cNvSpPr>
          <p:nvPr/>
        </p:nvSpPr>
        <p:spPr bwMode="gray">
          <a:xfrm>
            <a:off x="2467057" y="1851025"/>
            <a:ext cx="652454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71" name="Text Box 259"/>
          <p:cNvSpPr txBox="1">
            <a:spLocks noChangeArrowheads="1"/>
          </p:cNvSpPr>
          <p:nvPr/>
        </p:nvSpPr>
        <p:spPr bwMode="gray">
          <a:xfrm>
            <a:off x="1171657" y="18065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115973" name="Rectangle 261"/>
          <p:cNvSpPr>
            <a:spLocks noChangeArrowheads="1"/>
          </p:cNvSpPr>
          <p:nvPr/>
        </p:nvSpPr>
        <p:spPr bwMode="gray">
          <a:xfrm rot="3419336">
            <a:off x="1116094" y="26019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74" name="Text Box 262"/>
          <p:cNvSpPr txBox="1">
            <a:spLocks noChangeArrowheads="1"/>
          </p:cNvSpPr>
          <p:nvPr/>
        </p:nvSpPr>
        <p:spPr bwMode="gray">
          <a:xfrm>
            <a:off x="1171657" y="26447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115976" name="Rectangle 264"/>
          <p:cNvSpPr>
            <a:spLocks noChangeArrowheads="1"/>
          </p:cNvSpPr>
          <p:nvPr/>
        </p:nvSpPr>
        <p:spPr bwMode="gray">
          <a:xfrm rot="3419336">
            <a:off x="1116094" y="344011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77" name="Text Box 265"/>
          <p:cNvSpPr txBox="1">
            <a:spLocks noChangeArrowheads="1"/>
          </p:cNvSpPr>
          <p:nvPr/>
        </p:nvSpPr>
        <p:spPr bwMode="gray">
          <a:xfrm>
            <a:off x="1171657" y="34829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115979" name="Rectangle 267"/>
          <p:cNvSpPr>
            <a:spLocks noChangeArrowheads="1"/>
          </p:cNvSpPr>
          <p:nvPr/>
        </p:nvSpPr>
        <p:spPr bwMode="ltGray">
          <a:xfrm rot="3419336">
            <a:off x="1116094" y="5138738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80" name="Text Box 268"/>
          <p:cNvSpPr txBox="1">
            <a:spLocks noChangeArrowheads="1"/>
          </p:cNvSpPr>
          <p:nvPr/>
        </p:nvSpPr>
        <p:spPr bwMode="gray">
          <a:xfrm>
            <a:off x="1171657" y="518160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115981" name="Text Box 269"/>
          <p:cNvSpPr txBox="1">
            <a:spLocks noChangeArrowheads="1"/>
          </p:cNvSpPr>
          <p:nvPr/>
        </p:nvSpPr>
        <p:spPr bwMode="gray">
          <a:xfrm>
            <a:off x="2467057" y="2713038"/>
            <a:ext cx="561083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82" name="Text Box 270"/>
          <p:cNvSpPr txBox="1">
            <a:spLocks noChangeArrowheads="1"/>
          </p:cNvSpPr>
          <p:nvPr/>
        </p:nvSpPr>
        <p:spPr bwMode="gray">
          <a:xfrm>
            <a:off x="2467057" y="3552825"/>
            <a:ext cx="314541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phạm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83" name="Text Box 271"/>
          <p:cNvSpPr txBox="1">
            <a:spLocks noChangeArrowheads="1"/>
          </p:cNvSpPr>
          <p:nvPr/>
        </p:nvSpPr>
        <p:spPr bwMode="gray">
          <a:xfrm>
            <a:off x="2467057" y="4394200"/>
            <a:ext cx="132119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84" name="Text Box 272"/>
          <p:cNvSpPr txBox="1">
            <a:spLocks noChangeArrowheads="1"/>
          </p:cNvSpPr>
          <p:nvPr/>
        </p:nvSpPr>
        <p:spPr bwMode="gray">
          <a:xfrm>
            <a:off x="2467057" y="5245100"/>
            <a:ext cx="259558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AutoShape 22"/>
          <p:cNvSpPr>
            <a:spLocks noChangeArrowheads="1"/>
          </p:cNvSpPr>
          <p:nvPr/>
        </p:nvSpPr>
        <p:spPr bwMode="gray">
          <a:xfrm>
            <a:off x="1447800" y="381000"/>
            <a:ext cx="5943600" cy="838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II.GIẢI QUYẾT VẤN ĐỀ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2146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159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159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15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159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1159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159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159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159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159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159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159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1159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966" grpId="0" animBg="1"/>
      <p:bldP spid="115967" grpId="0"/>
      <p:bldP spid="115969" grpId="0" animBg="1"/>
      <p:bldP spid="115970" grpId="0"/>
      <p:bldP spid="115971" grpId="0"/>
      <p:bldP spid="115973" grpId="0" animBg="1"/>
      <p:bldP spid="115974" grpId="0"/>
      <p:bldP spid="115979" grpId="0" animBg="1"/>
      <p:bldP spid="115980" grpId="0"/>
      <p:bldP spid="115981" grpId="0"/>
      <p:bldP spid="115983" grpId="0"/>
      <p:bldP spid="11598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821744"/>
            <a:ext cx="4392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997839"/>
            <a:ext cx="8001000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STEM”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70461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127141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BO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CẤP ĐỘ 1: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BO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33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785138" y="1151731"/>
            <a:ext cx="7563481" cy="343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5000"/>
              </a:lnSpc>
            </a:pPr>
            <a:r>
              <a:rPr lang="en-US" sz="20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40</a:t>
            </a:r>
            <a:r>
              <a:rPr lang="vi-VN" sz="20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 SGK </a:t>
            </a:r>
            <a:r>
              <a:rPr lang="en-US" sz="20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0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vi-VN" sz="20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Trang </a:t>
            </a:r>
            <a:r>
              <a:rPr lang="en-US" sz="20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vi-VN" sz="20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5000"/>
              </a:lnSpc>
            </a:pPr>
            <a:endParaRPr lang="en-US" sz="20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5000"/>
              </a:lnSpc>
            </a:pP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sz="2000" b="1" i="1" dirty="0">
                <a:latin typeface="Times New Roman" pitchFamily="18" charset="0"/>
                <a:cs typeface="Times New Roman" pitchFamily="18" charset="0"/>
              </a:rPr>
              <a:t>ình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2000" b="1" i="1" dirty="0">
                <a:latin typeface="Times New Roman" pitchFamily="18" charset="0"/>
                <a:cs typeface="Times New Roman" pitchFamily="18" charset="0"/>
              </a:rPr>
              <a:t>gô đại cáo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b="1" i="1" dirty="0">
                <a:latin typeface="Times New Roman" pitchFamily="18" charset="0"/>
                <a:cs typeface="Times New Roman" pitchFamily="18" charset="0"/>
              </a:rPr>
              <a:t>năm nào ?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5000"/>
              </a:lnSpc>
            </a:pP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Năm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,  Nguyễn Trãi viết </a:t>
            </a:r>
            <a:r>
              <a:rPr lang="vi-VN" sz="2000" b="1" i="1" dirty="0">
                <a:latin typeface="Times New Roman" pitchFamily="18" charset="0"/>
                <a:cs typeface="Times New Roman" pitchFamily="18" charset="0"/>
              </a:rPr>
              <a:t>Bình Ngô đại cáo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tổng kết thắng lợi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5000"/>
              </a:lnSpc>
            </a:pPr>
            <a:r>
              <a:rPr lang="vi-VN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của cuộc kháng chiến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Minh. </a:t>
            </a:r>
          </a:p>
          <a:p>
            <a:pPr>
              <a:lnSpc>
                <a:spcPct val="155000"/>
              </a:lnSpc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     . </a:t>
            </a:r>
          </a:p>
          <a:p>
            <a:pPr>
              <a:lnSpc>
                <a:spcPct val="155000"/>
              </a:lnSpc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 năm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là năm nào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5144" name="Picture 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616200"/>
            <a:ext cx="762000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5" name="Picture 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581400"/>
            <a:ext cx="41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6" name="Picture 2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47301"/>
            <a:ext cx="41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7" name="Picture 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525380"/>
            <a:ext cx="4873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8" name="Picture 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036511"/>
            <a:ext cx="762000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69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914400" y="304800"/>
            <a:ext cx="6861815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40 ( SGK Toán 6- Trang 20</a:t>
            </a:r>
            <a:r>
              <a:rPr lang="vi-VN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vi-VN" b="1" u="sng" dirty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vi-VN" b="1" dirty="0">
                <a:latin typeface="Times New Roman" pitchFamily="18" charset="0"/>
                <a:cs typeface="Times New Roman" pitchFamily="18" charset="0"/>
              </a:rPr>
              <a:t>Vì  là tổng số ngày trong hai tuần =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.2</a:t>
            </a:r>
            <a:r>
              <a:rPr lang="vi-VN" b="1" dirty="0">
                <a:latin typeface="Times New Roman" pitchFamily="18" charset="0"/>
                <a:cs typeface="Times New Roman" pitchFamily="18" charset="0"/>
              </a:rPr>
              <a:t>= 14 gấp đôi  nên = 14.2= 28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vi-VN" b="1" dirty="0">
                <a:latin typeface="Times New Roman" pitchFamily="18" charset="0"/>
                <a:cs typeface="Times New Roman" pitchFamily="18" charset="0"/>
              </a:rPr>
              <a:t>Vậy năm  = 1428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vi-VN" b="1" dirty="0">
                <a:latin typeface="Times New Roman" pitchFamily="18" charset="0"/>
                <a:cs typeface="Times New Roman" pitchFamily="18" charset="0"/>
              </a:rPr>
              <a:t>Vậy năm Nguyễn Trãi viết Bình Ngô đại cáo năm 1428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3" name="Picture 9" descr="binh_ngo_ai_cao_-_nguyen_trai_20120901_1631752043_REN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24868"/>
            <a:ext cx="6008647" cy="344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93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685800" y="0"/>
            <a:ext cx="761618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82 ( SGK -33):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lnSpc>
                <a:spcPct val="200000"/>
              </a:lnSpc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                   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đươc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2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3157470"/>
              </p:ext>
            </p:extLst>
          </p:nvPr>
        </p:nvGraphicFramePr>
        <p:xfrm>
          <a:off x="3917804" y="1371600"/>
          <a:ext cx="990600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3" name="Equation" r:id="rId3" imgW="482391" imgH="228501" progId="Equation.DSMT4">
                  <p:embed/>
                </p:oleObj>
              </mc:Choice>
              <mc:Fallback>
                <p:oleObj name="Equation" r:id="rId3" imgW="482391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7804" y="1371600"/>
                        <a:ext cx="990600" cy="465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752600" y="2819400"/>
            <a:ext cx="532100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Cộng đồng các dân tộc Việt Nam có 54 dân tộc.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31300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4707921"/>
              </p:ext>
            </p:extLst>
          </p:nvPr>
        </p:nvGraphicFramePr>
        <p:xfrm>
          <a:off x="3200400" y="2286000"/>
          <a:ext cx="297180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4" name="Equation" r:id="rId5" imgW="1498600" imgH="228600" progId="Equation.DSMT4">
                  <p:embed/>
                </p:oleObj>
              </mc:Choice>
              <mc:Fallback>
                <p:oleObj name="Equation" r:id="rId5" imgW="14986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286000"/>
                        <a:ext cx="2971800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838200" y="2209800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b="1" u="sng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0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9227" name="Picture 11" descr="baotangDThoc"/>
          <p:cNvPicPr>
            <a:picLocks noChangeAspect="1" noChangeArrowheads="1"/>
          </p:cNvPicPr>
          <p:nvPr/>
        </p:nvPicPr>
        <p:blipFill>
          <a:blip r:embed="rId7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429000"/>
            <a:ext cx="4711700" cy="313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2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13" name="Group 1273"/>
          <p:cNvGraphicFramePr>
            <a:graphicFrameLocks noGrp="1"/>
          </p:cNvGraphicFramePr>
          <p:nvPr/>
        </p:nvGraphicFramePr>
        <p:xfrm>
          <a:off x="533400" y="990600"/>
          <a:ext cx="8305800" cy="5019041"/>
        </p:xfrm>
        <a:graphic>
          <a:graphicData uri="http://schemas.openxmlformats.org/drawingml/2006/table">
            <a:tbl>
              <a:tblPr/>
              <a:tblGrid>
                <a:gridCol w="523875"/>
                <a:gridCol w="822325"/>
                <a:gridCol w="523875"/>
                <a:gridCol w="823913"/>
                <a:gridCol w="523875"/>
                <a:gridCol w="973137"/>
                <a:gridCol w="457200"/>
                <a:gridCol w="665163"/>
                <a:gridCol w="447675"/>
                <a:gridCol w="898525"/>
                <a:gridCol w="747712"/>
                <a:gridCol w="898525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Stt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Dân tộc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Dân tộc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Dân tộc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Dân tộc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Dân tộc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Dân tộc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Kinh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Gia rai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 Glai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Tà Ôi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 Chí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Cờ Lao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Tày</a:t>
                      </a:r>
                      <a:endParaRPr kumimoji="0" lang="vi-VN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Ê- Đê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Mnông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Mạ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Phú Lá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Bố Y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Thái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 Na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Xtiêng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 Hủ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Cống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Mường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Xơ Đăng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Bru-Vân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Kiều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Chơ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 Ha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Ngái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Khơ Me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Sán Chay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Thổ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Xinh Mun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Pà Thẻn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 La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HMông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Cơ Ho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Khơ Mú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 Nhì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Chứt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 Péo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Nùng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Chăm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Cơ Tu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Chu Ru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Lự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Rơ măm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Hoa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Sán Dìu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Giáy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Lào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Lô Lô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Brâu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Dao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Hrê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Giẻ-Triêng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Kháng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Mảng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Ơ Đu</a:t>
                      </a: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Thành phần khác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42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4038600" cy="488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585989"/>
              </p:ext>
            </p:extLst>
          </p:nvPr>
        </p:nvGraphicFramePr>
        <p:xfrm>
          <a:off x="533400" y="152400"/>
          <a:ext cx="4038600" cy="381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8600"/>
              </a:tblGrid>
              <a:tr h="3810000">
                <a:tc>
                  <a:txBody>
                    <a:bodyPr/>
                    <a:lstStyle/>
                    <a:p>
                      <a:pPr marL="136525" indent="-136525" algn="just">
                        <a:lnSpc>
                          <a:spcPct val="115000"/>
                        </a:lnSpc>
                        <a:spcBef>
                          <a:spcPts val="310"/>
                        </a:spcBef>
                        <a:spcAft>
                          <a:spcPts val="1000"/>
                        </a:spcAft>
                        <a:tabLst>
                          <a:tab pos="779145" algn="l"/>
                        </a:tabLst>
                      </a:pPr>
                      <a:r>
                        <a:rPr lang="vi-VN" sz="1600" dirty="0">
                          <a:effectLst/>
                          <a:latin typeface="+mj-lt"/>
                        </a:rPr>
                        <a:t>Núi Fansipan là ngọn núi cao nhất của bán đảo Đông Dương (3143 m), nằm ở trung tâm dãy Hoàng Liên Sơn. Nơi sâu nhất của biển Đông là 5559 m. Hãy tính sự chênh lệch ở hai địa điểm này là bao nhiêu mét bằng hai cách:</a:t>
                      </a:r>
                      <a:endParaRPr lang="en-US" sz="1600" dirty="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50"/>
                        </a:spcBef>
                        <a:spcAft>
                          <a:spcPts val="1000"/>
                        </a:spcAft>
                        <a:tabLst>
                          <a:tab pos="316230" algn="l"/>
                          <a:tab pos="779145" algn="l"/>
                        </a:tabLst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a. </a:t>
                      </a:r>
                      <a:r>
                        <a:rPr lang="vi-VN" sz="1600" dirty="0">
                          <a:effectLst/>
                          <a:latin typeface="+mj-lt"/>
                        </a:rPr>
                        <a:t>Dùng phép tính trong tập hợp số tự nhiên</a:t>
                      </a:r>
                      <a:r>
                        <a:rPr lang="vi-VN" sz="1600" spc="5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1600" dirty="0">
                          <a:effectLst/>
                          <a:latin typeface="+mj-lt"/>
                        </a:rPr>
                        <a:t>N.</a:t>
                      </a:r>
                      <a:endParaRPr lang="en-US" sz="1600" dirty="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305"/>
                        </a:spcBef>
                        <a:spcAft>
                          <a:spcPts val="1000"/>
                        </a:spcAft>
                        <a:tabLst>
                          <a:tab pos="328295" algn="l"/>
                          <a:tab pos="779145" algn="l"/>
                        </a:tabLst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b. </a:t>
                      </a:r>
                      <a:r>
                        <a:rPr lang="vi-VN" sz="1600" dirty="0">
                          <a:effectLst/>
                          <a:latin typeface="+mj-lt"/>
                        </a:rPr>
                        <a:t>Dùng phép tính trong tập hợp số nguyên</a:t>
                      </a:r>
                      <a:r>
                        <a:rPr lang="vi-VN" sz="1600" spc="4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1600" dirty="0">
                          <a:effectLst/>
                          <a:latin typeface="+mj-lt"/>
                        </a:rPr>
                        <a:t>Z</a:t>
                      </a:r>
                      <a:endParaRPr lang="en-US" sz="1600" dirty="0">
                        <a:effectLst/>
                        <a:latin typeface="+mj-lt"/>
                      </a:endParaRPr>
                    </a:p>
                    <a:p>
                      <a:pPr indent="-136525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79145" algn="l"/>
                        </a:tabLst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   </a:t>
                      </a:r>
                      <a:r>
                        <a:rPr lang="vi-VN" sz="1600" dirty="0">
                          <a:effectLst/>
                          <a:latin typeface="+mj-lt"/>
                        </a:rPr>
                        <a:t>với quy ước mực nước biển ở vạch số 0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09600" y="4572000"/>
            <a:ext cx="670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Trong tập hợp N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3143 + 5559 = 8702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Trong tập hợp Z (tìm hiệu ta lấy số lớn trừ số nhỏ)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+3143 – (– 5559) = 8702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0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533400"/>
            <a:ext cx="838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CẤP ĐỘ 2: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0" y="2644169"/>
            <a:ext cx="6019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BO" sz="2800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s-BO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BO" sz="2800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s-BO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nb-NO" sz="2800" dirty="0">
                <a:latin typeface="Times New Roman" pitchFamily="18" charset="0"/>
                <a:cs typeface="Times New Roman" pitchFamily="18" charset="0"/>
              </a:rPr>
              <a:t>Dạy học STEM </a:t>
            </a:r>
            <a:r>
              <a:rPr lang="nb-NO" sz="2800" dirty="0" smtClean="0">
                <a:latin typeface="Times New Roman" pitchFamily="18" charset="0"/>
                <a:cs typeface="Times New Roman" pitchFamily="18" charset="0"/>
              </a:rPr>
              <a:t>chủ đề: 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TRUNG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ĐIỂM ĐOẠN THẲNG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09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698212"/>
            <a:ext cx="35611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Tiến hành dạy học: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223069"/>
              </p:ext>
            </p:extLst>
          </p:nvPr>
        </p:nvGraphicFramePr>
        <p:xfrm>
          <a:off x="304800" y="1935617"/>
          <a:ext cx="8686800" cy="2933540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867400"/>
                <a:gridCol w="2819400"/>
              </a:tblGrid>
              <a:tr h="419077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chính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l</a:t>
                      </a:r>
                      <a:r>
                        <a:rPr lang="vi-VN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ượng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907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Giao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nhiệm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vụ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dự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án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Tiết 1</a:t>
                      </a:r>
                      <a:endParaRPr lang="en-US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38155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Nghiên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cứu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kiến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nền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chuẩn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bị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bản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thiết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phẩm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để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báo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(HS tự học ở nhà theo nhóm).</a:t>
                      </a:r>
                      <a:endParaRPr lang="en-US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907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Báo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phương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án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thiết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Tiết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907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Chế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tạo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thử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nghiệm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phẩm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Tiết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lang="en-US" sz="24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907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Triển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lãm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giới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thiệu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phẩm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Tiết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04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Thanh Phat\Desktop\7713.jpg_wh8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0" y="700088"/>
            <a:ext cx="8191500" cy="545782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590800" y="2286000"/>
            <a:ext cx="4449103" cy="1219200"/>
          </a:xfrm>
          <a:prstGeom prst="rect">
            <a:avLst/>
          </a:prstGeom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ArchUpPour">
              <a:avLst/>
            </a:prstTxWarp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</a:rPr>
              <a:t>Toán</a:t>
            </a:r>
            <a:r>
              <a:rPr lang="en-US" sz="5400" dirty="0" smtClean="0">
                <a:solidFill>
                  <a:schemeClr val="tx1"/>
                </a:solidFill>
              </a:rPr>
              <a:t> -</a:t>
            </a:r>
            <a:r>
              <a:rPr lang="en-US" sz="5400" dirty="0" err="1" smtClean="0">
                <a:solidFill>
                  <a:schemeClr val="tx1"/>
                </a:solidFill>
              </a:rPr>
              <a:t>văn</a:t>
            </a:r>
            <a:r>
              <a:rPr lang="en-US" sz="5400" dirty="0" smtClean="0">
                <a:solidFill>
                  <a:schemeClr val="tx1"/>
                </a:solidFill>
              </a:rPr>
              <a:t> - </a:t>
            </a:r>
            <a:r>
              <a:rPr lang="en-US" sz="5400" dirty="0" err="1" smtClean="0">
                <a:solidFill>
                  <a:schemeClr val="tx1"/>
                </a:solidFill>
              </a:rPr>
              <a:t>anh</a:t>
            </a:r>
            <a:endParaRPr lang="en-US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0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2057400"/>
            <a:ext cx="731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Hoạt động 1:Xác định yêu cầu thiết kế cầu bập bênh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(tiết 1 – kết hợp trong bài dạy lý thuyết)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9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47800" y="1628746"/>
            <a:ext cx="6096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20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Phiếu đánh giá số 1: Đánh giá sản phẩm cầu bập bênh</a:t>
            </a:r>
            <a:endParaRPr kumimoji="0" lang="vi-VN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601260"/>
              </p:ext>
            </p:extLst>
          </p:nvPr>
        </p:nvGraphicFramePr>
        <p:xfrm>
          <a:off x="914400" y="2362200"/>
          <a:ext cx="7620000" cy="32827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58512"/>
                <a:gridCol w="2461488"/>
              </a:tblGrid>
              <a:tr h="29108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                                     </a:t>
                      </a:r>
                      <a:r>
                        <a:rPr lang="en-US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Tiêu</a:t>
                      </a: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chí</a:t>
                      </a:r>
                      <a:endParaRPr lang="en-US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tối</a:t>
                      </a: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đa</a:t>
                      </a:r>
                      <a:endParaRPr lang="en-US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3951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Xác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định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trung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thanh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làm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cầu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          3</a:t>
                      </a:r>
                      <a:endParaRPr lang="en-US" sz="28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108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Tạo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khớp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nối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          3</a:t>
                      </a:r>
                      <a:endParaRPr lang="en-US" sz="28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108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Thiết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đẹp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1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108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bền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phẩm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1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108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phẩm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đúng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bản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thiết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2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108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Tổng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10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91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2057400"/>
            <a:ext cx="6019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cáo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41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43000" y="790545"/>
            <a:ext cx="57663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Phiếu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đánh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giá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2:Đánh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giá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bản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thiết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kế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sản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phẩm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264482"/>
              </p:ext>
            </p:extLst>
          </p:nvPr>
        </p:nvGraphicFramePr>
        <p:xfrm>
          <a:off x="793683" y="1752600"/>
          <a:ext cx="7696200" cy="23727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91200"/>
                <a:gridCol w="1905000"/>
              </a:tblGrid>
              <a:tr h="4607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Tiêu</a:t>
                      </a:r>
                      <a:r>
                        <a:rPr lang="en-US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chí</a:t>
                      </a:r>
                      <a:endParaRPr lang="en-US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tối</a:t>
                      </a: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đa</a:t>
                      </a:r>
                      <a:endParaRPr lang="en-US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29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Bản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vẽ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rõ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ràng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đúng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đẹp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sáng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tạo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khả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4</a:t>
                      </a:r>
                      <a:endParaRPr lang="en-US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607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Giải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thích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rõ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4</a:t>
                      </a:r>
                      <a:endParaRPr lang="en-US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607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Trình bày rõ ràng, logic, sinh động.</a:t>
                      </a:r>
                      <a:endParaRPr lang="en-US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2</a:t>
                      </a:r>
                      <a:endParaRPr lang="en-US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607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Tổng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10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6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1843064"/>
            <a:ext cx="6324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2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Hoạt động 3: Trình bày và bảo vệ phương án thiết kế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bập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bênh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8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13360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Hoạt động 4: Chế tạo và thử cầu bập bênh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65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248393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Hoạt động 5: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lãm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20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79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67cc574602f2f3acaa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-4175"/>
            <a:ext cx="4190999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039c1bb940f65513c1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2800"/>
            <a:ext cx="4190997" cy="320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ba5d595de96e1830417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85" y="0"/>
            <a:ext cx="3733800" cy="327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Picture 1" descr="6c9f601635a2c4fc9db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3352800"/>
            <a:ext cx="3733800" cy="320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7677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37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3b9992d0b99fac7a3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365760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Picture 1" descr="99118d9a1f2eee70b73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609600"/>
            <a:ext cx="382905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59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hoc_sinh_ngu_gat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" y="1524000"/>
            <a:ext cx="4040188" cy="3381651"/>
          </a:xfrm>
        </p:spPr>
      </p:pic>
      <p:pic>
        <p:nvPicPr>
          <p:cNvPr id="8" name="Content Placeholder 7" descr="be-ngu-gat-bi-co-chup-trom-anh-che-bai-loi-dap-tra-cua-ong-bo-khien-co-giao-nguong-mat-cogiaoguianhtrengugattronglop-2-1571211970-776-width640height427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8200" y="1524000"/>
            <a:ext cx="4041775" cy="3352800"/>
          </a:xfrm>
        </p:spPr>
      </p:pic>
    </p:spTree>
    <p:extLst>
      <p:ext uri="{BB962C8B-B14F-4D97-AF65-F5344CB8AC3E}">
        <p14:creationId xmlns:p14="http://schemas.microsoft.com/office/powerpoint/2010/main" val="16742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6b6450fec94a3814615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9003"/>
            <a:ext cx="4227522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Picture 1" descr="f12ef0bc6a089b56c2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8497"/>
            <a:ext cx="4343400" cy="487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b070f8e5a3aab64f22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37992"/>
            <a:ext cx="830072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69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4"/>
          <p:cNvSpPr>
            <a:spLocks noChangeArrowheads="1"/>
          </p:cNvSpPr>
          <p:nvPr/>
        </p:nvSpPr>
        <p:spPr bwMode="gray">
          <a:xfrm rot="3419336">
            <a:off x="2078037" y="4278313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" name="Text Box 255"/>
          <p:cNvSpPr txBox="1">
            <a:spLocks noChangeArrowheads="1"/>
          </p:cNvSpPr>
          <p:nvPr/>
        </p:nvSpPr>
        <p:spPr bwMode="gray">
          <a:xfrm>
            <a:off x="2133600" y="43211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4" name="Rectangle 257"/>
          <p:cNvSpPr>
            <a:spLocks noChangeArrowheads="1"/>
          </p:cNvSpPr>
          <p:nvPr/>
        </p:nvSpPr>
        <p:spPr bwMode="gray">
          <a:xfrm rot="3419336">
            <a:off x="2078037" y="17637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5" name="Text Box 258"/>
          <p:cNvSpPr txBox="1">
            <a:spLocks noChangeArrowheads="1"/>
          </p:cNvSpPr>
          <p:nvPr/>
        </p:nvSpPr>
        <p:spPr bwMode="gray">
          <a:xfrm>
            <a:off x="3429000" y="1851025"/>
            <a:ext cx="431881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59"/>
          <p:cNvSpPr txBox="1">
            <a:spLocks noChangeArrowheads="1"/>
          </p:cNvSpPr>
          <p:nvPr/>
        </p:nvSpPr>
        <p:spPr bwMode="gray">
          <a:xfrm>
            <a:off x="2133600" y="18065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7" name="Rectangle 261"/>
          <p:cNvSpPr>
            <a:spLocks noChangeArrowheads="1"/>
          </p:cNvSpPr>
          <p:nvPr/>
        </p:nvSpPr>
        <p:spPr bwMode="gray">
          <a:xfrm rot="3419336">
            <a:off x="2078037" y="26019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8" name="Text Box 262"/>
          <p:cNvSpPr txBox="1">
            <a:spLocks noChangeArrowheads="1"/>
          </p:cNvSpPr>
          <p:nvPr/>
        </p:nvSpPr>
        <p:spPr bwMode="gray">
          <a:xfrm>
            <a:off x="2133600" y="26447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9" name="Rectangle 264"/>
          <p:cNvSpPr>
            <a:spLocks noChangeArrowheads="1"/>
          </p:cNvSpPr>
          <p:nvPr/>
        </p:nvSpPr>
        <p:spPr bwMode="gray">
          <a:xfrm rot="3419336">
            <a:off x="2078037" y="344011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0" name="Text Box 265"/>
          <p:cNvSpPr txBox="1">
            <a:spLocks noChangeArrowheads="1"/>
          </p:cNvSpPr>
          <p:nvPr/>
        </p:nvSpPr>
        <p:spPr bwMode="gray">
          <a:xfrm>
            <a:off x="2133600" y="34829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11" name="Rectangle 267"/>
          <p:cNvSpPr>
            <a:spLocks noChangeArrowheads="1"/>
          </p:cNvSpPr>
          <p:nvPr/>
        </p:nvSpPr>
        <p:spPr bwMode="ltGray">
          <a:xfrm rot="3419336">
            <a:off x="2078037" y="5138738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2" name="Text Box 268"/>
          <p:cNvSpPr txBox="1">
            <a:spLocks noChangeArrowheads="1"/>
          </p:cNvSpPr>
          <p:nvPr/>
        </p:nvSpPr>
        <p:spPr bwMode="gray">
          <a:xfrm>
            <a:off x="2133600" y="518160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13" name="Text Box 269"/>
          <p:cNvSpPr txBox="1">
            <a:spLocks noChangeArrowheads="1"/>
          </p:cNvSpPr>
          <p:nvPr/>
        </p:nvSpPr>
        <p:spPr bwMode="gray">
          <a:xfrm>
            <a:off x="3429000" y="2713038"/>
            <a:ext cx="561083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70"/>
          <p:cNvSpPr txBox="1">
            <a:spLocks noChangeArrowheads="1"/>
          </p:cNvSpPr>
          <p:nvPr/>
        </p:nvSpPr>
        <p:spPr bwMode="gray">
          <a:xfrm>
            <a:off x="3429000" y="3552825"/>
            <a:ext cx="314541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phạm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71"/>
          <p:cNvSpPr txBox="1">
            <a:spLocks noChangeArrowheads="1"/>
          </p:cNvSpPr>
          <p:nvPr/>
        </p:nvSpPr>
        <p:spPr bwMode="gray">
          <a:xfrm>
            <a:off x="3429000" y="4394200"/>
            <a:ext cx="132119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72"/>
          <p:cNvSpPr txBox="1">
            <a:spLocks noChangeArrowheads="1"/>
          </p:cNvSpPr>
          <p:nvPr/>
        </p:nvSpPr>
        <p:spPr bwMode="gray">
          <a:xfrm>
            <a:off x="3429000" y="5245100"/>
            <a:ext cx="259558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22"/>
          <p:cNvSpPr>
            <a:spLocks noChangeArrowheads="1"/>
          </p:cNvSpPr>
          <p:nvPr/>
        </p:nvSpPr>
        <p:spPr bwMode="gray">
          <a:xfrm>
            <a:off x="1447800" y="381000"/>
            <a:ext cx="5943600" cy="838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II.GIẢI QUYẾT VẤN ĐỀ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03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/>
      <p:bldP spid="14" grpId="0"/>
      <p:bldP spid="1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54"/>
          <p:cNvSpPr>
            <a:spLocks noChangeArrowheads="1"/>
          </p:cNvSpPr>
          <p:nvPr/>
        </p:nvSpPr>
        <p:spPr bwMode="gray">
          <a:xfrm rot="3419336">
            <a:off x="2078037" y="4278313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9" name="Text Box 255"/>
          <p:cNvSpPr txBox="1">
            <a:spLocks noChangeArrowheads="1"/>
          </p:cNvSpPr>
          <p:nvPr/>
        </p:nvSpPr>
        <p:spPr bwMode="gray">
          <a:xfrm>
            <a:off x="2133600" y="43211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0" name="Rectangle 257"/>
          <p:cNvSpPr>
            <a:spLocks noChangeArrowheads="1"/>
          </p:cNvSpPr>
          <p:nvPr/>
        </p:nvSpPr>
        <p:spPr bwMode="gray">
          <a:xfrm rot="3419336">
            <a:off x="2078037" y="17637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1" name="Text Box 258"/>
          <p:cNvSpPr txBox="1">
            <a:spLocks noChangeArrowheads="1"/>
          </p:cNvSpPr>
          <p:nvPr/>
        </p:nvSpPr>
        <p:spPr bwMode="gray">
          <a:xfrm>
            <a:off x="3429000" y="1851025"/>
            <a:ext cx="431881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59"/>
          <p:cNvSpPr txBox="1">
            <a:spLocks noChangeArrowheads="1"/>
          </p:cNvSpPr>
          <p:nvPr/>
        </p:nvSpPr>
        <p:spPr bwMode="gray">
          <a:xfrm>
            <a:off x="2133600" y="18065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23" name="Rectangle 261"/>
          <p:cNvSpPr>
            <a:spLocks noChangeArrowheads="1"/>
          </p:cNvSpPr>
          <p:nvPr/>
        </p:nvSpPr>
        <p:spPr bwMode="gray">
          <a:xfrm rot="3419336">
            <a:off x="2078037" y="26019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4" name="Text Box 262"/>
          <p:cNvSpPr txBox="1">
            <a:spLocks noChangeArrowheads="1"/>
          </p:cNvSpPr>
          <p:nvPr/>
        </p:nvSpPr>
        <p:spPr bwMode="gray">
          <a:xfrm>
            <a:off x="2133600" y="26447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25" name="Rectangle 264"/>
          <p:cNvSpPr>
            <a:spLocks noChangeArrowheads="1"/>
          </p:cNvSpPr>
          <p:nvPr/>
        </p:nvSpPr>
        <p:spPr bwMode="gray">
          <a:xfrm rot="3419336">
            <a:off x="2078037" y="344011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6" name="Text Box 265"/>
          <p:cNvSpPr txBox="1">
            <a:spLocks noChangeArrowheads="1"/>
          </p:cNvSpPr>
          <p:nvPr/>
        </p:nvSpPr>
        <p:spPr bwMode="gray">
          <a:xfrm>
            <a:off x="2133600" y="34829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27" name="Rectangle 267"/>
          <p:cNvSpPr>
            <a:spLocks noChangeArrowheads="1"/>
          </p:cNvSpPr>
          <p:nvPr/>
        </p:nvSpPr>
        <p:spPr bwMode="ltGray">
          <a:xfrm rot="3419336">
            <a:off x="2078037" y="5138738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8" name="Text Box 268"/>
          <p:cNvSpPr txBox="1">
            <a:spLocks noChangeArrowheads="1"/>
          </p:cNvSpPr>
          <p:nvPr/>
        </p:nvSpPr>
        <p:spPr bwMode="gray">
          <a:xfrm>
            <a:off x="2133600" y="518160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29" name="Text Box 269"/>
          <p:cNvSpPr txBox="1">
            <a:spLocks noChangeArrowheads="1"/>
          </p:cNvSpPr>
          <p:nvPr/>
        </p:nvSpPr>
        <p:spPr bwMode="gray">
          <a:xfrm>
            <a:off x="3429000" y="2713038"/>
            <a:ext cx="561083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70"/>
          <p:cNvSpPr txBox="1">
            <a:spLocks noChangeArrowheads="1"/>
          </p:cNvSpPr>
          <p:nvPr/>
        </p:nvSpPr>
        <p:spPr bwMode="gray">
          <a:xfrm>
            <a:off x="3429000" y="3552825"/>
            <a:ext cx="314541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phạm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71"/>
          <p:cNvSpPr txBox="1">
            <a:spLocks noChangeArrowheads="1"/>
          </p:cNvSpPr>
          <p:nvPr/>
        </p:nvSpPr>
        <p:spPr bwMode="gray">
          <a:xfrm>
            <a:off x="3429000" y="4394200"/>
            <a:ext cx="132119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72"/>
          <p:cNvSpPr txBox="1">
            <a:spLocks noChangeArrowheads="1"/>
          </p:cNvSpPr>
          <p:nvPr/>
        </p:nvSpPr>
        <p:spPr bwMode="gray">
          <a:xfrm>
            <a:off x="3429000" y="5245100"/>
            <a:ext cx="259558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22"/>
          <p:cNvSpPr>
            <a:spLocks noChangeArrowheads="1"/>
          </p:cNvSpPr>
          <p:nvPr/>
        </p:nvSpPr>
        <p:spPr bwMode="gray">
          <a:xfrm>
            <a:off x="1447800" y="381000"/>
            <a:ext cx="5943600" cy="838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II.GIẢI QUYẾT VẤN ĐỀ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27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 animBg="1"/>
      <p:bldP spid="21" grpId="0"/>
      <p:bldP spid="22" grpId="0"/>
      <p:bldP spid="23" grpId="0" animBg="1"/>
      <p:bldP spid="24" grpId="0"/>
      <p:bldP spid="25" grpId="0" animBg="1"/>
      <p:bldP spid="26" grpId="0"/>
      <p:bldP spid="29" grpId="0"/>
      <p:bldP spid="30" grpId="0"/>
      <p:bldP spid="3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AutoShape 4"/>
          <p:cNvSpPr>
            <a:spLocks noChangeArrowheads="1"/>
          </p:cNvSpPr>
          <p:nvPr/>
        </p:nvSpPr>
        <p:spPr bwMode="gray">
          <a:xfrm flipV="1">
            <a:off x="3352800" y="4191000"/>
            <a:ext cx="1698625" cy="2168525"/>
          </a:xfrm>
          <a:prstGeom prst="can">
            <a:avLst>
              <a:gd name="adj" fmla="val 23795"/>
            </a:avLst>
          </a:prstGeom>
          <a:gradFill rotWithShape="1">
            <a:gsLst>
              <a:gs pos="0">
                <a:srgbClr val="EAEAEA">
                  <a:gamma/>
                  <a:shade val="63529"/>
                  <a:invGamma/>
                  <a:alpha val="20000"/>
                </a:srgbClr>
              </a:gs>
              <a:gs pos="50000">
                <a:srgbClr val="EAEAEA">
                  <a:alpha val="20000"/>
                </a:srgbClr>
              </a:gs>
              <a:gs pos="100000">
                <a:srgbClr val="EAEAEA">
                  <a:gamma/>
                  <a:shade val="63529"/>
                  <a:invGamma/>
                  <a:alpha val="20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gray">
          <a:xfrm flipV="1">
            <a:off x="5260975" y="3538538"/>
            <a:ext cx="1687513" cy="2938462"/>
          </a:xfrm>
          <a:prstGeom prst="can">
            <a:avLst>
              <a:gd name="adj" fmla="val 23314"/>
            </a:avLst>
          </a:prstGeom>
          <a:gradFill rotWithShape="1">
            <a:gsLst>
              <a:gs pos="0">
                <a:srgbClr val="EAEAEA">
                  <a:gamma/>
                  <a:shade val="63529"/>
                  <a:invGamma/>
                  <a:alpha val="20000"/>
                </a:srgbClr>
              </a:gs>
              <a:gs pos="50000">
                <a:srgbClr val="EAEAEA">
                  <a:alpha val="20000"/>
                </a:srgbClr>
              </a:gs>
              <a:gs pos="100000">
                <a:srgbClr val="EAEAEA">
                  <a:gamma/>
                  <a:shade val="63529"/>
                  <a:invGamma/>
                  <a:alpha val="20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gray">
          <a:xfrm flipV="1">
            <a:off x="7196138" y="2787650"/>
            <a:ext cx="1687512" cy="3689350"/>
          </a:xfrm>
          <a:prstGeom prst="can">
            <a:avLst>
              <a:gd name="adj" fmla="val 22946"/>
            </a:avLst>
          </a:prstGeom>
          <a:gradFill rotWithShape="1">
            <a:gsLst>
              <a:gs pos="0">
                <a:srgbClr val="EAEAEA">
                  <a:gamma/>
                  <a:shade val="63529"/>
                  <a:invGamma/>
                  <a:alpha val="20000"/>
                </a:srgbClr>
              </a:gs>
              <a:gs pos="50000">
                <a:srgbClr val="EAEAEA">
                  <a:alpha val="20000"/>
                </a:srgbClr>
              </a:gs>
              <a:gs pos="100000">
                <a:srgbClr val="EAEAEA">
                  <a:gamma/>
                  <a:shade val="63529"/>
                  <a:invGamma/>
                  <a:alpha val="20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260975" y="3514725"/>
            <a:ext cx="1687513" cy="520700"/>
            <a:chOff x="1003" y="2400"/>
            <a:chExt cx="1089" cy="336"/>
          </a:xfrm>
        </p:grpSpPr>
        <p:sp>
          <p:nvSpPr>
            <p:cNvPr id="14344" name="Oval 8"/>
            <p:cNvSpPr>
              <a:spLocks noChangeArrowheads="1"/>
            </p:cNvSpPr>
            <p:nvPr/>
          </p:nvSpPr>
          <p:spPr bwMode="gray">
            <a:xfrm>
              <a:off x="1006" y="2427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FF9900">
                    <a:gamma/>
                    <a:shade val="57255"/>
                    <a:invGamma/>
                  </a:srgbClr>
                </a:gs>
                <a:gs pos="50000">
                  <a:srgbClr val="FF9900"/>
                </a:gs>
                <a:gs pos="100000">
                  <a:srgbClr val="FF9900">
                    <a:gamma/>
                    <a:shade val="57255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5" name="Oval 9"/>
            <p:cNvSpPr>
              <a:spLocks noChangeArrowheads="1"/>
            </p:cNvSpPr>
            <p:nvPr/>
          </p:nvSpPr>
          <p:spPr bwMode="gray">
            <a:xfrm>
              <a:off x="1003" y="2400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FF9900">
                    <a:gamma/>
                    <a:tint val="28627"/>
                    <a:invGamma/>
                  </a:srgbClr>
                </a:gs>
                <a:gs pos="100000">
                  <a:srgbClr val="FF9900"/>
                </a:gs>
              </a:gsLst>
              <a:lin ang="189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7194550" y="2770188"/>
            <a:ext cx="1687513" cy="520700"/>
            <a:chOff x="1003" y="2400"/>
            <a:chExt cx="1089" cy="336"/>
          </a:xfrm>
        </p:grpSpPr>
        <p:sp>
          <p:nvSpPr>
            <p:cNvPr id="14347" name="Oval 11"/>
            <p:cNvSpPr>
              <a:spLocks noChangeArrowheads="1"/>
            </p:cNvSpPr>
            <p:nvPr/>
          </p:nvSpPr>
          <p:spPr bwMode="gray">
            <a:xfrm>
              <a:off x="1006" y="2427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669900">
                    <a:gamma/>
                    <a:shade val="57255"/>
                    <a:invGamma/>
                  </a:srgbClr>
                </a:gs>
                <a:gs pos="50000">
                  <a:srgbClr val="669900"/>
                </a:gs>
                <a:gs pos="100000">
                  <a:srgbClr val="669900">
                    <a:gamma/>
                    <a:shade val="57255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8" name="Oval 12"/>
            <p:cNvSpPr>
              <a:spLocks noChangeArrowheads="1"/>
            </p:cNvSpPr>
            <p:nvPr/>
          </p:nvSpPr>
          <p:spPr bwMode="gray">
            <a:xfrm>
              <a:off x="1003" y="2400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669900">
                    <a:gamma/>
                    <a:tint val="28627"/>
                    <a:invGamma/>
                  </a:srgbClr>
                </a:gs>
                <a:gs pos="100000">
                  <a:srgbClr val="669900"/>
                </a:gs>
              </a:gsLst>
              <a:lin ang="189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327400" y="4257675"/>
            <a:ext cx="1687513" cy="520700"/>
            <a:chOff x="1003" y="2400"/>
            <a:chExt cx="1089" cy="336"/>
          </a:xfrm>
        </p:grpSpPr>
        <p:sp>
          <p:nvSpPr>
            <p:cNvPr id="14353" name="Oval 17"/>
            <p:cNvSpPr>
              <a:spLocks noChangeArrowheads="1"/>
            </p:cNvSpPr>
            <p:nvPr/>
          </p:nvSpPr>
          <p:spPr bwMode="gray">
            <a:xfrm>
              <a:off x="1006" y="2427"/>
              <a:ext cx="1086" cy="309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shade val="5725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57255"/>
                    <a:invGamma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4" name="Oval 18"/>
            <p:cNvSpPr>
              <a:spLocks noChangeArrowheads="1"/>
            </p:cNvSpPr>
            <p:nvPr/>
          </p:nvSpPr>
          <p:spPr bwMode="gray">
            <a:xfrm>
              <a:off x="1003" y="2400"/>
              <a:ext cx="1086" cy="309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1765"/>
                    <a:invGamma/>
                  </a:schemeClr>
                </a:gs>
                <a:gs pos="100000">
                  <a:schemeClr val="accent2"/>
                </a:gs>
              </a:gsLst>
              <a:lin ang="189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57" name="Rectangle 21"/>
          <p:cNvSpPr>
            <a:spLocks noChangeArrowheads="1"/>
          </p:cNvSpPr>
          <p:nvPr/>
        </p:nvSpPr>
        <p:spPr bwMode="auto">
          <a:xfrm>
            <a:off x="3429000" y="4953000"/>
            <a:ext cx="1636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1600" b="1" dirty="0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sz="1600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1600" b="1" dirty="0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chuyên</a:t>
            </a:r>
            <a:r>
              <a:rPr lang="en-US" sz="1600" b="1" dirty="0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endParaRPr lang="en-US" sz="1600" b="1" dirty="0">
              <a:solidFill>
                <a:srgbClr val="01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8" name="Rectangle 22"/>
          <p:cNvSpPr>
            <a:spLocks noChangeArrowheads="1"/>
          </p:cNvSpPr>
          <p:nvPr/>
        </p:nvSpPr>
        <p:spPr bwMode="auto">
          <a:xfrm>
            <a:off x="5334000" y="4191000"/>
            <a:ext cx="1636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sz="1600" b="1" dirty="0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1600" b="1" dirty="0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600" b="1" dirty="0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1600" b="1" dirty="0">
              <a:solidFill>
                <a:srgbClr val="01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9" name="Rectangle 23"/>
          <p:cNvSpPr>
            <a:spLocks noChangeArrowheads="1"/>
          </p:cNvSpPr>
          <p:nvPr/>
        </p:nvSpPr>
        <p:spPr bwMode="auto">
          <a:xfrm>
            <a:off x="7315200" y="3352800"/>
            <a:ext cx="16351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b="1" dirty="0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b="1" dirty="0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b="1" dirty="0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b="1" dirty="0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1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endParaRPr lang="en-US" b="1" dirty="0">
              <a:solidFill>
                <a:srgbClr val="01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60" name="Picture 24" descr="shadow_1_m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/>
          <a:stretch>
            <a:fillRect/>
          </a:stretch>
        </p:blipFill>
        <p:spPr bwMode="gray">
          <a:xfrm>
            <a:off x="7394575" y="2906713"/>
            <a:ext cx="1190625" cy="223837"/>
          </a:xfrm>
          <a:prstGeom prst="rect">
            <a:avLst/>
          </a:prstGeom>
          <a:noFill/>
        </p:spPr>
      </p:pic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7373938" y="1830388"/>
            <a:ext cx="1258887" cy="1217612"/>
            <a:chOff x="887" y="2040"/>
            <a:chExt cx="433" cy="422"/>
          </a:xfrm>
        </p:grpSpPr>
        <p:pic>
          <p:nvPicPr>
            <p:cNvPr id="14362" name="Picture 26" descr="circuler_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87" y="2040"/>
              <a:ext cx="430" cy="420"/>
            </a:xfrm>
            <a:prstGeom prst="rect">
              <a:avLst/>
            </a:prstGeom>
            <a:noFill/>
          </p:spPr>
        </p:pic>
        <p:sp>
          <p:nvSpPr>
            <p:cNvPr id="14363" name="Oval 27"/>
            <p:cNvSpPr>
              <a:spLocks noChangeArrowheads="1"/>
            </p:cNvSpPr>
            <p:nvPr/>
          </p:nvSpPr>
          <p:spPr bwMode="gray">
            <a:xfrm>
              <a:off x="887" y="2040"/>
              <a:ext cx="433" cy="422"/>
            </a:xfrm>
            <a:prstGeom prst="ellipse">
              <a:avLst/>
            </a:prstGeom>
            <a:gradFill rotWithShape="1">
              <a:gsLst>
                <a:gs pos="0">
                  <a:srgbClr val="99CC00">
                    <a:alpha val="55000"/>
                  </a:srgbClr>
                </a:gs>
                <a:gs pos="50000">
                  <a:srgbClr val="99CC00">
                    <a:gamma/>
                    <a:shade val="46275"/>
                    <a:invGamma/>
                    <a:alpha val="89999"/>
                  </a:srgbClr>
                </a:gs>
                <a:gs pos="100000">
                  <a:srgbClr val="99CC00">
                    <a:alpha val="55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4364" name="Picture 28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930" y="2044"/>
              <a:ext cx="345" cy="149"/>
            </a:xfrm>
            <a:prstGeom prst="rect">
              <a:avLst/>
            </a:prstGeom>
            <a:noFill/>
          </p:spPr>
        </p:pic>
      </p:grpSp>
      <p:pic>
        <p:nvPicPr>
          <p:cNvPr id="14366" name="Picture 30" descr="shadow_1_m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/>
          <a:stretch>
            <a:fillRect/>
          </a:stretch>
        </p:blipFill>
        <p:spPr bwMode="gray">
          <a:xfrm>
            <a:off x="5487988" y="3621088"/>
            <a:ext cx="1189037" cy="223837"/>
          </a:xfrm>
          <a:prstGeom prst="rect">
            <a:avLst/>
          </a:prstGeom>
          <a:noFill/>
        </p:spPr>
      </p:pic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5467350" y="2544763"/>
            <a:ext cx="1257300" cy="1217612"/>
            <a:chOff x="887" y="2040"/>
            <a:chExt cx="433" cy="422"/>
          </a:xfrm>
        </p:grpSpPr>
        <p:pic>
          <p:nvPicPr>
            <p:cNvPr id="14368" name="Picture 32" descr="circuler_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gray">
            <a:xfrm>
              <a:off x="887" y="2040"/>
              <a:ext cx="430" cy="420"/>
            </a:xfrm>
            <a:prstGeom prst="rect">
              <a:avLst/>
            </a:prstGeom>
            <a:noFill/>
          </p:spPr>
        </p:pic>
        <p:sp>
          <p:nvSpPr>
            <p:cNvPr id="14369" name="Oval 33"/>
            <p:cNvSpPr>
              <a:spLocks noChangeArrowheads="1"/>
            </p:cNvSpPr>
            <p:nvPr/>
          </p:nvSpPr>
          <p:spPr bwMode="gray">
            <a:xfrm>
              <a:off x="887" y="2040"/>
              <a:ext cx="433" cy="422"/>
            </a:xfrm>
            <a:prstGeom prst="ellipse">
              <a:avLst/>
            </a:prstGeom>
            <a:gradFill rotWithShape="1">
              <a:gsLst>
                <a:gs pos="0">
                  <a:srgbClr val="FF9900">
                    <a:alpha val="55000"/>
                  </a:srgbClr>
                </a:gs>
                <a:gs pos="50000">
                  <a:srgbClr val="FF9900">
                    <a:gamma/>
                    <a:shade val="46275"/>
                    <a:invGamma/>
                    <a:alpha val="89999"/>
                  </a:srgbClr>
                </a:gs>
                <a:gs pos="100000">
                  <a:srgbClr val="FF9900">
                    <a:alpha val="55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4370" name="Picture 34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930" y="2044"/>
              <a:ext cx="345" cy="149"/>
            </a:xfrm>
            <a:prstGeom prst="rect">
              <a:avLst/>
            </a:prstGeom>
            <a:noFill/>
          </p:spPr>
        </p:pic>
      </p:grpSp>
      <p:pic>
        <p:nvPicPr>
          <p:cNvPr id="14372" name="Picture 36" descr="shadow_1_m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/>
          <a:stretch>
            <a:fillRect/>
          </a:stretch>
        </p:blipFill>
        <p:spPr bwMode="gray">
          <a:xfrm>
            <a:off x="3568700" y="4389438"/>
            <a:ext cx="1190625" cy="223837"/>
          </a:xfrm>
          <a:prstGeom prst="rect">
            <a:avLst/>
          </a:prstGeom>
          <a:noFill/>
        </p:spPr>
      </p:pic>
      <p:grpSp>
        <p:nvGrpSpPr>
          <p:cNvPr id="8" name="Group 37"/>
          <p:cNvGrpSpPr>
            <a:grpSpLocks/>
          </p:cNvGrpSpPr>
          <p:nvPr/>
        </p:nvGrpSpPr>
        <p:grpSpPr bwMode="auto">
          <a:xfrm>
            <a:off x="3505200" y="3276600"/>
            <a:ext cx="1257300" cy="1217612"/>
            <a:chOff x="887" y="2040"/>
            <a:chExt cx="433" cy="422"/>
          </a:xfrm>
        </p:grpSpPr>
        <p:pic>
          <p:nvPicPr>
            <p:cNvPr id="14374" name="Picture 38" descr="circuler_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gray">
            <a:xfrm>
              <a:off x="887" y="2040"/>
              <a:ext cx="430" cy="420"/>
            </a:xfrm>
            <a:prstGeom prst="rect">
              <a:avLst/>
            </a:prstGeom>
            <a:noFill/>
          </p:spPr>
        </p:pic>
        <p:sp>
          <p:nvSpPr>
            <p:cNvPr id="14375" name="Oval 39"/>
            <p:cNvSpPr>
              <a:spLocks noChangeArrowheads="1"/>
            </p:cNvSpPr>
            <p:nvPr/>
          </p:nvSpPr>
          <p:spPr bwMode="gray">
            <a:xfrm>
              <a:off x="887" y="2040"/>
              <a:ext cx="433" cy="42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alpha val="55000"/>
                  </a:schemeClr>
                </a:gs>
                <a:gs pos="50000">
                  <a:schemeClr val="accent2">
                    <a:gamma/>
                    <a:shade val="46275"/>
                    <a:invGamma/>
                    <a:alpha val="89999"/>
                  </a:schemeClr>
                </a:gs>
                <a:gs pos="100000">
                  <a:schemeClr val="accent2">
                    <a:alpha val="55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pic>
          <p:nvPicPr>
            <p:cNvPr id="14376" name="Picture 40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930" y="2044"/>
              <a:ext cx="345" cy="149"/>
            </a:xfrm>
            <a:prstGeom prst="rect">
              <a:avLst/>
            </a:prstGeom>
            <a:noFill/>
          </p:spPr>
        </p:pic>
      </p:grpSp>
      <p:sp>
        <p:nvSpPr>
          <p:cNvPr id="43" name="Rectangle 42"/>
          <p:cNvSpPr/>
          <p:nvPr/>
        </p:nvSpPr>
        <p:spPr>
          <a:xfrm>
            <a:off x="1371601" y="1143000"/>
            <a:ext cx="5609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RightUp"/>
              <a:lightRig rig="threePt" dir="t"/>
            </a:scene3d>
          </a:bodyPr>
          <a:lstStyle/>
          <a:p>
            <a:pPr algn="ctr"/>
            <a:r>
              <a:rPr lang="en-US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xuất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35961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 flipV="1">
            <a:off x="2292350" y="16002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2216150" y="4267200"/>
            <a:ext cx="457200" cy="3048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2673350" y="16002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 b="1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2673350" y="45720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2597150" y="24384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2673350" y="33528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228600" y="1752600"/>
            <a:ext cx="2673350" cy="2671762"/>
            <a:chOff x="140" y="1419"/>
            <a:chExt cx="1684" cy="1683"/>
          </a:xfrm>
        </p:grpSpPr>
        <p:sp>
          <p:nvSpPr>
            <p:cNvPr id="9" name="Oval 11"/>
            <p:cNvSpPr>
              <a:spLocks noChangeArrowheads="1"/>
            </p:cNvSpPr>
            <p:nvPr/>
          </p:nvSpPr>
          <p:spPr bwMode="gray">
            <a:xfrm>
              <a:off x="140" y="1419"/>
              <a:ext cx="1684" cy="168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Oval 12"/>
            <p:cNvSpPr>
              <a:spLocks noChangeArrowheads="1"/>
            </p:cNvSpPr>
            <p:nvPr/>
          </p:nvSpPr>
          <p:spPr bwMode="gray">
            <a:xfrm>
              <a:off x="251" y="1528"/>
              <a:ext cx="1461" cy="146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Oval 13"/>
            <p:cNvSpPr>
              <a:spLocks noChangeArrowheads="1"/>
            </p:cNvSpPr>
            <p:nvPr/>
          </p:nvSpPr>
          <p:spPr bwMode="gray">
            <a:xfrm>
              <a:off x="258" y="1536"/>
              <a:ext cx="1461" cy="146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Oval 14"/>
            <p:cNvSpPr>
              <a:spLocks noChangeArrowheads="1"/>
            </p:cNvSpPr>
            <p:nvPr/>
          </p:nvSpPr>
          <p:spPr bwMode="gray">
            <a:xfrm>
              <a:off x="323" y="1602"/>
              <a:ext cx="1317" cy="1316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" name="Oval 15"/>
            <p:cNvSpPr>
              <a:spLocks noChangeArrowheads="1"/>
            </p:cNvSpPr>
            <p:nvPr/>
          </p:nvSpPr>
          <p:spPr bwMode="gray">
            <a:xfrm>
              <a:off x="344" y="1623"/>
              <a:ext cx="1276" cy="127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4" name="Oval 16"/>
            <p:cNvSpPr>
              <a:spLocks noChangeArrowheads="1"/>
            </p:cNvSpPr>
            <p:nvPr/>
          </p:nvSpPr>
          <p:spPr bwMode="gray">
            <a:xfrm>
              <a:off x="360" y="1630"/>
              <a:ext cx="1246" cy="124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5" name="Oval 17"/>
            <p:cNvSpPr>
              <a:spLocks noChangeArrowheads="1"/>
            </p:cNvSpPr>
            <p:nvPr/>
          </p:nvSpPr>
          <p:spPr bwMode="gray">
            <a:xfrm>
              <a:off x="374" y="1642"/>
              <a:ext cx="1184" cy="116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6" name="Oval 18"/>
            <p:cNvSpPr>
              <a:spLocks noChangeArrowheads="1"/>
            </p:cNvSpPr>
            <p:nvPr/>
          </p:nvSpPr>
          <p:spPr bwMode="gray">
            <a:xfrm rot="16200000">
              <a:off x="443" y="1675"/>
              <a:ext cx="1053" cy="9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BÁO CÁO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AutoShape 20"/>
          <p:cNvSpPr>
            <a:spLocks noChangeArrowheads="1"/>
          </p:cNvSpPr>
          <p:nvPr/>
        </p:nvSpPr>
        <p:spPr bwMode="gray">
          <a:xfrm>
            <a:off x="3276600" y="1371600"/>
            <a:ext cx="53340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4679950" y="1447800"/>
            <a:ext cx="22515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I. ĐẶT VẤN ĐỀ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22"/>
          <p:cNvSpPr>
            <a:spLocks noChangeArrowheads="1"/>
          </p:cNvSpPr>
          <p:nvPr/>
        </p:nvSpPr>
        <p:spPr bwMode="gray">
          <a:xfrm>
            <a:off x="3276600" y="2178050"/>
            <a:ext cx="54102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4679950" y="2252246"/>
            <a:ext cx="309629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II.GIẢI QUYẾT VẤN ĐÊ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utoShape 24"/>
          <p:cNvSpPr>
            <a:spLocks noChangeArrowheads="1"/>
          </p:cNvSpPr>
          <p:nvPr/>
        </p:nvSpPr>
        <p:spPr bwMode="gray">
          <a:xfrm>
            <a:off x="3273424" y="3168650"/>
            <a:ext cx="5565776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4053909" y="3276600"/>
            <a:ext cx="34136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III. TÀI LIỆU THAM KHẢO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6"/>
          <p:cNvSpPr>
            <a:spLocks noChangeArrowheads="1"/>
          </p:cNvSpPr>
          <p:nvPr/>
        </p:nvSpPr>
        <p:spPr bwMode="gray">
          <a:xfrm>
            <a:off x="3187700" y="1489075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27"/>
          <p:cNvSpPr>
            <a:spLocks noChangeArrowheads="1"/>
          </p:cNvSpPr>
          <p:nvPr/>
        </p:nvSpPr>
        <p:spPr bwMode="gray">
          <a:xfrm>
            <a:off x="3200400" y="2286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Oval 28"/>
          <p:cNvSpPr>
            <a:spLocks noChangeArrowheads="1"/>
          </p:cNvSpPr>
          <p:nvPr/>
        </p:nvSpPr>
        <p:spPr bwMode="gray">
          <a:xfrm>
            <a:off x="3200400" y="327660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AutoShape 29"/>
          <p:cNvSpPr>
            <a:spLocks noChangeArrowheads="1"/>
          </p:cNvSpPr>
          <p:nvPr/>
        </p:nvSpPr>
        <p:spPr bwMode="gray">
          <a:xfrm>
            <a:off x="3352800" y="4343400"/>
            <a:ext cx="57150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Rectangle 30"/>
          <p:cNvSpPr>
            <a:spLocks noChangeArrowheads="1"/>
          </p:cNvSpPr>
          <p:nvPr/>
        </p:nvSpPr>
        <p:spPr bwMode="auto">
          <a:xfrm>
            <a:off x="3352800" y="4419600"/>
            <a:ext cx="56437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IV. MINH CHỨNG VỀ HIỆU QUẢ CỦA BIỆN PHÁP. 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34"/>
          <p:cNvSpPr>
            <a:spLocks noChangeArrowheads="1"/>
          </p:cNvSpPr>
          <p:nvPr/>
        </p:nvSpPr>
        <p:spPr bwMode="gray">
          <a:xfrm>
            <a:off x="3200400" y="44958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AutoShape 29"/>
          <p:cNvSpPr>
            <a:spLocks noChangeArrowheads="1"/>
          </p:cNvSpPr>
          <p:nvPr/>
        </p:nvSpPr>
        <p:spPr bwMode="gray">
          <a:xfrm>
            <a:off x="3352800" y="5181600"/>
            <a:ext cx="52578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Oval 34"/>
          <p:cNvSpPr>
            <a:spLocks noChangeArrowheads="1"/>
          </p:cNvSpPr>
          <p:nvPr/>
        </p:nvSpPr>
        <p:spPr bwMode="gray">
          <a:xfrm>
            <a:off x="3124200" y="5334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Line 3"/>
          <p:cNvSpPr>
            <a:spLocks noChangeShapeType="1"/>
          </p:cNvSpPr>
          <p:nvPr/>
        </p:nvSpPr>
        <p:spPr bwMode="auto">
          <a:xfrm>
            <a:off x="1981200" y="4495800"/>
            <a:ext cx="533400" cy="8382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2514600" y="5334000"/>
            <a:ext cx="609600" cy="762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4620260" y="5257800"/>
            <a:ext cx="20091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V. CAM KẾT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24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17" grpId="0" animBg="1"/>
      <p:bldP spid="18" grpId="0"/>
      <p:bldP spid="19" grpId="0" animBg="1"/>
      <p:bldP spid="20" grpId="0"/>
      <p:bldP spid="23" grpId="0" animBg="1"/>
      <p:bldP spid="24" grpId="0" animBg="1"/>
      <p:bldP spid="26" grpId="0" animBg="1"/>
      <p:bldP spid="27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252"/>
            <a:ext cx="2200631" cy="441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838200"/>
            <a:ext cx="2481085" cy="4330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710" y="1295400"/>
            <a:ext cx="2656609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014" y="1752600"/>
            <a:ext cx="4422186" cy="4648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7973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 flipV="1">
            <a:off x="2292350" y="16002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2216150" y="4267200"/>
            <a:ext cx="457200" cy="3048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2736850" y="16002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 b="1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2673350" y="45720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2660650" y="24384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2736850" y="33528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228600" y="1752600"/>
            <a:ext cx="2673350" cy="2671762"/>
            <a:chOff x="140" y="1419"/>
            <a:chExt cx="1684" cy="1683"/>
          </a:xfrm>
        </p:grpSpPr>
        <p:sp>
          <p:nvSpPr>
            <p:cNvPr id="9" name="Oval 11"/>
            <p:cNvSpPr>
              <a:spLocks noChangeArrowheads="1"/>
            </p:cNvSpPr>
            <p:nvPr/>
          </p:nvSpPr>
          <p:spPr bwMode="gray">
            <a:xfrm>
              <a:off x="140" y="1419"/>
              <a:ext cx="1684" cy="168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Oval 12"/>
            <p:cNvSpPr>
              <a:spLocks noChangeArrowheads="1"/>
            </p:cNvSpPr>
            <p:nvPr/>
          </p:nvSpPr>
          <p:spPr bwMode="gray">
            <a:xfrm>
              <a:off x="251" y="1528"/>
              <a:ext cx="1461" cy="146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Oval 13"/>
            <p:cNvSpPr>
              <a:spLocks noChangeArrowheads="1"/>
            </p:cNvSpPr>
            <p:nvPr/>
          </p:nvSpPr>
          <p:spPr bwMode="gray">
            <a:xfrm>
              <a:off x="258" y="1536"/>
              <a:ext cx="1461" cy="146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Oval 14"/>
            <p:cNvSpPr>
              <a:spLocks noChangeArrowheads="1"/>
            </p:cNvSpPr>
            <p:nvPr/>
          </p:nvSpPr>
          <p:spPr bwMode="gray">
            <a:xfrm>
              <a:off x="323" y="1602"/>
              <a:ext cx="1317" cy="1316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" name="Oval 15"/>
            <p:cNvSpPr>
              <a:spLocks noChangeArrowheads="1"/>
            </p:cNvSpPr>
            <p:nvPr/>
          </p:nvSpPr>
          <p:spPr bwMode="gray">
            <a:xfrm>
              <a:off x="344" y="1623"/>
              <a:ext cx="1276" cy="127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4" name="Oval 16"/>
            <p:cNvSpPr>
              <a:spLocks noChangeArrowheads="1"/>
            </p:cNvSpPr>
            <p:nvPr/>
          </p:nvSpPr>
          <p:spPr bwMode="gray">
            <a:xfrm>
              <a:off x="360" y="1630"/>
              <a:ext cx="1246" cy="124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5" name="Oval 17"/>
            <p:cNvSpPr>
              <a:spLocks noChangeArrowheads="1"/>
            </p:cNvSpPr>
            <p:nvPr/>
          </p:nvSpPr>
          <p:spPr bwMode="gray">
            <a:xfrm>
              <a:off x="374" y="1642"/>
              <a:ext cx="1184" cy="116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6" name="Oval 18"/>
            <p:cNvSpPr>
              <a:spLocks noChangeArrowheads="1"/>
            </p:cNvSpPr>
            <p:nvPr/>
          </p:nvSpPr>
          <p:spPr bwMode="gray">
            <a:xfrm rot="16200000">
              <a:off x="443" y="1675"/>
              <a:ext cx="1053" cy="9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BÁO CÁO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AutoShape 20"/>
          <p:cNvSpPr>
            <a:spLocks noChangeArrowheads="1"/>
          </p:cNvSpPr>
          <p:nvPr/>
        </p:nvSpPr>
        <p:spPr bwMode="gray">
          <a:xfrm>
            <a:off x="3340100" y="1371600"/>
            <a:ext cx="53340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4743450" y="1447800"/>
            <a:ext cx="22515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I. ĐẶT VẤN ĐỀ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22"/>
          <p:cNvSpPr>
            <a:spLocks noChangeArrowheads="1"/>
          </p:cNvSpPr>
          <p:nvPr/>
        </p:nvSpPr>
        <p:spPr bwMode="gray">
          <a:xfrm>
            <a:off x="3340100" y="2178050"/>
            <a:ext cx="54102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4743450" y="2252246"/>
            <a:ext cx="309629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II.GIẢI QUYẾT VẤN ĐÊ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utoShape 24"/>
          <p:cNvSpPr>
            <a:spLocks noChangeArrowheads="1"/>
          </p:cNvSpPr>
          <p:nvPr/>
        </p:nvSpPr>
        <p:spPr bwMode="gray">
          <a:xfrm>
            <a:off x="3336924" y="3168650"/>
            <a:ext cx="5565776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4117409" y="3276600"/>
            <a:ext cx="34136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III. TÀI LIỆU THAM KHẢO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6"/>
          <p:cNvSpPr>
            <a:spLocks noChangeArrowheads="1"/>
          </p:cNvSpPr>
          <p:nvPr/>
        </p:nvSpPr>
        <p:spPr bwMode="gray">
          <a:xfrm>
            <a:off x="3251200" y="1489075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27"/>
          <p:cNvSpPr>
            <a:spLocks noChangeArrowheads="1"/>
          </p:cNvSpPr>
          <p:nvPr/>
        </p:nvSpPr>
        <p:spPr bwMode="gray">
          <a:xfrm>
            <a:off x="3263900" y="2286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Oval 28"/>
          <p:cNvSpPr>
            <a:spLocks noChangeArrowheads="1"/>
          </p:cNvSpPr>
          <p:nvPr/>
        </p:nvSpPr>
        <p:spPr bwMode="gray">
          <a:xfrm>
            <a:off x="3263900" y="327660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AutoShape 29"/>
          <p:cNvSpPr>
            <a:spLocks noChangeArrowheads="1"/>
          </p:cNvSpPr>
          <p:nvPr/>
        </p:nvSpPr>
        <p:spPr bwMode="gray">
          <a:xfrm>
            <a:off x="3352800" y="4343400"/>
            <a:ext cx="57150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Rectangle 30"/>
          <p:cNvSpPr>
            <a:spLocks noChangeArrowheads="1"/>
          </p:cNvSpPr>
          <p:nvPr/>
        </p:nvSpPr>
        <p:spPr bwMode="auto">
          <a:xfrm>
            <a:off x="3352800" y="4419600"/>
            <a:ext cx="56437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IV. MINH CHỨNG VỀ HIỆU QUẢ CỦA BIỆN PHÁP. 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34"/>
          <p:cNvSpPr>
            <a:spLocks noChangeArrowheads="1"/>
          </p:cNvSpPr>
          <p:nvPr/>
        </p:nvSpPr>
        <p:spPr bwMode="gray">
          <a:xfrm>
            <a:off x="3200400" y="44958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AutoShape 29"/>
          <p:cNvSpPr>
            <a:spLocks noChangeArrowheads="1"/>
          </p:cNvSpPr>
          <p:nvPr/>
        </p:nvSpPr>
        <p:spPr bwMode="gray">
          <a:xfrm>
            <a:off x="3416300" y="5181600"/>
            <a:ext cx="52578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Oval 34"/>
          <p:cNvSpPr>
            <a:spLocks noChangeArrowheads="1"/>
          </p:cNvSpPr>
          <p:nvPr/>
        </p:nvSpPr>
        <p:spPr bwMode="gray">
          <a:xfrm>
            <a:off x="3187700" y="5334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Line 3"/>
          <p:cNvSpPr>
            <a:spLocks noChangeShapeType="1"/>
          </p:cNvSpPr>
          <p:nvPr/>
        </p:nvSpPr>
        <p:spPr bwMode="auto">
          <a:xfrm>
            <a:off x="1981200" y="4495800"/>
            <a:ext cx="533400" cy="8382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2514600" y="5334000"/>
            <a:ext cx="609600" cy="762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4683760" y="5257800"/>
            <a:ext cx="20091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V. CAM KẾT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12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17" grpId="0" animBg="1"/>
      <p:bldP spid="18" grpId="0"/>
      <p:bldP spid="19" grpId="0" animBg="1"/>
      <p:bldP spid="20" grpId="0"/>
      <p:bldP spid="21" grpId="0" animBg="1"/>
      <p:bldP spid="22" grpId="0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2" grpId="0" animBg="1"/>
      <p:bldP spid="3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836101140"/>
              </p:ext>
            </p:extLst>
          </p:nvPr>
        </p:nvGraphicFramePr>
        <p:xfrm>
          <a:off x="1785937" y="1538287"/>
          <a:ext cx="5986463" cy="4405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939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8719658"/>
              </p:ext>
            </p:extLst>
          </p:nvPr>
        </p:nvGraphicFramePr>
        <p:xfrm>
          <a:off x="1531938" y="1304925"/>
          <a:ext cx="6689725" cy="455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1" name="Worksheet" r:id="rId3" imgW="5486278" imgH="3200333" progId="Excel.Sheet.8">
                  <p:embed/>
                </p:oleObj>
              </mc:Choice>
              <mc:Fallback>
                <p:oleObj name="Worksheet" r:id="rId3" imgW="5486278" imgH="3200333" progId="Excel.Sheet.8">
                  <p:embed/>
                  <p:pic>
                    <p:nvPicPr>
                      <p:cNvPr id="0" name="Chart 1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1938" y="1304925"/>
                        <a:ext cx="6689725" cy="4552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27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219200"/>
            <a:ext cx="518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DẠY HỌC TOÁN 6 THEO ĐỊNH HƯỚNG STEM, NÂNG CAO CHẤT LƯỢNG HỌC TẬP VÀ PHÁT TRIỂN NĂNG LỰC CHO HỌC SINH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Thanh Phat\Desktop\chia-khoa-thanh-co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0050" y="3783140"/>
            <a:ext cx="3873500" cy="2209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540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9" descr="phao ho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Content Placeholder 2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96400" cy="1676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219200"/>
            <a:ext cx="9144000" cy="3276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urveUp">
              <a:avLst/>
            </a:prstTxWarp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7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CẢM ƠN </a:t>
            </a:r>
            <a:r>
              <a:rPr lang="en-US" sz="700" b="1" dirty="0" err="1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7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00" b="1" dirty="0" err="1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7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00" b="1" dirty="0" err="1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7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00" b="1" dirty="0" err="1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7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00" b="1" dirty="0" err="1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7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00" b="1" dirty="0" err="1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2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6" descr="atom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716" y="1200282"/>
            <a:ext cx="1316567" cy="1469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4" descr="new053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" y="5534025"/>
            <a:ext cx="1143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4" descr="new053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01000" y="5534023"/>
            <a:ext cx="115146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20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 flipV="1">
            <a:off x="2292350" y="16002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2216150" y="4267200"/>
            <a:ext cx="457200" cy="3048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2673350" y="16002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 b="1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2673350" y="45720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2597150" y="24384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2673350" y="33528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228600" y="1752600"/>
            <a:ext cx="2673350" cy="2671762"/>
            <a:chOff x="140" y="1419"/>
            <a:chExt cx="1684" cy="1683"/>
          </a:xfrm>
        </p:grpSpPr>
        <p:sp>
          <p:nvSpPr>
            <p:cNvPr id="9" name="Oval 11"/>
            <p:cNvSpPr>
              <a:spLocks noChangeArrowheads="1"/>
            </p:cNvSpPr>
            <p:nvPr/>
          </p:nvSpPr>
          <p:spPr bwMode="gray">
            <a:xfrm>
              <a:off x="140" y="1419"/>
              <a:ext cx="1684" cy="168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Oval 12"/>
            <p:cNvSpPr>
              <a:spLocks noChangeArrowheads="1"/>
            </p:cNvSpPr>
            <p:nvPr/>
          </p:nvSpPr>
          <p:spPr bwMode="gray">
            <a:xfrm>
              <a:off x="251" y="1528"/>
              <a:ext cx="1461" cy="146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Oval 13"/>
            <p:cNvSpPr>
              <a:spLocks noChangeArrowheads="1"/>
            </p:cNvSpPr>
            <p:nvPr/>
          </p:nvSpPr>
          <p:spPr bwMode="gray">
            <a:xfrm>
              <a:off x="258" y="1536"/>
              <a:ext cx="1461" cy="146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Oval 14"/>
            <p:cNvSpPr>
              <a:spLocks noChangeArrowheads="1"/>
            </p:cNvSpPr>
            <p:nvPr/>
          </p:nvSpPr>
          <p:spPr bwMode="gray">
            <a:xfrm>
              <a:off x="323" y="1602"/>
              <a:ext cx="1317" cy="1316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" name="Oval 15"/>
            <p:cNvSpPr>
              <a:spLocks noChangeArrowheads="1"/>
            </p:cNvSpPr>
            <p:nvPr/>
          </p:nvSpPr>
          <p:spPr bwMode="gray">
            <a:xfrm>
              <a:off x="344" y="1623"/>
              <a:ext cx="1276" cy="127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4" name="Oval 16"/>
            <p:cNvSpPr>
              <a:spLocks noChangeArrowheads="1"/>
            </p:cNvSpPr>
            <p:nvPr/>
          </p:nvSpPr>
          <p:spPr bwMode="gray">
            <a:xfrm>
              <a:off x="360" y="1630"/>
              <a:ext cx="1246" cy="124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5" name="Oval 17"/>
            <p:cNvSpPr>
              <a:spLocks noChangeArrowheads="1"/>
            </p:cNvSpPr>
            <p:nvPr/>
          </p:nvSpPr>
          <p:spPr bwMode="gray">
            <a:xfrm>
              <a:off x="374" y="1642"/>
              <a:ext cx="1184" cy="116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6" name="Oval 18"/>
            <p:cNvSpPr>
              <a:spLocks noChangeArrowheads="1"/>
            </p:cNvSpPr>
            <p:nvPr/>
          </p:nvSpPr>
          <p:spPr bwMode="gray">
            <a:xfrm rot="16200000">
              <a:off x="443" y="1675"/>
              <a:ext cx="1053" cy="9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BÁO CÁO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AutoShape 20"/>
          <p:cNvSpPr>
            <a:spLocks noChangeArrowheads="1"/>
          </p:cNvSpPr>
          <p:nvPr/>
        </p:nvSpPr>
        <p:spPr bwMode="gray">
          <a:xfrm>
            <a:off x="3276600" y="1371600"/>
            <a:ext cx="53340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4679950" y="1447800"/>
            <a:ext cx="22515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I. ĐẶT VẤN ĐỀ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22"/>
          <p:cNvSpPr>
            <a:spLocks noChangeArrowheads="1"/>
          </p:cNvSpPr>
          <p:nvPr/>
        </p:nvSpPr>
        <p:spPr bwMode="gray">
          <a:xfrm>
            <a:off x="3276600" y="2178050"/>
            <a:ext cx="54102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4679950" y="2252246"/>
            <a:ext cx="309629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II.GIẢI QUYẾT VẤN ĐÊ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utoShape 24"/>
          <p:cNvSpPr>
            <a:spLocks noChangeArrowheads="1"/>
          </p:cNvSpPr>
          <p:nvPr/>
        </p:nvSpPr>
        <p:spPr bwMode="gray">
          <a:xfrm>
            <a:off x="3273424" y="3168650"/>
            <a:ext cx="5565776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4053909" y="3276600"/>
            <a:ext cx="34136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III. TÀI LIỆU THAM KHẢO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6"/>
          <p:cNvSpPr>
            <a:spLocks noChangeArrowheads="1"/>
          </p:cNvSpPr>
          <p:nvPr/>
        </p:nvSpPr>
        <p:spPr bwMode="gray">
          <a:xfrm>
            <a:off x="3187700" y="1489075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27"/>
          <p:cNvSpPr>
            <a:spLocks noChangeArrowheads="1"/>
          </p:cNvSpPr>
          <p:nvPr/>
        </p:nvSpPr>
        <p:spPr bwMode="gray">
          <a:xfrm>
            <a:off x="3200400" y="2286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Oval 28"/>
          <p:cNvSpPr>
            <a:spLocks noChangeArrowheads="1"/>
          </p:cNvSpPr>
          <p:nvPr/>
        </p:nvSpPr>
        <p:spPr bwMode="gray">
          <a:xfrm>
            <a:off x="3200400" y="327660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AutoShape 29"/>
          <p:cNvSpPr>
            <a:spLocks noChangeArrowheads="1"/>
          </p:cNvSpPr>
          <p:nvPr/>
        </p:nvSpPr>
        <p:spPr bwMode="gray">
          <a:xfrm>
            <a:off x="3352800" y="4343400"/>
            <a:ext cx="57150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Rectangle 30"/>
          <p:cNvSpPr>
            <a:spLocks noChangeArrowheads="1"/>
          </p:cNvSpPr>
          <p:nvPr/>
        </p:nvSpPr>
        <p:spPr bwMode="auto">
          <a:xfrm>
            <a:off x="3352800" y="4419600"/>
            <a:ext cx="56437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IV. MINH CHỨNG VỀ HIỆU QUẢ CỦA BIỆN PHÁP. 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34"/>
          <p:cNvSpPr>
            <a:spLocks noChangeArrowheads="1"/>
          </p:cNvSpPr>
          <p:nvPr/>
        </p:nvSpPr>
        <p:spPr bwMode="gray">
          <a:xfrm>
            <a:off x="3200400" y="44958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AutoShape 29"/>
          <p:cNvSpPr>
            <a:spLocks noChangeArrowheads="1"/>
          </p:cNvSpPr>
          <p:nvPr/>
        </p:nvSpPr>
        <p:spPr bwMode="gray">
          <a:xfrm>
            <a:off x="3352800" y="5181600"/>
            <a:ext cx="52578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Oval 34"/>
          <p:cNvSpPr>
            <a:spLocks noChangeArrowheads="1"/>
          </p:cNvSpPr>
          <p:nvPr/>
        </p:nvSpPr>
        <p:spPr bwMode="gray">
          <a:xfrm>
            <a:off x="3124200" y="5334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Line 3"/>
          <p:cNvSpPr>
            <a:spLocks noChangeShapeType="1"/>
          </p:cNvSpPr>
          <p:nvPr/>
        </p:nvSpPr>
        <p:spPr bwMode="auto">
          <a:xfrm>
            <a:off x="1981200" y="4495800"/>
            <a:ext cx="533400" cy="8382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2514600" y="5334000"/>
            <a:ext cx="609600" cy="762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4620260" y="5257800"/>
            <a:ext cx="20091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V. CAM KẾT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92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7" grpId="0" animBg="1"/>
      <p:bldP spid="18" grpId="0"/>
      <p:bldP spid="19" grpId="0" animBg="1"/>
      <p:bldP spid="20" grpId="0"/>
      <p:bldP spid="21" grpId="0" animBg="1"/>
      <p:bldP spid="22" grpId="0"/>
      <p:bldP spid="23" grpId="0" animBg="1"/>
      <p:bldP spid="24" grpId="0" animBg="1"/>
      <p:bldP spid="25" grpId="0" animBg="1"/>
      <p:bldP spid="26" grpId="0" animBg="1"/>
      <p:bldP spid="27" grpId="0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2"/>
          <p:cNvSpPr>
            <a:spLocks noChangeShapeType="1"/>
          </p:cNvSpPr>
          <p:nvPr/>
        </p:nvSpPr>
        <p:spPr bwMode="auto">
          <a:xfrm flipV="1">
            <a:off x="2368550" y="12192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2292350" y="3886200"/>
            <a:ext cx="457200" cy="3048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2749550" y="12192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 b="1" dirty="0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2749550" y="41910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2673350" y="20574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749550" y="29718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04800" y="1371600"/>
            <a:ext cx="2673350" cy="2671762"/>
            <a:chOff x="140" y="1419"/>
            <a:chExt cx="1684" cy="1683"/>
          </a:xfrm>
        </p:grpSpPr>
        <p:sp>
          <p:nvSpPr>
            <p:cNvPr id="7179" name="Oval 11"/>
            <p:cNvSpPr>
              <a:spLocks noChangeArrowheads="1"/>
            </p:cNvSpPr>
            <p:nvPr/>
          </p:nvSpPr>
          <p:spPr bwMode="gray">
            <a:xfrm>
              <a:off x="140" y="1419"/>
              <a:ext cx="1684" cy="168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180" name="Oval 12"/>
            <p:cNvSpPr>
              <a:spLocks noChangeArrowheads="1"/>
            </p:cNvSpPr>
            <p:nvPr/>
          </p:nvSpPr>
          <p:spPr bwMode="gray">
            <a:xfrm>
              <a:off x="251" y="1528"/>
              <a:ext cx="1461" cy="146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81" name="Oval 13"/>
            <p:cNvSpPr>
              <a:spLocks noChangeArrowheads="1"/>
            </p:cNvSpPr>
            <p:nvPr/>
          </p:nvSpPr>
          <p:spPr bwMode="gray">
            <a:xfrm>
              <a:off x="258" y="1536"/>
              <a:ext cx="1461" cy="146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82" name="Oval 14"/>
            <p:cNvSpPr>
              <a:spLocks noChangeArrowheads="1"/>
            </p:cNvSpPr>
            <p:nvPr/>
          </p:nvSpPr>
          <p:spPr bwMode="gray">
            <a:xfrm>
              <a:off x="323" y="1602"/>
              <a:ext cx="1317" cy="1316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83" name="Oval 15"/>
            <p:cNvSpPr>
              <a:spLocks noChangeArrowheads="1"/>
            </p:cNvSpPr>
            <p:nvPr/>
          </p:nvSpPr>
          <p:spPr bwMode="gray">
            <a:xfrm>
              <a:off x="344" y="1623"/>
              <a:ext cx="1276" cy="127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7184" name="Oval 16"/>
            <p:cNvSpPr>
              <a:spLocks noChangeArrowheads="1"/>
            </p:cNvSpPr>
            <p:nvPr/>
          </p:nvSpPr>
          <p:spPr bwMode="gray">
            <a:xfrm>
              <a:off x="360" y="1630"/>
              <a:ext cx="1246" cy="124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7185" name="Oval 17"/>
            <p:cNvSpPr>
              <a:spLocks noChangeArrowheads="1"/>
            </p:cNvSpPr>
            <p:nvPr/>
          </p:nvSpPr>
          <p:spPr bwMode="gray">
            <a:xfrm>
              <a:off x="374" y="1642"/>
              <a:ext cx="1184" cy="116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7186" name="Oval 18"/>
            <p:cNvSpPr>
              <a:spLocks noChangeArrowheads="1"/>
            </p:cNvSpPr>
            <p:nvPr/>
          </p:nvSpPr>
          <p:spPr bwMode="gray">
            <a:xfrm rot="16200000">
              <a:off x="443" y="1675"/>
              <a:ext cx="1053" cy="9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BÁO CÁO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88" name="AutoShape 20"/>
          <p:cNvSpPr>
            <a:spLocks noChangeArrowheads="1"/>
          </p:cNvSpPr>
          <p:nvPr/>
        </p:nvSpPr>
        <p:spPr bwMode="gray">
          <a:xfrm>
            <a:off x="3352800" y="990600"/>
            <a:ext cx="53340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9" name="Rectangle 21"/>
          <p:cNvSpPr>
            <a:spLocks noChangeArrowheads="1"/>
          </p:cNvSpPr>
          <p:nvPr/>
        </p:nvSpPr>
        <p:spPr bwMode="auto">
          <a:xfrm>
            <a:off x="4756150" y="1066800"/>
            <a:ext cx="22515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I. ĐẶT VẤN ĐỀ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0" name="AutoShape 22"/>
          <p:cNvSpPr>
            <a:spLocks noChangeArrowheads="1"/>
          </p:cNvSpPr>
          <p:nvPr/>
        </p:nvSpPr>
        <p:spPr bwMode="gray">
          <a:xfrm>
            <a:off x="3352800" y="1797050"/>
            <a:ext cx="54102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4756150" y="1871246"/>
            <a:ext cx="309629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II.GIẢI QUYẾT VẤN ĐÊ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2" name="AutoShape 24"/>
          <p:cNvSpPr>
            <a:spLocks noChangeArrowheads="1"/>
          </p:cNvSpPr>
          <p:nvPr/>
        </p:nvSpPr>
        <p:spPr bwMode="gray">
          <a:xfrm>
            <a:off x="3349624" y="2787650"/>
            <a:ext cx="5565776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3" name="Rectangle 25"/>
          <p:cNvSpPr>
            <a:spLocks noChangeArrowheads="1"/>
          </p:cNvSpPr>
          <p:nvPr/>
        </p:nvSpPr>
        <p:spPr bwMode="auto">
          <a:xfrm>
            <a:off x="4130109" y="2895600"/>
            <a:ext cx="34136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III. TÀI LIỆU THAM KHẢO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4" name="Oval 26"/>
          <p:cNvSpPr>
            <a:spLocks noChangeArrowheads="1"/>
          </p:cNvSpPr>
          <p:nvPr/>
        </p:nvSpPr>
        <p:spPr bwMode="gray">
          <a:xfrm>
            <a:off x="3263900" y="1108075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5" name="Oval 27"/>
          <p:cNvSpPr>
            <a:spLocks noChangeArrowheads="1"/>
          </p:cNvSpPr>
          <p:nvPr/>
        </p:nvSpPr>
        <p:spPr bwMode="gray">
          <a:xfrm>
            <a:off x="3276600" y="1905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6" name="Oval 28"/>
          <p:cNvSpPr>
            <a:spLocks noChangeArrowheads="1"/>
          </p:cNvSpPr>
          <p:nvPr/>
        </p:nvSpPr>
        <p:spPr bwMode="gray">
          <a:xfrm>
            <a:off x="3276600" y="289560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7" name="AutoShape 29"/>
          <p:cNvSpPr>
            <a:spLocks noChangeArrowheads="1"/>
          </p:cNvSpPr>
          <p:nvPr/>
        </p:nvSpPr>
        <p:spPr bwMode="gray">
          <a:xfrm>
            <a:off x="3429000" y="3962400"/>
            <a:ext cx="57150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8" name="Rectangle 30"/>
          <p:cNvSpPr>
            <a:spLocks noChangeArrowheads="1"/>
          </p:cNvSpPr>
          <p:nvPr/>
        </p:nvSpPr>
        <p:spPr bwMode="auto">
          <a:xfrm>
            <a:off x="3429000" y="4038600"/>
            <a:ext cx="56437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IV. MINH CHỨNG VỀ HIỆU QUẢ CỦA BIỆN PHÁP. 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02" name="Oval 34"/>
          <p:cNvSpPr>
            <a:spLocks noChangeArrowheads="1"/>
          </p:cNvSpPr>
          <p:nvPr/>
        </p:nvSpPr>
        <p:spPr bwMode="gray">
          <a:xfrm>
            <a:off x="3276600" y="41148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AutoShape 29"/>
          <p:cNvSpPr>
            <a:spLocks noChangeArrowheads="1"/>
          </p:cNvSpPr>
          <p:nvPr/>
        </p:nvSpPr>
        <p:spPr bwMode="gray">
          <a:xfrm>
            <a:off x="3429000" y="4800600"/>
            <a:ext cx="52578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Oval 34"/>
          <p:cNvSpPr>
            <a:spLocks noChangeArrowheads="1"/>
          </p:cNvSpPr>
          <p:nvPr/>
        </p:nvSpPr>
        <p:spPr bwMode="gray">
          <a:xfrm>
            <a:off x="3200400" y="4953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Line 3"/>
          <p:cNvSpPr>
            <a:spLocks noChangeShapeType="1"/>
          </p:cNvSpPr>
          <p:nvPr/>
        </p:nvSpPr>
        <p:spPr bwMode="auto">
          <a:xfrm>
            <a:off x="2057400" y="4114800"/>
            <a:ext cx="533400" cy="8382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" name="Line 5"/>
          <p:cNvSpPr>
            <a:spLocks noChangeShapeType="1"/>
          </p:cNvSpPr>
          <p:nvPr/>
        </p:nvSpPr>
        <p:spPr bwMode="auto">
          <a:xfrm>
            <a:off x="2590800" y="4953000"/>
            <a:ext cx="609600" cy="762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" name="Rectangle 30"/>
          <p:cNvSpPr>
            <a:spLocks noChangeArrowheads="1"/>
          </p:cNvSpPr>
          <p:nvPr/>
        </p:nvSpPr>
        <p:spPr bwMode="auto">
          <a:xfrm>
            <a:off x="4696460" y="4876800"/>
            <a:ext cx="20091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V. CAM KẾT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8794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animBg="1"/>
      <p:bldP spid="7172" grpId="0" animBg="1"/>
      <p:bldP spid="7173" grpId="0" animBg="1"/>
      <p:bldP spid="7175" grpId="0" animBg="1"/>
      <p:bldP spid="7188" grpId="0" animBg="1"/>
      <p:bldP spid="7189" grpId="0"/>
      <p:bldP spid="7192" grpId="0" animBg="1"/>
      <p:bldP spid="7193" grpId="0"/>
      <p:bldP spid="7194" grpId="0" animBg="1"/>
      <p:bldP spid="7196" grpId="0" animBg="1"/>
      <p:bldP spid="7197" grpId="0" animBg="1"/>
      <p:bldP spid="7198" grpId="0"/>
      <p:bldP spid="7202" grpId="0" animBg="1"/>
      <p:bldP spid="29" grpId="0" animBg="1"/>
      <p:bldP spid="30" grpId="0" animBg="1"/>
      <p:bldP spid="32" grpId="0" animBg="1"/>
      <p:bldP spid="33" grpId="0" animBg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45967" y="6356350"/>
            <a:ext cx="2895600" cy="365125"/>
          </a:xfrm>
        </p:spPr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115966" name="Rectangle 254"/>
          <p:cNvSpPr>
            <a:spLocks noChangeArrowheads="1"/>
          </p:cNvSpPr>
          <p:nvPr/>
        </p:nvSpPr>
        <p:spPr bwMode="gray">
          <a:xfrm rot="3419336">
            <a:off x="1099804" y="4278313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67" name="Text Box 255"/>
          <p:cNvSpPr txBox="1">
            <a:spLocks noChangeArrowheads="1"/>
          </p:cNvSpPr>
          <p:nvPr/>
        </p:nvSpPr>
        <p:spPr bwMode="gray">
          <a:xfrm>
            <a:off x="1155367" y="43211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115969" name="Rectangle 257"/>
          <p:cNvSpPr>
            <a:spLocks noChangeArrowheads="1"/>
          </p:cNvSpPr>
          <p:nvPr/>
        </p:nvSpPr>
        <p:spPr bwMode="gray">
          <a:xfrm rot="3419336">
            <a:off x="1099804" y="17637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70" name="Text Box 258"/>
          <p:cNvSpPr txBox="1">
            <a:spLocks noChangeArrowheads="1"/>
          </p:cNvSpPr>
          <p:nvPr/>
        </p:nvSpPr>
        <p:spPr bwMode="gray">
          <a:xfrm>
            <a:off x="2450767" y="1851025"/>
            <a:ext cx="652454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71" name="Text Box 259"/>
          <p:cNvSpPr txBox="1">
            <a:spLocks noChangeArrowheads="1"/>
          </p:cNvSpPr>
          <p:nvPr/>
        </p:nvSpPr>
        <p:spPr bwMode="gray">
          <a:xfrm>
            <a:off x="1155367" y="18065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115973" name="Rectangle 261"/>
          <p:cNvSpPr>
            <a:spLocks noChangeArrowheads="1"/>
          </p:cNvSpPr>
          <p:nvPr/>
        </p:nvSpPr>
        <p:spPr bwMode="gray">
          <a:xfrm rot="3419336">
            <a:off x="1099804" y="26019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74" name="Text Box 262"/>
          <p:cNvSpPr txBox="1">
            <a:spLocks noChangeArrowheads="1"/>
          </p:cNvSpPr>
          <p:nvPr/>
        </p:nvSpPr>
        <p:spPr bwMode="gray">
          <a:xfrm>
            <a:off x="1155367" y="26447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115976" name="Rectangle 264"/>
          <p:cNvSpPr>
            <a:spLocks noChangeArrowheads="1"/>
          </p:cNvSpPr>
          <p:nvPr/>
        </p:nvSpPr>
        <p:spPr bwMode="gray">
          <a:xfrm rot="3419336">
            <a:off x="1099804" y="344011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77" name="Text Box 265"/>
          <p:cNvSpPr txBox="1">
            <a:spLocks noChangeArrowheads="1"/>
          </p:cNvSpPr>
          <p:nvPr/>
        </p:nvSpPr>
        <p:spPr bwMode="gray">
          <a:xfrm>
            <a:off x="1155367" y="34829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115979" name="Rectangle 267"/>
          <p:cNvSpPr>
            <a:spLocks noChangeArrowheads="1"/>
          </p:cNvSpPr>
          <p:nvPr/>
        </p:nvSpPr>
        <p:spPr bwMode="ltGray">
          <a:xfrm rot="3419336">
            <a:off x="1099804" y="5138738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15980" name="Text Box 268"/>
          <p:cNvSpPr txBox="1">
            <a:spLocks noChangeArrowheads="1"/>
          </p:cNvSpPr>
          <p:nvPr/>
        </p:nvSpPr>
        <p:spPr bwMode="gray">
          <a:xfrm>
            <a:off x="1155367" y="518160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115981" name="Text Box 269"/>
          <p:cNvSpPr txBox="1">
            <a:spLocks noChangeArrowheads="1"/>
          </p:cNvSpPr>
          <p:nvPr/>
        </p:nvSpPr>
        <p:spPr bwMode="gray">
          <a:xfrm>
            <a:off x="2450767" y="2713038"/>
            <a:ext cx="561083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82" name="Text Box 270"/>
          <p:cNvSpPr txBox="1">
            <a:spLocks noChangeArrowheads="1"/>
          </p:cNvSpPr>
          <p:nvPr/>
        </p:nvSpPr>
        <p:spPr bwMode="gray">
          <a:xfrm>
            <a:off x="2450767" y="3552825"/>
            <a:ext cx="314541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phạm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83" name="Text Box 271"/>
          <p:cNvSpPr txBox="1">
            <a:spLocks noChangeArrowheads="1"/>
          </p:cNvSpPr>
          <p:nvPr/>
        </p:nvSpPr>
        <p:spPr bwMode="gray">
          <a:xfrm>
            <a:off x="2450767" y="4394200"/>
            <a:ext cx="132119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84" name="Text Box 272"/>
          <p:cNvSpPr txBox="1">
            <a:spLocks noChangeArrowheads="1"/>
          </p:cNvSpPr>
          <p:nvPr/>
        </p:nvSpPr>
        <p:spPr bwMode="gray">
          <a:xfrm>
            <a:off x="2450767" y="5245100"/>
            <a:ext cx="259558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AutoShape 22"/>
          <p:cNvSpPr>
            <a:spLocks noChangeArrowheads="1"/>
          </p:cNvSpPr>
          <p:nvPr/>
        </p:nvSpPr>
        <p:spPr bwMode="gray">
          <a:xfrm>
            <a:off x="1447800" y="381000"/>
            <a:ext cx="5943600" cy="838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 II.GIẢI QUYẾT VẤN ĐỀ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221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159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1159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1159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1159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1159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159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159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1159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1159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1159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1159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1159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966" grpId="0" animBg="1"/>
      <p:bldP spid="115967" grpId="0"/>
      <p:bldP spid="115973" grpId="0" animBg="1"/>
      <p:bldP spid="115974" grpId="0"/>
      <p:bldP spid="115976" grpId="0" animBg="1"/>
      <p:bldP spid="115977" grpId="0"/>
      <p:bldP spid="115979" grpId="0" animBg="1"/>
      <p:bldP spid="115980" grpId="0"/>
      <p:bldP spid="115981" grpId="0"/>
      <p:bldP spid="115982" grpId="0"/>
      <p:bldP spid="115983" grpId="0"/>
      <p:bldP spid="11598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66800"/>
            <a:ext cx="641087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9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41126"/>
            <a:ext cx="8332312" cy="60198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660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18650</TotalTime>
  <Words>1616</Words>
  <Application>Microsoft Office PowerPoint</Application>
  <PresentationFormat>On-screen Show (4:3)</PresentationFormat>
  <Paragraphs>373</Paragraphs>
  <Slides>51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4" baseType="lpstr">
      <vt:lpstr>Office Theme</vt:lpstr>
      <vt:lpstr>Worksheet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AutoBVT</cp:lastModifiedBy>
  <cp:revision>46</cp:revision>
  <dcterms:created xsi:type="dcterms:W3CDTF">2020-11-25T00:48:44Z</dcterms:created>
  <dcterms:modified xsi:type="dcterms:W3CDTF">2021-01-27T01:39:46Z</dcterms:modified>
</cp:coreProperties>
</file>