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7" r:id="rId5"/>
    <p:sldId id="266" r:id="rId6"/>
    <p:sldId id="260" r:id="rId7"/>
    <p:sldId id="261" r:id="rId8"/>
    <p:sldId id="262" r:id="rId9"/>
    <p:sldId id="263" r:id="rId10"/>
    <p:sldId id="264" r:id="rId11"/>
    <p:sldId id="265" r:id="rId12"/>
    <p:sldId id="268" r:id="rId13"/>
    <p:sldId id="269" r:id="rId14"/>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45" y="-21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1F662E-7F65-4FB8-A3ED-A1D4B9B8CFB3}"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577045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1F662E-7F65-4FB8-A3ED-A1D4B9B8CFB3}"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1546365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1F662E-7F65-4FB8-A3ED-A1D4B9B8CFB3}"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1768374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1F662E-7F65-4FB8-A3ED-A1D4B9B8CFB3}"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766583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1F662E-7F65-4FB8-A3ED-A1D4B9B8CFB3}"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2104679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1F662E-7F65-4FB8-A3ED-A1D4B9B8CFB3}"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3592985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1F662E-7F65-4FB8-A3ED-A1D4B9B8CFB3}" type="datetimeFigureOut">
              <a:rPr lang="en-US" smtClean="0"/>
              <a:t>11/26/2020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3259890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1F662E-7F65-4FB8-A3ED-A1D4B9B8CFB3}" type="datetimeFigureOut">
              <a:rPr lang="en-US" smtClean="0"/>
              <a:t>11/26/2020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4208317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1F662E-7F65-4FB8-A3ED-A1D4B9B8CFB3}" type="datetimeFigureOut">
              <a:rPr lang="en-US" smtClean="0"/>
              <a:t>11/26/2020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1101933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1F662E-7F65-4FB8-A3ED-A1D4B9B8CFB3}"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2688195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1F662E-7F65-4FB8-A3ED-A1D4B9B8CFB3}"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B0BF96-5C08-49B9-9E2E-6CAF0B199DBA}" type="slidenum">
              <a:rPr lang="en-US" smtClean="0"/>
              <a:t>‹#›</a:t>
            </a:fld>
            <a:endParaRPr lang="en-US"/>
          </a:p>
        </p:txBody>
      </p:sp>
    </p:spTree>
    <p:extLst>
      <p:ext uri="{BB962C8B-B14F-4D97-AF65-F5344CB8AC3E}">
        <p14:creationId xmlns:p14="http://schemas.microsoft.com/office/powerpoint/2010/main" val="2464934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1F662E-7F65-4FB8-A3ED-A1D4B9B8CFB3}" type="datetimeFigureOut">
              <a:rPr lang="en-US" smtClean="0"/>
              <a:t>11/26/2020</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B0BF96-5C08-49B9-9E2E-6CAF0B199DBA}" type="slidenum">
              <a:rPr lang="en-US" smtClean="0"/>
              <a:t>‹#›</a:t>
            </a:fld>
            <a:endParaRPr lang="en-US"/>
          </a:p>
        </p:txBody>
      </p:sp>
    </p:spTree>
    <p:extLst>
      <p:ext uri="{BB962C8B-B14F-4D97-AF65-F5344CB8AC3E}">
        <p14:creationId xmlns:p14="http://schemas.microsoft.com/office/powerpoint/2010/main" val="3385460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cho slide powerpoint 2007 - hinhanhsieudep.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8072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43000" y="2209800"/>
            <a:ext cx="6800160" cy="2308324"/>
          </a:xfrm>
          <a:prstGeom prst="rect">
            <a:avLst/>
          </a:prstGeom>
          <a:noFill/>
        </p:spPr>
        <p:txBody>
          <a:bodyPr wrap="square" rtlCol="0">
            <a:spAutoFit/>
          </a:bodyPr>
          <a:lstStyle/>
          <a:p>
            <a:r>
              <a:rPr lang="en-US" sz="4800" b="1" dirty="0" err="1" smtClean="0">
                <a:solidFill>
                  <a:schemeClr val="tx1">
                    <a:lumMod val="95000"/>
                    <a:lumOff val="5000"/>
                  </a:schemeClr>
                </a:solidFill>
              </a:rPr>
              <a:t>Tuần</a:t>
            </a:r>
            <a:r>
              <a:rPr lang="en-US" sz="4800" b="1" dirty="0" smtClean="0">
                <a:solidFill>
                  <a:schemeClr val="tx1">
                    <a:lumMod val="95000"/>
                    <a:lumOff val="5000"/>
                  </a:schemeClr>
                </a:solidFill>
              </a:rPr>
              <a:t> 12</a:t>
            </a:r>
          </a:p>
          <a:p>
            <a:r>
              <a:rPr lang="en-US" sz="4800" b="1" dirty="0" err="1" smtClean="0">
                <a:solidFill>
                  <a:schemeClr val="tx1">
                    <a:lumMod val="95000"/>
                    <a:lumOff val="5000"/>
                  </a:schemeClr>
                </a:solidFill>
              </a:rPr>
              <a:t>Tiết</a:t>
            </a:r>
            <a:r>
              <a:rPr lang="en-US" sz="4800" b="1" dirty="0" smtClean="0">
                <a:solidFill>
                  <a:schemeClr val="tx1">
                    <a:lumMod val="95000"/>
                    <a:lumOff val="5000"/>
                  </a:schemeClr>
                </a:solidFill>
              </a:rPr>
              <a:t> </a:t>
            </a:r>
            <a:r>
              <a:rPr lang="en-US" sz="4800" b="1" dirty="0" smtClean="0">
                <a:solidFill>
                  <a:schemeClr val="tx1">
                    <a:lumMod val="95000"/>
                    <a:lumOff val="5000"/>
                  </a:schemeClr>
                </a:solidFill>
              </a:rPr>
              <a:t>26</a:t>
            </a:r>
            <a:endParaRPr lang="en-US" sz="4800" b="1" dirty="0" smtClean="0">
              <a:solidFill>
                <a:schemeClr val="tx1">
                  <a:lumMod val="95000"/>
                  <a:lumOff val="5000"/>
                </a:schemeClr>
              </a:solidFill>
            </a:endParaRPr>
          </a:p>
          <a:p>
            <a:pPr algn="ctr"/>
            <a:r>
              <a:rPr lang="en-US" sz="4800" b="1" dirty="0" err="1" smtClean="0">
                <a:solidFill>
                  <a:srgbClr val="FF0000"/>
                </a:solidFill>
              </a:rPr>
              <a:t>Ánh</a:t>
            </a:r>
            <a:r>
              <a:rPr lang="en-US" sz="4800" b="1" dirty="0" smtClean="0">
                <a:solidFill>
                  <a:srgbClr val="FF0000"/>
                </a:solidFill>
              </a:rPr>
              <a:t> </a:t>
            </a:r>
            <a:r>
              <a:rPr lang="en-US" sz="4800" b="1" dirty="0" err="1" smtClean="0">
                <a:solidFill>
                  <a:srgbClr val="FF0000"/>
                </a:solidFill>
              </a:rPr>
              <a:t>Trăng</a:t>
            </a:r>
            <a:endParaRPr lang="en-US" sz="4800" b="1" dirty="0">
              <a:solidFill>
                <a:srgbClr val="FF0000"/>
              </a:solidFill>
            </a:endParaRPr>
          </a:p>
        </p:txBody>
      </p:sp>
    </p:spTree>
    <p:extLst>
      <p:ext uri="{BB962C8B-B14F-4D97-AF65-F5344CB8AC3E}">
        <p14:creationId xmlns:p14="http://schemas.microsoft.com/office/powerpoint/2010/main" val="13849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5632311"/>
          </a:xfrm>
          <a:prstGeom prst="rect">
            <a:avLst/>
          </a:prstGeom>
          <a:noFill/>
        </p:spPr>
        <p:txBody>
          <a:bodyPr wrap="square" rtlCol="0">
            <a:spAutoFit/>
          </a:bodyPr>
          <a:lstStyle/>
          <a:p>
            <a:r>
              <a:rPr lang="en-US" sz="3600" b="1" dirty="0" smtClean="0">
                <a:solidFill>
                  <a:srgbClr val="FF0000"/>
                </a:solidFill>
              </a:rPr>
              <a:t>IV. </a:t>
            </a:r>
            <a:r>
              <a:rPr lang="en-US" sz="3600" b="1" dirty="0" err="1" smtClean="0">
                <a:solidFill>
                  <a:srgbClr val="FF0000"/>
                </a:solidFill>
              </a:rPr>
              <a:t>Tổng</a:t>
            </a:r>
            <a:r>
              <a:rPr lang="en-US" sz="3600" b="1" dirty="0" smtClean="0">
                <a:solidFill>
                  <a:srgbClr val="FF0000"/>
                </a:solidFill>
              </a:rPr>
              <a:t> </a:t>
            </a:r>
            <a:r>
              <a:rPr lang="en-US" sz="3600" b="1" dirty="0" err="1" smtClean="0">
                <a:solidFill>
                  <a:srgbClr val="FF0000"/>
                </a:solidFill>
              </a:rPr>
              <a:t>kết</a:t>
            </a:r>
            <a:endParaRPr lang="en-US" sz="3600" b="1" dirty="0" smtClean="0">
              <a:solidFill>
                <a:srgbClr val="FF0000"/>
              </a:solidFill>
            </a:endParaRPr>
          </a:p>
          <a:p>
            <a:r>
              <a:rPr lang="en-US" sz="3600" b="1" dirty="0" smtClean="0">
                <a:solidFill>
                  <a:srgbClr val="FF0000"/>
                </a:solidFill>
              </a:rPr>
              <a:t>     1. </a:t>
            </a:r>
            <a:r>
              <a:rPr lang="en-US" sz="3600" b="1" dirty="0" err="1">
                <a:solidFill>
                  <a:srgbClr val="FF0000"/>
                </a:solidFill>
              </a:rPr>
              <a:t>N</a:t>
            </a:r>
            <a:r>
              <a:rPr lang="en-US" sz="3600" b="1" dirty="0" err="1" smtClean="0">
                <a:solidFill>
                  <a:srgbClr val="FF0000"/>
                </a:solidFill>
              </a:rPr>
              <a:t>ghệ</a:t>
            </a:r>
            <a:r>
              <a:rPr lang="en-US" sz="3600" b="1" dirty="0" smtClean="0">
                <a:solidFill>
                  <a:srgbClr val="FF0000"/>
                </a:solidFill>
              </a:rPr>
              <a:t> </a:t>
            </a:r>
            <a:r>
              <a:rPr lang="en-US" sz="3600" b="1" dirty="0" err="1" smtClean="0">
                <a:solidFill>
                  <a:srgbClr val="FF0000"/>
                </a:solidFill>
              </a:rPr>
              <a:t>thuật</a:t>
            </a:r>
            <a:endParaRPr lang="en-US" sz="3600" b="1" dirty="0" smtClean="0">
              <a:solidFill>
                <a:srgbClr val="FF0000"/>
              </a:solidFill>
            </a:endParaRPr>
          </a:p>
          <a:p>
            <a:r>
              <a:rPr lang="en-US" sz="3600" b="1" dirty="0" smtClean="0"/>
              <a:t>-</a:t>
            </a:r>
            <a:r>
              <a:rPr lang="en-US" sz="3600" b="1" dirty="0" smtClean="0">
                <a:solidFill>
                  <a:srgbClr val="FF0000"/>
                </a:solidFill>
              </a:rPr>
              <a:t> </a:t>
            </a:r>
            <a:r>
              <a:rPr lang="vi-VN" sz="3600" b="1" dirty="0"/>
              <a:t>Bài thơ viết theo thể thơ năm chữ bố cục rõ ràng, mạch lạc. “Ánh trăng” có sự kết hợp nhuần nhuyễn giữa trữ tình và tự sự, hình ảnh thơ vừa cụ thể, vừa sinh động vừa khát, giàu tính biểu cảm, giọng điệu tâm tình tự nhiên như lời tâm sự của nhân vật trữ tình.</a:t>
            </a:r>
            <a:endParaRPr lang="en-US" sz="3600" b="1" dirty="0" smtClean="0">
              <a:solidFill>
                <a:srgbClr val="FF0000"/>
              </a:solidFill>
            </a:endParaRPr>
          </a:p>
        </p:txBody>
      </p:sp>
    </p:spTree>
    <p:extLst>
      <p:ext uri="{BB962C8B-B14F-4D97-AF65-F5344CB8AC3E}">
        <p14:creationId xmlns:p14="http://schemas.microsoft.com/office/powerpoint/2010/main" val="57190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6740307"/>
          </a:xfrm>
          <a:prstGeom prst="rect">
            <a:avLst/>
          </a:prstGeom>
          <a:noFill/>
        </p:spPr>
        <p:txBody>
          <a:bodyPr wrap="square" rtlCol="0">
            <a:spAutoFit/>
          </a:bodyPr>
          <a:lstStyle/>
          <a:p>
            <a:r>
              <a:rPr lang="en-US" sz="3600" b="1" dirty="0" smtClean="0">
                <a:solidFill>
                  <a:srgbClr val="FF0000"/>
                </a:solidFill>
              </a:rPr>
              <a:t>IV. </a:t>
            </a:r>
            <a:r>
              <a:rPr lang="en-US" sz="3600" b="1" dirty="0" err="1" smtClean="0">
                <a:solidFill>
                  <a:srgbClr val="FF0000"/>
                </a:solidFill>
              </a:rPr>
              <a:t>Tổng</a:t>
            </a:r>
            <a:r>
              <a:rPr lang="en-US" sz="3600" b="1" dirty="0" smtClean="0">
                <a:solidFill>
                  <a:srgbClr val="FF0000"/>
                </a:solidFill>
              </a:rPr>
              <a:t> </a:t>
            </a:r>
            <a:r>
              <a:rPr lang="en-US" sz="3600" b="1" dirty="0" err="1" smtClean="0">
                <a:solidFill>
                  <a:srgbClr val="FF0000"/>
                </a:solidFill>
              </a:rPr>
              <a:t>kết</a:t>
            </a:r>
            <a:endParaRPr lang="en-US" sz="3600" b="1" dirty="0" smtClean="0">
              <a:solidFill>
                <a:srgbClr val="FF0000"/>
              </a:solidFill>
            </a:endParaRPr>
          </a:p>
          <a:p>
            <a:r>
              <a:rPr lang="en-US" sz="3600" b="1" dirty="0" smtClean="0">
                <a:solidFill>
                  <a:srgbClr val="FF0000"/>
                </a:solidFill>
              </a:rPr>
              <a:t>     2. Ý </a:t>
            </a:r>
            <a:r>
              <a:rPr lang="en-US" sz="3600" b="1" dirty="0" err="1" smtClean="0">
                <a:solidFill>
                  <a:srgbClr val="FF0000"/>
                </a:solidFill>
              </a:rPr>
              <a:t>Nghĩa</a:t>
            </a:r>
            <a:endParaRPr lang="en-US" sz="3600" b="1" dirty="0" smtClean="0">
              <a:solidFill>
                <a:srgbClr val="FF0000"/>
              </a:solidFill>
            </a:endParaRPr>
          </a:p>
          <a:p>
            <a:r>
              <a:rPr lang="en-US" sz="3600" b="1" dirty="0" smtClean="0"/>
              <a:t>- T</a:t>
            </a:r>
            <a:r>
              <a:rPr lang="vi-VN" sz="3600" b="1" dirty="0" smtClean="0"/>
              <a:t>hiên </a:t>
            </a:r>
            <a:r>
              <a:rPr lang="vi-VN" sz="3600" b="1" dirty="0"/>
              <a:t>nhiên tươi đẹp gần gũi, gắn bó trong cảnh gian khó.</a:t>
            </a:r>
          </a:p>
          <a:p>
            <a:r>
              <a:rPr lang="en-US" sz="3600" b="1" dirty="0" smtClean="0"/>
              <a:t>-</a:t>
            </a:r>
            <a:r>
              <a:rPr lang="en-US" sz="3600" b="1" dirty="0"/>
              <a:t> </a:t>
            </a:r>
            <a:r>
              <a:rPr lang="vi-VN" sz="3600" b="1" dirty="0" smtClean="0"/>
              <a:t>Tuổi </a:t>
            </a:r>
            <a:r>
              <a:rPr lang="vi-VN" sz="3600" b="1" dirty="0"/>
              <a:t>thơ ngọt ngào : “Trần trụi với thiên nhiên - hồn nhiên như cây cỏ”.</a:t>
            </a:r>
          </a:p>
          <a:p>
            <a:r>
              <a:rPr lang="en-US" sz="3600" b="1" dirty="0" smtClean="0"/>
              <a:t>- </a:t>
            </a:r>
            <a:r>
              <a:rPr lang="vi-VN" sz="3600" b="1" dirty="0" smtClean="0"/>
              <a:t>Quá </a:t>
            </a:r>
            <a:r>
              <a:rPr lang="vi-VN" sz="3600" b="1" dirty="0"/>
              <a:t>khứ thời chiến đấu : quan hệ thân tình khăng khít</a:t>
            </a:r>
            <a:r>
              <a:rPr lang="vi-VN" sz="3600" dirty="0" smtClean="0"/>
              <a:t>.</a:t>
            </a:r>
            <a:endParaRPr lang="en-US" sz="3600" dirty="0" smtClean="0"/>
          </a:p>
          <a:p>
            <a:r>
              <a:rPr lang="en-US" sz="3600" b="1" dirty="0" smtClean="0"/>
              <a:t>- </a:t>
            </a:r>
            <a:r>
              <a:rPr lang="vi-VN" sz="3600" b="1" dirty="0" smtClean="0"/>
              <a:t>Tình </a:t>
            </a:r>
            <a:r>
              <a:rPr lang="vi-VN" sz="3600" b="1" dirty="0"/>
              <a:t>nghĩa thủy chung : tình nghĩa trọn vẹn trong sáng năm tháng chiến đấu.</a:t>
            </a:r>
          </a:p>
          <a:p>
            <a:endParaRPr lang="en-US" sz="3600" b="1" dirty="0" smtClean="0">
              <a:solidFill>
                <a:srgbClr val="FF0000"/>
              </a:solidFill>
            </a:endParaRPr>
          </a:p>
        </p:txBody>
      </p:sp>
    </p:spTree>
    <p:extLst>
      <p:ext uri="{BB962C8B-B14F-4D97-AF65-F5344CB8AC3E}">
        <p14:creationId xmlns:p14="http://schemas.microsoft.com/office/powerpoint/2010/main" val="382826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2862322"/>
          </a:xfrm>
          <a:prstGeom prst="rect">
            <a:avLst/>
          </a:prstGeom>
          <a:noFill/>
        </p:spPr>
        <p:txBody>
          <a:bodyPr wrap="square" rtlCol="0">
            <a:spAutoFit/>
          </a:bodyPr>
          <a:lstStyle/>
          <a:p>
            <a:r>
              <a:rPr lang="en-US" sz="3600" b="1" dirty="0" smtClean="0">
                <a:solidFill>
                  <a:srgbClr val="FF0000"/>
                </a:solidFill>
              </a:rPr>
              <a:t>V. </a:t>
            </a:r>
            <a:r>
              <a:rPr lang="en-US" sz="3600" b="1" dirty="0" err="1" smtClean="0">
                <a:solidFill>
                  <a:srgbClr val="FF0000"/>
                </a:solidFill>
              </a:rPr>
              <a:t>luyện</a:t>
            </a:r>
            <a:r>
              <a:rPr lang="en-US" sz="3600" b="1" dirty="0" smtClean="0">
                <a:solidFill>
                  <a:srgbClr val="FF0000"/>
                </a:solidFill>
              </a:rPr>
              <a:t> </a:t>
            </a:r>
            <a:r>
              <a:rPr lang="en-US" sz="3600" b="1" dirty="0" err="1" smtClean="0">
                <a:solidFill>
                  <a:srgbClr val="FF0000"/>
                </a:solidFill>
              </a:rPr>
              <a:t>tập</a:t>
            </a:r>
            <a:endParaRPr lang="en-US" sz="3600" b="1" dirty="0" smtClean="0">
              <a:solidFill>
                <a:srgbClr val="FF0000"/>
              </a:solidFill>
            </a:endParaRPr>
          </a:p>
          <a:p>
            <a:r>
              <a:rPr lang="vi-VN" sz="3600" dirty="0"/>
              <a:t>Tưởng tượng mình là nhân vật </a:t>
            </a:r>
            <a:r>
              <a:rPr lang="en-US" sz="3600" dirty="0" err="1" smtClean="0"/>
              <a:t>trữ</a:t>
            </a:r>
            <a:r>
              <a:rPr lang="en-US" sz="3600" dirty="0" smtClean="0"/>
              <a:t> </a:t>
            </a:r>
            <a:r>
              <a:rPr lang="en-US" sz="3600" dirty="0" err="1" smtClean="0"/>
              <a:t>tình</a:t>
            </a:r>
            <a:r>
              <a:rPr lang="en-US" sz="3600" dirty="0" smtClean="0"/>
              <a:t> </a:t>
            </a:r>
            <a:r>
              <a:rPr lang="en-US" sz="3600" dirty="0" err="1" smtClean="0"/>
              <a:t>trong</a:t>
            </a:r>
            <a:r>
              <a:rPr lang="en-US" sz="3600" dirty="0" smtClean="0"/>
              <a:t> </a:t>
            </a:r>
            <a:r>
              <a:rPr lang="en-US" sz="3600" dirty="0" err="1" smtClean="0"/>
              <a:t>Ánh</a:t>
            </a:r>
            <a:r>
              <a:rPr lang="en-US" sz="3600" dirty="0" smtClean="0"/>
              <a:t> </a:t>
            </a:r>
            <a:r>
              <a:rPr lang="en-US" sz="3600" dirty="0" err="1" smtClean="0"/>
              <a:t>Trăng</a:t>
            </a:r>
            <a:r>
              <a:rPr lang="en-US" sz="3600" dirty="0" smtClean="0"/>
              <a:t> </a:t>
            </a:r>
            <a:r>
              <a:rPr lang="en-US" sz="3600" dirty="0" err="1" smtClean="0"/>
              <a:t>em</a:t>
            </a:r>
            <a:r>
              <a:rPr lang="en-US" sz="3600" dirty="0" smtClean="0"/>
              <a:t> </a:t>
            </a:r>
            <a:r>
              <a:rPr lang="en-US" sz="3600" dirty="0" err="1" smtClean="0"/>
              <a:t>hãy</a:t>
            </a:r>
            <a:r>
              <a:rPr lang="en-US" sz="3600" dirty="0" smtClean="0"/>
              <a:t> </a:t>
            </a:r>
            <a:r>
              <a:rPr lang="en-US" sz="3600" dirty="0" err="1" smtClean="0"/>
              <a:t>điễn</a:t>
            </a:r>
            <a:r>
              <a:rPr lang="en-US" sz="3600" dirty="0" smtClean="0"/>
              <a:t> </a:t>
            </a:r>
            <a:r>
              <a:rPr lang="en-US" sz="3600" dirty="0" err="1" smtClean="0"/>
              <a:t>tả</a:t>
            </a:r>
            <a:r>
              <a:rPr lang="en-US" sz="3600" dirty="0" smtClean="0"/>
              <a:t> </a:t>
            </a:r>
            <a:r>
              <a:rPr lang="en-US" sz="3600" dirty="0" err="1" smtClean="0"/>
              <a:t>dòng</a:t>
            </a:r>
            <a:r>
              <a:rPr lang="en-US" sz="3600" dirty="0" smtClean="0"/>
              <a:t> </a:t>
            </a:r>
            <a:r>
              <a:rPr lang="en-US" sz="3600" dirty="0" err="1" smtClean="0"/>
              <a:t>cảm</a:t>
            </a:r>
            <a:r>
              <a:rPr lang="en-US" sz="3600" dirty="0" smtClean="0"/>
              <a:t> </a:t>
            </a:r>
            <a:r>
              <a:rPr lang="en-US" sz="3600" dirty="0" err="1" smtClean="0"/>
              <a:t>nghĩ</a:t>
            </a:r>
            <a:r>
              <a:rPr lang="en-US" sz="3600" dirty="0" smtClean="0"/>
              <a:t> </a:t>
            </a:r>
            <a:r>
              <a:rPr lang="en-US" sz="3600" dirty="0" err="1" smtClean="0"/>
              <a:t>trong</a:t>
            </a:r>
            <a:r>
              <a:rPr lang="en-US" sz="3600" dirty="0" smtClean="0"/>
              <a:t> </a:t>
            </a:r>
            <a:r>
              <a:rPr lang="en-US" sz="3600" dirty="0" err="1" smtClean="0"/>
              <a:t>bài</a:t>
            </a:r>
            <a:r>
              <a:rPr lang="en-US" sz="3600" dirty="0" smtClean="0"/>
              <a:t> </a:t>
            </a:r>
            <a:r>
              <a:rPr lang="en-US" sz="3600" dirty="0" err="1" smtClean="0"/>
              <a:t>thơ</a:t>
            </a:r>
            <a:r>
              <a:rPr lang="en-US" sz="3600" dirty="0" smtClean="0"/>
              <a:t> </a:t>
            </a:r>
            <a:r>
              <a:rPr lang="en-US" sz="3600" dirty="0" err="1" smtClean="0"/>
              <a:t>thành</a:t>
            </a:r>
            <a:r>
              <a:rPr lang="en-US" sz="3600" dirty="0" smtClean="0"/>
              <a:t> </a:t>
            </a:r>
            <a:r>
              <a:rPr lang="en-US" sz="3600" dirty="0" err="1" smtClean="0"/>
              <a:t>một</a:t>
            </a:r>
            <a:r>
              <a:rPr lang="en-US" sz="3600" dirty="0" smtClean="0"/>
              <a:t> </a:t>
            </a:r>
            <a:r>
              <a:rPr lang="en-US" sz="3600" dirty="0" err="1" smtClean="0"/>
              <a:t>bài</a:t>
            </a:r>
            <a:r>
              <a:rPr lang="en-US" sz="3600" dirty="0" smtClean="0"/>
              <a:t> </a:t>
            </a:r>
            <a:r>
              <a:rPr lang="en-US" sz="3600" dirty="0" err="1" smtClean="0"/>
              <a:t>tâm</a:t>
            </a:r>
            <a:r>
              <a:rPr lang="en-US" sz="3600" dirty="0" smtClean="0"/>
              <a:t> </a:t>
            </a:r>
            <a:r>
              <a:rPr lang="en-US" sz="3600" dirty="0" err="1" smtClean="0"/>
              <a:t>sự</a:t>
            </a:r>
            <a:r>
              <a:rPr lang="en-US" sz="3600" dirty="0" smtClean="0"/>
              <a:t> </a:t>
            </a:r>
            <a:r>
              <a:rPr lang="en-US" sz="3600" dirty="0" err="1" smtClean="0"/>
              <a:t>ngắn</a:t>
            </a:r>
            <a:r>
              <a:rPr lang="en-US" sz="3600" dirty="0" smtClean="0"/>
              <a:t>.</a:t>
            </a:r>
            <a:endParaRPr lang="vi-VN" sz="3600" dirty="0"/>
          </a:p>
        </p:txBody>
      </p:sp>
    </p:spTree>
    <p:extLst>
      <p:ext uri="{BB962C8B-B14F-4D97-AF65-F5344CB8AC3E}">
        <p14:creationId xmlns:p14="http://schemas.microsoft.com/office/powerpoint/2010/main" val="387226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584"/>
            <a:ext cx="9167567" cy="684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91595" y="2329795"/>
            <a:ext cx="8360815" cy="1107996"/>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66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for watching</a:t>
            </a:r>
            <a:endParaRPr lang="en-US" sz="6600" b="1" i="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288669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838200"/>
            <a:ext cx="8534400" cy="7048083"/>
          </a:xfrm>
          <a:prstGeom prst="rect">
            <a:avLst/>
          </a:prstGeom>
          <a:noFill/>
        </p:spPr>
        <p:txBody>
          <a:bodyPr wrap="square" rtlCol="0">
            <a:spAutoFit/>
          </a:bodyPr>
          <a:lstStyle/>
          <a:p>
            <a:r>
              <a:rPr lang="en-US" sz="3600" b="1" dirty="0" smtClean="0">
                <a:solidFill>
                  <a:srgbClr val="FF0000"/>
                </a:solidFill>
              </a:rPr>
              <a:t>I. </a:t>
            </a:r>
            <a:r>
              <a:rPr lang="en-US" sz="3600" b="1" dirty="0" err="1" smtClean="0">
                <a:solidFill>
                  <a:srgbClr val="FF0000"/>
                </a:solidFill>
              </a:rPr>
              <a:t>Giới</a:t>
            </a:r>
            <a:r>
              <a:rPr lang="en-US" sz="3600" b="1" dirty="0" smtClean="0">
                <a:solidFill>
                  <a:srgbClr val="FF0000"/>
                </a:solidFill>
              </a:rPr>
              <a:t> </a:t>
            </a:r>
            <a:r>
              <a:rPr lang="en-US" sz="3600" b="1" dirty="0" err="1" smtClean="0">
                <a:solidFill>
                  <a:srgbClr val="FF0000"/>
                </a:solidFill>
              </a:rPr>
              <a:t>Thiệu</a:t>
            </a:r>
            <a:r>
              <a:rPr lang="en-US" sz="3600" b="1" dirty="0" smtClean="0">
                <a:solidFill>
                  <a:srgbClr val="FF0000"/>
                </a:solidFill>
              </a:rPr>
              <a:t> Chung</a:t>
            </a:r>
          </a:p>
          <a:p>
            <a:r>
              <a:rPr lang="en-US" sz="3600" b="1" dirty="0" smtClean="0">
                <a:solidFill>
                  <a:srgbClr val="FF0000"/>
                </a:solidFill>
              </a:rPr>
              <a:t>   1. </a:t>
            </a:r>
            <a:r>
              <a:rPr lang="en-US" sz="3600" b="1" dirty="0" err="1" smtClean="0">
                <a:solidFill>
                  <a:srgbClr val="FF0000"/>
                </a:solidFill>
              </a:rPr>
              <a:t>Tác</a:t>
            </a:r>
            <a:r>
              <a:rPr lang="en-US" sz="3600" b="1" dirty="0" smtClean="0">
                <a:solidFill>
                  <a:srgbClr val="FF0000"/>
                </a:solidFill>
              </a:rPr>
              <a:t> </a:t>
            </a:r>
            <a:r>
              <a:rPr lang="en-US" sz="3600" b="1" dirty="0" err="1" smtClean="0">
                <a:solidFill>
                  <a:srgbClr val="FF0000"/>
                </a:solidFill>
              </a:rPr>
              <a:t>Giả</a:t>
            </a:r>
            <a:endParaRPr lang="en-US" sz="3600" b="1" dirty="0" smtClean="0">
              <a:solidFill>
                <a:srgbClr val="FF0000"/>
              </a:solidFill>
            </a:endParaRPr>
          </a:p>
          <a:p>
            <a:pPr lvl="0"/>
            <a:r>
              <a:rPr lang="en-US" sz="3600" b="1" dirty="0" smtClean="0"/>
              <a:t>-</a:t>
            </a:r>
            <a:r>
              <a:rPr lang="en-US" sz="3600" b="1" dirty="0" smtClean="0">
                <a:solidFill>
                  <a:srgbClr val="FF0000"/>
                </a:solidFill>
              </a:rPr>
              <a:t> </a:t>
            </a:r>
            <a:r>
              <a:rPr lang="en-US" sz="3600" b="1" dirty="0" err="1" smtClean="0">
                <a:solidFill>
                  <a:schemeClr val="tx1">
                    <a:lumMod val="85000"/>
                    <a:lumOff val="15000"/>
                  </a:schemeClr>
                </a:solidFill>
              </a:rPr>
              <a:t>Nguyễn</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Duy</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tên</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khai</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sinh</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là</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Nguyễn</a:t>
            </a:r>
            <a:r>
              <a:rPr lang="en-US" sz="3600" b="1" dirty="0" smtClean="0">
                <a:solidFill>
                  <a:schemeClr val="tx1">
                    <a:lumMod val="85000"/>
                    <a:lumOff val="15000"/>
                  </a:schemeClr>
                </a:solidFill>
              </a:rPr>
              <a:t> </a:t>
            </a:r>
            <a:r>
              <a:rPr lang="en-US" sz="3600" b="1" dirty="0" err="1">
                <a:solidFill>
                  <a:schemeClr val="tx1">
                    <a:lumMod val="85000"/>
                    <a:lumOff val="15000"/>
                  </a:schemeClr>
                </a:solidFill>
              </a:rPr>
              <a:t>D</a:t>
            </a:r>
            <a:r>
              <a:rPr lang="en-US" sz="3600" b="1" dirty="0" err="1" smtClean="0">
                <a:solidFill>
                  <a:schemeClr val="tx1">
                    <a:lumMod val="85000"/>
                    <a:lumOff val="15000"/>
                  </a:schemeClr>
                </a:solidFill>
              </a:rPr>
              <a:t>uy</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Nhuệ</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sinh</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năm</a:t>
            </a:r>
            <a:r>
              <a:rPr lang="en-US" sz="3600" b="1" dirty="0" smtClean="0">
                <a:solidFill>
                  <a:schemeClr val="tx1">
                    <a:lumMod val="85000"/>
                    <a:lumOff val="15000"/>
                  </a:schemeClr>
                </a:solidFill>
              </a:rPr>
              <a:t> 1948, </a:t>
            </a:r>
            <a:r>
              <a:rPr lang="en-US" sz="3600" b="1" dirty="0" err="1" smtClean="0">
                <a:solidFill>
                  <a:schemeClr val="tx1">
                    <a:lumMod val="85000"/>
                    <a:lumOff val="15000"/>
                  </a:schemeClr>
                </a:solidFill>
              </a:rPr>
              <a:t>quê</a:t>
            </a:r>
            <a:r>
              <a:rPr lang="en-US" sz="3600" b="1" dirty="0" smtClean="0">
                <a:solidFill>
                  <a:schemeClr val="tx1">
                    <a:lumMod val="85000"/>
                    <a:lumOff val="15000"/>
                  </a:schemeClr>
                </a:solidFill>
              </a:rPr>
              <a:t> ở </a:t>
            </a:r>
            <a:r>
              <a:rPr lang="en-US" sz="3600" b="1" dirty="0" err="1" smtClean="0">
                <a:solidFill>
                  <a:schemeClr val="tx1">
                    <a:lumMod val="85000"/>
                    <a:lumOff val="15000"/>
                  </a:schemeClr>
                </a:solidFill>
              </a:rPr>
              <a:t>làng</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Quảng</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Xá</a:t>
            </a:r>
            <a:r>
              <a:rPr lang="en-US" sz="3600" b="1" dirty="0" smtClean="0">
                <a:solidFill>
                  <a:schemeClr val="tx1">
                    <a:lumMod val="85000"/>
                    <a:lumOff val="15000"/>
                  </a:schemeClr>
                </a:solidFill>
              </a:rPr>
              <a:t> (nay </a:t>
            </a:r>
            <a:r>
              <a:rPr lang="en-US" sz="3600" b="1" dirty="0" err="1" smtClean="0">
                <a:solidFill>
                  <a:schemeClr val="tx1">
                    <a:lumMod val="85000"/>
                    <a:lumOff val="15000"/>
                  </a:schemeClr>
                </a:solidFill>
              </a:rPr>
              <a:t>thuộc</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phường</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Đông</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Vệ</a:t>
            </a:r>
            <a:r>
              <a:rPr lang="en-US" sz="3600" b="1" dirty="0" smtClean="0">
                <a:solidFill>
                  <a:schemeClr val="tx1">
                    <a:lumMod val="85000"/>
                    <a:lumOff val="15000"/>
                  </a:schemeClr>
                </a:solidFill>
              </a:rPr>
              <a:t>, thqnh2 </a:t>
            </a:r>
            <a:r>
              <a:rPr lang="en-US" sz="3600" b="1" dirty="0" err="1" smtClean="0">
                <a:solidFill>
                  <a:schemeClr val="tx1">
                    <a:lumMod val="85000"/>
                    <a:lumOff val="15000"/>
                  </a:schemeClr>
                </a:solidFill>
              </a:rPr>
              <a:t>phố</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Thanh</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Hóa</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Nguyễn</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Duy</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làm</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thơ</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từ</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rất</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sớm</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từ</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khi</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học</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cấp</a:t>
            </a:r>
            <a:r>
              <a:rPr lang="en-US" sz="3600" b="1" dirty="0" smtClean="0">
                <a:solidFill>
                  <a:schemeClr val="tx1">
                    <a:lumMod val="85000"/>
                    <a:lumOff val="15000"/>
                  </a:schemeClr>
                </a:solidFill>
              </a:rPr>
              <a:t> 3. </a:t>
            </a:r>
          </a:p>
          <a:p>
            <a:pPr lvl="0"/>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Năm</a:t>
            </a:r>
            <a:r>
              <a:rPr lang="en-US" sz="3600" b="1" dirty="0" smtClean="0">
                <a:solidFill>
                  <a:schemeClr val="tx1">
                    <a:lumMod val="85000"/>
                    <a:lumOff val="15000"/>
                  </a:schemeClr>
                </a:solidFill>
              </a:rPr>
              <a:t> 1973, </a:t>
            </a:r>
            <a:r>
              <a:rPr lang="en-US" sz="3600" b="1" dirty="0" err="1" smtClean="0">
                <a:solidFill>
                  <a:schemeClr val="tx1">
                    <a:lumMod val="85000"/>
                    <a:lumOff val="15000"/>
                  </a:schemeClr>
                </a:solidFill>
              </a:rPr>
              <a:t>ông</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đoạt</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giải</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nhất</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cuộc</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thi</a:t>
            </a:r>
            <a:r>
              <a:rPr lang="en-US" sz="3600" b="1" dirty="0" smtClean="0">
                <a:solidFill>
                  <a:schemeClr val="tx1">
                    <a:lumMod val="85000"/>
                    <a:lumOff val="15000"/>
                  </a:schemeClr>
                </a:solidFill>
              </a:rPr>
              <a:t> </a:t>
            </a:r>
            <a:r>
              <a:rPr lang="vi-VN" sz="3200" b="1" dirty="0" smtClean="0">
                <a:solidFill>
                  <a:prstClr val="black"/>
                </a:solidFill>
              </a:rPr>
              <a:t>thơ </a:t>
            </a:r>
            <a:r>
              <a:rPr lang="vi-VN" sz="3200" b="1" dirty="0">
                <a:solidFill>
                  <a:prstClr val="black"/>
                </a:solidFill>
              </a:rPr>
              <a:t>tuần báo văn nghệ với chùm thơ vô cùng xuất sắc</a:t>
            </a:r>
            <a:r>
              <a:rPr lang="vi-VN" sz="3200" b="1" dirty="0" smtClean="0">
                <a:solidFill>
                  <a:prstClr val="black"/>
                </a:solidFill>
              </a:rPr>
              <a:t>.</a:t>
            </a:r>
            <a:r>
              <a:rPr lang="vi-VN" sz="3200" dirty="0">
                <a:solidFill>
                  <a:prstClr val="black"/>
                </a:solidFill>
              </a:rPr>
              <a:t> </a:t>
            </a:r>
            <a:r>
              <a:rPr lang="vi-VN" sz="3200" b="1" dirty="0" smtClean="0">
                <a:solidFill>
                  <a:prstClr val="black"/>
                </a:solidFill>
              </a:rPr>
              <a:t>Ngoài </a:t>
            </a:r>
            <a:r>
              <a:rPr lang="vi-VN" sz="3200" b="1" dirty="0">
                <a:solidFill>
                  <a:prstClr val="black"/>
                </a:solidFill>
              </a:rPr>
              <a:t>việc sáng tác thơ ông còn viết tiểu thuyết và bút </a:t>
            </a:r>
            <a:r>
              <a:rPr lang="vi-VN" sz="3200" b="1" dirty="0" smtClean="0">
                <a:solidFill>
                  <a:prstClr val="black"/>
                </a:solidFill>
              </a:rPr>
              <a:t>kí</a:t>
            </a:r>
            <a:r>
              <a:rPr lang="en-US" sz="3200" b="1" dirty="0" smtClean="0">
                <a:solidFill>
                  <a:prstClr val="black"/>
                </a:solidFill>
              </a:rPr>
              <a:t>.</a:t>
            </a:r>
            <a:endParaRPr lang="vi-VN" sz="3200" b="1" dirty="0">
              <a:solidFill>
                <a:prstClr val="black"/>
              </a:solidFill>
            </a:endParaRPr>
          </a:p>
          <a:p>
            <a:pPr lvl="0"/>
            <a:endParaRPr lang="vi-VN" sz="3200" b="1" dirty="0">
              <a:solidFill>
                <a:prstClr val="black"/>
              </a:solidFill>
            </a:endParaRPr>
          </a:p>
          <a:p>
            <a:endParaRPr lang="en-US" sz="3600" b="1" dirty="0">
              <a:solidFill>
                <a:schemeClr val="tx1">
                  <a:lumMod val="85000"/>
                  <a:lumOff val="15000"/>
                </a:schemeClr>
              </a:solidFill>
            </a:endParaRPr>
          </a:p>
        </p:txBody>
      </p:sp>
    </p:spTree>
    <p:extLst>
      <p:ext uri="{BB962C8B-B14F-4D97-AF65-F5344CB8AC3E}">
        <p14:creationId xmlns:p14="http://schemas.microsoft.com/office/powerpoint/2010/main" val="357471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838200"/>
            <a:ext cx="8534400" cy="3970318"/>
          </a:xfrm>
          <a:prstGeom prst="rect">
            <a:avLst/>
          </a:prstGeom>
          <a:noFill/>
        </p:spPr>
        <p:txBody>
          <a:bodyPr wrap="square" rtlCol="0">
            <a:spAutoFit/>
          </a:bodyPr>
          <a:lstStyle/>
          <a:p>
            <a:r>
              <a:rPr lang="en-US" sz="3600" b="1" dirty="0" smtClean="0">
                <a:solidFill>
                  <a:srgbClr val="FF0000"/>
                </a:solidFill>
              </a:rPr>
              <a:t>I. </a:t>
            </a:r>
            <a:r>
              <a:rPr lang="en-US" sz="3600" b="1" dirty="0" err="1" smtClean="0">
                <a:solidFill>
                  <a:srgbClr val="FF0000"/>
                </a:solidFill>
              </a:rPr>
              <a:t>Giới</a:t>
            </a:r>
            <a:r>
              <a:rPr lang="en-US" sz="3600" b="1" dirty="0" smtClean="0">
                <a:solidFill>
                  <a:srgbClr val="FF0000"/>
                </a:solidFill>
              </a:rPr>
              <a:t> </a:t>
            </a:r>
            <a:r>
              <a:rPr lang="en-US" sz="3600" b="1" dirty="0" err="1" smtClean="0">
                <a:solidFill>
                  <a:srgbClr val="FF0000"/>
                </a:solidFill>
              </a:rPr>
              <a:t>Thiệu</a:t>
            </a:r>
            <a:r>
              <a:rPr lang="en-US" sz="3600" b="1" dirty="0" smtClean="0">
                <a:solidFill>
                  <a:srgbClr val="FF0000"/>
                </a:solidFill>
              </a:rPr>
              <a:t> Chung</a:t>
            </a:r>
          </a:p>
          <a:p>
            <a:r>
              <a:rPr lang="en-US" sz="3600" b="1" dirty="0" smtClean="0">
                <a:solidFill>
                  <a:srgbClr val="FF0000"/>
                </a:solidFill>
              </a:rPr>
              <a:t>   2. </a:t>
            </a:r>
            <a:r>
              <a:rPr lang="en-US" sz="3600" b="1" dirty="0" err="1" smtClean="0">
                <a:solidFill>
                  <a:srgbClr val="FF0000"/>
                </a:solidFill>
              </a:rPr>
              <a:t>tác</a:t>
            </a:r>
            <a:r>
              <a:rPr lang="en-US" sz="3600" b="1" dirty="0" smtClean="0">
                <a:solidFill>
                  <a:srgbClr val="FF0000"/>
                </a:solidFill>
              </a:rPr>
              <a:t> </a:t>
            </a:r>
            <a:r>
              <a:rPr lang="en-US" sz="3600" b="1" dirty="0" err="1" smtClean="0">
                <a:solidFill>
                  <a:srgbClr val="FF0000"/>
                </a:solidFill>
              </a:rPr>
              <a:t>phẩm</a:t>
            </a:r>
            <a:endParaRPr lang="en-US" sz="3600" b="1" dirty="0" smtClean="0">
              <a:solidFill>
                <a:srgbClr val="FF0000"/>
              </a:solidFill>
            </a:endParaRPr>
          </a:p>
          <a:p>
            <a:r>
              <a:rPr lang="en-US" sz="3600" b="1" dirty="0" smtClean="0">
                <a:solidFill>
                  <a:schemeClr val="tx1">
                    <a:lumMod val="85000"/>
                    <a:lumOff val="15000"/>
                  </a:schemeClr>
                </a:solidFill>
              </a:rPr>
              <a:t>- “</a:t>
            </a:r>
            <a:r>
              <a:rPr lang="vi-VN" sz="3600" b="1" dirty="0" smtClean="0">
                <a:solidFill>
                  <a:schemeClr val="tx1">
                    <a:lumMod val="85000"/>
                    <a:lumOff val="15000"/>
                  </a:schemeClr>
                </a:solidFill>
              </a:rPr>
              <a:t>Ánh trăng</a:t>
            </a:r>
            <a:r>
              <a:rPr lang="en-US" sz="3600" b="1" dirty="0" smtClean="0">
                <a:solidFill>
                  <a:schemeClr val="tx1">
                    <a:lumMod val="85000"/>
                    <a:lumOff val="15000"/>
                  </a:schemeClr>
                </a:solidFill>
              </a:rPr>
              <a:t>”</a:t>
            </a:r>
            <a:r>
              <a:rPr lang="vi-VN" sz="3600" b="1" dirty="0" smtClean="0">
                <a:solidFill>
                  <a:schemeClr val="tx1">
                    <a:lumMod val="85000"/>
                    <a:lumOff val="15000"/>
                  </a:schemeClr>
                </a:solidFill>
              </a:rPr>
              <a:t>là </a:t>
            </a:r>
            <a:r>
              <a:rPr lang="vi-VN" sz="3600" b="1" dirty="0">
                <a:solidFill>
                  <a:schemeClr val="tx1">
                    <a:lumMod val="85000"/>
                    <a:lumOff val="15000"/>
                  </a:schemeClr>
                </a:solidFill>
              </a:rPr>
              <a:t>một bài thơ hay viết vào năm 1978, 3 năm sau ngày giải phóng hoàn toàn miền Nam, được nhà thơ viết tại Thành phố Hồ Chí Minh</a:t>
            </a:r>
            <a:r>
              <a:rPr lang="vi-VN" sz="3600" b="1" dirty="0" smtClean="0">
                <a:solidFill>
                  <a:schemeClr val="tx1">
                    <a:lumMod val="85000"/>
                    <a:lumOff val="15000"/>
                  </a:schemeClr>
                </a:solidFill>
              </a:rPr>
              <a:t>.</a:t>
            </a:r>
            <a:endParaRPr lang="en-US" sz="3600" b="1" dirty="0" smtClean="0">
              <a:solidFill>
                <a:schemeClr val="tx1">
                  <a:lumMod val="85000"/>
                  <a:lumOff val="15000"/>
                </a:schemeClr>
              </a:solidFill>
            </a:endParaRPr>
          </a:p>
        </p:txBody>
      </p:sp>
    </p:spTree>
    <p:extLst>
      <p:ext uri="{BB962C8B-B14F-4D97-AF65-F5344CB8AC3E}">
        <p14:creationId xmlns:p14="http://schemas.microsoft.com/office/powerpoint/2010/main" val="57884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1" y="-304800"/>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646331"/>
          </a:xfrm>
          <a:prstGeom prst="rect">
            <a:avLst/>
          </a:prstGeom>
          <a:noFill/>
        </p:spPr>
        <p:txBody>
          <a:bodyPr wrap="square" rtlCol="0">
            <a:spAutoFit/>
          </a:bodyPr>
          <a:lstStyle/>
          <a:p>
            <a:r>
              <a:rPr lang="en-US" sz="3600" b="1" dirty="0" smtClean="0">
                <a:solidFill>
                  <a:srgbClr val="FF0000"/>
                </a:solidFill>
              </a:rPr>
              <a:t>II. </a:t>
            </a:r>
            <a:r>
              <a:rPr lang="en-US" sz="3600" b="1" dirty="0" err="1" smtClean="0">
                <a:solidFill>
                  <a:srgbClr val="FF0000"/>
                </a:solidFill>
              </a:rPr>
              <a:t>Đọc</a:t>
            </a:r>
            <a:r>
              <a:rPr lang="en-US" sz="3600" b="1" dirty="0" smtClean="0">
                <a:solidFill>
                  <a:srgbClr val="FF0000"/>
                </a:solidFill>
              </a:rPr>
              <a:t> </a:t>
            </a:r>
            <a:r>
              <a:rPr lang="en-US" sz="3600" b="1" dirty="0" err="1" smtClean="0">
                <a:solidFill>
                  <a:srgbClr val="FF0000"/>
                </a:solidFill>
              </a:rPr>
              <a:t>hiểu</a:t>
            </a:r>
            <a:r>
              <a:rPr lang="en-US" sz="3600" b="1" dirty="0" smtClean="0">
                <a:solidFill>
                  <a:srgbClr val="FF0000"/>
                </a:solidFill>
              </a:rPr>
              <a:t> </a:t>
            </a:r>
            <a:r>
              <a:rPr lang="en-US" sz="3600" b="1" dirty="0" err="1" smtClean="0">
                <a:solidFill>
                  <a:srgbClr val="FF0000"/>
                </a:solidFill>
              </a:rPr>
              <a:t>văn</a:t>
            </a:r>
            <a:r>
              <a:rPr lang="en-US" sz="3600" b="1" dirty="0" smtClean="0">
                <a:solidFill>
                  <a:srgbClr val="FF0000"/>
                </a:solidFill>
              </a:rPr>
              <a:t> </a:t>
            </a:r>
            <a:r>
              <a:rPr lang="en-US" sz="3600" b="1" dirty="0" err="1" smtClean="0">
                <a:solidFill>
                  <a:srgbClr val="FF0000"/>
                </a:solidFill>
              </a:rPr>
              <a:t>bản</a:t>
            </a:r>
            <a:endParaRPr lang="en-US" sz="3600" b="1" dirty="0" smtClean="0">
              <a:solidFill>
                <a:srgbClr val="FF0000"/>
              </a:solidFill>
            </a:endParaRPr>
          </a:p>
        </p:txBody>
      </p:sp>
    </p:spTree>
    <p:extLst>
      <p:ext uri="{BB962C8B-B14F-4D97-AF65-F5344CB8AC3E}">
        <p14:creationId xmlns:p14="http://schemas.microsoft.com/office/powerpoint/2010/main" val="254296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Ánh</a:t>
            </a:r>
            <a:r>
              <a:rPr lang="en-US" dirty="0" smtClean="0"/>
              <a:t> </a:t>
            </a:r>
            <a:r>
              <a:rPr lang="en-US" dirty="0" err="1" smtClean="0"/>
              <a:t>Trăng</a:t>
            </a:r>
            <a:endParaRPr lang="en-US" dirty="0"/>
          </a:p>
        </p:txBody>
      </p:sp>
      <p:sp>
        <p:nvSpPr>
          <p:cNvPr id="3" name="Content Placeholder 2"/>
          <p:cNvSpPr>
            <a:spLocks noGrp="1"/>
          </p:cNvSpPr>
          <p:nvPr>
            <p:ph sz="half" idx="1"/>
          </p:nvPr>
        </p:nvSpPr>
        <p:spPr/>
        <p:txBody>
          <a:bodyPr>
            <a:noAutofit/>
          </a:bodyPr>
          <a:lstStyle/>
          <a:p>
            <a:r>
              <a:rPr lang="vi-VN" sz="2000" b="1" dirty="0"/>
              <a:t>Hồi nhỏ sống với đồng</a:t>
            </a:r>
            <a:r>
              <a:rPr lang="vi-VN" sz="2000" b="1" dirty="0" smtClean="0"/>
              <a:t/>
            </a:r>
            <a:br>
              <a:rPr lang="vi-VN" sz="2000" b="1" dirty="0" smtClean="0"/>
            </a:br>
            <a:r>
              <a:rPr lang="vi-VN" sz="2000" b="1" dirty="0"/>
              <a:t>với sông rồi với biển</a:t>
            </a:r>
            <a:r>
              <a:rPr lang="vi-VN" sz="2000" b="1" dirty="0" smtClean="0"/>
              <a:t/>
            </a:r>
            <a:br>
              <a:rPr lang="vi-VN" sz="2000" b="1" dirty="0" smtClean="0"/>
            </a:br>
            <a:r>
              <a:rPr lang="vi-VN" sz="2000" b="1" dirty="0"/>
              <a:t>hồi chiến tranh ở rừng</a:t>
            </a:r>
            <a:r>
              <a:rPr lang="vi-VN" sz="2000" b="1" dirty="0" smtClean="0"/>
              <a:t/>
            </a:r>
            <a:br>
              <a:rPr lang="vi-VN" sz="2000" b="1" dirty="0" smtClean="0"/>
            </a:br>
            <a:r>
              <a:rPr lang="vi-VN" sz="2000" b="1" dirty="0"/>
              <a:t>vầng trăng thành tri kỷ</a:t>
            </a:r>
            <a:r>
              <a:rPr lang="vi-VN" sz="2000" b="1" dirty="0" smtClean="0"/>
              <a:t/>
            </a:r>
            <a:br>
              <a:rPr lang="vi-VN" sz="2000" b="1" dirty="0" smtClean="0"/>
            </a:br>
            <a:r>
              <a:rPr lang="vi-VN" sz="2000" b="1" dirty="0" smtClean="0"/>
              <a:t/>
            </a:r>
            <a:br>
              <a:rPr lang="vi-VN" sz="2000" b="1" dirty="0" smtClean="0"/>
            </a:br>
            <a:r>
              <a:rPr lang="vi-VN" sz="2000" b="1" dirty="0"/>
              <a:t>Trần trụi với thiên nhiên</a:t>
            </a:r>
            <a:r>
              <a:rPr lang="vi-VN" sz="2000" b="1" dirty="0" smtClean="0"/>
              <a:t/>
            </a:r>
            <a:br>
              <a:rPr lang="vi-VN" sz="2000" b="1" dirty="0" smtClean="0"/>
            </a:br>
            <a:r>
              <a:rPr lang="vi-VN" sz="2000" b="1" dirty="0"/>
              <a:t>hồn nhiên như cây cỏ</a:t>
            </a:r>
            <a:r>
              <a:rPr lang="vi-VN" sz="2000" b="1" dirty="0" smtClean="0"/>
              <a:t/>
            </a:r>
            <a:br>
              <a:rPr lang="vi-VN" sz="2000" b="1" dirty="0" smtClean="0"/>
            </a:br>
            <a:r>
              <a:rPr lang="vi-VN" sz="2000" b="1" dirty="0"/>
              <a:t>ngỡ không bao giờ quên</a:t>
            </a:r>
            <a:r>
              <a:rPr lang="vi-VN" sz="2000" b="1" dirty="0" smtClean="0"/>
              <a:t/>
            </a:r>
            <a:br>
              <a:rPr lang="vi-VN" sz="2000" b="1" dirty="0" smtClean="0"/>
            </a:br>
            <a:r>
              <a:rPr lang="vi-VN" sz="2000" b="1" dirty="0"/>
              <a:t>cái vầng trăng tình nghĩa</a:t>
            </a:r>
            <a:r>
              <a:rPr lang="vi-VN" sz="2000" b="1" dirty="0" smtClean="0"/>
              <a:t/>
            </a:r>
            <a:br>
              <a:rPr lang="vi-VN" sz="2000" b="1" dirty="0" smtClean="0"/>
            </a:br>
            <a:r>
              <a:rPr lang="vi-VN" sz="2000" b="1" dirty="0" smtClean="0"/>
              <a:t/>
            </a:r>
            <a:br>
              <a:rPr lang="vi-VN" sz="2000" b="1" dirty="0" smtClean="0"/>
            </a:br>
            <a:r>
              <a:rPr lang="vi-VN" sz="2000" b="1" dirty="0"/>
              <a:t>Từ hồi về thành phố</a:t>
            </a:r>
            <a:r>
              <a:rPr lang="vi-VN" sz="2000" b="1" dirty="0" smtClean="0"/>
              <a:t/>
            </a:r>
            <a:br>
              <a:rPr lang="vi-VN" sz="2000" b="1" dirty="0" smtClean="0"/>
            </a:br>
            <a:r>
              <a:rPr lang="vi-VN" sz="2000" b="1" dirty="0"/>
              <a:t>quen ánh điện cửa gương</a:t>
            </a:r>
            <a:r>
              <a:rPr lang="vi-VN" sz="2000" b="1" dirty="0" smtClean="0"/>
              <a:t/>
            </a:r>
            <a:br>
              <a:rPr lang="vi-VN" sz="2000" b="1" dirty="0" smtClean="0"/>
            </a:br>
            <a:r>
              <a:rPr lang="vi-VN" sz="2000" b="1" dirty="0"/>
              <a:t>vầng trăng đi qua ngõ</a:t>
            </a:r>
            <a:r>
              <a:rPr lang="vi-VN" sz="2000" b="1" dirty="0" smtClean="0"/>
              <a:t/>
            </a:r>
            <a:br>
              <a:rPr lang="vi-VN" sz="2000" b="1" dirty="0" smtClean="0"/>
            </a:br>
            <a:r>
              <a:rPr lang="vi-VN" sz="2000" b="1" dirty="0"/>
              <a:t>như người dưng qua đường</a:t>
            </a:r>
            <a:r>
              <a:rPr lang="vi-VN" sz="2000" b="1" dirty="0" smtClean="0"/>
              <a:t/>
            </a:r>
            <a:br>
              <a:rPr lang="vi-VN" sz="2000" b="1" dirty="0" smtClean="0"/>
            </a:br>
            <a:endParaRPr lang="en-US" sz="2000" b="1" dirty="0"/>
          </a:p>
        </p:txBody>
      </p:sp>
      <p:sp>
        <p:nvSpPr>
          <p:cNvPr id="4" name="Content Placeholder 3"/>
          <p:cNvSpPr>
            <a:spLocks noGrp="1"/>
          </p:cNvSpPr>
          <p:nvPr>
            <p:ph sz="half" idx="2"/>
          </p:nvPr>
        </p:nvSpPr>
        <p:spPr/>
        <p:txBody>
          <a:bodyPr>
            <a:normAutofit fontScale="70000" lnSpcReduction="20000"/>
          </a:bodyPr>
          <a:lstStyle/>
          <a:p>
            <a:r>
              <a:rPr lang="vi-VN" b="1" dirty="0"/>
              <a:t>Thình lình đèn điện tắt</a:t>
            </a:r>
            <a:br>
              <a:rPr lang="vi-VN" b="1" dirty="0"/>
            </a:br>
            <a:r>
              <a:rPr lang="vi-VN" b="1" dirty="0"/>
              <a:t>phòng buyn-đinh tối om</a:t>
            </a:r>
            <a:br>
              <a:rPr lang="vi-VN" b="1" dirty="0"/>
            </a:br>
            <a:r>
              <a:rPr lang="vi-VN" b="1" dirty="0"/>
              <a:t>vội bật tung cửa sổ</a:t>
            </a:r>
            <a:br>
              <a:rPr lang="vi-VN" b="1" dirty="0"/>
            </a:br>
            <a:r>
              <a:rPr lang="vi-VN" b="1" dirty="0"/>
              <a:t>đột ngột vầng trăng tròn</a:t>
            </a:r>
            <a:br>
              <a:rPr lang="vi-VN" b="1" dirty="0"/>
            </a:br>
            <a:r>
              <a:rPr lang="vi-VN" b="1" dirty="0"/>
              <a:t/>
            </a:r>
            <a:br>
              <a:rPr lang="vi-VN" b="1" dirty="0"/>
            </a:br>
            <a:r>
              <a:rPr lang="vi-VN" b="1" dirty="0"/>
              <a:t>Ngửa mặt lên nhìn mặt</a:t>
            </a:r>
            <a:br>
              <a:rPr lang="vi-VN" b="1" dirty="0"/>
            </a:br>
            <a:r>
              <a:rPr lang="vi-VN" b="1" dirty="0"/>
              <a:t>có cái gì rưng rưng</a:t>
            </a:r>
            <a:br>
              <a:rPr lang="vi-VN" b="1" dirty="0"/>
            </a:br>
            <a:r>
              <a:rPr lang="vi-VN" b="1" dirty="0"/>
              <a:t>như là đồng là bể</a:t>
            </a:r>
            <a:br>
              <a:rPr lang="vi-VN" b="1" dirty="0"/>
            </a:br>
            <a:r>
              <a:rPr lang="vi-VN" b="1" dirty="0"/>
              <a:t>như là sông là rừng</a:t>
            </a:r>
            <a:br>
              <a:rPr lang="vi-VN" b="1" dirty="0"/>
            </a:br>
            <a:r>
              <a:rPr lang="vi-VN" b="1" dirty="0"/>
              <a:t/>
            </a:r>
            <a:br>
              <a:rPr lang="vi-VN" b="1" dirty="0"/>
            </a:br>
            <a:r>
              <a:rPr lang="vi-VN" b="1" dirty="0"/>
              <a:t>Trăng cứ tròn vành vạnh</a:t>
            </a:r>
            <a:br>
              <a:rPr lang="vi-VN" b="1" dirty="0"/>
            </a:br>
            <a:r>
              <a:rPr lang="vi-VN" b="1" dirty="0"/>
              <a:t>kể chi người vô tình</a:t>
            </a:r>
            <a:br>
              <a:rPr lang="vi-VN" b="1" dirty="0"/>
            </a:br>
            <a:r>
              <a:rPr lang="vi-VN" b="1" dirty="0"/>
              <a:t>ánh trăng im phăng phắc</a:t>
            </a:r>
            <a:br>
              <a:rPr lang="vi-VN" b="1" dirty="0"/>
            </a:br>
            <a:r>
              <a:rPr lang="vi-VN" b="1" dirty="0"/>
              <a:t>đủ cho ta giật mình</a:t>
            </a:r>
          </a:p>
          <a:p>
            <a:pPr marL="0" indent="0" algn="r">
              <a:buNone/>
            </a:pPr>
            <a:r>
              <a:rPr lang="vi-VN" b="1" dirty="0" smtClean="0"/>
              <a:t/>
            </a:r>
            <a:br>
              <a:rPr lang="vi-VN" b="1" dirty="0" smtClean="0"/>
            </a:br>
            <a:r>
              <a:rPr lang="en-US" b="1" dirty="0"/>
              <a:t>TP. </a:t>
            </a:r>
            <a:r>
              <a:rPr lang="en-US" b="1" dirty="0" err="1"/>
              <a:t>Hồ</a:t>
            </a:r>
            <a:r>
              <a:rPr lang="en-US" b="1" dirty="0"/>
              <a:t> </a:t>
            </a:r>
            <a:r>
              <a:rPr lang="en-US" b="1" dirty="0" err="1"/>
              <a:t>Chí</a:t>
            </a:r>
            <a:r>
              <a:rPr lang="en-US" b="1" dirty="0"/>
              <a:t> Minh, 1978</a:t>
            </a:r>
            <a:r>
              <a:rPr lang="en-US" b="1" dirty="0" smtClean="0"/>
              <a:t/>
            </a:r>
            <a:br>
              <a:rPr lang="en-US" b="1" dirty="0" smtClean="0"/>
            </a:br>
            <a:endParaRPr lang="en-US" b="1" dirty="0"/>
          </a:p>
        </p:txBody>
      </p:sp>
    </p:spTree>
    <p:extLst>
      <p:ext uri="{BB962C8B-B14F-4D97-AF65-F5344CB8AC3E}">
        <p14:creationId xmlns:p14="http://schemas.microsoft.com/office/powerpoint/2010/main" val="335247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1000"/>
                                        <p:tgtEl>
                                          <p:spTgt spid="4">
                                            <p:txEl>
                                              <p:pRg st="1" end="1"/>
                                            </p:txEl>
                                          </p:spTgt>
                                        </p:tgtEl>
                                      </p:cBhvr>
                                    </p:animEffect>
                                    <p:anim calcmode="lin" valueType="num">
                                      <p:cBhvr>
                                        <p:cTn id="29"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1" y="-304800"/>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1754326"/>
          </a:xfrm>
          <a:prstGeom prst="rect">
            <a:avLst/>
          </a:prstGeom>
          <a:noFill/>
        </p:spPr>
        <p:txBody>
          <a:bodyPr wrap="square" rtlCol="0">
            <a:spAutoFit/>
          </a:bodyPr>
          <a:lstStyle/>
          <a:p>
            <a:r>
              <a:rPr lang="en-US" sz="3600" b="1" dirty="0" smtClean="0">
                <a:solidFill>
                  <a:srgbClr val="FF0000"/>
                </a:solidFill>
              </a:rPr>
              <a:t>II. </a:t>
            </a:r>
            <a:r>
              <a:rPr lang="en-US" sz="3600" b="1" dirty="0" err="1" smtClean="0">
                <a:solidFill>
                  <a:srgbClr val="FF0000"/>
                </a:solidFill>
              </a:rPr>
              <a:t>Đọc</a:t>
            </a:r>
            <a:r>
              <a:rPr lang="en-US" sz="3600" b="1" dirty="0" smtClean="0">
                <a:solidFill>
                  <a:srgbClr val="FF0000"/>
                </a:solidFill>
              </a:rPr>
              <a:t> </a:t>
            </a:r>
            <a:r>
              <a:rPr lang="en-US" sz="3600" b="1" dirty="0" err="1" smtClean="0">
                <a:solidFill>
                  <a:srgbClr val="FF0000"/>
                </a:solidFill>
              </a:rPr>
              <a:t>hiểu</a:t>
            </a:r>
            <a:r>
              <a:rPr lang="en-US" sz="3600" b="1" dirty="0" smtClean="0">
                <a:solidFill>
                  <a:srgbClr val="FF0000"/>
                </a:solidFill>
              </a:rPr>
              <a:t> </a:t>
            </a:r>
            <a:r>
              <a:rPr lang="en-US" sz="3600" b="1" dirty="0" err="1" smtClean="0">
                <a:solidFill>
                  <a:srgbClr val="FF0000"/>
                </a:solidFill>
              </a:rPr>
              <a:t>văn</a:t>
            </a:r>
            <a:r>
              <a:rPr lang="en-US" sz="3600" b="1" dirty="0" smtClean="0">
                <a:solidFill>
                  <a:srgbClr val="FF0000"/>
                </a:solidFill>
              </a:rPr>
              <a:t> </a:t>
            </a:r>
            <a:r>
              <a:rPr lang="en-US" sz="3600" b="1" dirty="0" err="1" smtClean="0">
                <a:solidFill>
                  <a:srgbClr val="FF0000"/>
                </a:solidFill>
              </a:rPr>
              <a:t>bản</a:t>
            </a:r>
            <a:endParaRPr lang="en-US" sz="3600" b="1" dirty="0" smtClean="0">
              <a:solidFill>
                <a:srgbClr val="FF0000"/>
              </a:solidFill>
            </a:endParaRPr>
          </a:p>
          <a:p>
            <a:r>
              <a:rPr lang="en-US" sz="3600" b="1" dirty="0" smtClean="0">
                <a:solidFill>
                  <a:schemeClr val="tx1">
                    <a:lumMod val="85000"/>
                    <a:lumOff val="15000"/>
                  </a:schemeClr>
                </a:solidFill>
              </a:rPr>
              <a:t>-</a:t>
            </a:r>
            <a:r>
              <a:rPr lang="en-US" sz="3600" b="1" dirty="0" smtClean="0">
                <a:solidFill>
                  <a:srgbClr val="FF0000"/>
                </a:solidFill>
              </a:rPr>
              <a:t> </a:t>
            </a:r>
            <a:r>
              <a:rPr lang="en-US" sz="3600" b="1" dirty="0" err="1">
                <a:solidFill>
                  <a:schemeClr val="tx1">
                    <a:lumMod val="85000"/>
                    <a:lumOff val="15000"/>
                  </a:schemeClr>
                </a:solidFill>
              </a:rPr>
              <a:t>T</a:t>
            </a:r>
            <a:r>
              <a:rPr lang="en-US" sz="3600" b="1" dirty="0" err="1" smtClean="0">
                <a:solidFill>
                  <a:schemeClr val="tx1">
                    <a:lumMod val="85000"/>
                    <a:lumOff val="15000"/>
                  </a:schemeClr>
                </a:solidFill>
              </a:rPr>
              <a:t>hể</a:t>
            </a:r>
            <a:r>
              <a:rPr lang="en-US" sz="3600" b="1" dirty="0" smtClean="0">
                <a:solidFill>
                  <a:schemeClr val="tx1">
                    <a:lumMod val="85000"/>
                    <a:lumOff val="15000"/>
                  </a:schemeClr>
                </a:solidFill>
              </a:rPr>
              <a:t> </a:t>
            </a:r>
            <a:r>
              <a:rPr lang="en-US" sz="3600" b="1" dirty="0" err="1" smtClean="0">
                <a:solidFill>
                  <a:schemeClr val="tx1">
                    <a:lumMod val="85000"/>
                    <a:lumOff val="15000"/>
                  </a:schemeClr>
                </a:solidFill>
              </a:rPr>
              <a:t>thơ</a:t>
            </a:r>
            <a:r>
              <a:rPr lang="en-US" sz="3600" b="1" dirty="0">
                <a:solidFill>
                  <a:schemeClr val="tx1">
                    <a:lumMod val="85000"/>
                    <a:lumOff val="15000"/>
                  </a:schemeClr>
                </a:solidFill>
              </a:rPr>
              <a:t> </a:t>
            </a:r>
            <a:r>
              <a:rPr lang="en-US" sz="3600" b="1" dirty="0" smtClean="0">
                <a:solidFill>
                  <a:schemeClr val="tx1">
                    <a:lumMod val="85000"/>
                    <a:lumOff val="15000"/>
                  </a:schemeClr>
                </a:solidFill>
              </a:rPr>
              <a:t>:</a:t>
            </a:r>
          </a:p>
          <a:p>
            <a:r>
              <a:rPr lang="en-US" sz="3600" b="1" dirty="0" smtClean="0"/>
              <a:t>- </a:t>
            </a:r>
            <a:r>
              <a:rPr lang="en-US" sz="3600" b="1" dirty="0" err="1" smtClean="0"/>
              <a:t>Bố</a:t>
            </a:r>
            <a:r>
              <a:rPr lang="en-US" sz="3600" b="1" dirty="0" smtClean="0"/>
              <a:t> </a:t>
            </a:r>
            <a:r>
              <a:rPr lang="en-US" sz="3600" b="1" dirty="0" err="1" smtClean="0"/>
              <a:t>cục</a:t>
            </a:r>
            <a:r>
              <a:rPr lang="en-US" sz="3600" b="1" dirty="0" smtClean="0"/>
              <a:t> :</a:t>
            </a:r>
            <a:endParaRPr lang="en-US" sz="3600" b="1" dirty="0" smtClean="0">
              <a:solidFill>
                <a:schemeClr val="tx1">
                  <a:lumMod val="85000"/>
                  <a:lumOff val="15000"/>
                </a:schemeClr>
              </a:solidFill>
            </a:endParaRPr>
          </a:p>
        </p:txBody>
      </p:sp>
      <p:sp>
        <p:nvSpPr>
          <p:cNvPr id="4" name="TextBox 3"/>
          <p:cNvSpPr txBox="1"/>
          <p:nvPr/>
        </p:nvSpPr>
        <p:spPr>
          <a:xfrm>
            <a:off x="2438400" y="1392197"/>
            <a:ext cx="2209800" cy="646331"/>
          </a:xfrm>
          <a:prstGeom prst="rect">
            <a:avLst/>
          </a:prstGeom>
          <a:noFill/>
        </p:spPr>
        <p:txBody>
          <a:bodyPr wrap="square" rtlCol="0">
            <a:spAutoFit/>
          </a:bodyPr>
          <a:lstStyle/>
          <a:p>
            <a:r>
              <a:rPr lang="en-US" sz="3600" b="1" dirty="0" err="1" smtClean="0"/>
              <a:t>Thơ</a:t>
            </a:r>
            <a:r>
              <a:rPr lang="en-US" sz="3600" b="1" dirty="0" smtClean="0"/>
              <a:t> 5 </a:t>
            </a:r>
            <a:r>
              <a:rPr lang="en-US" sz="3600" b="1" dirty="0" err="1" smtClean="0"/>
              <a:t>chữ</a:t>
            </a:r>
            <a:endParaRPr lang="en-US" sz="3600" b="1" dirty="0"/>
          </a:p>
        </p:txBody>
      </p:sp>
      <p:sp>
        <p:nvSpPr>
          <p:cNvPr id="5" name="TextBox 4"/>
          <p:cNvSpPr txBox="1"/>
          <p:nvPr/>
        </p:nvSpPr>
        <p:spPr>
          <a:xfrm>
            <a:off x="2209800" y="1955898"/>
            <a:ext cx="2209800" cy="646331"/>
          </a:xfrm>
          <a:prstGeom prst="rect">
            <a:avLst/>
          </a:prstGeom>
          <a:noFill/>
        </p:spPr>
        <p:txBody>
          <a:bodyPr wrap="square" rtlCol="0">
            <a:spAutoFit/>
          </a:bodyPr>
          <a:lstStyle/>
          <a:p>
            <a:r>
              <a:rPr lang="en-US" sz="3600" b="1" dirty="0" smtClean="0"/>
              <a:t>3 </a:t>
            </a:r>
            <a:r>
              <a:rPr lang="en-US" sz="3600" b="1" dirty="0" err="1" smtClean="0"/>
              <a:t>phần</a:t>
            </a:r>
            <a:endParaRPr lang="en-US" sz="3600" b="1" dirty="0"/>
          </a:p>
        </p:txBody>
      </p:sp>
    </p:spTree>
    <p:extLst>
      <p:ext uri="{BB962C8B-B14F-4D97-AF65-F5344CB8AC3E}">
        <p14:creationId xmlns:p14="http://schemas.microsoft.com/office/powerpoint/2010/main" val="129623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86" y="-304800"/>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5078313"/>
          </a:xfrm>
          <a:prstGeom prst="rect">
            <a:avLst/>
          </a:prstGeom>
          <a:noFill/>
        </p:spPr>
        <p:txBody>
          <a:bodyPr wrap="square" rtlCol="0">
            <a:spAutoFit/>
          </a:bodyPr>
          <a:lstStyle/>
          <a:p>
            <a:r>
              <a:rPr lang="en-US" sz="3600" b="1" dirty="0" smtClean="0">
                <a:solidFill>
                  <a:srgbClr val="FF0000"/>
                </a:solidFill>
              </a:rPr>
              <a:t>III. </a:t>
            </a:r>
            <a:r>
              <a:rPr lang="en-US" sz="3600" b="1" dirty="0" err="1" smtClean="0">
                <a:solidFill>
                  <a:srgbClr val="FF0000"/>
                </a:solidFill>
              </a:rPr>
              <a:t>Phân</a:t>
            </a:r>
            <a:r>
              <a:rPr lang="en-US" sz="3600" b="1" dirty="0" smtClean="0">
                <a:solidFill>
                  <a:srgbClr val="FF0000"/>
                </a:solidFill>
              </a:rPr>
              <a:t> </a:t>
            </a:r>
            <a:r>
              <a:rPr lang="en-US" sz="3600" b="1" dirty="0" err="1" smtClean="0">
                <a:solidFill>
                  <a:srgbClr val="FF0000"/>
                </a:solidFill>
              </a:rPr>
              <a:t>tích</a:t>
            </a:r>
            <a:endParaRPr lang="en-US" sz="3600" b="1" dirty="0" smtClean="0">
              <a:solidFill>
                <a:srgbClr val="FF0000"/>
              </a:solidFill>
            </a:endParaRPr>
          </a:p>
          <a:p>
            <a:r>
              <a:rPr lang="en-US" sz="3600" b="1" dirty="0" smtClean="0">
                <a:solidFill>
                  <a:srgbClr val="FF0000"/>
                </a:solidFill>
              </a:rPr>
              <a:t>    1. Ba </a:t>
            </a:r>
            <a:r>
              <a:rPr lang="en-US" sz="3600" b="1" dirty="0" err="1" smtClean="0">
                <a:solidFill>
                  <a:srgbClr val="FF0000"/>
                </a:solidFill>
              </a:rPr>
              <a:t>khổ</a:t>
            </a:r>
            <a:r>
              <a:rPr lang="en-US" sz="3600" b="1" dirty="0" smtClean="0">
                <a:solidFill>
                  <a:srgbClr val="FF0000"/>
                </a:solidFill>
              </a:rPr>
              <a:t> </a:t>
            </a:r>
            <a:r>
              <a:rPr lang="en-US" sz="3600" b="1" dirty="0" err="1" smtClean="0">
                <a:solidFill>
                  <a:srgbClr val="FF0000"/>
                </a:solidFill>
              </a:rPr>
              <a:t>thơ</a:t>
            </a:r>
            <a:r>
              <a:rPr lang="en-US" sz="3600" b="1" dirty="0" smtClean="0">
                <a:solidFill>
                  <a:srgbClr val="FF0000"/>
                </a:solidFill>
              </a:rPr>
              <a:t> </a:t>
            </a:r>
            <a:r>
              <a:rPr lang="en-US" sz="3600" b="1" dirty="0" err="1" smtClean="0">
                <a:solidFill>
                  <a:srgbClr val="FF0000"/>
                </a:solidFill>
              </a:rPr>
              <a:t>đầu</a:t>
            </a:r>
            <a:endParaRPr lang="en-US" sz="3600" b="1" dirty="0">
              <a:solidFill>
                <a:srgbClr val="FF0000"/>
              </a:solidFill>
            </a:endParaRPr>
          </a:p>
          <a:p>
            <a:r>
              <a:rPr lang="en-US" sz="3600" b="1" dirty="0" smtClean="0">
                <a:solidFill>
                  <a:schemeClr val="tx1">
                    <a:lumMod val="85000"/>
                    <a:lumOff val="15000"/>
                  </a:schemeClr>
                </a:solidFill>
              </a:rPr>
              <a:t>-</a:t>
            </a:r>
            <a:r>
              <a:rPr lang="en-US" sz="3600" b="1" dirty="0" smtClean="0">
                <a:solidFill>
                  <a:srgbClr val="FF0000"/>
                </a:solidFill>
              </a:rPr>
              <a:t> </a:t>
            </a:r>
            <a:r>
              <a:rPr lang="en-US" sz="3600" b="1" i="0" dirty="0" err="1" smtClean="0">
                <a:effectLst/>
                <a:latin typeface="Arial"/>
              </a:rPr>
              <a:t>khi</a:t>
            </a:r>
            <a:r>
              <a:rPr lang="en-US" sz="3600" b="1" i="0" dirty="0" smtClean="0">
                <a:effectLst/>
                <a:latin typeface="Arial"/>
              </a:rPr>
              <a:t> </a:t>
            </a:r>
            <a:r>
              <a:rPr lang="en-US" sz="3600" b="1" i="0" dirty="0" err="1" smtClean="0">
                <a:effectLst/>
                <a:latin typeface="Arial"/>
              </a:rPr>
              <a:t>còn</a:t>
            </a:r>
            <a:r>
              <a:rPr lang="en-US" sz="3600" b="1" i="0" dirty="0" smtClean="0">
                <a:effectLst/>
                <a:latin typeface="Arial"/>
              </a:rPr>
              <a:t> </a:t>
            </a:r>
            <a:r>
              <a:rPr lang="en-US" sz="3600" b="1" i="0" dirty="0" err="1" smtClean="0">
                <a:effectLst/>
                <a:latin typeface="Arial"/>
              </a:rPr>
              <a:t>nhỏ</a:t>
            </a:r>
            <a:r>
              <a:rPr lang="en-US" sz="3600" b="1" i="0" dirty="0" smtClean="0">
                <a:effectLst/>
                <a:latin typeface="Arial"/>
              </a:rPr>
              <a:t> </a:t>
            </a:r>
            <a:r>
              <a:rPr lang="en-US" sz="3600" b="1" i="0" dirty="0" err="1" smtClean="0">
                <a:effectLst/>
                <a:latin typeface="Arial"/>
              </a:rPr>
              <a:t>nhân</a:t>
            </a:r>
            <a:r>
              <a:rPr lang="en-US" sz="3600" b="1" i="0" dirty="0" smtClean="0">
                <a:effectLst/>
                <a:latin typeface="Arial"/>
              </a:rPr>
              <a:t> </a:t>
            </a:r>
            <a:r>
              <a:rPr lang="en-US" sz="3600" b="1" i="0" dirty="0" err="1" smtClean="0">
                <a:effectLst/>
                <a:latin typeface="Arial"/>
              </a:rPr>
              <a:t>vật</a:t>
            </a:r>
            <a:r>
              <a:rPr lang="en-US" sz="3600" b="1" i="0" dirty="0" smtClean="0">
                <a:effectLst/>
                <a:latin typeface="Arial"/>
              </a:rPr>
              <a:t> </a:t>
            </a:r>
            <a:r>
              <a:rPr lang="en-US" sz="3600" b="1" i="0" dirty="0" err="1" smtClean="0">
                <a:effectLst/>
                <a:latin typeface="Arial"/>
              </a:rPr>
              <a:t>trữ</a:t>
            </a:r>
            <a:r>
              <a:rPr lang="en-US" sz="3600" b="1" i="0" dirty="0" smtClean="0">
                <a:effectLst/>
                <a:latin typeface="Arial"/>
              </a:rPr>
              <a:t> </a:t>
            </a:r>
            <a:r>
              <a:rPr lang="en-US" sz="3600" b="1" i="0" dirty="0" err="1" smtClean="0">
                <a:effectLst/>
                <a:latin typeface="Arial"/>
              </a:rPr>
              <a:t>tình</a:t>
            </a:r>
            <a:r>
              <a:rPr lang="en-US" sz="3600" b="1" i="0" dirty="0" smtClean="0">
                <a:effectLst/>
                <a:latin typeface="Arial"/>
              </a:rPr>
              <a:t> </a:t>
            </a:r>
            <a:r>
              <a:rPr lang="en-US" sz="3600" b="1" i="0" dirty="0" err="1" smtClean="0">
                <a:effectLst/>
                <a:latin typeface="Arial"/>
              </a:rPr>
              <a:t>sống</a:t>
            </a:r>
            <a:r>
              <a:rPr lang="en-US" sz="3600" b="1" i="0" dirty="0" smtClean="0">
                <a:effectLst/>
                <a:latin typeface="Arial"/>
              </a:rPr>
              <a:t> </a:t>
            </a:r>
            <a:r>
              <a:rPr lang="en-US" sz="3600" b="1" i="0" dirty="0" err="1" smtClean="0">
                <a:effectLst/>
                <a:latin typeface="Arial"/>
              </a:rPr>
              <a:t>chan</a:t>
            </a:r>
            <a:r>
              <a:rPr lang="en-US" sz="3600" b="1" i="0" dirty="0" smtClean="0">
                <a:effectLst/>
                <a:latin typeface="Arial"/>
              </a:rPr>
              <a:t> </a:t>
            </a:r>
            <a:r>
              <a:rPr lang="en-US" sz="3600" b="1" i="0" dirty="0" err="1" smtClean="0">
                <a:effectLst/>
                <a:latin typeface="Arial"/>
              </a:rPr>
              <a:t>hòa</a:t>
            </a:r>
            <a:r>
              <a:rPr lang="en-US" sz="3600" b="1" i="0" dirty="0" smtClean="0">
                <a:effectLst/>
                <a:latin typeface="Arial"/>
              </a:rPr>
              <a:t> </a:t>
            </a:r>
            <a:r>
              <a:rPr lang="en-US" sz="3600" b="1" i="0" dirty="0" err="1" smtClean="0">
                <a:effectLst/>
                <a:latin typeface="Arial"/>
              </a:rPr>
              <a:t>với</a:t>
            </a:r>
            <a:r>
              <a:rPr lang="en-US" sz="3600" b="1" i="0" dirty="0" smtClean="0">
                <a:effectLst/>
                <a:latin typeface="Arial"/>
              </a:rPr>
              <a:t> </a:t>
            </a:r>
            <a:r>
              <a:rPr lang="en-US" sz="3600" b="1" i="0" dirty="0" err="1" smtClean="0">
                <a:effectLst/>
                <a:latin typeface="Arial"/>
              </a:rPr>
              <a:t>thiên</a:t>
            </a:r>
            <a:r>
              <a:rPr lang="en-US" sz="3600" b="1" i="0" dirty="0" smtClean="0">
                <a:effectLst/>
                <a:latin typeface="Arial"/>
              </a:rPr>
              <a:t> </a:t>
            </a:r>
            <a:r>
              <a:rPr lang="en-US" sz="3600" b="1" i="0" dirty="0" err="1" smtClean="0">
                <a:effectLst/>
                <a:latin typeface="Arial"/>
              </a:rPr>
              <a:t>nhiên</a:t>
            </a:r>
            <a:r>
              <a:rPr lang="en-US" sz="3600" b="1" i="0" dirty="0" smtClean="0">
                <a:effectLst/>
                <a:latin typeface="Arial"/>
              </a:rPr>
              <a:t>.</a:t>
            </a:r>
          </a:p>
          <a:p>
            <a:r>
              <a:rPr lang="en-US" sz="3600" b="1" dirty="0" smtClean="0"/>
              <a:t>- </a:t>
            </a:r>
            <a:r>
              <a:rPr lang="vi-VN" sz="3600" b="1" dirty="0" smtClean="0"/>
              <a:t>Mạch </a:t>
            </a:r>
            <a:r>
              <a:rPr lang="vi-VN" sz="3600" b="1" dirty="0"/>
              <a:t>thơ biến đổi đánh dấu một sự thay đổi lẽ ra phải trân </a:t>
            </a:r>
            <a:r>
              <a:rPr lang="vi-VN" sz="3600" b="1" dirty="0" smtClean="0"/>
              <a:t>trọng</a:t>
            </a:r>
            <a:r>
              <a:rPr lang="en-US" sz="3600" b="1" dirty="0" smtClean="0"/>
              <a:t>.</a:t>
            </a:r>
          </a:p>
          <a:p>
            <a:r>
              <a:rPr lang="en-US" sz="3600" b="1" dirty="0" smtClean="0"/>
              <a:t>- </a:t>
            </a:r>
            <a:r>
              <a:rPr lang="vi-VN" sz="3600" b="1" dirty="0" smtClean="0"/>
              <a:t>Hoàn </a:t>
            </a:r>
            <a:r>
              <a:rPr lang="vi-VN" sz="3600" b="1" dirty="0"/>
              <a:t>cảnh sống thay đổi kéo con người đổi thay, quên đi ân tình trong quá khứ</a:t>
            </a:r>
            <a:endParaRPr lang="en-US" sz="3600" b="1" dirty="0" smtClean="0">
              <a:solidFill>
                <a:srgbClr val="FF0000"/>
              </a:solidFill>
            </a:endParaRPr>
          </a:p>
        </p:txBody>
      </p:sp>
    </p:spTree>
    <p:extLst>
      <p:ext uri="{BB962C8B-B14F-4D97-AF65-F5344CB8AC3E}">
        <p14:creationId xmlns:p14="http://schemas.microsoft.com/office/powerpoint/2010/main" val="67926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3416320"/>
          </a:xfrm>
          <a:prstGeom prst="rect">
            <a:avLst/>
          </a:prstGeom>
          <a:noFill/>
        </p:spPr>
        <p:txBody>
          <a:bodyPr wrap="square" rtlCol="0">
            <a:spAutoFit/>
          </a:bodyPr>
          <a:lstStyle/>
          <a:p>
            <a:r>
              <a:rPr lang="en-US" sz="3600" b="1" dirty="0" smtClean="0">
                <a:solidFill>
                  <a:srgbClr val="FF0000"/>
                </a:solidFill>
              </a:rPr>
              <a:t>III. </a:t>
            </a:r>
            <a:r>
              <a:rPr lang="en-US" sz="3600" b="1" dirty="0" err="1" smtClean="0">
                <a:solidFill>
                  <a:srgbClr val="FF0000"/>
                </a:solidFill>
              </a:rPr>
              <a:t>Phân</a:t>
            </a:r>
            <a:r>
              <a:rPr lang="en-US" sz="3600" b="1" dirty="0" smtClean="0">
                <a:solidFill>
                  <a:srgbClr val="FF0000"/>
                </a:solidFill>
              </a:rPr>
              <a:t> </a:t>
            </a:r>
            <a:r>
              <a:rPr lang="en-US" sz="3600" b="1" dirty="0" err="1" smtClean="0">
                <a:solidFill>
                  <a:srgbClr val="FF0000"/>
                </a:solidFill>
              </a:rPr>
              <a:t>tích</a:t>
            </a:r>
            <a:endParaRPr lang="en-US" sz="3600" b="1" dirty="0" smtClean="0">
              <a:solidFill>
                <a:srgbClr val="FF0000"/>
              </a:solidFill>
            </a:endParaRPr>
          </a:p>
          <a:p>
            <a:r>
              <a:rPr lang="en-US" sz="3600" b="1" dirty="0" smtClean="0">
                <a:solidFill>
                  <a:srgbClr val="FF0000"/>
                </a:solidFill>
              </a:rPr>
              <a:t>    2. </a:t>
            </a:r>
            <a:r>
              <a:rPr lang="en-US" sz="3600" b="1" dirty="0" err="1" smtClean="0">
                <a:solidFill>
                  <a:srgbClr val="FF0000"/>
                </a:solidFill>
              </a:rPr>
              <a:t>khổ</a:t>
            </a:r>
            <a:r>
              <a:rPr lang="en-US" sz="3600" b="1" dirty="0" smtClean="0">
                <a:solidFill>
                  <a:srgbClr val="FF0000"/>
                </a:solidFill>
              </a:rPr>
              <a:t> </a:t>
            </a:r>
            <a:r>
              <a:rPr lang="en-US" sz="3600" b="1" dirty="0" err="1" smtClean="0">
                <a:solidFill>
                  <a:srgbClr val="FF0000"/>
                </a:solidFill>
              </a:rPr>
              <a:t>thơ</a:t>
            </a:r>
            <a:r>
              <a:rPr lang="en-US" sz="3600" b="1" dirty="0" smtClean="0">
                <a:solidFill>
                  <a:srgbClr val="FF0000"/>
                </a:solidFill>
              </a:rPr>
              <a:t> </a:t>
            </a:r>
            <a:r>
              <a:rPr lang="en-US" sz="3600" b="1" dirty="0" err="1" smtClean="0">
                <a:solidFill>
                  <a:srgbClr val="FF0000"/>
                </a:solidFill>
              </a:rPr>
              <a:t>thứ</a:t>
            </a:r>
            <a:r>
              <a:rPr lang="en-US" sz="3600" b="1" dirty="0" smtClean="0">
                <a:solidFill>
                  <a:srgbClr val="FF0000"/>
                </a:solidFill>
              </a:rPr>
              <a:t> </a:t>
            </a:r>
            <a:r>
              <a:rPr lang="en-US" sz="3600" b="1" dirty="0" err="1" smtClean="0">
                <a:solidFill>
                  <a:srgbClr val="FF0000"/>
                </a:solidFill>
              </a:rPr>
              <a:t>bốn</a:t>
            </a:r>
            <a:endParaRPr lang="en-US" sz="3600" b="1" dirty="0" smtClean="0">
              <a:solidFill>
                <a:srgbClr val="FF0000"/>
              </a:solidFill>
            </a:endParaRPr>
          </a:p>
          <a:p>
            <a:r>
              <a:rPr lang="en-US" sz="3600" b="1" dirty="0" smtClean="0">
                <a:solidFill>
                  <a:schemeClr val="tx1">
                    <a:lumMod val="85000"/>
                    <a:lumOff val="15000"/>
                  </a:schemeClr>
                </a:solidFill>
              </a:rPr>
              <a:t>- </a:t>
            </a:r>
            <a:r>
              <a:rPr lang="vi-VN" sz="3600" b="1" dirty="0"/>
              <a:t> </a:t>
            </a:r>
            <a:r>
              <a:rPr lang="vi-VN" sz="3600" b="1" dirty="0">
                <a:solidFill>
                  <a:schemeClr val="tx1">
                    <a:lumMod val="85000"/>
                    <a:lumOff val="15000"/>
                  </a:schemeClr>
                </a:solidFill>
              </a:rPr>
              <a:t>Vầng trăng đến bất ngờ làm sáng lên những góc tối trong tâm hồn, thức tỉnh sự ngủ quên trong diều kiện sống đã hoàn toàn đổi khác.</a:t>
            </a:r>
            <a:endParaRPr lang="en-US" sz="3600" b="1" dirty="0" smtClean="0">
              <a:solidFill>
                <a:schemeClr val="tx1">
                  <a:lumMod val="85000"/>
                  <a:lumOff val="15000"/>
                </a:schemeClr>
              </a:solidFill>
            </a:endParaRPr>
          </a:p>
        </p:txBody>
      </p:sp>
    </p:spTree>
    <p:extLst>
      <p:ext uri="{BB962C8B-B14F-4D97-AF65-F5344CB8AC3E}">
        <p14:creationId xmlns:p14="http://schemas.microsoft.com/office/powerpoint/2010/main" val="417756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9+ Hình Nền Powerpoint Background Đẹp Đơn Giản Ấn T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304799"/>
            <a:ext cx="9238311" cy="71628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1000" y="838200"/>
            <a:ext cx="8534400" cy="6186309"/>
          </a:xfrm>
          <a:prstGeom prst="rect">
            <a:avLst/>
          </a:prstGeom>
          <a:noFill/>
        </p:spPr>
        <p:txBody>
          <a:bodyPr wrap="square" rtlCol="0">
            <a:spAutoFit/>
          </a:bodyPr>
          <a:lstStyle/>
          <a:p>
            <a:r>
              <a:rPr lang="en-US" sz="3600" b="1" dirty="0" smtClean="0">
                <a:solidFill>
                  <a:srgbClr val="FF0000"/>
                </a:solidFill>
              </a:rPr>
              <a:t>III. </a:t>
            </a:r>
            <a:r>
              <a:rPr lang="en-US" sz="3600" b="1" dirty="0" err="1" smtClean="0">
                <a:solidFill>
                  <a:srgbClr val="FF0000"/>
                </a:solidFill>
              </a:rPr>
              <a:t>Phân</a:t>
            </a:r>
            <a:r>
              <a:rPr lang="en-US" sz="3600" b="1" dirty="0" smtClean="0">
                <a:solidFill>
                  <a:srgbClr val="FF0000"/>
                </a:solidFill>
              </a:rPr>
              <a:t> </a:t>
            </a:r>
            <a:r>
              <a:rPr lang="en-US" sz="3600" b="1" dirty="0" err="1" smtClean="0">
                <a:solidFill>
                  <a:srgbClr val="FF0000"/>
                </a:solidFill>
              </a:rPr>
              <a:t>tích</a:t>
            </a:r>
            <a:endParaRPr lang="en-US" sz="3600" b="1" dirty="0" smtClean="0">
              <a:solidFill>
                <a:srgbClr val="FF0000"/>
              </a:solidFill>
            </a:endParaRPr>
          </a:p>
          <a:p>
            <a:r>
              <a:rPr lang="en-US" sz="3600" b="1" dirty="0" smtClean="0">
                <a:solidFill>
                  <a:srgbClr val="FF0000"/>
                </a:solidFill>
              </a:rPr>
              <a:t>    3. </a:t>
            </a:r>
            <a:r>
              <a:rPr lang="en-US" sz="3600" b="1" dirty="0" err="1" smtClean="0">
                <a:solidFill>
                  <a:srgbClr val="FF0000"/>
                </a:solidFill>
              </a:rPr>
              <a:t>hai</a:t>
            </a:r>
            <a:r>
              <a:rPr lang="en-US" sz="3600" b="1" dirty="0" smtClean="0">
                <a:solidFill>
                  <a:srgbClr val="FF0000"/>
                </a:solidFill>
              </a:rPr>
              <a:t> </a:t>
            </a:r>
            <a:r>
              <a:rPr lang="en-US" sz="3600" b="1" dirty="0" err="1" smtClean="0">
                <a:solidFill>
                  <a:srgbClr val="FF0000"/>
                </a:solidFill>
              </a:rPr>
              <a:t>khổ</a:t>
            </a:r>
            <a:r>
              <a:rPr lang="en-US" sz="3600" b="1" dirty="0" smtClean="0">
                <a:solidFill>
                  <a:srgbClr val="FF0000"/>
                </a:solidFill>
              </a:rPr>
              <a:t> </a:t>
            </a:r>
            <a:r>
              <a:rPr lang="en-US" sz="3600" b="1" dirty="0" err="1" smtClean="0">
                <a:solidFill>
                  <a:srgbClr val="FF0000"/>
                </a:solidFill>
              </a:rPr>
              <a:t>thơ</a:t>
            </a:r>
            <a:r>
              <a:rPr lang="en-US" sz="3600" b="1" dirty="0" smtClean="0">
                <a:solidFill>
                  <a:srgbClr val="FF0000"/>
                </a:solidFill>
              </a:rPr>
              <a:t> </a:t>
            </a:r>
            <a:r>
              <a:rPr lang="en-US" sz="3600" b="1" dirty="0" err="1" smtClean="0">
                <a:solidFill>
                  <a:srgbClr val="FF0000"/>
                </a:solidFill>
              </a:rPr>
              <a:t>cuối</a:t>
            </a:r>
            <a:endParaRPr lang="en-US" sz="3600" b="1" dirty="0" smtClean="0">
              <a:solidFill>
                <a:srgbClr val="FF0000"/>
              </a:solidFill>
            </a:endParaRPr>
          </a:p>
          <a:p>
            <a:r>
              <a:rPr lang="en-US" sz="3600" b="1" dirty="0" smtClean="0">
                <a:solidFill>
                  <a:schemeClr val="tx1">
                    <a:lumMod val="85000"/>
                    <a:lumOff val="15000"/>
                  </a:schemeClr>
                </a:solidFill>
              </a:rPr>
              <a:t>- </a:t>
            </a:r>
            <a:r>
              <a:rPr lang="vi-VN" sz="3600" b="1" dirty="0" smtClean="0">
                <a:solidFill>
                  <a:schemeClr val="tx1">
                    <a:lumMod val="85000"/>
                    <a:lumOff val="15000"/>
                  </a:schemeClr>
                </a:solidFill>
              </a:rPr>
              <a:t>Cảm </a:t>
            </a:r>
            <a:r>
              <a:rPr lang="vi-VN" sz="3600" b="1" dirty="0">
                <a:solidFill>
                  <a:schemeClr val="tx1">
                    <a:lumMod val="85000"/>
                    <a:lumOff val="15000"/>
                  </a:schemeClr>
                </a:solidFill>
              </a:rPr>
              <a:t>xúc chừng như nén lại nhưng cứ trào ra thổn </a:t>
            </a:r>
            <a:r>
              <a:rPr lang="vi-VN" sz="3600" b="1" dirty="0" smtClean="0">
                <a:solidFill>
                  <a:schemeClr val="tx1">
                    <a:lumMod val="85000"/>
                    <a:lumOff val="15000"/>
                  </a:schemeClr>
                </a:solidFill>
              </a:rPr>
              <a:t>thứ</a:t>
            </a:r>
            <a:r>
              <a:rPr lang="en-US" sz="3600" b="1" dirty="0" smtClean="0">
                <a:solidFill>
                  <a:schemeClr val="tx1">
                    <a:lumMod val="85000"/>
                    <a:lumOff val="15000"/>
                  </a:schemeClr>
                </a:solidFill>
              </a:rPr>
              <a:t>c.</a:t>
            </a:r>
          </a:p>
          <a:p>
            <a:r>
              <a:rPr lang="en-US" sz="3600" dirty="0" smtClean="0"/>
              <a:t>- </a:t>
            </a:r>
            <a:r>
              <a:rPr lang="vi-VN" sz="3600" b="1" dirty="0" smtClean="0"/>
              <a:t>Câu </a:t>
            </a:r>
            <a:r>
              <a:rPr lang="vi-VN" sz="3600" b="1" dirty="0"/>
              <a:t>thơ cuối mang ý nghĩa nhân văn, cái giật mình thức tỉnh của con người từng bội bạc trở nên đáng trân trọng bởi nhớ quên là lẽ thường tình, quan trọng là biết thức tỉnh lương tâm.</a:t>
            </a:r>
          </a:p>
          <a:p>
            <a:endParaRPr lang="en-US" sz="3600" b="1" dirty="0" smtClean="0">
              <a:solidFill>
                <a:schemeClr val="tx1">
                  <a:lumMod val="85000"/>
                  <a:lumOff val="15000"/>
                </a:schemeClr>
              </a:solidFill>
            </a:endParaRPr>
          </a:p>
        </p:txBody>
      </p:sp>
    </p:spTree>
    <p:extLst>
      <p:ext uri="{BB962C8B-B14F-4D97-AF65-F5344CB8AC3E}">
        <p14:creationId xmlns:p14="http://schemas.microsoft.com/office/powerpoint/2010/main" val="262057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513</Words>
  <Application>Microsoft Office PowerPoint</Application>
  <PresentationFormat>On-screen Show (4:3)</PresentationFormat>
  <Paragraphs>44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Ánh Trăng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8</cp:revision>
  <dcterms:created xsi:type="dcterms:W3CDTF">2020-11-26T05:55:50Z</dcterms:created>
  <dcterms:modified xsi:type="dcterms:W3CDTF">2020-11-26T07:11:17Z</dcterms:modified>
</cp:coreProperties>
</file>