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4"/>
  </p:notesMasterIdLst>
  <p:sldIdLst>
    <p:sldId id="289" r:id="rId2"/>
    <p:sldId id="288" r:id="rId3"/>
    <p:sldId id="287" r:id="rId4"/>
    <p:sldId id="260" r:id="rId5"/>
    <p:sldId id="258" r:id="rId6"/>
    <p:sldId id="263" r:id="rId7"/>
    <p:sldId id="262" r:id="rId8"/>
    <p:sldId id="268" r:id="rId9"/>
    <p:sldId id="264" r:id="rId10"/>
    <p:sldId id="267" r:id="rId11"/>
    <p:sldId id="266" r:id="rId12"/>
    <p:sldId id="269" r:id="rId13"/>
    <p:sldId id="270" r:id="rId14"/>
    <p:sldId id="276" r:id="rId15"/>
    <p:sldId id="291" r:id="rId16"/>
    <p:sldId id="275" r:id="rId17"/>
    <p:sldId id="293" r:id="rId18"/>
    <p:sldId id="296" r:id="rId19"/>
    <p:sldId id="274" r:id="rId20"/>
    <p:sldId id="277" r:id="rId21"/>
    <p:sldId id="273" r:id="rId22"/>
    <p:sldId id="281" r:id="rId23"/>
    <p:sldId id="272" r:id="rId24"/>
    <p:sldId id="271" r:id="rId25"/>
    <p:sldId id="278" r:id="rId26"/>
    <p:sldId id="279" r:id="rId27"/>
    <p:sldId id="280" r:id="rId28"/>
    <p:sldId id="282" r:id="rId29"/>
    <p:sldId id="283" r:id="rId30"/>
    <p:sldId id="284" r:id="rId31"/>
    <p:sldId id="285" r:id="rId32"/>
    <p:sldId id="259" r:id="rId33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00FF"/>
    <a:srgbClr val="009900"/>
    <a:srgbClr val="3333CC"/>
    <a:srgbClr val="00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7126D-0A0F-4301-BC46-ED3674D96664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014C5-C506-4F2A-8905-05559AB141E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014C5-C506-4F2A-8905-05559AB141E7}" type="slidenum">
              <a:rPr lang="vi-VN" smtClean="0"/>
              <a:pPr/>
              <a:t>5</a:t>
            </a:fld>
            <a:endParaRPr lang="vi-V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014C5-C506-4F2A-8905-05559AB141E7}" type="slidenum">
              <a:rPr lang="vi-VN" smtClean="0"/>
              <a:pPr/>
              <a:t>15</a:t>
            </a:fld>
            <a:endParaRPr 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8738A81-165B-4B0C-81E8-EDD3A5E65B55}" type="datetimeFigureOut">
              <a:rPr lang="vi-VN" smtClean="0"/>
              <a:pPr/>
              <a:t>08/12/2020</a:t>
            </a:fld>
            <a:endParaRPr lang="vi-V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2EB3B1-E693-4188-90B4-812F2049295F}" type="slidenum">
              <a:rPr lang="vi-VN" smtClean="0"/>
              <a:pPr/>
              <a:t>‹#›</a:t>
            </a:fld>
            <a:endParaRPr lang="vi-V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3.jpeg"/><Relationship Id="rId5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audio" Target="file:///C:\Users\SHARP\Downloads\MotConVit-BeXuanMai_4a57%20(1).mp3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audio" Target="../media/audio1.wav"/><Relationship Id="rId7" Type="http://schemas.openxmlformats.org/officeDocument/2006/relationships/image" Target="../media/image26.gif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COMPUTER\Desktop\goc%20pho%20diu%20dang%20-%20tam%20ca%20ao%20trang%20%5bnct%2078633989106618906250%5d.mp3" TargetMode="External"/><Relationship Id="rId6" Type="http://schemas.openxmlformats.org/officeDocument/2006/relationships/image" Target="../media/image25.gif"/><Relationship Id="rId11" Type="http://schemas.openxmlformats.org/officeDocument/2006/relationships/image" Target="../media/image30.gif"/><Relationship Id="rId5" Type="http://schemas.openxmlformats.org/officeDocument/2006/relationships/image" Target="../media/image24.gif"/><Relationship Id="rId10" Type="http://schemas.openxmlformats.org/officeDocument/2006/relationships/image" Target="../media/image29.gif"/><Relationship Id="rId4" Type="http://schemas.openxmlformats.org/officeDocument/2006/relationships/image" Target="../media/image23.jpeg"/><Relationship Id="rId9" Type="http://schemas.openxmlformats.org/officeDocument/2006/relationships/image" Target="../media/image28.gi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file:///C:\Users\TRAM%20NGUYEN\Downloads\Trong%20Com%20-%20Thanh%20Thao.mp3" TargetMode="External"/><Relationship Id="rId1" Type="http://schemas.openxmlformats.org/officeDocument/2006/relationships/audio" Target="file:///D:\quang%20xuan\nhac\nhac%20tre\Yesterday%20Once%20More%20-%20%20Carpenters.mp3" TargetMode="External"/><Relationship Id="rId6" Type="http://schemas.openxmlformats.org/officeDocument/2006/relationships/image" Target="../media/image33.gif"/><Relationship Id="rId5" Type="http://schemas.openxmlformats.org/officeDocument/2006/relationships/image" Target="../media/image32.jpeg"/><Relationship Id="rId4" Type="http://schemas.openxmlformats.org/officeDocument/2006/relationships/hyperlink" Target="http://i36.tinypic.com/1y3f44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3857652" cy="928694"/>
          </a:xfrm>
          <a:ln>
            <a:solidFill>
              <a:srgbClr val="FF0066"/>
            </a:solidFill>
          </a:ln>
        </p:spPr>
        <p:txBody>
          <a:bodyPr>
            <a:prstTxWarp prst="textStop">
              <a:avLst/>
            </a:prstTxWarp>
          </a:bodyPr>
          <a:lstStyle/>
          <a:p>
            <a:r>
              <a:rPr lang="en-US" dirty="0" err="1">
                <a:ln>
                  <a:solidFill>
                    <a:srgbClr val="FF00FF"/>
                  </a:solidFill>
                </a:ln>
                <a:solidFill>
                  <a:sysClr val="windowText" lastClr="000000"/>
                </a:solidFill>
              </a:rPr>
              <a:t>Khởi</a:t>
            </a:r>
            <a:r>
              <a:rPr lang="en-US" dirty="0">
                <a:ln>
                  <a:solidFill>
                    <a:srgbClr val="FF00FF"/>
                  </a:solidFill>
                </a:ln>
                <a:solidFill>
                  <a:sysClr val="windowText" lastClr="000000"/>
                </a:solidFill>
              </a:rPr>
              <a:t> </a:t>
            </a:r>
            <a:r>
              <a:rPr lang="en-US" dirty="0" err="1">
                <a:ln>
                  <a:solidFill>
                    <a:srgbClr val="FF00FF"/>
                  </a:solidFill>
                </a:ln>
                <a:solidFill>
                  <a:sysClr val="windowText" lastClr="000000"/>
                </a:solidFill>
              </a:rPr>
              <a:t>động</a:t>
            </a:r>
            <a:endParaRPr lang="vi-VN" dirty="0">
              <a:ln>
                <a:solidFill>
                  <a:srgbClr val="FF00FF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57158" y="1071547"/>
            <a:ext cx="3571900" cy="5715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>
                <a:ln>
                  <a:solidFill>
                    <a:srgbClr val="FF0000"/>
                  </a:solidFill>
                </a:ln>
              </a:rPr>
              <a:t>Cả</a:t>
            </a:r>
            <a:r>
              <a:rPr lang="en-US" dirty="0">
                <a:ln>
                  <a:solidFill>
                    <a:srgbClr val="FF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rgbClr val="FF0000"/>
                  </a:solidFill>
                </a:ln>
              </a:rPr>
              <a:t>lớp</a:t>
            </a:r>
            <a:r>
              <a:rPr lang="en-US" dirty="0">
                <a:ln>
                  <a:solidFill>
                    <a:srgbClr val="FF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rgbClr val="FF0000"/>
                  </a:solidFill>
                </a:ln>
              </a:rPr>
              <a:t>cùng</a:t>
            </a:r>
            <a:r>
              <a:rPr lang="en-US" dirty="0">
                <a:ln>
                  <a:solidFill>
                    <a:srgbClr val="FF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rgbClr val="FF0000"/>
                  </a:solidFill>
                </a:ln>
              </a:rPr>
              <a:t>hát</a:t>
            </a:r>
            <a:r>
              <a:rPr lang="en-US" dirty="0">
                <a:ln>
                  <a:solidFill>
                    <a:srgbClr val="FF0000"/>
                  </a:solidFill>
                </a:ln>
              </a:rPr>
              <a:t> </a:t>
            </a:r>
            <a:r>
              <a:rPr lang="en-US" dirty="0" err="1">
                <a:ln>
                  <a:solidFill>
                    <a:srgbClr val="FF0000"/>
                  </a:solidFill>
                </a:ln>
              </a:rPr>
              <a:t>bài</a:t>
            </a:r>
            <a:r>
              <a:rPr lang="en-US" dirty="0">
                <a:ln>
                  <a:solidFill>
                    <a:srgbClr val="FF0000"/>
                  </a:solidFill>
                </a:ln>
              </a:rPr>
              <a:t>:</a:t>
            </a:r>
          </a:p>
        </p:txBody>
      </p:sp>
      <p:sp>
        <p:nvSpPr>
          <p:cNvPr id="8" name="Rectangle 7"/>
          <p:cNvSpPr/>
          <p:nvPr/>
        </p:nvSpPr>
        <p:spPr>
          <a:xfrm>
            <a:off x="2571736" y="1785926"/>
            <a:ext cx="3699371" cy="206633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Butto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Một</a:t>
            </a:r>
            <a:r>
              <a:rPr 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 con </a:t>
            </a:r>
            <a:r>
              <a:rPr lang="en-US" sz="5400" b="1" cap="none" spc="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vịt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1026" name="Picture 2" descr="C:\Users\SHARP\Desktop\anh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714620"/>
            <a:ext cx="3929090" cy="2047880"/>
          </a:xfrm>
          <a:prstGeom prst="rect">
            <a:avLst/>
          </a:prstGeom>
          <a:noFill/>
        </p:spPr>
      </p:pic>
      <p:pic>
        <p:nvPicPr>
          <p:cNvPr id="1027" name="Picture 3" descr="C:\Users\SHARP\Desktop\anh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2928934"/>
            <a:ext cx="4572031" cy="300039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57148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142984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714488"/>
            <a:ext cx="87154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cởi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đãi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thua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vạn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tướng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Thach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vẻn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niêu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tí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xíu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bĩu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đũa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(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Thạch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Sanh</a:t>
            </a:r>
            <a:r>
              <a:rPr lang="en-US" sz="32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vi-VN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28662" y="2285992"/>
            <a:ext cx="2286016" cy="285752"/>
            <a:chOff x="928662" y="2285992"/>
            <a:chExt cx="2286016" cy="28575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928662" y="2285992"/>
              <a:ext cx="642942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714480" y="2285992"/>
              <a:ext cx="150019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/>
          </p:nvGrpSpPr>
          <p:grpSpPr>
            <a:xfrm>
              <a:off x="1357290" y="2357430"/>
              <a:ext cx="715968" cy="214314"/>
              <a:chOff x="1071538" y="1857364"/>
              <a:chExt cx="715968" cy="214314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6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0" name="Group 39"/>
          <p:cNvGrpSpPr/>
          <p:nvPr/>
        </p:nvGrpSpPr>
        <p:grpSpPr>
          <a:xfrm>
            <a:off x="357158" y="3214686"/>
            <a:ext cx="7786742" cy="1001720"/>
            <a:chOff x="357158" y="3214686"/>
            <a:chExt cx="7786742" cy="1001720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6500826" y="3214686"/>
              <a:ext cx="114300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786710" y="3214686"/>
              <a:ext cx="357190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57158" y="4214818"/>
              <a:ext cx="1571636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29" name="Group 28"/>
            <p:cNvGrpSpPr/>
            <p:nvPr/>
          </p:nvGrpSpPr>
          <p:grpSpPr>
            <a:xfrm>
              <a:off x="7215206" y="3286124"/>
              <a:ext cx="715968" cy="214314"/>
              <a:chOff x="1071538" y="1857364"/>
              <a:chExt cx="715968" cy="214314"/>
            </a:xfrm>
          </p:grpSpPr>
          <p:cxnSp>
            <p:nvCxnSpPr>
              <p:cNvPr id="30" name="Straight Connector 29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1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32" name="Straight Connector 31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Arrow Connector 32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1" name="Group 40"/>
          <p:cNvGrpSpPr/>
          <p:nvPr/>
        </p:nvGrpSpPr>
        <p:grpSpPr>
          <a:xfrm>
            <a:off x="2214546" y="4214818"/>
            <a:ext cx="3929090" cy="214314"/>
            <a:chOff x="2214546" y="4214818"/>
            <a:chExt cx="3929090" cy="214314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2214546" y="4214818"/>
              <a:ext cx="1214446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3643306" y="4214818"/>
              <a:ext cx="2500330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34" name="Group 33"/>
            <p:cNvGrpSpPr/>
            <p:nvPr/>
          </p:nvGrpSpPr>
          <p:grpSpPr>
            <a:xfrm>
              <a:off x="2857488" y="4214818"/>
              <a:ext cx="1357322" cy="214314"/>
              <a:chOff x="1071538" y="1857364"/>
              <a:chExt cx="715968" cy="214314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6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37" name="Straight Connector 36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Arrow Connector 37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57148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142984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14488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- Các      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hoàng tử.</a:t>
            </a:r>
          </a:p>
          <a:p>
            <a:r>
              <a:rPr lang="vi-VN" sz="3200" b="1" dirty="0">
                <a:latin typeface="+mj-lt"/>
              </a:rPr>
              <a:t>- Những 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kẻ thua trận.</a:t>
            </a:r>
          </a:p>
          <a:p>
            <a:r>
              <a:rPr lang="vi-VN" sz="3200" b="1" dirty="0">
                <a:latin typeface="+mj-lt"/>
              </a:rPr>
              <a:t>- Cả mấy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vạn tướng lĩnh, quân sĩ.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8" y="3857628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25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71604" y="714356"/>
            <a:ext cx="7281890" cy="707886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THẢO LUẬN NHÓM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428596" y="3786190"/>
            <a:ext cx="7391400" cy="58477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None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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vi-VN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đứng trước danh từ.</a:t>
            </a:r>
            <a:endParaRPr lang="en-US" sz="3200" b="1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428596" y="4357694"/>
            <a:ext cx="7848600" cy="58477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F"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57158" y="1981200"/>
            <a:ext cx="8253442" cy="1447800"/>
            <a:chOff x="357158" y="1981200"/>
            <a:chExt cx="8253442" cy="144780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447800" y="1981200"/>
              <a:ext cx="7162800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buFontTx/>
                <a:buNone/>
              </a:pP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điểm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gì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giống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khác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err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nhau</a:t>
              </a:r>
              <a:r>
                <a:rPr lang="en-US" sz="4400" b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  <p:pic>
          <p:nvPicPr>
            <p:cNvPr id="9" name="Picture 11" descr="HOI TRAN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357158" y="2214554"/>
              <a:ext cx="1071538" cy="1052522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0" y="-14288"/>
            <a:ext cx="91440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         SỐ TỪ VÀ LƯỢNG TỪ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2428860" y="4500570"/>
          <a:ext cx="6096000" cy="21336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3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endParaRPr lang="vi-VN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r>
                        <a:rPr lang="en-US" sz="3200" baseline="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endParaRPr lang="vi-VN" sz="32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vi-VN" sz="3200" b="1" i="1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Chỉ lượng và thứ tự của sự vật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sz="3200" b="1" i="1" kern="1200" dirty="0">
                          <a:solidFill>
                            <a:srgbClr val="0099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Chỉ lượng ít hay nhiều của sự vật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5720" y="2143116"/>
          <a:ext cx="8572560" cy="4500595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8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58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43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716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00119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3200" baseline="0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trước</a:t>
                      </a:r>
                      <a:endParaRPr lang="vi-VN" sz="320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3200" baseline="0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trung</a:t>
                      </a:r>
                      <a:r>
                        <a:rPr lang="en-US" sz="3200" baseline="0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tâm</a:t>
                      </a:r>
                      <a:endParaRPr lang="vi-VN" sz="320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r>
                        <a:rPr lang="en-US" sz="3200" baseline="0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sau</a:t>
                      </a:r>
                      <a:endParaRPr lang="vi-VN" sz="3200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11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t2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t1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T1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T2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s1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99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s2</a:t>
                      </a:r>
                      <a:endParaRPr lang="vi-VN" sz="3200" b="1" dirty="0">
                        <a:solidFill>
                          <a:srgbClr val="0099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119"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119"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0119"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sz="32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2071734" y="171448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dirty="0"/>
          </a:p>
        </p:txBody>
      </p:sp>
      <p:sp>
        <p:nvSpPr>
          <p:cNvPr id="10" name="TextBox 9"/>
          <p:cNvSpPr txBox="1"/>
          <p:nvPr/>
        </p:nvSpPr>
        <p:spPr>
          <a:xfrm>
            <a:off x="4643438" y="4071942"/>
            <a:ext cx="2071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hoàng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endParaRPr lang="vi-VN" sz="24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00636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endParaRPr lang="vi-VN" sz="24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29124" y="5786454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tướng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lĩnh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vi-VN" sz="24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3702" y="5000636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thua</a:t>
            </a:r>
            <a:r>
              <a:rPr lang="en-US" sz="24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trận</a:t>
            </a:r>
            <a:endParaRPr lang="vi-VN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928662" y="571480"/>
            <a:ext cx="7500990" cy="1384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- Các          </a:t>
            </a:r>
            <a:r>
              <a:rPr lang="vi-VN" sz="2800" dirty="0">
                <a:solidFill>
                  <a:srgbClr val="3333CC"/>
                </a:solidFill>
                <a:latin typeface="+mj-lt"/>
              </a:rPr>
              <a:t>-&gt;   hoàng tử.</a:t>
            </a:r>
          </a:p>
          <a:p>
            <a:r>
              <a:rPr lang="vi-VN" sz="2800" dirty="0">
                <a:latin typeface="+mj-lt"/>
              </a:rPr>
              <a:t>- Những     </a:t>
            </a:r>
            <a:r>
              <a:rPr lang="vi-VN" sz="2800" dirty="0">
                <a:solidFill>
                  <a:srgbClr val="3333CC"/>
                </a:solidFill>
                <a:latin typeface="+mj-lt"/>
              </a:rPr>
              <a:t>-&gt;   kẻ thua trận.</a:t>
            </a:r>
          </a:p>
          <a:p>
            <a:r>
              <a:rPr lang="vi-VN" sz="2800" dirty="0">
                <a:latin typeface="+mj-lt"/>
              </a:rPr>
              <a:t>- Cả mấy    </a:t>
            </a:r>
            <a:r>
              <a:rPr lang="vi-VN" sz="2800" dirty="0">
                <a:solidFill>
                  <a:srgbClr val="3333CC"/>
                </a:solidFill>
                <a:latin typeface="+mj-lt"/>
              </a:rPr>
              <a:t>-&gt;   vạn tướng lĩnh, quân sĩ.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85918" y="414338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0066"/>
                </a:solidFill>
              </a:rPr>
              <a:t>các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8794" y="5072074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</a:rPr>
              <a:t>Những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596" y="6072206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</a:rPr>
              <a:t>Cả</a:t>
            </a:r>
            <a:endParaRPr lang="en-US" sz="2400" dirty="0">
              <a:solidFill>
                <a:srgbClr val="FF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57356" y="5929330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66"/>
                </a:solidFill>
              </a:rPr>
              <a:t>mấy</a:t>
            </a:r>
            <a:r>
              <a:rPr lang="en-US" dirty="0">
                <a:solidFill>
                  <a:srgbClr val="FF0066"/>
                </a:solidFill>
              </a:rPr>
              <a:t> </a:t>
            </a:r>
            <a:r>
              <a:rPr lang="en-US" sz="2400" dirty="0" err="1">
                <a:solidFill>
                  <a:srgbClr val="FF0066"/>
                </a:solidFill>
              </a:rPr>
              <a:t>vạn</a:t>
            </a:r>
            <a:endParaRPr lang="en-US" sz="24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57148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142984"/>
            <a:ext cx="3786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14488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+mj-lt"/>
              </a:rPr>
              <a:t>- Các      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hoàng tử.</a:t>
            </a:r>
          </a:p>
          <a:p>
            <a:r>
              <a:rPr lang="vi-VN" sz="3200" b="1" dirty="0">
                <a:latin typeface="+mj-lt"/>
              </a:rPr>
              <a:t>- Những 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kẻ thua trận.</a:t>
            </a:r>
          </a:p>
          <a:p>
            <a:r>
              <a:rPr lang="vi-VN" sz="3200" b="1" dirty="0">
                <a:latin typeface="+mj-lt"/>
              </a:rPr>
              <a:t>- Cả mấy    </a:t>
            </a:r>
            <a:r>
              <a:rPr lang="vi-VN" sz="3200" b="1" dirty="0">
                <a:solidFill>
                  <a:srgbClr val="3333CC"/>
                </a:solidFill>
                <a:latin typeface="+mj-lt"/>
              </a:rPr>
              <a:t>-&gt;   vạn tướng lĩnh, quân sĩ.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596" y="3500438"/>
            <a:ext cx="7429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=&gt;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endParaRPr lang="vi-VN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4795897"/>
            <a:ext cx="807249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66"/>
                </a:solidFill>
                <a:latin typeface="+mj-lt"/>
              </a:rPr>
              <a:t>- Có thế chia lượng từ thành hai nhóm:</a:t>
            </a:r>
          </a:p>
          <a:p>
            <a:r>
              <a:rPr lang="vi-VN" sz="3200" b="1" dirty="0">
                <a:solidFill>
                  <a:srgbClr val="FF0066"/>
                </a:solidFill>
                <a:latin typeface="+mj-lt"/>
              </a:rPr>
              <a:t>+ Nhóm chỉ ý nghĩa toàn thể.</a:t>
            </a:r>
          </a:p>
          <a:p>
            <a:r>
              <a:rPr lang="vi-VN" sz="3200" b="1" dirty="0">
                <a:solidFill>
                  <a:srgbClr val="FF0066"/>
                </a:solidFill>
                <a:latin typeface="+mj-lt"/>
              </a:rPr>
              <a:t>+ Nhóm chỉ ý nghĩa tập hợp hay phân phối.</a:t>
            </a:r>
          </a:p>
          <a:p>
            <a:r>
              <a:rPr lang="vi-VN" sz="3200" b="1" dirty="0">
                <a:solidFill>
                  <a:srgbClr val="FF0066"/>
                </a:solidFill>
                <a:latin typeface="+mj-lt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258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71604" y="714356"/>
            <a:ext cx="7281890" cy="707886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THẢO LUẬN NHÓM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357158" y="1500174"/>
            <a:ext cx="8305808" cy="2571768"/>
            <a:chOff x="357158" y="1500174"/>
            <a:chExt cx="8305808" cy="2571768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500166" y="1500174"/>
              <a:ext cx="7162800" cy="2571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Xếp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mỗi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tất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thẩy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mọi,hết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thảy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từng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cả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i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thảy</a:t>
              </a:r>
              <a:r>
                <a:rPr lang="fr-FR" sz="3600" b="1" i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...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vào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hai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nhóm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fr-FR" sz="3600" b="1" dirty="0" err="1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fr-FR" sz="3600" b="1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  <a:endParaRPr lang="vi-VN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" name="Picture 11" descr="HOI TRAN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357158" y="2214554"/>
              <a:ext cx="1071538" cy="1052522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0" y="-14288"/>
            <a:ext cx="91440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        SỐ TỪ VÀ LƯỢNG TỪ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786" y="4143380"/>
            <a:ext cx="74295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thảy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thảy</a:t>
            </a:r>
            <a:endParaRPr lang="vi-VN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hay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fr-FR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fr-FR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571480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142984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928802"/>
            <a:ext cx="8715404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phối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5794"/>
            <a:ext cx="5000628" cy="714380"/>
          </a:xfrm>
        </p:spPr>
        <p:txBody>
          <a:bodyPr>
            <a:normAutofit fontScale="90000"/>
          </a:bodyPr>
          <a:lstStyle/>
          <a:p>
            <a:r>
              <a:rPr lang="en-US" sz="5400" b="1" dirty="0" err="1"/>
              <a:t>Bài</a:t>
            </a:r>
            <a:r>
              <a:rPr lang="en-US" sz="5400" b="1" dirty="0"/>
              <a:t> </a:t>
            </a:r>
            <a:r>
              <a:rPr lang="en-US" sz="5400" b="1" dirty="0" err="1"/>
              <a:t>tập</a:t>
            </a:r>
            <a:r>
              <a:rPr lang="en-US" sz="5400" b="1" dirty="0"/>
              <a:t> </a:t>
            </a:r>
            <a:r>
              <a:rPr lang="en-US" sz="5400" b="1" dirty="0" err="1"/>
              <a:t>nhanh</a:t>
            </a:r>
            <a:br>
              <a:rPr lang="en-US" sz="5400" b="1" dirty="0"/>
            </a:br>
            <a:endParaRPr lang="en-US" dirty="0"/>
          </a:p>
        </p:txBody>
      </p:sp>
      <p:pic>
        <p:nvPicPr>
          <p:cNvPr id="5" name="Picture 13" descr="images510140_DSC020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42844" y="714356"/>
            <a:ext cx="442915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78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52"/>
            <a:ext cx="414340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hoa_hong_8-3-201305061522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6124"/>
            <a:ext cx="3786182" cy="221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e3000_trungla3fcc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3071810"/>
            <a:ext cx="47149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2844" y="6143644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Dựa</a:t>
            </a:r>
            <a:r>
              <a:rPr lang="en-US" sz="2400" dirty="0"/>
              <a:t>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những</a:t>
            </a:r>
            <a:r>
              <a:rPr lang="en-US" sz="2400" dirty="0"/>
              <a:t> </a:t>
            </a:r>
            <a:r>
              <a:rPr lang="en-US" sz="2400" dirty="0" err="1"/>
              <a:t>bức</a:t>
            </a:r>
            <a:r>
              <a:rPr lang="en-US" sz="2400" dirty="0"/>
              <a:t> </a:t>
            </a:r>
            <a:r>
              <a:rPr lang="en-US" sz="2400" dirty="0" err="1"/>
              <a:t>tranh</a:t>
            </a:r>
            <a:r>
              <a:rPr lang="en-US" sz="2400" dirty="0"/>
              <a:t> </a:t>
            </a:r>
            <a:r>
              <a:rPr lang="en-US" sz="2400" dirty="0" err="1"/>
              <a:t>đặt</a:t>
            </a:r>
            <a:r>
              <a:rPr lang="en-US" sz="2400" dirty="0"/>
              <a:t> </a:t>
            </a:r>
            <a:r>
              <a:rPr lang="en-US" sz="2400" dirty="0" err="1"/>
              <a:t>câu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lượng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5786" y="285749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Hình</a:t>
            </a:r>
            <a:r>
              <a:rPr lang="en-US" dirty="0"/>
              <a:t>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72198" y="271462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Hình</a:t>
            </a:r>
            <a:r>
              <a:rPr lang="en-US" dirty="0"/>
              <a:t>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5852" y="5715016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Hình</a:t>
            </a:r>
            <a:r>
              <a:rPr lang="en-US" dirty="0"/>
              <a:t> 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768" y="5786454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Hình</a:t>
            </a:r>
            <a:r>
              <a:rPr lang="en-US" dirty="0"/>
              <a:t>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6"/>
          <p:cNvSpPr txBox="1">
            <a:spLocks noChangeArrowheads="1"/>
          </p:cNvSpPr>
          <p:nvPr/>
        </p:nvSpPr>
        <p:spPr bwMode="auto">
          <a:xfrm>
            <a:off x="304800" y="152400"/>
            <a:ext cx="2209800" cy="466725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Bài tập nhanh</a:t>
            </a:r>
          </a:p>
        </p:txBody>
      </p:sp>
      <p:pic>
        <p:nvPicPr>
          <p:cNvPr id="26628" name="Picture 8" descr="78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609600"/>
            <a:ext cx="3276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9" descr="hoa_hong_8-3-201305061522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81400"/>
            <a:ext cx="3429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0" descr="e3000_trungla3fcc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43400" y="3810000"/>
            <a:ext cx="434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11" descr="images510140_DSC020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29124" y="500042"/>
            <a:ext cx="39624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2" name="Text Box 12"/>
          <p:cNvSpPr txBox="1">
            <a:spLocks noChangeArrowheads="1"/>
          </p:cNvSpPr>
          <p:nvPr/>
        </p:nvSpPr>
        <p:spPr bwMode="auto">
          <a:xfrm>
            <a:off x="304800" y="2209800"/>
            <a:ext cx="3124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H1: - </a:t>
            </a:r>
            <a:r>
              <a:rPr lang="en-US" dirty="0" err="1"/>
              <a:t>Một</a:t>
            </a:r>
            <a:r>
              <a:rPr lang="en-US" dirty="0"/>
              <a:t> con </a:t>
            </a:r>
            <a:r>
              <a:rPr lang="en-US" dirty="0" err="1"/>
              <a:t>chim</a:t>
            </a:r>
            <a:r>
              <a:rPr lang="en-US" dirty="0"/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cành</a:t>
            </a:r>
            <a:r>
              <a:rPr lang="en-US" dirty="0"/>
              <a:t> </a:t>
            </a:r>
            <a:r>
              <a:rPr lang="en-US" dirty="0" err="1"/>
              <a:t>đậu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con </a:t>
            </a:r>
            <a:r>
              <a:rPr lang="en-US" dirty="0" err="1"/>
              <a:t>chim</a:t>
            </a:r>
            <a:r>
              <a:rPr lang="en-US" dirty="0"/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dirty="0" err="1"/>
              <a:t>Một</a:t>
            </a:r>
            <a:r>
              <a:rPr lang="en-US" dirty="0"/>
              <a:t> con </a:t>
            </a:r>
            <a:r>
              <a:rPr lang="en-US" dirty="0" err="1"/>
              <a:t>chim</a:t>
            </a:r>
            <a:r>
              <a:rPr lang="en-US" dirty="0"/>
              <a:t> </a:t>
            </a:r>
            <a:r>
              <a:rPr lang="en-US" dirty="0" err="1"/>
              <a:t>đậu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cành</a:t>
            </a:r>
            <a:r>
              <a:rPr lang="en-US" dirty="0"/>
              <a:t>.</a:t>
            </a:r>
          </a:p>
        </p:txBody>
      </p:sp>
      <p:sp>
        <p:nvSpPr>
          <p:cNvPr id="26633" name="Text Box 13"/>
          <p:cNvSpPr txBox="1">
            <a:spLocks noChangeArrowheads="1"/>
          </p:cNvSpPr>
          <p:nvPr/>
        </p:nvSpPr>
        <p:spPr bwMode="auto">
          <a:xfrm>
            <a:off x="4038600" y="2133600"/>
            <a:ext cx="49530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H2: - Những chiếc thuyền bập bềnh trên sóng biển.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Ngoài khơi, những chiếc thuyền lênh đênh trên sóng biển.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Trên biển, những chiếc thuyền đang đánh cá.</a:t>
            </a:r>
          </a:p>
        </p:txBody>
      </p:sp>
      <p:sp>
        <p:nvSpPr>
          <p:cNvPr id="26634" name="Text Box 14"/>
          <p:cNvSpPr txBox="1">
            <a:spLocks noChangeArrowheads="1"/>
          </p:cNvSpPr>
          <p:nvPr/>
        </p:nvSpPr>
        <p:spPr bwMode="auto">
          <a:xfrm>
            <a:off x="304800" y="5257800"/>
            <a:ext cx="38862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H3: Những bông hoa hồng thật đẹp.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Những đóa hồng tuyệt đẹp.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Đẹp tuyệt vời là những đóa hồng.</a:t>
            </a:r>
          </a:p>
        </p:txBody>
      </p:sp>
      <p:sp>
        <p:nvSpPr>
          <p:cNvPr id="26635" name="Text Box 15"/>
          <p:cNvSpPr txBox="1">
            <a:spLocks noChangeArrowheads="1"/>
          </p:cNvSpPr>
          <p:nvPr/>
        </p:nvSpPr>
        <p:spPr bwMode="auto">
          <a:xfrm>
            <a:off x="5334000" y="5181600"/>
            <a:ext cx="2819400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H4: - Hai quả trứng.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Trong ổ có hai quả trứng.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/>
              <a:t>Hai quả trứng khác nhau.</a:t>
            </a:r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44" y="642918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142984"/>
            <a:ext cx="85725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Trằn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trọc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băn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khoăn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chợp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Sao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mộng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(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Minh) </a:t>
            </a:r>
            <a:endParaRPr lang="vi-VN" sz="3200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428728" y="4143380"/>
            <a:ext cx="4714908" cy="1501786"/>
            <a:chOff x="1428728" y="4143380"/>
            <a:chExt cx="4714908" cy="1501786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428728" y="4143380"/>
              <a:ext cx="500066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428992" y="4143380"/>
              <a:ext cx="428628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786446" y="4143380"/>
              <a:ext cx="357190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2357422" y="5143512"/>
              <a:ext cx="642942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4071934" y="5143512"/>
              <a:ext cx="714380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3000364" y="5643578"/>
              <a:ext cx="642942" cy="1588"/>
            </a:xfrm>
            <a:prstGeom prst="line">
              <a:avLst/>
            </a:prstGeom>
            <a:ln w="3810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otConVit-BeXuanMai_4a57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642910" y="5286388"/>
            <a:ext cx="304800" cy="304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99021C-CE60-42E8-8569-C5691181C056}"/>
              </a:ext>
            </a:extLst>
          </p:cNvPr>
          <p:cNvSpPr txBox="1"/>
          <p:nvPr/>
        </p:nvSpPr>
        <p:spPr>
          <a:xfrm>
            <a:off x="621738" y="0"/>
            <a:ext cx="8256861" cy="7155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vi-VN" sz="2600" b="0" i="0" dirty="0">
                <a:solidFill>
                  <a:srgbClr val="FF0000"/>
                </a:solidFill>
                <a:effectLst/>
              </a:rPr>
              <a:t>Một con vịt</a:t>
            </a:r>
          </a:p>
          <a:p>
            <a:pPr algn="l"/>
            <a:r>
              <a:rPr lang="vi-VN" sz="2600" i="0" dirty="0">
                <a:solidFill>
                  <a:srgbClr val="202124"/>
                </a:solidFill>
                <a:effectLst/>
              </a:rPr>
              <a:t>Một con vịt xòe ra hai cái cánh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Nó kêu rằng các các các, cạc cạc cạc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Gặp hồ nước nó bì bà bì bõm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Lúc lên bờ vẫy cái cánh cho khô</a:t>
            </a:r>
          </a:p>
          <a:p>
            <a:pPr algn="l"/>
            <a:r>
              <a:rPr lang="vi-VN" sz="2600" i="0" dirty="0">
                <a:solidFill>
                  <a:srgbClr val="202124"/>
                </a:solidFill>
                <a:effectLst/>
              </a:rPr>
              <a:t>Một con vịt xòe ra hai cái cánh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Nó kêu rằng các các các, cạc cạc cạc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Gặp hồ nước nó bì bà bì bõm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Lúc lên bờ vẫy cái cánh cho khô</a:t>
            </a:r>
          </a:p>
          <a:p>
            <a:pPr algn="l"/>
            <a:r>
              <a:rPr lang="vi-VN" sz="2600" i="0" dirty="0">
                <a:solidFill>
                  <a:srgbClr val="202124"/>
                </a:solidFill>
                <a:effectLst/>
              </a:rPr>
              <a:t>Một con vịt xòe ra hai cái cánh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Nó kêu rằng các các các, cạc cạc cạc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Gặp hồ nước nó bì bà bì bõm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Lúc lên bờ vẫy cái cánh cho khô</a:t>
            </a:r>
          </a:p>
          <a:p>
            <a:pPr algn="l"/>
            <a:r>
              <a:rPr lang="vi-VN" sz="2600" i="0" dirty="0">
                <a:solidFill>
                  <a:srgbClr val="202124"/>
                </a:solidFill>
                <a:effectLst/>
              </a:rPr>
              <a:t>Một con vịt xòe ra hai cái cánh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Nó kêu rằng các các các, cạc cạc cạc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Gặp hồ nước nó bì bà bì bõm</a:t>
            </a:r>
            <a:br>
              <a:rPr lang="vi-VN" sz="2600" i="0" dirty="0">
                <a:solidFill>
                  <a:srgbClr val="202124"/>
                </a:solidFill>
                <a:effectLst/>
              </a:rPr>
            </a:br>
            <a:r>
              <a:rPr lang="vi-VN" sz="2600" i="0" dirty="0">
                <a:solidFill>
                  <a:srgbClr val="202124"/>
                </a:solidFill>
                <a:effectLst/>
              </a:rPr>
              <a:t>Lúc lên bờ vẫy cái cánh cho khô</a:t>
            </a:r>
            <a:r>
              <a:rPr lang="en-US" sz="2600" i="0" dirty="0">
                <a:solidFill>
                  <a:srgbClr val="202124"/>
                </a:solidFill>
                <a:effectLst/>
              </a:rPr>
              <a:t>      </a:t>
            </a:r>
            <a:endParaRPr lang="vi-VN" sz="2600" i="0" dirty="0">
              <a:solidFill>
                <a:srgbClr val="202124"/>
              </a:solidFill>
              <a:effectLst/>
            </a:endParaRPr>
          </a:p>
        </p:txBody>
      </p:sp>
      <p:pic>
        <p:nvPicPr>
          <p:cNvPr id="3" name="Mot-Con-Vit-Be-Khanh-Linh">
            <a:hlinkClick r:id="" action="ppaction://media"/>
            <a:extLst>
              <a:ext uri="{FF2B5EF4-FFF2-40B4-BE49-F238E27FC236}">
                <a16:creationId xmlns:a16="http://schemas.microsoft.com/office/drawing/2014/main" id="{159A95EE-2FCF-426F-B681-DC662A42E8B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4288" y="2276872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44" y="642918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142984"/>
            <a:ext cx="85725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Trằn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trọc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băn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khoăn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chẳng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chợp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Sao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mộng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</a:p>
          <a:p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(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200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Minh) </a:t>
            </a:r>
            <a:endParaRPr lang="vi-VN" sz="3200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428728" y="2714620"/>
            <a:ext cx="500066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428992" y="2714620"/>
            <a:ext cx="428628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786446" y="2714620"/>
            <a:ext cx="357190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57422" y="3643314"/>
            <a:ext cx="642942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071934" y="3643314"/>
            <a:ext cx="714380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000364" y="4143380"/>
            <a:ext cx="642942" cy="1588"/>
          </a:xfrm>
          <a:prstGeom prst="line">
            <a:avLst/>
          </a:prstGeom>
          <a:ln w="3810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28662" y="5500702"/>
            <a:ext cx="75724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vi-VN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Một, hai, ba, năm:</a:t>
            </a:r>
            <a:r>
              <a:rPr lang="vi-VN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số từ chỉ số lượng.</a:t>
            </a:r>
          </a:p>
          <a:p>
            <a:r>
              <a:rPr lang="vi-VN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vi-VN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Bốn, năm: </a:t>
            </a:r>
            <a:r>
              <a:rPr lang="vi-VN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 từ chỉ thứ tự.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44" y="642918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785926"/>
            <a:ext cx="85725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ngàn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khe</a:t>
            </a:r>
            <a:endParaRPr lang="en-US" sz="3200" b="1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muôn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tái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tê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b="1" i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bầm</a:t>
            </a:r>
            <a:endParaRPr lang="en-US" sz="3200" b="1" i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32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32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288340"/>
            <a:ext cx="89297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Trăm, ngàn, muôn</a:t>
            </a:r>
            <a:r>
              <a:rPr lang="vi-VN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3200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được dùng với ý nghĩa số từ chỉ số lượng nhiều, rất nhiều nhưng không chính xác</a:t>
            </a:r>
            <a:r>
              <a:rPr lang="vi-VN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TRAM NGUYEN\Desktop\DHBC_we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07451" y="3689501"/>
            <a:ext cx="1529097" cy="8807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214290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6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Ò </a:t>
            </a:r>
            <a:r>
              <a:rPr lang="en-US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60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6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6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vi-VN" sz="6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78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pic>
        <p:nvPicPr>
          <p:cNvPr id="31745" name="Picture 1" descr="C:\Users\TRAM NGUYEN\Desktop\ba-chim-bay-no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357554" y="5857892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 CHÌM BẢY NỔI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17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1026" name="Picture 2" descr="C:\Users\TRAM NGUYEN\Desktop\ngoai-25813-43b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631" cy="6868633"/>
          </a:xfrm>
          <a:prstGeom prst="rect">
            <a:avLst/>
          </a:prstGeom>
          <a:noFill/>
        </p:spPr>
      </p:pic>
      <p:sp>
        <p:nvSpPr>
          <p:cNvPr id="8" name="Oval Callout 7"/>
          <p:cNvSpPr/>
          <p:nvPr/>
        </p:nvSpPr>
        <p:spPr>
          <a:xfrm>
            <a:off x="7643834" y="2500306"/>
            <a:ext cx="1643074" cy="1857388"/>
          </a:xfrm>
          <a:prstGeom prst="wedgeEllipseCallout">
            <a:avLst>
              <a:gd name="adj1" fmla="val -54816"/>
              <a:gd name="adj2" fmla="val 25893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+mj-lt"/>
              </a:rPr>
              <a:t>TRÍ</a:t>
            </a:r>
          </a:p>
          <a:p>
            <a:pPr algn="ctr"/>
            <a:r>
              <a:rPr lang="en-US" sz="2800" b="1" dirty="0">
                <a:latin typeface="+mj-lt"/>
              </a:rPr>
              <a:t>KHÔN</a:t>
            </a:r>
            <a:endParaRPr lang="vi-VN" sz="2800" b="1" dirty="0">
              <a:latin typeface="+mj-lt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4643438" y="0"/>
            <a:ext cx="3714776" cy="1142984"/>
          </a:xfrm>
          <a:prstGeom prst="cloudCallout">
            <a:avLst>
              <a:gd name="adj1" fmla="val -60218"/>
              <a:gd name="adj2" fmla="val 35517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ĐI CẢ NGÀY RỒI. MỆT MÀ VUI.</a:t>
            </a:r>
            <a:endParaRPr lang="vi-VN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4282" y="6000768"/>
            <a:ext cx="9501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 MỘT NGÀY ĐÀNG HỌC MỘT SÀNG KHÔN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5842" name="Picture 2" descr="C:\Users\TRAM NGUYEN\Desktop\1237534_755471687838416_346193270866178831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86182" y="6072206"/>
            <a:ext cx="4714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 ĐẦU SÁU TAY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TRAM NGUYEN\Desktop\Cau10-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1476" y="1214422"/>
            <a:ext cx="8716803" cy="30718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5500702"/>
            <a:ext cx="83582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MỘT NỤ CƯỜI BẰNG MƯỜI THANG THUỐC BỔ</a:t>
            </a:r>
            <a:endParaRPr lang="vi-VN" sz="32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TRAM NGUYEN\Desktop\483580_498015903554836_1191667767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315484" cy="23574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28992" y="4500570"/>
            <a:ext cx="1571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vi-VN" sz="80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C:\Users\TRAM NGUYEN\Desktop\bc3a1c-he1bb93-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6650" y="-6350"/>
            <a:ext cx="6870700" cy="68707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4429132"/>
            <a:ext cx="62151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Đoàn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Khiêm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929066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ĐIỀU BÁC HỒ DẠY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1714488"/>
            <a:ext cx="17145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TRỐNG CƠM</a:t>
            </a:r>
            <a:endParaRPr lang="vi-VN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TRAM NGUYEN\Desktop\TC1.pn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-357222" y="1228113"/>
            <a:ext cx="4865485" cy="5629887"/>
          </a:xfrm>
          <a:prstGeom prst="rect">
            <a:avLst/>
          </a:prstGeom>
          <a:noFill/>
        </p:spPr>
      </p:pic>
      <p:sp>
        <p:nvSpPr>
          <p:cNvPr id="9" name="Cloud Callout 8"/>
          <p:cNvSpPr/>
          <p:nvPr/>
        </p:nvSpPr>
        <p:spPr>
          <a:xfrm>
            <a:off x="2857488" y="0"/>
            <a:ext cx="6286512" cy="3143248"/>
          </a:xfrm>
          <a:prstGeom prst="cloudCallout">
            <a:avLst>
              <a:gd name="adj1" fmla="val -51490"/>
              <a:gd name="adj2" fmla="val 481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xit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bầy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tang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…..</a:t>
            </a:r>
            <a:endParaRPr lang="vi-VN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4357686" y="4786322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TRỐNG CƠM</a:t>
            </a:r>
            <a:endParaRPr lang="vi-VN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TrongCom-VariousArtists_353uw">
            <a:hlinkClick r:id="" action="ppaction://media"/>
            <a:extLst>
              <a:ext uri="{FF2B5EF4-FFF2-40B4-BE49-F238E27FC236}">
                <a16:creationId xmlns:a16="http://schemas.microsoft.com/office/drawing/2014/main" id="{E3C4BF21-3D39-4682-A7FA-1E03D2DB33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07896" y="5494208"/>
            <a:ext cx="1582466" cy="87042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674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3074" name="Picture 2" descr="C:\Users\TRAM NGUYEN\Desktop\13924hinh-nen-ca-vang-duoi-day-dai-duon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500065" y="0"/>
            <a:ext cx="9644065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1571612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52:</a:t>
            </a:r>
          </a:p>
          <a:p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SỐ TỪ VÀ LƯỢNG TỪ</a:t>
            </a:r>
            <a:endParaRPr lang="vi-VN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457200" y="228600"/>
            <a:ext cx="8305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>
                <a:solidFill>
                  <a:schemeClr val="accent2"/>
                </a:solidFill>
              </a:rPr>
              <a:t>Dặn dò</a:t>
            </a:r>
          </a:p>
        </p:txBody>
      </p:sp>
      <p:pic>
        <p:nvPicPr>
          <p:cNvPr id="6" name="Picture 9" descr="0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0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</p:pic>
      <p:sp>
        <p:nvSpPr>
          <p:cNvPr id="2" name="TextBox 1"/>
          <p:cNvSpPr txBox="1"/>
          <p:nvPr/>
        </p:nvSpPr>
        <p:spPr>
          <a:xfrm>
            <a:off x="1600200" y="1219201"/>
            <a:ext cx="5410200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CỦNG CỐ- DẶN DÒ</a:t>
            </a:r>
            <a:endParaRPr lang="en-US" sz="36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Tx/>
              <a:buNone/>
            </a:pP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36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mới:Kể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tượng</a:t>
            </a:r>
            <a:endParaRPr lang="en-US" sz="3600" b="1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ninhbinh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WordArt 3"/>
          <p:cNvSpPr>
            <a:spLocks noChangeArrowheads="1" noChangeShapeType="1" noTextEdit="1"/>
          </p:cNvSpPr>
          <p:nvPr/>
        </p:nvSpPr>
        <p:spPr bwMode="auto">
          <a:xfrm>
            <a:off x="1600200" y="5676900"/>
            <a:ext cx="5038725" cy="495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2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ahoma"/>
                <a:ea typeface="Tahoma"/>
                <a:cs typeface="Tahoma"/>
              </a:rPr>
              <a:t>XIN CHÂN THÀNH CẢM ƠN.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228600" y="0"/>
            <a:ext cx="8686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3333FF"/>
                </a:solidFill>
                <a:latin typeface="Action Jackson" pitchFamily="2" charset="0"/>
              </a:rPr>
              <a:t>Kính chúc quý thầy cô và các em sức khỏe.</a:t>
            </a:r>
          </a:p>
        </p:txBody>
      </p:sp>
      <p:pic>
        <p:nvPicPr>
          <p:cNvPr id="24581" name="Picture 5" descr="690739pesbqr6dqw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1752600"/>
            <a:ext cx="30241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791200" y="4800600"/>
            <a:ext cx="3200400" cy="533400"/>
            <a:chOff x="1296" y="528"/>
            <a:chExt cx="2016" cy="288"/>
          </a:xfrm>
        </p:grpSpPr>
        <p:pic>
          <p:nvPicPr>
            <p:cNvPr id="24584" name="Picture 7" descr="e"/>
            <p:cNvPicPr>
              <a:picLocks noChangeAspect="1" noChangeArrowheads="1" noCrop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024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5" name="Picture 8" descr="g"/>
            <p:cNvPicPr>
              <a:picLocks noChangeAspect="1" noChangeArrowheads="1" noCrop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296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6" name="Picture 9" descr="o"/>
            <p:cNvPicPr>
              <a:picLocks noChangeAspect="1" noChangeArrowheads="1" noCrop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584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7" name="Picture 10" descr="d"/>
            <p:cNvPicPr>
              <a:picLocks noChangeAspect="1" noChangeArrowheads="1" noCrop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60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8" name="Picture 11" descr="y"/>
            <p:cNvPicPr>
              <a:picLocks noChangeAspect="1" noChangeArrowheads="1" noCrop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736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9" name="Picture 12" descr="o"/>
            <p:cNvPicPr>
              <a:picLocks noChangeAspect="1" noChangeArrowheads="1" noCrop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872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0" name="Picture 13" descr="b"/>
            <p:cNvPicPr>
              <a:picLocks noChangeAspect="1" noChangeArrowheads="1" noCrop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448" y="528"/>
              <a:ext cx="28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0190" name="goc pho diu dang - tam ca ao trang [nct 78633989106618906250]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12"/>
          <a:srcRect/>
          <a:stretch>
            <a:fillRect/>
          </a:stretch>
        </p:blipFill>
        <p:spPr bwMode="auto">
          <a:xfrm>
            <a:off x="7543800" y="198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25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83451" fill="hold"/>
                                        <p:tgtEl>
                                          <p:spTgt spid="50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190"/>
                </p:tgtEl>
              </p:cMediaNode>
            </p:audio>
          </p:childTnLst>
        </p:cTn>
      </p:par>
    </p:tnLst>
    <p:bldLst>
      <p:bldP spid="50179" grpId="0" animBg="1"/>
      <p:bldP spid="5018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lick the image to open in full size.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57222" y="-714404"/>
            <a:ext cx="10096539" cy="75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52578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91400" y="44958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2143116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15250" y="37338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5429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 descr="F9849DCFA90C473196ECD16214E7700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" y="2971800"/>
            <a:ext cx="109535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2057400" y="1828800"/>
            <a:ext cx="5943624" cy="8286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3409950" y="3500439"/>
            <a:ext cx="233356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3600" b="0" i="0" u="none" strike="noStrike" kern="10" cap="none" spc="0" normalizeH="0" baseline="0" noProof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49164" name="Yesterday Once More -  Carpenters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696200" y="5181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Trong Com - Thanh Thao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/>
          <a:stretch>
            <a:fillRect/>
          </a:stretch>
        </p:blipFill>
        <p:spPr>
          <a:xfrm>
            <a:off x="6929454" y="5429264"/>
            <a:ext cx="304800" cy="304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472" y="214290"/>
            <a:ext cx="8929750" cy="3000396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  <a:scene3d>
              <a:camera prst="isometricOffAxis2Left"/>
              <a:lightRig rig="threePt" dir="t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Chào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mừng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quý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thầy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cô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giáo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dự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giờ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5817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166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164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928670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/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1.Ví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500042"/>
            <a:ext cx="3786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357298"/>
            <a:ext cx="892971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lphaLcPeriod"/>
            </a:pP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chàng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sính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just"/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: “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ván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nệp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 algn="just"/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ngà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cựa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mao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just"/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marL="514350" indent="-514350"/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lphaLcPeriod" startAt="2"/>
            </a:pP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Hùng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Vương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làng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Gióng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just">
              <a:buAutoNum type="alphaLcPeriod" startAt="2"/>
            </a:pP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/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vợ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chồng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lão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just"/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.                                                   (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Thánh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Gióng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vi-VN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-2500362" y="164305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57158" y="4429132"/>
            <a:ext cx="500066" cy="158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071538" y="4429132"/>
            <a:ext cx="500066" cy="158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74" name="Group 73"/>
          <p:cNvGrpSpPr/>
          <p:nvPr/>
        </p:nvGrpSpPr>
        <p:grpSpPr>
          <a:xfrm>
            <a:off x="2786050" y="3571876"/>
            <a:ext cx="1143008" cy="285752"/>
            <a:chOff x="2786050" y="3571876"/>
            <a:chExt cx="1143008" cy="285752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2786050" y="3571876"/>
              <a:ext cx="571504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500430" y="3571876"/>
              <a:ext cx="42862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65" name="Group 64"/>
            <p:cNvGrpSpPr/>
            <p:nvPr/>
          </p:nvGrpSpPr>
          <p:grpSpPr>
            <a:xfrm>
              <a:off x="2928926" y="3571876"/>
              <a:ext cx="785818" cy="285752"/>
              <a:chOff x="1071538" y="1857364"/>
              <a:chExt cx="715968" cy="214314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3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55" name="Straight Connector 54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Arrow Connector 60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1" name="Group 70"/>
          <p:cNvGrpSpPr/>
          <p:nvPr/>
        </p:nvGrpSpPr>
        <p:grpSpPr>
          <a:xfrm>
            <a:off x="1285852" y="2714620"/>
            <a:ext cx="3286148" cy="285752"/>
            <a:chOff x="1285852" y="2714620"/>
            <a:chExt cx="3286148" cy="285752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285852" y="2714620"/>
              <a:ext cx="1428760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928926" y="2714620"/>
              <a:ext cx="1643074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66" name="Group 65"/>
            <p:cNvGrpSpPr/>
            <p:nvPr/>
          </p:nvGrpSpPr>
          <p:grpSpPr>
            <a:xfrm>
              <a:off x="1857356" y="2714620"/>
              <a:ext cx="1643074" cy="285752"/>
              <a:chOff x="1071538" y="1857364"/>
              <a:chExt cx="715968" cy="214314"/>
            </a:xfrm>
          </p:grpSpPr>
          <p:cxnSp>
            <p:nvCxnSpPr>
              <p:cNvPr id="67" name="Straight Connector 66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68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69" name="Straight Connector 68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Arrow Connector 69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3" name="Group 72"/>
          <p:cNvGrpSpPr/>
          <p:nvPr/>
        </p:nvGrpSpPr>
        <p:grpSpPr>
          <a:xfrm>
            <a:off x="857224" y="3571876"/>
            <a:ext cx="1214446" cy="214314"/>
            <a:chOff x="857224" y="3571876"/>
            <a:chExt cx="1214446" cy="214314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857224" y="3571876"/>
              <a:ext cx="571504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1571604" y="3571876"/>
              <a:ext cx="500066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76" name="Group 75"/>
            <p:cNvGrpSpPr/>
            <p:nvPr/>
          </p:nvGrpSpPr>
          <p:grpSpPr>
            <a:xfrm>
              <a:off x="1071538" y="3571876"/>
              <a:ext cx="715968" cy="214314"/>
              <a:chOff x="1071538" y="1857364"/>
              <a:chExt cx="715968" cy="214314"/>
            </a:xfrm>
          </p:grpSpPr>
          <p:cxnSp>
            <p:nvCxnSpPr>
              <p:cNvPr id="77" name="Straight Connector 76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78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79" name="Straight Connector 78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64" name="Group 63"/>
          <p:cNvGrpSpPr/>
          <p:nvPr/>
        </p:nvGrpSpPr>
        <p:grpSpPr>
          <a:xfrm>
            <a:off x="857224" y="1857364"/>
            <a:ext cx="1428760" cy="214314"/>
            <a:chOff x="857224" y="1857364"/>
            <a:chExt cx="1428760" cy="214314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857224" y="1857364"/>
              <a:ext cx="500066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1500166" y="1857364"/>
              <a:ext cx="78581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81" name="Group 80"/>
            <p:cNvGrpSpPr/>
            <p:nvPr/>
          </p:nvGrpSpPr>
          <p:grpSpPr>
            <a:xfrm>
              <a:off x="1071538" y="1857364"/>
              <a:ext cx="715968" cy="214314"/>
              <a:chOff x="1071538" y="1857364"/>
              <a:chExt cx="715968" cy="214314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3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84" name="Straight Connector 83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Arrow Connector 84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5" name="Group 74"/>
          <p:cNvGrpSpPr/>
          <p:nvPr/>
        </p:nvGrpSpPr>
        <p:grpSpPr>
          <a:xfrm>
            <a:off x="5000628" y="3571876"/>
            <a:ext cx="2000264" cy="214314"/>
            <a:chOff x="5000628" y="3571876"/>
            <a:chExt cx="2000264" cy="214314"/>
          </a:xfrm>
        </p:grpSpPr>
        <p:cxnSp>
          <p:nvCxnSpPr>
            <p:cNvPr id="37" name="Straight Connector 36"/>
            <p:cNvCxnSpPr/>
            <p:nvPr/>
          </p:nvCxnSpPr>
          <p:spPr>
            <a:xfrm>
              <a:off x="5000628" y="3571876"/>
              <a:ext cx="571504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5715008" y="3571876"/>
              <a:ext cx="1285884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5286380" y="3571876"/>
              <a:ext cx="715968" cy="214314"/>
              <a:chOff x="1071538" y="1857364"/>
              <a:chExt cx="715968" cy="214314"/>
            </a:xfrm>
          </p:grpSpPr>
          <p:cxnSp>
            <p:nvCxnSpPr>
              <p:cNvPr id="87" name="Straight Connector 86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88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89" name="Straight Connector 88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Arrow Connector 89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91" name="Group 90"/>
          <p:cNvGrpSpPr/>
          <p:nvPr/>
        </p:nvGrpSpPr>
        <p:grpSpPr>
          <a:xfrm>
            <a:off x="571472" y="4429132"/>
            <a:ext cx="715968" cy="214314"/>
            <a:chOff x="1071538" y="1857364"/>
            <a:chExt cx="715968" cy="214314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1071538" y="2071678"/>
              <a:ext cx="71438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3" name="Group 62"/>
            <p:cNvGrpSpPr/>
            <p:nvPr/>
          </p:nvGrpSpPr>
          <p:grpSpPr>
            <a:xfrm>
              <a:off x="1071538" y="1857364"/>
              <a:ext cx="715968" cy="214314"/>
              <a:chOff x="1070744" y="1858158"/>
              <a:chExt cx="715968" cy="214314"/>
            </a:xfrm>
          </p:grpSpPr>
          <p:cxnSp>
            <p:nvCxnSpPr>
              <p:cNvPr id="94" name="Straight Connector 93"/>
              <p:cNvCxnSpPr/>
              <p:nvPr/>
            </p:nvCxnSpPr>
            <p:spPr>
              <a:xfrm rot="5400000">
                <a:off x="964381" y="1964521"/>
                <a:ext cx="214314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/>
              <p:nvPr/>
            </p:nvCxnSpPr>
            <p:spPr>
              <a:xfrm rot="5400000" flipH="1" flipV="1">
                <a:off x="1678761" y="1964521"/>
                <a:ext cx="214314" cy="1588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02" name="Group 101"/>
          <p:cNvGrpSpPr/>
          <p:nvPr/>
        </p:nvGrpSpPr>
        <p:grpSpPr>
          <a:xfrm>
            <a:off x="5000628" y="5286388"/>
            <a:ext cx="1000132" cy="214314"/>
            <a:chOff x="5000628" y="5286388"/>
            <a:chExt cx="1000132" cy="214314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5572132" y="5286388"/>
              <a:ext cx="42862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5000628" y="5286388"/>
              <a:ext cx="428628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96" name="Group 95"/>
            <p:cNvGrpSpPr/>
            <p:nvPr/>
          </p:nvGrpSpPr>
          <p:grpSpPr>
            <a:xfrm>
              <a:off x="5143504" y="5286388"/>
              <a:ext cx="715968" cy="214314"/>
              <a:chOff x="1071538" y="1857364"/>
              <a:chExt cx="715968" cy="214314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98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99" name="Straight Connector 98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Arrow Connector 99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2" name="Group 71"/>
          <p:cNvGrpSpPr/>
          <p:nvPr/>
        </p:nvGrpSpPr>
        <p:grpSpPr>
          <a:xfrm>
            <a:off x="4857752" y="2714620"/>
            <a:ext cx="3786214" cy="285752"/>
            <a:chOff x="4857752" y="2714620"/>
            <a:chExt cx="3786214" cy="285752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4857752" y="2714620"/>
              <a:ext cx="1357322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357950" y="2714620"/>
              <a:ext cx="2286016" cy="1588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grpSp>
          <p:nvGrpSpPr>
            <p:cNvPr id="104" name="Group 103"/>
            <p:cNvGrpSpPr/>
            <p:nvPr/>
          </p:nvGrpSpPr>
          <p:grpSpPr>
            <a:xfrm>
              <a:off x="5572132" y="2714620"/>
              <a:ext cx="1500198" cy="285752"/>
              <a:chOff x="1071538" y="1857364"/>
              <a:chExt cx="715968" cy="214314"/>
            </a:xfrm>
          </p:grpSpPr>
          <p:cxnSp>
            <p:nvCxnSpPr>
              <p:cNvPr id="105" name="Straight Connector 104"/>
              <p:cNvCxnSpPr/>
              <p:nvPr/>
            </p:nvCxnSpPr>
            <p:spPr>
              <a:xfrm>
                <a:off x="1071538" y="2071678"/>
                <a:ext cx="7143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106" name="Group 62"/>
              <p:cNvGrpSpPr/>
              <p:nvPr/>
            </p:nvGrpSpPr>
            <p:grpSpPr>
              <a:xfrm>
                <a:off x="1071538" y="1857364"/>
                <a:ext cx="715968" cy="214314"/>
                <a:chOff x="1070744" y="1858158"/>
                <a:chExt cx="715968" cy="214314"/>
              </a:xfrm>
            </p:grpSpPr>
            <p:cxnSp>
              <p:nvCxnSpPr>
                <p:cNvPr id="107" name="Straight Connector 106"/>
                <p:cNvCxnSpPr/>
                <p:nvPr/>
              </p:nvCxnSpPr>
              <p:spPr>
                <a:xfrm rot="5400000">
                  <a:off x="964381" y="1964521"/>
                  <a:ext cx="214314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Arrow Connector 107"/>
                <p:cNvCxnSpPr/>
                <p:nvPr/>
              </p:nvCxnSpPr>
              <p:spPr>
                <a:xfrm rot="5400000" flipH="1" flipV="1">
                  <a:off x="1678761" y="1964521"/>
                  <a:ext cx="214314" cy="158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500042"/>
            <a:ext cx="4929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000108"/>
            <a:ext cx="3643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1571612"/>
            <a:ext cx="62865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AutoNum type="alphaLcPeriod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chàng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ván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nệp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ngà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cựa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mao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b.   -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Sáu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-&gt;    </a:t>
            </a:r>
            <a:r>
              <a:rPr lang="en-US" sz="28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vi-V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00364" y="1500174"/>
            <a:ext cx="47149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00364" y="1857364"/>
            <a:ext cx="521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00364" y="2214554"/>
            <a:ext cx="5072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364" y="2643182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8926" y="3071810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0364" y="3500438"/>
            <a:ext cx="4643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0364" y="392906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28926" y="4929198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vi-VN" sz="28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000759" y="1071546"/>
            <a:ext cx="3143241" cy="3537171"/>
            <a:chOff x="6229042" y="1500174"/>
            <a:chExt cx="2772115" cy="3108543"/>
          </a:xfrm>
        </p:grpSpPr>
        <p:sp>
          <p:nvSpPr>
            <p:cNvPr id="18" name="TextBox 17"/>
            <p:cNvSpPr txBox="1"/>
            <p:nvPr/>
          </p:nvSpPr>
          <p:spPr>
            <a:xfrm>
              <a:off x="6357980" y="1500174"/>
              <a:ext cx="2643177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-)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Bổ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sung ý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nghĩa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danh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endPara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trí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đứng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trước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danh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endPara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Bổ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sung ý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nghĩa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endParaRPr lang="vi-VN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ight Brace 19"/>
            <p:cNvSpPr/>
            <p:nvPr/>
          </p:nvSpPr>
          <p:spPr>
            <a:xfrm>
              <a:off x="6229042" y="1571612"/>
              <a:ext cx="285752" cy="2786082"/>
            </a:xfrm>
            <a:prstGeom prst="rightBrace">
              <a:avLst>
                <a:gd name="adj1" fmla="val 8333"/>
                <a:gd name="adj2" fmla="val 49180"/>
              </a:avLst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286248" y="4500570"/>
            <a:ext cx="4857752" cy="1815882"/>
            <a:chOff x="6042546" y="5323095"/>
            <a:chExt cx="3574561" cy="1349358"/>
          </a:xfrm>
        </p:grpSpPr>
        <p:sp>
          <p:nvSpPr>
            <p:cNvPr id="19" name="TextBox 18"/>
            <p:cNvSpPr txBox="1"/>
            <p:nvPr/>
          </p:nvSpPr>
          <p:spPr>
            <a:xfrm>
              <a:off x="6305383" y="5323095"/>
              <a:ext cx="3311724" cy="1349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bổ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sung ý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nghĩa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danh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endPara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Vị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trí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đứng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sau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danh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endPara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Bổ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sung ý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nghĩa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về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thứ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tự</a:t>
              </a:r>
              <a:r>
                <a:rPr lang="en-US" sz="2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vi-VN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ight Brace 20"/>
            <p:cNvSpPr/>
            <p:nvPr/>
          </p:nvSpPr>
          <p:spPr>
            <a:xfrm>
              <a:off x="6042546" y="5429264"/>
              <a:ext cx="285752" cy="1214446"/>
            </a:xfrm>
            <a:prstGeom prst="rightBrac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vi-VN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52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5720" y="1857364"/>
            <a:ext cx="8610600" cy="255454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chàng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tâu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sính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“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ván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cơm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trăm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nệp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ngà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cựa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ngựa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mao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                      (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Sơn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590800" y="2971800"/>
            <a:ext cx="6400800" cy="51911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b="1">
                <a:solidFill>
                  <a:srgbClr val="FF0000"/>
                </a:solidFill>
              </a:rPr>
              <a:t>          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04800" y="4814888"/>
            <a:ext cx="8839200" cy="2062103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FontTx/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cụm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>
              <a:buFontTx/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 ?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71472" y="1000108"/>
            <a:ext cx="7543800" cy="701675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FontTx/>
              <a:buNone/>
            </a:pP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 LUẬN NHÓM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2387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TIẾT  –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2800" b="1" dirty="0">
                <a:solidFill>
                  <a:srgbClr val="FFFFFF"/>
                </a:solidFill>
                <a:cs typeface="Times New Roman" pitchFamily="18" charset="0"/>
              </a:rPr>
              <a:t>            SỐ TỪ VÀ LƯỢNG TỪ</a:t>
            </a:r>
          </a:p>
        </p:txBody>
      </p:sp>
      <p:sp>
        <p:nvSpPr>
          <p:cNvPr id="3" name="Text Box 28"/>
          <p:cNvSpPr txBox="1">
            <a:spLocks noChangeArrowheads="1"/>
          </p:cNvSpPr>
          <p:nvPr/>
        </p:nvSpPr>
        <p:spPr bwMode="auto">
          <a:xfrm>
            <a:off x="762000" y="609600"/>
            <a:ext cx="7924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609600" y="2133600"/>
            <a:ext cx="8153400" cy="4031873"/>
          </a:xfrm>
          <a:prstGeom prst="rect">
            <a:avLst/>
          </a:prstGeom>
          <a:noFill/>
          <a:ln w="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just">
              <a:buFontTx/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”: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Tx/>
              <a:buAutoNum type="arabicPeriod"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”: -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just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-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=&gt;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quát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chục</a:t>
            </a: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</a:t>
            </a:r>
            <a:r>
              <a:rPr lang="fr-FR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fr-FR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44" y="571480"/>
            <a:ext cx="2643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/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1500" indent="-571500"/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2214554"/>
            <a:ext cx="2895600" cy="20002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3333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24400" y="1071546"/>
            <a:ext cx="3776690" cy="21288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3333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4400" y="3500438"/>
            <a:ext cx="3733800" cy="19288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3333CC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286116" y="2357430"/>
            <a:ext cx="1428760" cy="1071570"/>
          </a:xfrm>
          <a:prstGeom prst="straightConnector1">
            <a:avLst/>
          </a:prstGeom>
          <a:ln w="38100">
            <a:solidFill>
              <a:srgbClr val="3333CC"/>
            </a:solidFill>
            <a:tailEnd type="arrow" w="med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cxnSp>
        <p:nvCxnSpPr>
          <p:cNvPr id="10" name="Straight Arrow Connector 9"/>
          <p:cNvCxnSpPr>
            <a:endCxn id="8" idx="1"/>
          </p:cNvCxnSpPr>
          <p:nvPr/>
        </p:nvCxnSpPr>
        <p:spPr>
          <a:xfrm>
            <a:off x="3286116" y="3429000"/>
            <a:ext cx="1438284" cy="1035851"/>
          </a:xfrm>
          <a:prstGeom prst="straightConnector1">
            <a:avLst/>
          </a:prstGeom>
          <a:ln w="38100">
            <a:solidFill>
              <a:srgbClr val="3333CC"/>
            </a:solidFill>
            <a:tailEnd type="arrow" w="med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cxnSp>
      <p:sp>
        <p:nvSpPr>
          <p:cNvPr id="11" name="TextBox 10"/>
          <p:cNvSpPr txBox="1"/>
          <p:nvPr/>
        </p:nvSpPr>
        <p:spPr>
          <a:xfrm>
            <a:off x="500034" y="5643578"/>
            <a:ext cx="8072494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  <a:r>
              <a:rPr lang="vi-VN" sz="3200" dirty="0"/>
              <a:t> </a:t>
            </a:r>
            <a:r>
              <a:rPr lang="vi-VN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''Đôi'' </a:t>
            </a:r>
            <a:r>
              <a:rPr lang="vi-VN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: - Không phải số từ.</a:t>
            </a:r>
          </a:p>
          <a:p>
            <a:r>
              <a:rPr lang="vi-VN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- Là </a:t>
            </a:r>
            <a:r>
              <a:rPr lang="fr-FR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fr-FR" sz="3200" b="1" dirty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-14288"/>
            <a:ext cx="9144000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TIẾT 52  –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Tiếng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FFFF"/>
                </a:solidFill>
                <a:cs typeface="Times New Roman" pitchFamily="18" charset="0"/>
              </a:rPr>
              <a:t>         SỐ TỪ VÀ LƯỢNG TỪ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2844" y="571480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/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4282" y="1357298"/>
            <a:ext cx="3000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2285992"/>
            <a:ext cx="8643998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9900"/>
                </a:solidFill>
                <a:latin typeface="+mj-lt"/>
              </a:rPr>
              <a:t>-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200" b="1" dirty="0">
              <a:solidFill>
                <a:srgbClr val="0099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1,180074653,H:\TIET 52-NGOCVAN-DTH\so tu va luong tu\Media.ppc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1500</TotalTime>
  <Words>1864</Words>
  <Application>Microsoft Office PowerPoint</Application>
  <PresentationFormat>On-screen Show (4:3)</PresentationFormat>
  <Paragraphs>232</Paragraphs>
  <Slides>32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Action Jackson</vt:lpstr>
      <vt:lpstr>Arial</vt:lpstr>
      <vt:lpstr>Calibri</vt:lpstr>
      <vt:lpstr>Constantia</vt:lpstr>
      <vt:lpstr>Tahoma</vt:lpstr>
      <vt:lpstr>Times New Roman</vt:lpstr>
      <vt:lpstr>Wingdings</vt:lpstr>
      <vt:lpstr>Wingdings 2</vt:lpstr>
      <vt:lpstr>Flow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nhanh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TRAM NGUYEN</dc:creator>
  <cp:lastModifiedBy>Admin</cp:lastModifiedBy>
  <cp:revision>160</cp:revision>
  <dcterms:created xsi:type="dcterms:W3CDTF">2015-11-01T11:14:49Z</dcterms:created>
  <dcterms:modified xsi:type="dcterms:W3CDTF">2020-12-08T16:45:12Z</dcterms:modified>
</cp:coreProperties>
</file>