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6" r:id="rId2"/>
    <p:sldId id="258" r:id="rId3"/>
    <p:sldId id="271" r:id="rId4"/>
    <p:sldId id="279" r:id="rId5"/>
    <p:sldId id="280" r:id="rId6"/>
    <p:sldId id="277" r:id="rId7"/>
    <p:sldId id="298" r:id="rId8"/>
    <p:sldId id="299" r:id="rId9"/>
    <p:sldId id="261" r:id="rId10"/>
    <p:sldId id="284" r:id="rId11"/>
    <p:sldId id="282" r:id="rId12"/>
    <p:sldId id="300" r:id="rId13"/>
    <p:sldId id="293" r:id="rId14"/>
    <p:sldId id="294" r:id="rId15"/>
    <p:sldId id="301" r:id="rId16"/>
    <p:sldId id="302" r:id="rId17"/>
    <p:sldId id="303" r:id="rId18"/>
    <p:sldId id="304" r:id="rId19"/>
    <p:sldId id="291" r:id="rId20"/>
    <p:sldId id="286" r:id="rId21"/>
    <p:sldId id="287" r:id="rId22"/>
    <p:sldId id="266" r:id="rId23"/>
    <p:sldId id="305" r:id="rId24"/>
    <p:sldId id="290" r:id="rId25"/>
    <p:sldId id="273" r:id="rId26"/>
    <p:sldId id="272" r:id="rId27"/>
    <p:sldId id="269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36" autoAdjust="0"/>
    <p:restoredTop sz="94660"/>
  </p:normalViewPr>
  <p:slideViewPr>
    <p:cSldViewPr>
      <p:cViewPr varScale="1">
        <p:scale>
          <a:sx n="66" d="100"/>
          <a:sy n="66" d="100"/>
        </p:scale>
        <p:origin x="10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C66765D-EB4F-4CE9-99B5-1F903EDB865B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96F79321-2105-4B45-95EB-41840654CE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99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8AC094-3450-499D-ADA1-0AAD2361AB0F}" type="slidenum">
              <a:rPr lang="en-US">
                <a:latin typeface="Calibri" pitchFamily="34" charset="0"/>
              </a:rPr>
              <a:pPr eaLnBrk="1" hangingPunct="1"/>
              <a:t>2</a:t>
            </a:fld>
            <a:endParaRPr lang="en-US">
              <a:latin typeface="Calibri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282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512720-4DFC-47F3-846B-77565905222B}" type="slidenum">
              <a:rPr lang="en-US">
                <a:latin typeface="Calibri" pitchFamily="34" charset="0"/>
              </a:rPr>
              <a:pPr eaLnBrk="1" hangingPunct="1"/>
              <a:t>3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13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187FE-E4D8-44F1-8832-7B939E9DCE90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A9EED-DECC-47F2-B6DB-76F0DBFAB0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7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2B8952-CD49-4122-B42E-2000F6E4F118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DFC33-DD06-4538-A21E-0F73F2BB62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4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C711D-8739-49C6-820E-50A95C0FDE69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7AC94-1477-461B-8279-9C034E59C2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1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8D49EB-F4AA-4DE9-B293-2987F51B35AA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D43B9-0E65-499B-B7E8-1D5D821AEE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4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39144-7507-4626-9C89-309A1A049F26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16B78-AE20-4F30-A431-C852187943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7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91432B-5C20-4BCF-91F8-03C88E9AA96E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1336C-9317-4DCF-A1A8-AE412ED5B1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2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F832EA-7F4A-48B4-86F5-262983B0BB27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57ED-33EA-4BDD-96F3-F108DD4C57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3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8E27B8-3B06-4C9F-809F-97D85BAB9E72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24A2A-F85C-4D22-BCC2-3DB05C30DB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2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15F4F5-3FC3-4482-9942-67F229297559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3CF50-2089-4A3D-AB9F-8D4A5C9977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1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1F43B2-828C-4865-A485-B7A32BAE84DB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459B3-B45A-4F04-B64A-A563FF4B06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3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05CF98-C6AB-471D-BE6B-2BDD96D9B677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F5D983-8068-407C-B620-0F39749C1E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9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C56FC15-2C1A-4093-A126-2B30911BC07E}" type="datetimeFigureOut">
              <a:rPr lang="en-US"/>
              <a:pPr/>
              <a:t>11/12/2019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B1AACD4-5D50-434C-AF0B-8933DC507A2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wmf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0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wmf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-30480" y="0"/>
            <a:ext cx="9144000" cy="1754326"/>
          </a:xfrm>
          <a:prstGeom prst="rect">
            <a:avLst/>
          </a:pr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5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Treo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biển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endParaRPr lang="en-US" sz="5400" b="1" dirty="0" smtClean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 eaLnBrk="1" hangingPunct="1"/>
            <a:r>
              <a:rPr lang="en-US" sz="5400" b="1" dirty="0" err="1" smtClean="0">
                <a:solidFill>
                  <a:srgbClr val="FF0000"/>
                </a:solidFill>
                <a:latin typeface="Algerian" panose="04020705040A02060702" pitchFamily="82" charset="0"/>
              </a:rPr>
              <a:t>Lợn</a:t>
            </a:r>
            <a:r>
              <a:rPr lang="en-US" sz="5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cưới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áo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mới</a:t>
            </a:r>
            <a:endParaRPr lang="en-US" sz="54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1827074"/>
            <a:ext cx="46736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93" y="1835095"/>
            <a:ext cx="4470400" cy="3529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9060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993006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1220" y="6400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654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SN850935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32175"/>
            <a:ext cx="4419600" cy="296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0320"/>
            <a:ext cx="3966368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432174"/>
            <a:ext cx="3966368" cy="296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002"/>
            <a:ext cx="4419600" cy="2721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524000"/>
            <a:ext cx="21336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Ở ĐÂY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2200" y="1524000"/>
            <a:ext cx="21336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BÁN</a:t>
            </a:r>
          </a:p>
        </p:txBody>
      </p:sp>
      <p:sp>
        <p:nvSpPr>
          <p:cNvPr id="7" name="Rectangle 6"/>
          <p:cNvSpPr/>
          <p:nvPr/>
        </p:nvSpPr>
        <p:spPr>
          <a:xfrm>
            <a:off x="4495800" y="1524000"/>
            <a:ext cx="21336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</a:p>
        </p:txBody>
      </p:sp>
      <p:sp>
        <p:nvSpPr>
          <p:cNvPr id="8" name="Rectangle 7"/>
          <p:cNvSpPr/>
          <p:nvPr/>
        </p:nvSpPr>
        <p:spPr>
          <a:xfrm>
            <a:off x="6629400" y="1524000"/>
            <a:ext cx="21336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TƯƠI</a:t>
            </a:r>
          </a:p>
        </p:txBody>
      </p:sp>
      <p:sp>
        <p:nvSpPr>
          <p:cNvPr id="10" name="Up Arrow Callout 9"/>
          <p:cNvSpPr/>
          <p:nvPr/>
        </p:nvSpPr>
        <p:spPr>
          <a:xfrm>
            <a:off x="381000" y="3124200"/>
            <a:ext cx="1905000" cy="3124200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Up Arrow Callout 10"/>
          <p:cNvSpPr/>
          <p:nvPr/>
        </p:nvSpPr>
        <p:spPr>
          <a:xfrm>
            <a:off x="2438400" y="3124200"/>
            <a:ext cx="1905000" cy="3124200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Up Arrow Callout 11"/>
          <p:cNvSpPr/>
          <p:nvPr/>
        </p:nvSpPr>
        <p:spPr>
          <a:xfrm>
            <a:off x="4572000" y="3124200"/>
            <a:ext cx="1905000" cy="3124200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báo về sản phẩm được bán</a:t>
            </a:r>
          </a:p>
        </p:txBody>
      </p:sp>
      <p:sp>
        <p:nvSpPr>
          <p:cNvPr id="13" name="Up Arrow Callout 12"/>
          <p:cNvSpPr/>
          <p:nvPr/>
        </p:nvSpPr>
        <p:spPr>
          <a:xfrm>
            <a:off x="6705600" y="3124200"/>
            <a:ext cx="1905000" cy="3124200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TextBox 13"/>
          <p:cNvSpPr txBox="1">
            <a:spLocks noChangeArrowheads="1"/>
          </p:cNvSpPr>
          <p:nvPr/>
        </p:nvSpPr>
        <p:spPr bwMode="auto">
          <a:xfrm>
            <a:off x="3009900" y="381000"/>
            <a:ext cx="3124200" cy="430887"/>
          </a:xfrm>
          <a:prstGeom prst="rect">
            <a:avLst/>
          </a:prstGeom>
          <a:pattFill prst="wdUpDiag">
            <a:fgClr>
              <a:srgbClr val="FFFF00"/>
            </a:fgClr>
            <a:bgClr>
              <a:schemeClr val="bg1"/>
            </a:bgClr>
          </a:patt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TẤM BIỂN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5908" y="79938"/>
            <a:ext cx="6455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600" b="1" dirty="0" smtClean="0">
                <a:solidFill>
                  <a:srgbClr val="FF0000"/>
                </a:solidFill>
              </a:rPr>
              <a:t>B. </a:t>
            </a:r>
            <a:r>
              <a:rPr lang="en-US" sz="36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cười</a:t>
            </a:r>
            <a:r>
              <a:rPr lang="en-US" sz="3600" b="1" dirty="0" smtClean="0">
                <a:solidFill>
                  <a:srgbClr val="FF0000"/>
                </a:solidFill>
              </a:rPr>
              <a:t> “Treo </a:t>
            </a:r>
            <a:r>
              <a:rPr lang="en-US" sz="3600" b="1" dirty="0" err="1" smtClean="0">
                <a:solidFill>
                  <a:srgbClr val="FF0000"/>
                </a:solidFill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</a:rPr>
              <a:t>”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1143000"/>
            <a:ext cx="8763000" cy="22159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eaLnBrk="1" hangingPunct="1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bớt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01788"/>
            <a:ext cx="4343400" cy="254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>
          <a:xfrm>
            <a:off x="4649723" y="3796580"/>
            <a:ext cx="4265677" cy="255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37891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-35493" y="67657"/>
            <a:ext cx="91032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</a:rPr>
              <a:t>2. </a:t>
            </a:r>
            <a:r>
              <a:rPr lang="en-US" sz="3200" b="1" dirty="0" err="1">
                <a:solidFill>
                  <a:srgbClr val="FF0000"/>
                </a:solidFill>
              </a:rPr>
              <a:t>Những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lời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góp</a:t>
            </a:r>
            <a:r>
              <a:rPr lang="en-US" sz="3200" b="1" dirty="0">
                <a:solidFill>
                  <a:srgbClr val="FF0000"/>
                </a:solidFill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</a:rPr>
              <a:t>và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ứng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hàng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AutoShape 16"/>
          <p:cNvSpPr>
            <a:spLocks noChangeArrowheads="1"/>
          </p:cNvSpPr>
          <p:nvPr/>
        </p:nvSpPr>
        <p:spPr bwMode="auto">
          <a:xfrm>
            <a:off x="914400" y="914400"/>
            <a:ext cx="7162800" cy="914400"/>
          </a:xfrm>
          <a:prstGeom prst="horizontalScroll">
            <a:avLst>
              <a:gd name="adj" fmla="val 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sz="240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  <p:graphicFrame>
        <p:nvGraphicFramePr>
          <p:cNvPr id="6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61643"/>
              </p:ext>
            </p:extLst>
          </p:nvPr>
        </p:nvGraphicFramePr>
        <p:xfrm>
          <a:off x="76200" y="2133600"/>
          <a:ext cx="8610600" cy="446563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305300"/>
                <a:gridCol w="4305300"/>
              </a:tblGrid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Ý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kiến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Thái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độ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của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cửa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hàng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  <a:tr h="9461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198922" y="3009204"/>
            <a:ext cx="426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 dirty="0"/>
              <a:t>Ý </a:t>
            </a:r>
            <a:r>
              <a:rPr lang="en-US" sz="2400" b="1" dirty="0" err="1"/>
              <a:t>kiến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“</a:t>
            </a:r>
            <a:r>
              <a:rPr lang="en-US" sz="2400" b="1" dirty="0" err="1">
                <a:solidFill>
                  <a:srgbClr val="FF0000"/>
                </a:solidFill>
              </a:rPr>
              <a:t>tươi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8" name="Text Box 67"/>
          <p:cNvSpPr txBox="1">
            <a:spLocks noChangeArrowheads="1"/>
          </p:cNvSpPr>
          <p:nvPr/>
        </p:nvSpPr>
        <p:spPr bwMode="auto">
          <a:xfrm>
            <a:off x="4466122" y="3171129"/>
            <a:ext cx="3746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/>
              <a:t>Bỏ</a:t>
            </a:r>
            <a:r>
              <a:rPr lang="en-US" sz="2400" b="1" dirty="0"/>
              <a:t> </a:t>
            </a:r>
            <a:r>
              <a:rPr lang="en-US" sz="2400" b="1" dirty="0" err="1"/>
              <a:t>ngay</a:t>
            </a:r>
            <a:r>
              <a:rPr lang="en-US" sz="2400" b="1" dirty="0"/>
              <a:t> </a:t>
            </a:r>
            <a:r>
              <a:rPr lang="en-US" sz="2400" b="1" dirty="0" err="1" smtClean="0"/>
              <a:t>chữ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“</a:t>
            </a:r>
            <a:r>
              <a:rPr lang="en-US" sz="2400" b="1" dirty="0" err="1" smtClean="0">
                <a:solidFill>
                  <a:srgbClr val="FF0000"/>
                </a:solidFill>
              </a:rPr>
              <a:t>tươi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9" name="Text Box 68"/>
          <p:cNvSpPr txBox="1">
            <a:spLocks noChangeArrowheads="1"/>
          </p:cNvSpPr>
          <p:nvPr/>
        </p:nvSpPr>
        <p:spPr bwMode="auto">
          <a:xfrm>
            <a:off x="-29076" y="3994804"/>
            <a:ext cx="47063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/>
              <a:t>2. </a:t>
            </a:r>
            <a:r>
              <a:rPr lang="en-US" sz="2400" b="1" dirty="0" err="1"/>
              <a:t>Đóng</a:t>
            </a:r>
            <a:r>
              <a:rPr lang="en-US" sz="2400" b="1" dirty="0"/>
              <a:t> </a:t>
            </a:r>
            <a:r>
              <a:rPr lang="en-US" sz="2400" b="1" dirty="0" err="1"/>
              <a:t>góp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“ở </a:t>
            </a:r>
            <a:r>
              <a:rPr lang="en-US" sz="2400" b="1" dirty="0" err="1">
                <a:solidFill>
                  <a:srgbClr val="FF0000"/>
                </a:solidFill>
              </a:rPr>
              <a:t>đây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4524275" y="4076029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/>
              <a:t>Bỏ</a:t>
            </a:r>
            <a:r>
              <a:rPr lang="en-US" sz="2400" b="1" dirty="0"/>
              <a:t> </a:t>
            </a:r>
            <a:r>
              <a:rPr lang="en-US" sz="2400" b="1" dirty="0" err="1"/>
              <a:t>ngay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“</a:t>
            </a:r>
            <a:r>
              <a:rPr lang="en-US" sz="2400" b="1" dirty="0">
                <a:solidFill>
                  <a:srgbClr val="FF0000"/>
                </a:solidFill>
              </a:rPr>
              <a:t>ở  </a:t>
            </a:r>
            <a:r>
              <a:rPr lang="en-US" sz="2400" b="1" dirty="0" err="1">
                <a:solidFill>
                  <a:srgbClr val="FF0000"/>
                </a:solidFill>
              </a:rPr>
              <a:t>đây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2" name="Text Box 70"/>
          <p:cNvSpPr txBox="1">
            <a:spLocks noChangeArrowheads="1"/>
          </p:cNvSpPr>
          <p:nvPr/>
        </p:nvSpPr>
        <p:spPr bwMode="auto">
          <a:xfrm>
            <a:off x="5214" y="4971915"/>
            <a:ext cx="4548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smtClean="0"/>
              <a:t>3. </a:t>
            </a:r>
            <a:r>
              <a:rPr lang="en-US" sz="2400" b="1" dirty="0" err="1" smtClean="0"/>
              <a:t>Đóng</a:t>
            </a:r>
            <a:r>
              <a:rPr lang="en-US" sz="2400" b="1" dirty="0" smtClean="0"/>
              <a:t> </a:t>
            </a:r>
            <a:r>
              <a:rPr lang="en-US" sz="2400" b="1" dirty="0" err="1"/>
              <a:t>góp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“</a:t>
            </a:r>
            <a:r>
              <a:rPr lang="en-US" sz="2400" b="1" dirty="0" err="1">
                <a:solidFill>
                  <a:srgbClr val="FF0000"/>
                </a:solidFill>
              </a:rPr>
              <a:t>có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bán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3" name="Text Box 71"/>
          <p:cNvSpPr txBox="1">
            <a:spLocks noChangeArrowheads="1"/>
          </p:cNvSpPr>
          <p:nvPr/>
        </p:nvSpPr>
        <p:spPr bwMode="auto">
          <a:xfrm>
            <a:off x="4553953" y="4980929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/>
              <a:t>Bỏ</a:t>
            </a:r>
            <a:r>
              <a:rPr lang="en-US" sz="2400" b="1" dirty="0"/>
              <a:t> </a:t>
            </a:r>
            <a:r>
              <a:rPr lang="en-US" sz="2400" b="1" dirty="0" err="1"/>
              <a:t>ngay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“</a:t>
            </a:r>
            <a:r>
              <a:rPr lang="en-US" sz="2400" b="1" dirty="0" err="1">
                <a:solidFill>
                  <a:srgbClr val="FF0000"/>
                </a:solidFill>
              </a:rPr>
              <a:t>có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bán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4" name="Text Box 72"/>
          <p:cNvSpPr txBox="1">
            <a:spLocks noChangeArrowheads="1"/>
          </p:cNvSpPr>
          <p:nvPr/>
        </p:nvSpPr>
        <p:spPr bwMode="auto">
          <a:xfrm>
            <a:off x="304800" y="5817848"/>
            <a:ext cx="403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/>
              <a:t>4. </a:t>
            </a:r>
            <a:r>
              <a:rPr lang="en-US" sz="2400" b="1" dirty="0" err="1"/>
              <a:t>Đóng</a:t>
            </a:r>
            <a:r>
              <a:rPr lang="en-US" sz="2400" b="1" dirty="0"/>
              <a:t> </a:t>
            </a:r>
            <a:r>
              <a:rPr lang="en-US" sz="2400" b="1" dirty="0" err="1"/>
              <a:t>góp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“</a:t>
            </a:r>
            <a:r>
              <a:rPr lang="en-US" sz="2400" b="1" dirty="0" err="1">
                <a:solidFill>
                  <a:srgbClr val="FF0000"/>
                </a:solidFill>
              </a:rPr>
              <a:t>cá</a:t>
            </a:r>
            <a:r>
              <a:rPr lang="en-US" sz="24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5" name="Text Box 73"/>
          <p:cNvSpPr txBox="1">
            <a:spLocks noChangeArrowheads="1"/>
          </p:cNvSpPr>
          <p:nvPr/>
        </p:nvSpPr>
        <p:spPr bwMode="auto">
          <a:xfrm>
            <a:off x="5011153" y="5817848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/>
              <a:t>Cất</a:t>
            </a:r>
            <a:r>
              <a:rPr lang="en-US" sz="2400" b="1" dirty="0"/>
              <a:t> </a:t>
            </a:r>
            <a:r>
              <a:rPr lang="en-US" sz="2400" b="1" dirty="0" err="1" smtClean="0"/>
              <a:t>luôn</a:t>
            </a:r>
            <a:r>
              <a:rPr lang="en-US" sz="2400" b="1" dirty="0" smtClean="0"/>
              <a:t> </a:t>
            </a:r>
            <a:r>
              <a:rPr lang="en-US" sz="2400" b="1" dirty="0" err="1"/>
              <a:t>cái</a:t>
            </a:r>
            <a:r>
              <a:rPr lang="en-US" sz="2400" b="1" dirty="0"/>
              <a:t> </a:t>
            </a:r>
            <a:r>
              <a:rPr lang="en-US" sz="2400" b="1" dirty="0" err="1"/>
              <a:t>biển</a:t>
            </a:r>
            <a:endParaRPr lang="en-US" sz="2400" b="1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66800" y="1143000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Ở ĐÂY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895600" y="1143000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BÁN</a:t>
            </a:r>
          </a:p>
        </p:txBody>
      </p:sp>
      <p:sp>
        <p:nvSpPr>
          <p:cNvPr id="15394" name="TextBox 17"/>
          <p:cNvSpPr txBox="1">
            <a:spLocks noChangeArrowheads="1"/>
          </p:cNvSpPr>
          <p:nvPr/>
        </p:nvSpPr>
        <p:spPr bwMode="auto">
          <a:xfrm>
            <a:off x="4876800" y="1143000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172200" y="1143000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875" y="927955"/>
            <a:ext cx="914400" cy="9144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" y="927954"/>
            <a:ext cx="880109" cy="9008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571500" y="4495800"/>
            <a:ext cx="8077200" cy="182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</a:rPr>
              <a:t>Điều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gì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em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thấy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buồn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cười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khi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đọc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chuyện</a:t>
            </a:r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29998" y="-15240"/>
            <a:ext cx="987553" cy="914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9655" y="0"/>
            <a:ext cx="987553" cy="914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52400"/>
            <a:ext cx="35814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29998" y="-15240"/>
            <a:ext cx="987553" cy="914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9655" y="0"/>
            <a:ext cx="987553" cy="91440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192410" y="533400"/>
            <a:ext cx="3124200" cy="16002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3000" y="533400"/>
            <a:ext cx="3212270" cy="1600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1158722" y="2286000"/>
            <a:ext cx="2971800" cy="4038600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 err="1">
                <a:solidFill>
                  <a:srgbClr val="000000"/>
                </a:solidFill>
              </a:rPr>
              <a:t>Đùa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cợt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thiếu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thiện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chí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suy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nghĩ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chủ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quan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cá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nhân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không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suy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xét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toàn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diện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" name="Up Arrow Callout 8"/>
          <p:cNvSpPr/>
          <p:nvPr/>
        </p:nvSpPr>
        <p:spPr>
          <a:xfrm>
            <a:off x="5073235" y="2309261"/>
            <a:ext cx="2971800" cy="4038600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Không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lập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trường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thiếu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chủ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kiến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524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5908" y="79938"/>
            <a:ext cx="6455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600" b="1" dirty="0" smtClean="0">
                <a:solidFill>
                  <a:srgbClr val="FF0000"/>
                </a:solidFill>
              </a:rPr>
              <a:t>B. </a:t>
            </a:r>
            <a:r>
              <a:rPr lang="en-US" sz="36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cười</a:t>
            </a:r>
            <a:r>
              <a:rPr lang="en-US" sz="3600" b="1" dirty="0" smtClean="0">
                <a:solidFill>
                  <a:srgbClr val="FF0000"/>
                </a:solidFill>
              </a:rPr>
              <a:t> “Treo </a:t>
            </a:r>
            <a:r>
              <a:rPr lang="en-US" sz="3600" b="1" dirty="0" err="1" smtClean="0">
                <a:solidFill>
                  <a:srgbClr val="FF0000"/>
                </a:solidFill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</a:rPr>
              <a:t>”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0890" y="1067662"/>
            <a:ext cx="8305800" cy="517064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Ý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endParaRPr lang="en-US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hước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Phê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lọc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ngờ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6424771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15240" y="-1743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29998" y="-15240"/>
            <a:ext cx="987553" cy="914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9655" y="0"/>
            <a:ext cx="987553" cy="914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631" y="304800"/>
            <a:ext cx="4683369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6014" y="6248400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39846" y="3712944"/>
            <a:ext cx="6842125" cy="1857375"/>
          </a:xfrm>
        </p:spPr>
        <p:txBody>
          <a:bodyPr/>
          <a:lstStyle/>
          <a:p>
            <a:pPr eaLnBrk="1" hangingPunct="1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44642" y="3633361"/>
            <a:ext cx="6840537" cy="2016543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Lắng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nghe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ý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kiến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từng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ơn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vẫn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nguyên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tấm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8938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1554" y="156594"/>
            <a:ext cx="73046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200" b="1" dirty="0" smtClean="0">
                <a:solidFill>
                  <a:srgbClr val="FF0000"/>
                </a:solidFill>
              </a:rPr>
              <a:t>C. </a:t>
            </a:r>
            <a:r>
              <a:rPr lang="en-US" sz="32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cười</a:t>
            </a:r>
            <a:r>
              <a:rPr lang="en-US" sz="3200" b="1" dirty="0" smtClean="0">
                <a:solidFill>
                  <a:srgbClr val="FF0000"/>
                </a:solidFill>
              </a:rPr>
              <a:t> “</a:t>
            </a:r>
            <a:r>
              <a:rPr lang="en-US" sz="3200" b="1" dirty="0" err="1" smtClean="0">
                <a:solidFill>
                  <a:srgbClr val="FF0000"/>
                </a:solidFill>
              </a:rPr>
              <a:t>Lợn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cưới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áo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mới</a:t>
            </a:r>
            <a:r>
              <a:rPr lang="en-US" sz="3200" b="1" dirty="0" smtClean="0">
                <a:solidFill>
                  <a:srgbClr val="FF0000"/>
                </a:solidFill>
              </a:rPr>
              <a:t>”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639" y="986373"/>
            <a:ext cx="6515100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6118" y="6438981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  <p:pic>
        <p:nvPicPr>
          <p:cNvPr id="11" name="Picture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00400"/>
            <a:ext cx="4000500" cy="295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418" y="3200400"/>
            <a:ext cx="4429047" cy="29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8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581175"/>
            <a:ext cx="28321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0" descr="h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078" y="2590800"/>
            <a:ext cx="30829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8" descr="h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3429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" descr="h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169" y="3208"/>
            <a:ext cx="305911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ietGiaiT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457200"/>
            <a:ext cx="10969625" cy="857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10000" y="1447800"/>
            <a:ext cx="441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CCFFFF"/>
                </a:solidFill>
                <a:latin typeface=".VnTimeH" panose="020B7200000000000000" pitchFamily="34" charset="0"/>
              </a:rPr>
              <a:t> 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0" y="0"/>
            <a:ext cx="51816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chương trình ngữ văn lớp 6 em đã học những thể loại truyện dân gian nào? Kể tên một số truyện tiêu biểu từng thể loại?</a:t>
            </a:r>
            <a:endParaRPr lang="en-US" sz="36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838200" y="990600"/>
            <a:ext cx="7086600" cy="396240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khoe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4579" name="Picture 2" descr="questions-and-answers-icon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76800"/>
            <a:ext cx="264001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38942"/>
              </p:ext>
            </p:extLst>
          </p:nvPr>
        </p:nvGraphicFramePr>
        <p:xfrm>
          <a:off x="52137" y="76200"/>
          <a:ext cx="9067800" cy="6560947"/>
        </p:xfrm>
        <a:graphic>
          <a:graphicData uri="http://schemas.openxmlformats.org/drawingml/2006/table">
            <a:tbl>
              <a:tblPr/>
              <a:tblGrid>
                <a:gridCol w="1105830"/>
                <a:gridCol w="4032590"/>
                <a:gridCol w="3929380"/>
              </a:tblGrid>
              <a:tr h="76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 khoe 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 khoe lợn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066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cảnh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áo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mới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cưới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”,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sổng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  <a:tr h="1600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Đứng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hóng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cửa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Tức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tối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vì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chẳng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hỏi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Tất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tưởi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chạy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Ngôn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 lúc tôi mặc cái áo mới này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chẳng thấy con lợn nào chạy qua đây cả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cưới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chạy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đây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  <a:tr h="1203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Mục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đích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Khoe cái 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Khoe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n cuoi ao mo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1" y="457200"/>
            <a:ext cx="9130364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16014" y="6248400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1554" y="156594"/>
            <a:ext cx="73046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200" b="1" dirty="0" smtClean="0">
                <a:solidFill>
                  <a:srgbClr val="FF0000"/>
                </a:solidFill>
              </a:rPr>
              <a:t>C. </a:t>
            </a:r>
            <a:r>
              <a:rPr lang="en-US" sz="32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cười</a:t>
            </a:r>
            <a:r>
              <a:rPr lang="en-US" sz="3200" b="1" dirty="0" smtClean="0">
                <a:solidFill>
                  <a:srgbClr val="FF0000"/>
                </a:solidFill>
              </a:rPr>
              <a:t> “</a:t>
            </a:r>
            <a:r>
              <a:rPr lang="en-US" sz="3200" b="1" dirty="0" err="1" smtClean="0">
                <a:solidFill>
                  <a:srgbClr val="FF0000"/>
                </a:solidFill>
              </a:rPr>
              <a:t>Lợn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cưới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áo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mới</a:t>
            </a:r>
            <a:r>
              <a:rPr lang="en-US" sz="3200" b="1" dirty="0" smtClean="0">
                <a:solidFill>
                  <a:srgbClr val="FF0000"/>
                </a:solidFill>
              </a:rPr>
              <a:t>”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1295400"/>
            <a:ext cx="6324600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1" hangingPunct="1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6118" y="6438981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  <p:pic>
        <p:nvPicPr>
          <p:cNvPr id="11" name="Picture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00400"/>
            <a:ext cx="4000500" cy="29558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418" y="3200400"/>
            <a:ext cx="4429047" cy="2955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495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3314700" y="154775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solidFill>
                  <a:srgbClr val="FF0000"/>
                </a:solidFill>
              </a:rPr>
              <a:t>3. </a:t>
            </a:r>
            <a:r>
              <a:rPr lang="en-US" sz="3200" b="1" dirty="0" err="1" smtClean="0">
                <a:solidFill>
                  <a:srgbClr val="FF0000"/>
                </a:solidFill>
              </a:rPr>
              <a:t>Tổng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kết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1130514"/>
            <a:ext cx="85344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1. </a:t>
            </a:r>
            <a:r>
              <a:rPr lang="en-US" sz="2800" b="1" dirty="0" err="1">
                <a:solidFill>
                  <a:srgbClr val="FF0000"/>
                </a:solidFill>
              </a:rPr>
              <a:t>Nội</a:t>
            </a:r>
            <a:r>
              <a:rPr lang="en-US" sz="2800" b="1" dirty="0">
                <a:solidFill>
                  <a:srgbClr val="FF0000"/>
                </a:solidFill>
              </a:rPr>
              <a:t> dung - ý </a:t>
            </a:r>
            <a:r>
              <a:rPr lang="en-US" sz="2800" b="1" dirty="0" err="1">
                <a:solidFill>
                  <a:srgbClr val="FF0000"/>
                </a:solidFill>
              </a:rPr>
              <a:t>nghĩa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Chế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giễu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phê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phán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những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người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tính</a:t>
            </a:r>
            <a:r>
              <a:rPr lang="en-US" sz="2800" b="1" dirty="0">
                <a:solidFill>
                  <a:srgbClr val="002060"/>
                </a:solidFill>
              </a:rPr>
              <a:t> hay </a:t>
            </a:r>
            <a:r>
              <a:rPr lang="en-US" sz="2800" b="1" dirty="0" err="1">
                <a:solidFill>
                  <a:srgbClr val="002060"/>
                </a:solidFill>
              </a:rPr>
              <a:t>khoe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một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tính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xấu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khá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phổ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biến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trong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xã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hội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278" y="3505200"/>
            <a:ext cx="76962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2. </a:t>
            </a:r>
            <a:r>
              <a:rPr lang="en-US" sz="2800" b="1" dirty="0" err="1">
                <a:solidFill>
                  <a:srgbClr val="FF0000"/>
                </a:solidFill>
              </a:rPr>
              <a:t>Nghệ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thuật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</a:rPr>
              <a:t>- Chi </a:t>
            </a:r>
            <a:r>
              <a:rPr lang="en-US" sz="2800" b="1" dirty="0" err="1">
                <a:solidFill>
                  <a:srgbClr val="002060"/>
                </a:solidFill>
              </a:rPr>
              <a:t>tiết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gây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cười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  <a:r>
              <a:rPr lang="en-US" sz="2800" b="1" dirty="0" err="1">
                <a:solidFill>
                  <a:srgbClr val="002060"/>
                </a:solidFill>
              </a:rPr>
              <a:t>cười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động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ngôn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ngữ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từng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nhân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vật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</a:rPr>
              <a:t>- </a:t>
            </a:r>
            <a:r>
              <a:rPr lang="en-US" sz="2800" b="1" dirty="0" err="1">
                <a:solidFill>
                  <a:srgbClr val="002060"/>
                </a:solidFill>
              </a:rPr>
              <a:t>Xây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dựng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tình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huống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hước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bất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ngờ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3940343" y="1369621"/>
            <a:ext cx="5181600" cy="327660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nêu ý nghĩa của truyện “Lợn cưới áo mới”?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3936733" y="1369621"/>
            <a:ext cx="5181600" cy="327660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0" y="-10325"/>
            <a:ext cx="987553" cy="9144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06717" y="-10325"/>
            <a:ext cx="987553" cy="914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5" grpId="1" animBg="1"/>
      <p:bldP spid="6" grpId="0" animBg="1"/>
      <p:bldP spid="6" grpId="1" animBg="1"/>
      <p:bldP spid="6" grpId="2" animBg="1"/>
      <p:bldP spid="6" grpId="3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sz="2800">
              <a:latin typeface="Times New Roman" panose="02020603050405020304" pitchFamily="18" charset="0"/>
            </a:endParaRP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42900" y="4343400"/>
            <a:ext cx="8686800" cy="23083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u="sng" dirty="0" err="1">
                <a:solidFill>
                  <a:srgbClr val="FF0000"/>
                </a:solidFill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</a:rPr>
              <a:t> 1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err="1">
                <a:solidFill>
                  <a:srgbClr val="FF0000"/>
                </a:solidFill>
              </a:rPr>
              <a:t>Truyện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cười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</a:rPr>
              <a:t>A. </a:t>
            </a:r>
            <a:r>
              <a:rPr lang="en-US" sz="2400" b="1" dirty="0" err="1">
                <a:solidFill>
                  <a:srgbClr val="002060"/>
                </a:solidFill>
              </a:rPr>
              <a:t>Truyện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kể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về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những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hiện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tượng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đáng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trong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cuộc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sống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</a:rPr>
              <a:t>B. </a:t>
            </a:r>
            <a:r>
              <a:rPr lang="en-US" sz="2400" b="1" dirty="0" err="1">
                <a:solidFill>
                  <a:srgbClr val="002060"/>
                </a:solidFill>
              </a:rPr>
              <a:t>Nhằm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tạo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tiếng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mua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vui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</a:rPr>
              <a:t>C. </a:t>
            </a:r>
            <a:r>
              <a:rPr lang="en-US" sz="2400" b="1" dirty="0" err="1">
                <a:solidFill>
                  <a:srgbClr val="002060"/>
                </a:solidFill>
              </a:rPr>
              <a:t>Phê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phán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những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thói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hư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tật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xấu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trong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xã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hội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</a:rPr>
              <a:t>D. </a:t>
            </a:r>
            <a:r>
              <a:rPr lang="en-US" sz="2400" b="1" dirty="0" err="1">
                <a:solidFill>
                  <a:srgbClr val="002060"/>
                </a:solidFill>
              </a:rPr>
              <a:t>Cả</a:t>
            </a:r>
            <a:r>
              <a:rPr lang="en-US" sz="2400" b="1" dirty="0">
                <a:solidFill>
                  <a:srgbClr val="002060"/>
                </a:solidFill>
              </a:rPr>
              <a:t> A,B,C </a:t>
            </a:r>
            <a:r>
              <a:rPr lang="en-US" sz="2400" b="1" dirty="0" err="1">
                <a:solidFill>
                  <a:srgbClr val="002060"/>
                </a:solidFill>
              </a:rPr>
              <a:t>đúng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228600" y="178594"/>
            <a:ext cx="8686800" cy="1685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400" b="1" u="sng" dirty="0" err="1">
                <a:solidFill>
                  <a:srgbClr val="FF0000"/>
                </a:solidFill>
              </a:rPr>
              <a:t>Câu</a:t>
            </a:r>
            <a:r>
              <a:rPr lang="en-US" sz="2400" b="1" u="sng" dirty="0">
                <a:solidFill>
                  <a:srgbClr val="FF0000"/>
                </a:solidFill>
              </a:rPr>
              <a:t> 2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err="1">
                <a:solidFill>
                  <a:srgbClr val="FF0000"/>
                </a:solidFill>
              </a:rPr>
              <a:t>Điền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từ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thích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hợp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chỗ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trống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    </a:t>
            </a:r>
            <a:r>
              <a:rPr lang="en-US" sz="2400" b="1" dirty="0" err="1">
                <a:solidFill>
                  <a:srgbClr val="002060"/>
                </a:solidFill>
              </a:rPr>
              <a:t>Truyện</a:t>
            </a:r>
            <a:r>
              <a:rPr lang="en-US" sz="2400" b="1" dirty="0">
                <a:solidFill>
                  <a:srgbClr val="002060"/>
                </a:solidFill>
              </a:rPr>
              <a:t> TREO BIỂN </a:t>
            </a:r>
            <a:r>
              <a:rPr lang="en-US" sz="2400" b="1" dirty="0" err="1">
                <a:solidFill>
                  <a:srgbClr val="002060"/>
                </a:solidFill>
              </a:rPr>
              <a:t>phê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phán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những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người</a:t>
            </a:r>
            <a:r>
              <a:rPr lang="en-US" sz="2400" b="1" dirty="0">
                <a:solidFill>
                  <a:srgbClr val="002060"/>
                </a:solidFill>
              </a:rPr>
              <a:t> ……………… </a:t>
            </a:r>
            <a:r>
              <a:rPr lang="en-US" sz="2400" b="1" dirty="0" err="1">
                <a:solidFill>
                  <a:srgbClr val="002060"/>
                </a:solidFill>
              </a:rPr>
              <a:t>khi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làm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việc</a:t>
            </a:r>
            <a:r>
              <a:rPr lang="en-US" sz="2400" b="1" dirty="0">
                <a:solidFill>
                  <a:srgbClr val="002060"/>
                </a:solidFill>
              </a:rPr>
              <a:t>, …………….........</a:t>
            </a:r>
            <a:r>
              <a:rPr lang="en-US" sz="2400" b="1" dirty="0" err="1">
                <a:solidFill>
                  <a:srgbClr val="002060"/>
                </a:solidFill>
              </a:rPr>
              <a:t>khi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góp</a:t>
            </a:r>
            <a:r>
              <a:rPr lang="en-US" sz="2400" b="1" dirty="0">
                <a:solidFill>
                  <a:srgbClr val="002060"/>
                </a:solidFill>
              </a:rPr>
              <a:t> ý.</a:t>
            </a: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342900" y="6248400"/>
            <a:ext cx="345708" cy="327211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2438400" y="1301393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suy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kĩ</a:t>
            </a:r>
            <a:endParaRPr lang="en-US" sz="2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6883400" y="756108"/>
            <a:ext cx="214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thiếu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kiến</a:t>
            </a:r>
            <a:endParaRPr lang="en-US" sz="2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animBg="1"/>
      <p:bldP spid="38920" grpId="0" animBg="1"/>
      <p:bldP spid="38921" grpId="0" animBg="1"/>
      <p:bldP spid="38924" grpId="0"/>
      <p:bldP spid="389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AutoShape 3"/>
          <p:cNvSpPr>
            <a:spLocks noChangeArrowheads="1"/>
          </p:cNvSpPr>
          <p:nvPr/>
        </p:nvSpPr>
        <p:spPr bwMode="auto">
          <a:xfrm>
            <a:off x="419100" y="1666965"/>
            <a:ext cx="8382000" cy="914400"/>
          </a:xfrm>
          <a:prstGeom prst="flowChartAlternateProcess">
            <a:avLst/>
          </a:prstGeom>
          <a:solidFill>
            <a:srgbClr val="FFFF99"/>
          </a:solidFill>
          <a:ln w="76200" cmpd="tri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a.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nên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h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ể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vui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vẻ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h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ơ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n.</a:t>
            </a:r>
          </a:p>
        </p:txBody>
      </p:sp>
      <p:sp>
        <p:nvSpPr>
          <p:cNvPr id="33797" name="Rectangle 10"/>
          <p:cNvSpPr>
            <a:spLocks noChangeArrowheads="1"/>
          </p:cNvSpPr>
          <p:nvPr/>
        </p:nvSpPr>
        <p:spPr bwMode="auto">
          <a:xfrm>
            <a:off x="304800" y="152400"/>
            <a:ext cx="8610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3: </a:t>
            </a:r>
            <a:r>
              <a:rPr lang="en-US" sz="2400" b="1" dirty="0" err="1">
                <a:solidFill>
                  <a:srgbClr val="FF0000"/>
                </a:solidFill>
              </a:rPr>
              <a:t>Một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số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bạn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trao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đ</a:t>
            </a:r>
            <a:r>
              <a:rPr lang="en-US" sz="2400" b="1" dirty="0" err="1">
                <a:solidFill>
                  <a:srgbClr val="FF0000"/>
                </a:solidFill>
              </a:rPr>
              <a:t>ổi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với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nhau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sôi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nổi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về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nội</a:t>
            </a:r>
            <a:r>
              <a:rPr lang="en-US" sz="2400" b="1" dirty="0">
                <a:solidFill>
                  <a:srgbClr val="FF0000"/>
                </a:solidFill>
              </a:rPr>
              <a:t> dung, ý </a:t>
            </a:r>
            <a:r>
              <a:rPr lang="en-US" sz="2400" b="1" dirty="0" err="1">
                <a:solidFill>
                  <a:srgbClr val="FF0000"/>
                </a:solidFill>
              </a:rPr>
              <a:t>nghĩa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 </a:t>
            </a:r>
            <a:r>
              <a:rPr lang="en-US" sz="2400" b="1" dirty="0" err="1">
                <a:solidFill>
                  <a:srgbClr val="FF0000"/>
                </a:solidFill>
              </a:rPr>
              <a:t>truyện</a:t>
            </a:r>
            <a:r>
              <a:rPr lang="en-US" sz="2400" b="1" dirty="0">
                <a:solidFill>
                  <a:srgbClr val="FF0000"/>
                </a:solidFill>
              </a:rPr>
              <a:t> “Treo </a:t>
            </a:r>
            <a:r>
              <a:rPr lang="en-US" sz="2400" b="1" dirty="0" err="1">
                <a:solidFill>
                  <a:srgbClr val="FF0000"/>
                </a:solidFill>
              </a:rPr>
              <a:t>biển</a:t>
            </a:r>
            <a:r>
              <a:rPr lang="en-US" sz="2400" b="1" dirty="0">
                <a:solidFill>
                  <a:srgbClr val="FF0000"/>
                </a:solidFill>
              </a:rPr>
              <a:t>”. </a:t>
            </a:r>
            <a:r>
              <a:rPr lang="en-US" sz="2400" b="1" dirty="0" err="1">
                <a:solidFill>
                  <a:srgbClr val="FF0000"/>
                </a:solidFill>
              </a:rPr>
              <a:t>Sau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vi-VN" sz="2400" b="1" dirty="0">
                <a:solidFill>
                  <a:srgbClr val="FF0000"/>
                </a:solidFill>
              </a:rPr>
              <a:t>đ</a:t>
            </a:r>
            <a:r>
              <a:rPr lang="en-US" sz="2400" b="1" dirty="0" err="1">
                <a:solidFill>
                  <a:srgbClr val="FF0000"/>
                </a:solidFill>
              </a:rPr>
              <a:t>ây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một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số</a:t>
            </a:r>
            <a:r>
              <a:rPr lang="en-US" sz="2400" b="1" dirty="0">
                <a:solidFill>
                  <a:srgbClr val="FF0000"/>
                </a:solidFill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</a:rPr>
              <a:t>kiến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theo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em</a:t>
            </a:r>
            <a:r>
              <a:rPr lang="en-US" sz="2400" b="1" dirty="0">
                <a:solidFill>
                  <a:srgbClr val="FF0000"/>
                </a:solidFill>
              </a:rPr>
              <a:t> ý </a:t>
            </a:r>
            <a:r>
              <a:rPr lang="en-US" sz="2400" b="1" dirty="0" err="1">
                <a:solidFill>
                  <a:srgbClr val="FF0000"/>
                </a:solidFill>
              </a:rPr>
              <a:t>kiến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nào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đúng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49861" name="AutoShape 5"/>
          <p:cNvSpPr>
            <a:spLocks noChangeArrowheads="1"/>
          </p:cNvSpPr>
          <p:nvPr/>
        </p:nvSpPr>
        <p:spPr bwMode="auto">
          <a:xfrm>
            <a:off x="450382" y="2927685"/>
            <a:ext cx="8382000" cy="838200"/>
          </a:xfrm>
          <a:prstGeom prst="flowChartAlternateProcess">
            <a:avLst/>
          </a:prstGeom>
          <a:solidFill>
            <a:srgbClr val="FFFF99"/>
          </a:solidFill>
          <a:ln w="76200" cmpd="tri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Truyện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treo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biển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ả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kích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sâu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cay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kẻ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nịnh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hót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nhằm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lừa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bịp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họ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49862" name="AutoShape 6"/>
          <p:cNvSpPr>
            <a:spLocks noChangeArrowheads="1"/>
          </p:cNvSpPr>
          <p:nvPr/>
        </p:nvSpPr>
        <p:spPr bwMode="auto">
          <a:xfrm>
            <a:off x="455997" y="4076700"/>
            <a:ext cx="8382000" cy="1143000"/>
          </a:xfrm>
          <a:prstGeom prst="flowChartAlternateProcess">
            <a:avLst/>
          </a:prstGeom>
          <a:solidFill>
            <a:srgbClr val="FFFF99"/>
          </a:solidFill>
          <a:ln w="76200" cmpd="tri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châm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biếm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nhẹ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nhàng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truyện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phê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phán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thiếu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suy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nghe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9860" name="AutoShape 4"/>
          <p:cNvSpPr>
            <a:spLocks noChangeArrowheads="1"/>
          </p:cNvSpPr>
          <p:nvPr/>
        </p:nvSpPr>
        <p:spPr bwMode="auto">
          <a:xfrm>
            <a:off x="424715" y="5519286"/>
            <a:ext cx="8490685" cy="762000"/>
          </a:xfrm>
          <a:prstGeom prst="flowChartAlternateProcess">
            <a:avLst/>
          </a:prstGeom>
          <a:solidFill>
            <a:srgbClr val="FFFF99"/>
          </a:solidFill>
          <a:ln w="76200" cmpd="tri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d.Truyện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ánh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ấu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nhẹ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dạ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eaLnBrk="1" hangingPunct="1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tin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kẻ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lừa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lọc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vờ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góp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ý 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ể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hãm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hại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ời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3801" name="Oval 9"/>
          <p:cNvSpPr>
            <a:spLocks noChangeArrowheads="1"/>
          </p:cNvSpPr>
          <p:nvPr/>
        </p:nvSpPr>
        <p:spPr bwMode="auto">
          <a:xfrm>
            <a:off x="450382" y="4159529"/>
            <a:ext cx="457200" cy="3810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9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 animBg="1"/>
      <p:bldP spid="249861" grpId="0" animBg="1"/>
      <p:bldP spid="249862" grpId="0" animBg="1"/>
      <p:bldP spid="249860" grpId="0" animBg="1"/>
      <p:bldP spid="3380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81000" y="3581400"/>
            <a:ext cx="8424863" cy="3168650"/>
          </a:xfrm>
        </p:spPr>
        <p:txBody>
          <a:bodyPr/>
          <a:lstStyle/>
          <a:p>
            <a:pPr algn="l" eaLnBrk="1" hangingPunct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hĩnh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1737" y="304800"/>
            <a:ext cx="8712200" cy="1371600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3200" b="1" u="sng" dirty="0" err="1" smtClean="0">
                <a:solidFill>
                  <a:srgbClr val="FF0000"/>
                </a:solidFill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</a:rPr>
              <a:t> 4</a:t>
            </a:r>
            <a:r>
              <a:rPr lang="en-US" sz="3200" dirty="0" smtClean="0">
                <a:solidFill>
                  <a:srgbClr val="FF0000"/>
                </a:solidFill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học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sau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đây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đúng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200" b="1" dirty="0" smtClean="0">
                <a:solidFill>
                  <a:srgbClr val="FF0000"/>
                </a:solidFill>
              </a:rPr>
              <a:t> “</a:t>
            </a:r>
            <a:r>
              <a:rPr lang="en-US" sz="3200" b="1" dirty="0" err="1" smtClean="0">
                <a:solidFill>
                  <a:srgbClr val="FF0000"/>
                </a:solidFill>
              </a:rPr>
              <a:t>Lợn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cưới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áo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mới</a:t>
            </a:r>
            <a:r>
              <a:rPr lang="en-US" sz="3200" b="1" dirty="0" smtClean="0">
                <a:solidFill>
                  <a:srgbClr val="FF0000"/>
                </a:solidFill>
              </a:rPr>
              <a:t>”?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40094" y="5163937"/>
            <a:ext cx="504040" cy="5048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40093" y="5715000"/>
            <a:ext cx="503238" cy="5032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68575" y="152400"/>
            <a:ext cx="3733800" cy="785813"/>
          </a:xfrm>
          <a:prstGeom prst="flowChartProcess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VĂN HỌC DÂN GIAN</a:t>
            </a: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93383" y="2155690"/>
            <a:ext cx="2375192" cy="838200"/>
          </a:xfrm>
          <a:prstGeom prst="flowChartProcess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TRUYỀN </a:t>
            </a:r>
          </a:p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THUYẾT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4956174" y="2160839"/>
            <a:ext cx="1926642" cy="838200"/>
          </a:xfrm>
          <a:prstGeom prst="flowChartProcess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TRUYỆN</a:t>
            </a:r>
          </a:p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NGỤ NGÔN</a:t>
            </a: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1361278" y="1023337"/>
            <a:ext cx="2448721" cy="10665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4419600" y="1023336"/>
            <a:ext cx="1219199" cy="10665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H="1">
            <a:off x="3733798" y="1023337"/>
            <a:ext cx="457201" cy="10665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2696159" y="2155690"/>
            <a:ext cx="2086686" cy="838200"/>
          </a:xfrm>
          <a:prstGeom prst="flowChartProcess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TRUYỆN </a:t>
            </a:r>
          </a:p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CỔ TÍCH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7543801" y="2307721"/>
            <a:ext cx="1295400" cy="6858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4800600" y="1022967"/>
            <a:ext cx="2971800" cy="10668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7010400" y="2155690"/>
            <a:ext cx="2019299" cy="838200"/>
          </a:xfrm>
          <a:prstGeom prst="flowChartProcess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TRUYỆN</a:t>
            </a:r>
          </a:p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CƯỜI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0515" y="3124200"/>
            <a:ext cx="2468060" cy="3591278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Con </a:t>
            </a:r>
            <a:r>
              <a:rPr lang="en-US" b="1" dirty="0" err="1">
                <a:solidFill>
                  <a:schemeClr val="bg1"/>
                </a:solidFill>
              </a:rPr>
              <a:t>Rồng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cháu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Tiên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20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Bánh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chưng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bánh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200000"/>
              </a:lnSpc>
            </a:pPr>
            <a:r>
              <a:rPr lang="en-US" b="1" dirty="0" err="1" smtClean="0">
                <a:solidFill>
                  <a:schemeClr val="bg1"/>
                </a:solidFill>
              </a:rPr>
              <a:t>giày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20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Thánh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Gióng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20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Sơn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Tinh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Thủy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Tinh</a:t>
            </a:r>
            <a:r>
              <a:rPr lang="en-US" b="1" dirty="0">
                <a:solidFill>
                  <a:schemeClr val="bg1"/>
                </a:solidFill>
              </a:rPr>
              <a:t>….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678113" y="3160659"/>
            <a:ext cx="2104732" cy="3554819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Thạch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Sanh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2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Em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bé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thông</a:t>
            </a:r>
            <a:r>
              <a:rPr lang="en-US" b="1" dirty="0">
                <a:solidFill>
                  <a:schemeClr val="bg1"/>
                </a:solidFill>
              </a:rPr>
              <a:t> minh</a:t>
            </a:r>
          </a:p>
          <a:p>
            <a:pPr eaLnBrk="1" hangingPunct="1">
              <a:lnSpc>
                <a:spcPct val="2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Cây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bút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thần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2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Sọ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Dừa</a:t>
            </a:r>
            <a:r>
              <a:rPr lang="en-US" b="1" dirty="0">
                <a:solidFill>
                  <a:schemeClr val="bg1"/>
                </a:solidFill>
              </a:rPr>
              <a:t>….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956174" y="3254773"/>
            <a:ext cx="2054226" cy="3416320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Ếch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ngồi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đáy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giếng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Thầy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bói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xem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voi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Đeo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nhạc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cho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mèo</a:t>
            </a: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- </a:t>
            </a:r>
            <a:r>
              <a:rPr lang="en-US" b="1" dirty="0" err="1" smtClean="0">
                <a:solidFill>
                  <a:schemeClr val="bg1"/>
                </a:solidFill>
              </a:rPr>
              <a:t>Chân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Tay</a:t>
            </a:r>
            <a:r>
              <a:rPr lang="en-US" b="1" dirty="0" smtClean="0">
                <a:solidFill>
                  <a:schemeClr val="bg1"/>
                </a:solidFill>
              </a:rPr>
              <a:t>, Tai, </a:t>
            </a:r>
            <a:r>
              <a:rPr lang="en-US" b="1" dirty="0" err="1" smtClean="0">
                <a:solidFill>
                  <a:schemeClr val="bg1"/>
                </a:solidFill>
              </a:rPr>
              <a:t>Mắt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Miệng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0" grpId="0" animBg="1"/>
      <p:bldP spid="4101" grpId="0" animBg="1"/>
      <p:bldP spid="4102" grpId="0" animBg="1"/>
      <p:bldP spid="4103" grpId="0" animBg="1"/>
      <p:bldP spid="4104" grpId="0" animBg="1"/>
      <p:bldP spid="4105" grpId="0" animBg="1"/>
      <p:bldP spid="4106" grpId="0" animBg="1"/>
      <p:bldP spid="4110" grpId="0" animBg="1"/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-30480" y="0"/>
            <a:ext cx="9144000" cy="1754326"/>
          </a:xfrm>
          <a:prstGeom prst="rect">
            <a:avLst/>
          </a:pr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5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Treo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biển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endParaRPr lang="en-US" sz="5400" b="1" dirty="0" smtClean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 eaLnBrk="1" hangingPunct="1"/>
            <a:r>
              <a:rPr lang="en-US" sz="5400" b="1" dirty="0" err="1" smtClean="0">
                <a:solidFill>
                  <a:srgbClr val="FF0000"/>
                </a:solidFill>
                <a:latin typeface="Algerian" panose="04020705040A02060702" pitchFamily="82" charset="0"/>
              </a:rPr>
              <a:t>Lợn</a:t>
            </a:r>
            <a:r>
              <a:rPr lang="en-US" sz="5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cưới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áo</a:t>
            </a:r>
            <a:r>
              <a:rPr lang="en-U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mới</a:t>
            </a:r>
            <a:endParaRPr lang="en-US" sz="54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1827074"/>
            <a:ext cx="46736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93" y="1835095"/>
            <a:ext cx="4470400" cy="3529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9060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993006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1220" y="6400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8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Callout 6"/>
          <p:cNvSpPr/>
          <p:nvPr/>
        </p:nvSpPr>
        <p:spPr>
          <a:xfrm>
            <a:off x="5279256" y="257094"/>
            <a:ext cx="3770296" cy="2552053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26" y="860305"/>
            <a:ext cx="46554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UcPeriod"/>
            </a:pPr>
            <a:r>
              <a:rPr lang="en-US" sz="3200" b="1" dirty="0" err="1" smtClean="0">
                <a:solidFill>
                  <a:srgbClr val="FF0000"/>
                </a:solidFill>
              </a:rPr>
              <a:t>Thể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loại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cười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5259404" y="228600"/>
            <a:ext cx="3810000" cy="261584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Up Arrow Callout 7"/>
          <p:cNvSpPr/>
          <p:nvPr/>
        </p:nvSpPr>
        <p:spPr>
          <a:xfrm>
            <a:off x="5411804" y="2971800"/>
            <a:ext cx="3505200" cy="3483749"/>
          </a:xfrm>
          <a:prstGeom prst="upArrowCallout">
            <a:avLst>
              <a:gd name="adj1" fmla="val 21705"/>
              <a:gd name="adj2" fmla="val 25000"/>
              <a:gd name="adj3" fmla="val 21430"/>
              <a:gd name="adj4" fmla="val 75394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bịch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endParaRPr lang="en-US" sz="24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1533121"/>
            <a:ext cx="4876800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</a:rPr>
              <a:t>Truyện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cười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là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truyện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kể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về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những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hiện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đáng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cười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trong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cuộc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sống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nhằm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+ </a:t>
            </a:r>
            <a:r>
              <a:rPr lang="en-US" sz="2400" b="1" dirty="0" err="1" smtClean="0">
                <a:solidFill>
                  <a:schemeClr val="bg1"/>
                </a:solidFill>
              </a:rPr>
              <a:t>Tạo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tiếng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cười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mua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vui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+ </a:t>
            </a:r>
            <a:r>
              <a:rPr lang="en-US" sz="2400" b="1" dirty="0" err="1" smtClean="0">
                <a:solidFill>
                  <a:schemeClr val="bg1"/>
                </a:solidFill>
              </a:rPr>
              <a:t>Hoặc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phê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phán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thói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tật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xấu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thức</a:t>
            </a:r>
            <a:r>
              <a:rPr lang="en-US" sz="2400" b="1" dirty="0" smtClean="0">
                <a:solidFill>
                  <a:srgbClr val="002060"/>
                </a:solidFill>
              </a:rPr>
              <a:t>: </a:t>
            </a:r>
            <a:r>
              <a:rPr lang="en-US" sz="2400" b="1" dirty="0" err="1" smtClean="0">
                <a:solidFill>
                  <a:schemeClr val="bg1"/>
                </a:solidFill>
              </a:rPr>
              <a:t>Ngắn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gọn</a:t>
            </a:r>
            <a:r>
              <a:rPr lang="en-US" sz="2400" b="1" dirty="0" smtClean="0">
                <a:solidFill>
                  <a:schemeClr val="bg1"/>
                </a:solidFill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</a:rPr>
              <a:t>kết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cấu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chặt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chẽ</a:t>
            </a:r>
            <a:r>
              <a:rPr lang="en-US" sz="2400" b="1" dirty="0" smtClean="0">
                <a:solidFill>
                  <a:schemeClr val="bg1"/>
                </a:solidFill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</a:rPr>
              <a:t>kết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thúc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đột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ngột</a:t>
            </a:r>
            <a:r>
              <a:rPr lang="en-US" sz="2400" b="1" dirty="0" smtClean="0">
                <a:solidFill>
                  <a:schemeClr val="bg1"/>
                </a:solidFill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</a:rPr>
              <a:t>bất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ngờ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794924" y="6534010"/>
            <a:ext cx="349076" cy="32321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9" descr="SN8509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12039600"/>
            <a:ext cx="27203400" cy="186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228600"/>
            <a:ext cx="26282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574" y="1143000"/>
            <a:ext cx="2895600" cy="44206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4" y="2971800"/>
            <a:ext cx="2710151" cy="37338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5908" y="79938"/>
            <a:ext cx="6455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600" b="1" dirty="0" smtClean="0">
                <a:solidFill>
                  <a:srgbClr val="FF0000"/>
                </a:solidFill>
              </a:rPr>
              <a:t>B. </a:t>
            </a:r>
            <a:r>
              <a:rPr lang="en-US" sz="36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cười</a:t>
            </a:r>
            <a:r>
              <a:rPr lang="en-US" sz="3600" b="1" dirty="0" smtClean="0">
                <a:solidFill>
                  <a:srgbClr val="FF0000"/>
                </a:solidFill>
              </a:rPr>
              <a:t> “Treo </a:t>
            </a:r>
            <a:r>
              <a:rPr lang="en-US" sz="3600" b="1" dirty="0" err="1" smtClean="0">
                <a:solidFill>
                  <a:srgbClr val="FF0000"/>
                </a:solidFill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</a:rPr>
              <a:t>”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1143000"/>
            <a:ext cx="8763000" cy="2400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lang="en-U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dung: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Ở ĐÂY CÓ BÁN CÁ TƯƠI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01788"/>
            <a:ext cx="4343400" cy="254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>
          <a:xfrm>
            <a:off x="4649723" y="3796580"/>
            <a:ext cx="4265677" cy="255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5804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5908" y="79938"/>
            <a:ext cx="6455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/>
            <a:r>
              <a:rPr lang="en-US" sz="3600" b="1" dirty="0" smtClean="0">
                <a:solidFill>
                  <a:srgbClr val="FF0000"/>
                </a:solidFill>
              </a:rPr>
              <a:t>B. </a:t>
            </a:r>
            <a:r>
              <a:rPr lang="en-US" sz="3600" b="1" dirty="0" err="1" smtClean="0">
                <a:solidFill>
                  <a:srgbClr val="FF0000"/>
                </a:solidFill>
              </a:rPr>
              <a:t>Truyện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cười</a:t>
            </a:r>
            <a:r>
              <a:rPr lang="en-US" sz="3600" b="1" dirty="0" smtClean="0">
                <a:solidFill>
                  <a:srgbClr val="FF0000"/>
                </a:solidFill>
              </a:rPr>
              <a:t> “Treo </a:t>
            </a:r>
            <a:r>
              <a:rPr lang="en-US" sz="3600" b="1" dirty="0" err="1" smtClean="0">
                <a:solidFill>
                  <a:srgbClr val="FF0000"/>
                </a:solidFill>
              </a:rPr>
              <a:t>biển</a:t>
            </a:r>
            <a:r>
              <a:rPr lang="en-US" sz="3600" b="1" dirty="0" smtClean="0">
                <a:solidFill>
                  <a:srgbClr val="FF0000"/>
                </a:solidFill>
              </a:rPr>
              <a:t>”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6582909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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Truyện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cười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dân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gian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lgerian" panose="04020705040A02060702" pitchFamily="82" charset="0"/>
              </a:rPr>
              <a:t>Việt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Nam </a:t>
            </a:r>
            <a:r>
              <a:rPr lang="en-US" sz="1600" b="1" dirty="0" smtClean="0">
                <a:solidFill>
                  <a:srgbClr val="002060"/>
                </a:solidFill>
                <a:latin typeface="Algerian" panose="04020705040A02060702" pitchFamily="82" charset="0"/>
                <a:sym typeface="Wingdings" panose="05000000000000000000" pitchFamily="2" charset="2"/>
              </a:rPr>
              <a:t></a:t>
            </a:r>
            <a:endParaRPr lang="en-US" sz="1600" b="1" dirty="0">
              <a:solidFill>
                <a:srgbClr val="00206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-32886" y="-54096"/>
            <a:ext cx="987553" cy="914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67" t="32408" r="38333" b="39814"/>
          <a:stretch/>
        </p:blipFill>
        <p:spPr>
          <a:xfrm>
            <a:off x="8156447" y="-33202"/>
            <a:ext cx="987553" cy="9144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01788"/>
            <a:ext cx="4343400" cy="2543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0"/>
          <a:stretch/>
        </p:blipFill>
        <p:spPr>
          <a:xfrm>
            <a:off x="4649723" y="3796580"/>
            <a:ext cx="4265677" cy="255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228600" y="1088351"/>
            <a:ext cx="57342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400" b="1" dirty="0" err="1">
                <a:solidFill>
                  <a:srgbClr val="002060"/>
                </a:solidFill>
              </a:rPr>
              <a:t>Trong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thực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tế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cuộc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sống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biển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để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quảng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cáo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sản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phẩm</a:t>
            </a:r>
            <a:r>
              <a:rPr lang="en-US" sz="2400" b="1" dirty="0">
                <a:solidFill>
                  <a:srgbClr val="002060"/>
                </a:solidFill>
              </a:rPr>
              <a:t> ở </a:t>
            </a:r>
            <a:r>
              <a:rPr lang="en-US" sz="2400" b="1" dirty="0" err="1">
                <a:solidFill>
                  <a:srgbClr val="002060"/>
                </a:solidFill>
              </a:rPr>
              <a:t>các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cửa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hàng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trông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như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thế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nào</a:t>
            </a:r>
            <a:r>
              <a:rPr lang="en-US" sz="2400" b="1" dirty="0">
                <a:solidFill>
                  <a:srgbClr val="002060"/>
                </a:solidFill>
              </a:rPr>
              <a:t>?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36980"/>
            <a:ext cx="2281691" cy="260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956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5732463"/>
            <a:ext cx="8229600" cy="1000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 descr="images1657267_fptsh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ua-chon-mau-sac-cho-bien-quang-cao-den-led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6" y="28876"/>
            <a:ext cx="9144000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1285</Words>
  <Application>Microsoft Office PowerPoint</Application>
  <PresentationFormat>On-screen Show (4:3)</PresentationFormat>
  <Paragraphs>157</Paragraphs>
  <Slides>27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Calibri</vt:lpstr>
      <vt:lpstr>.VnTimeH</vt:lpstr>
      <vt:lpstr>Algerian</vt:lpstr>
      <vt:lpstr>Arial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Biển không chỉ đẹp về hình thức mà còn phải đầy đủ về nội dung.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đặt mình vào vị trí của nhà hàng, em sẽ giải quyết như thế nào?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Có gì nên khoe để mọi người cùng biết. B. Chỉ khoe những gì mình có. C. Không nên khoe khoang một cách hợm hĩnh. D. Nên tự chủ trong cuộc sống.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Nguyen Ngoc Chinh</cp:lastModifiedBy>
  <cp:revision>45</cp:revision>
  <dcterms:created xsi:type="dcterms:W3CDTF">2017-11-01T10:51:56Z</dcterms:created>
  <dcterms:modified xsi:type="dcterms:W3CDTF">2019-11-12T15:02:02Z</dcterms:modified>
</cp:coreProperties>
</file>