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6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8E2933-9785-4D0C-A27F-0AA832803A0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122093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8E2933-9785-4D0C-A27F-0AA832803A0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2549547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8E2933-9785-4D0C-A27F-0AA832803A0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3488496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8E2933-9785-4D0C-A27F-0AA832803A0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186070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8E2933-9785-4D0C-A27F-0AA832803A0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3751970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8E2933-9785-4D0C-A27F-0AA832803A01}" type="datetimeFigureOut">
              <a:rPr lang="en-US" smtClean="0"/>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1284933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8E2933-9785-4D0C-A27F-0AA832803A01}" type="datetimeFigureOut">
              <a:rPr lang="en-US" smtClean="0"/>
              <a:t>2/13/2019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1655079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8E2933-9785-4D0C-A27F-0AA832803A01}" type="datetimeFigureOut">
              <a:rPr lang="en-US" smtClean="0"/>
              <a:t>2/13/2019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2120021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E2933-9785-4D0C-A27F-0AA832803A01}" type="datetimeFigureOut">
              <a:rPr lang="en-US" smtClean="0"/>
              <a:t>2/13/2019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2550850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8E2933-9785-4D0C-A27F-0AA832803A01}" type="datetimeFigureOut">
              <a:rPr lang="en-US" smtClean="0"/>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1983312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8E2933-9785-4D0C-A27F-0AA832803A01}" type="datetimeFigureOut">
              <a:rPr lang="en-US" smtClean="0"/>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BBFDE2-7987-4C3F-9CD1-3E961951C478}" type="slidenum">
              <a:rPr lang="en-US" smtClean="0"/>
              <a:t>‹#›</a:t>
            </a:fld>
            <a:endParaRPr lang="en-US"/>
          </a:p>
        </p:txBody>
      </p:sp>
    </p:spTree>
    <p:extLst>
      <p:ext uri="{BB962C8B-B14F-4D97-AF65-F5344CB8AC3E}">
        <p14:creationId xmlns:p14="http://schemas.microsoft.com/office/powerpoint/2010/main" val="2944414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8E2933-9785-4D0C-A27F-0AA832803A01}" type="datetimeFigureOut">
              <a:rPr lang="en-US" smtClean="0"/>
              <a:t>2/13/2019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BFDE2-7987-4C3F-9CD1-3E961951C478}" type="slidenum">
              <a:rPr lang="en-US" smtClean="0"/>
              <a:t>‹#›</a:t>
            </a:fld>
            <a:endParaRPr lang="en-US"/>
          </a:p>
        </p:txBody>
      </p:sp>
    </p:spTree>
    <p:extLst>
      <p:ext uri="{BB962C8B-B14F-4D97-AF65-F5344CB8AC3E}">
        <p14:creationId xmlns:p14="http://schemas.microsoft.com/office/powerpoint/2010/main" val="2082523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a:xfrm>
            <a:off x="381000" y="228600"/>
            <a:ext cx="8458200" cy="6400800"/>
          </a:xfrm>
        </p:spPr>
        <p:txBody>
          <a:bodyPr>
            <a:noAutofit/>
          </a:bodyPr>
          <a:lstStyle/>
          <a:p>
            <a:pPr algn="l"/>
            <a:r>
              <a:rPr lang="en-US" sz="2400" dirty="0">
                <a:solidFill>
                  <a:schemeClr val="tx1"/>
                </a:solidFill>
                <a:latin typeface="Times New Roman" pitchFamily="18" charset="0"/>
                <a:cs typeface="Times New Roman" pitchFamily="18" charset="0"/>
              </a:rPr>
              <a:t> Cho </a:t>
            </a:r>
            <a:r>
              <a:rPr lang="en-US" sz="2400" dirty="0" err="1">
                <a:solidFill>
                  <a:schemeClr val="tx1"/>
                </a:solidFill>
                <a:latin typeface="Times New Roman" pitchFamily="18" charset="0"/>
                <a:cs typeface="Times New Roman" pitchFamily="18" charset="0"/>
              </a:rPr>
              <a:t>đoạn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sau</a:t>
            </a:r>
            <a:r>
              <a:rPr lang="en-US" sz="2400" dirty="0">
                <a:solidFill>
                  <a:schemeClr val="tx1"/>
                </a:solidFill>
                <a:latin typeface="Times New Roman" pitchFamily="18" charset="0"/>
                <a:cs typeface="Times New Roman" pitchFamily="18" charset="0"/>
              </a:rPr>
              <a:t> :</a:t>
            </a:r>
          </a:p>
          <a:p>
            <a:pPr algn="l"/>
            <a:r>
              <a:rPr lang="en-US" sz="2400" dirty="0">
                <a:solidFill>
                  <a:schemeClr val="tx1"/>
                </a:solidFill>
                <a:latin typeface="Times New Roman" pitchFamily="18" charset="0"/>
                <a:cs typeface="Times New Roman" pitchFamily="18" charset="0"/>
              </a:rPr>
              <a:t>“</a:t>
            </a:r>
            <a:r>
              <a:rPr lang="en-US" sz="2400" i="1" dirty="0" err="1">
                <a:solidFill>
                  <a:schemeClr val="tx1"/>
                </a:solidFill>
                <a:latin typeface="Times New Roman" pitchFamily="18" charset="0"/>
                <a:cs typeface="Times New Roman" pitchFamily="18" charset="0"/>
              </a:rPr>
              <a:t>Sách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là</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kho</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tàng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cất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giữ</a:t>
            </a:r>
            <a:r>
              <a:rPr lang="en-US" sz="2400" i="1" dirty="0">
                <a:solidFill>
                  <a:schemeClr val="tx1"/>
                </a:solidFill>
                <a:latin typeface="Times New Roman" pitchFamily="18" charset="0"/>
                <a:cs typeface="Times New Roman" pitchFamily="18" charset="0"/>
              </a:rPr>
              <a:t> di </a:t>
            </a:r>
            <a:r>
              <a:rPr lang="en-US" sz="2400" i="1" dirty="0" err="1">
                <a:solidFill>
                  <a:schemeClr val="tx1"/>
                </a:solidFill>
                <a:latin typeface="Times New Roman" pitchFamily="18" charset="0"/>
                <a:cs typeface="Times New Roman" pitchFamily="18" charset="0"/>
              </a:rPr>
              <a:t>sản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tinh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thần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nhân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loại</a:t>
            </a:r>
            <a:r>
              <a:rPr lang="en-US" sz="2400" i="1" dirty="0">
                <a:solidFill>
                  <a:schemeClr val="tx1"/>
                </a:solidFill>
                <a:latin typeface="Times New Roman" pitchFamily="18" charset="0"/>
                <a:cs typeface="Times New Roman" pitchFamily="18" charset="0"/>
              </a:rPr>
              <a:t>” – </a:t>
            </a:r>
            <a:r>
              <a:rPr lang="en-US" sz="2400" i="1" dirty="0" err="1">
                <a:solidFill>
                  <a:schemeClr val="tx1"/>
                </a:solidFill>
                <a:latin typeface="Times New Roman" pitchFamily="18" charset="0"/>
                <a:cs typeface="Times New Roman" pitchFamily="18" charset="0"/>
              </a:rPr>
              <a:t>những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báu</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vật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về</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kiến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thức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về</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kinh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nghiệm</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sống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mà</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những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thế</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hệ</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trước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tích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lũy</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được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để</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truyền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lại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cho</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thế</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hệ</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sau</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Sách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là</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những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cột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mốc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trên</a:t>
            </a:r>
            <a:r>
              <a:rPr lang="en-US" sz="2400" i="1" dirty="0">
                <a:solidFill>
                  <a:schemeClr val="tx1"/>
                </a:solidFill>
                <a:latin typeface="Times New Roman" pitchFamily="18" charset="0"/>
                <a:cs typeface="Times New Roman" pitchFamily="18" charset="0"/>
              </a:rPr>
              <a:t> con </a:t>
            </a:r>
            <a:r>
              <a:rPr lang="en-US" sz="2400" i="1" dirty="0" err="1">
                <a:solidFill>
                  <a:schemeClr val="tx1"/>
                </a:solidFill>
                <a:latin typeface="Times New Roman" pitchFamily="18" charset="0"/>
                <a:cs typeface="Times New Roman" pitchFamily="18" charset="0"/>
              </a:rPr>
              <a:t>đường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tiến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hóa</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của</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nhân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loại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Mỗi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cuốn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sách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thường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đặt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ra</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và</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giải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quyết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một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vấn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đề</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nào</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đó</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mà</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người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viết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muốn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đúc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kết</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lại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gửi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cho</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bạn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đọc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lời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nhắn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như</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để</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thúc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đẩy</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cuộc</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sống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tiến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lên</a:t>
            </a:r>
            <a:r>
              <a:rPr lang="en-US" sz="2400" i="1" dirty="0">
                <a:solidFill>
                  <a:schemeClr val="tx1"/>
                </a:solidFill>
                <a:latin typeface="Times New Roman" pitchFamily="18" charset="0"/>
                <a:cs typeface="Times New Roman" pitchFamily="18" charset="0"/>
              </a:rPr>
              <a:t>.”</a:t>
            </a:r>
            <a:r>
              <a:rPr lang="en-US" sz="2400" dirty="0">
                <a:solidFill>
                  <a:schemeClr val="tx1"/>
                </a:solidFill>
                <a:latin typeface="Times New Roman" pitchFamily="18" charset="0"/>
                <a:cs typeface="Times New Roman" pitchFamily="18" charset="0"/>
              </a:rPr>
              <a:t> </a:t>
            </a:r>
          </a:p>
          <a:p>
            <a:pPr algn="l"/>
            <a:r>
              <a:rPr lang="en-US" sz="2400" b="1" dirty="0" err="1">
                <a:solidFill>
                  <a:schemeClr val="tx1"/>
                </a:solidFill>
                <a:latin typeface="Times New Roman" pitchFamily="18" charset="0"/>
                <a:cs typeface="Times New Roman" pitchFamily="18" charset="0"/>
              </a:rPr>
              <a:t>Câu</a:t>
            </a:r>
            <a:r>
              <a:rPr lang="en-US" sz="2400" b="1" dirty="0">
                <a:solidFill>
                  <a:schemeClr val="tx1"/>
                </a:solidFill>
                <a:latin typeface="Times New Roman" pitchFamily="18" charset="0"/>
                <a:cs typeface="Times New Roman" pitchFamily="18" charset="0"/>
              </a:rPr>
              <a:t> 1:</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Đoạn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sử</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dụng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dẫn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chứng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theo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trực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tiếp</a:t>
            </a:r>
            <a:r>
              <a:rPr lang="en-US" sz="2400" dirty="0">
                <a:solidFill>
                  <a:schemeClr val="tx1"/>
                </a:solidFill>
                <a:latin typeface="Times New Roman" pitchFamily="18" charset="0"/>
                <a:cs typeface="Times New Roman" pitchFamily="18" charset="0"/>
              </a:rPr>
              <a:t> hay </a:t>
            </a:r>
            <a:r>
              <a:rPr lang="en-US" sz="2400" dirty="0" err="1">
                <a:solidFill>
                  <a:schemeClr val="tx1"/>
                </a:solidFill>
                <a:latin typeface="Times New Roman" pitchFamily="18" charset="0"/>
                <a:cs typeface="Times New Roman" pitchFamily="18" charset="0"/>
              </a:rPr>
              <a:t>gián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tiếp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những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dẫn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chứng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nào</a:t>
            </a:r>
            <a:r>
              <a:rPr lang="en-US" sz="2400" dirty="0">
                <a:solidFill>
                  <a:schemeClr val="tx1"/>
                </a:solidFill>
                <a:latin typeface="Times New Roman" pitchFamily="18" charset="0"/>
                <a:cs typeface="Times New Roman" pitchFamily="18" charset="0"/>
              </a:rPr>
              <a:t>? </a:t>
            </a:r>
          </a:p>
          <a:p>
            <a:pPr algn="l"/>
            <a:r>
              <a:rPr lang="en-US" sz="2400" b="1" dirty="0" err="1">
                <a:solidFill>
                  <a:schemeClr val="tx1"/>
                </a:solidFill>
                <a:latin typeface="Times New Roman" pitchFamily="18" charset="0"/>
                <a:cs typeface="Times New Roman" pitchFamily="18" charset="0"/>
              </a:rPr>
              <a:t>Câu</a:t>
            </a:r>
            <a:r>
              <a:rPr lang="en-US" sz="2400" b="1" dirty="0">
                <a:solidFill>
                  <a:schemeClr val="tx1"/>
                </a:solidFill>
                <a:latin typeface="Times New Roman" pitchFamily="18" charset="0"/>
                <a:cs typeface="Times New Roman" pitchFamily="18" charset="0"/>
              </a:rPr>
              <a:t> 2: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câu</a:t>
            </a:r>
            <a:r>
              <a:rPr lang="en-US" sz="2400" dirty="0">
                <a:solidFill>
                  <a:schemeClr val="tx1"/>
                </a:solidFill>
                <a:latin typeface="Times New Roman" pitchFamily="18" charset="0"/>
                <a:cs typeface="Times New Roman" pitchFamily="18" charset="0"/>
              </a:rPr>
              <a:t> : “</a:t>
            </a:r>
            <a:r>
              <a:rPr lang="en-US" sz="2400" i="1" dirty="0" err="1">
                <a:solidFill>
                  <a:schemeClr val="tx1"/>
                </a:solidFill>
                <a:latin typeface="Times New Roman" pitchFamily="18" charset="0"/>
                <a:cs typeface="Times New Roman" pitchFamily="18" charset="0"/>
              </a:rPr>
              <a:t>Sách</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giữ</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vai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trò</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quan</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trọng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trong</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đời</a:t>
            </a:r>
            <a:r>
              <a:rPr lang="en-US" sz="2400" i="1" dirty="0">
                <a:solidFill>
                  <a:schemeClr val="tx1"/>
                </a:solidFill>
                <a:latin typeface="Times New Roman" pitchFamily="18" charset="0"/>
                <a:cs typeface="Times New Roman" pitchFamily="18" charset="0"/>
              </a:rPr>
              <a:t> </a:t>
            </a:r>
            <a:r>
              <a:rPr lang="en-US" sz="2400" i="1" dirty="0" err="1">
                <a:solidFill>
                  <a:schemeClr val="tx1"/>
                </a:solidFill>
                <a:latin typeface="Times New Roman" pitchFamily="18" charset="0"/>
                <a:cs typeface="Times New Roman" pitchFamily="18" charset="0"/>
              </a:rPr>
              <a:t>sống</a:t>
            </a:r>
            <a:r>
              <a:rPr lang="en-US" sz="2400" i="1" dirty="0">
                <a:solidFill>
                  <a:schemeClr val="tx1"/>
                </a:solidFill>
                <a:latin typeface="Times New Roman" pitchFamily="18" charset="0"/>
                <a:cs typeface="Times New Roman" pitchFamily="18" charset="0"/>
              </a:rPr>
              <a:t> con </a:t>
            </a:r>
            <a:r>
              <a:rPr lang="en-US" sz="2400" i="1" dirty="0" err="1">
                <a:solidFill>
                  <a:schemeClr val="tx1"/>
                </a:solidFill>
                <a:latin typeface="Times New Roman" pitchFamily="18" charset="0"/>
                <a:cs typeface="Times New Roman" pitchFamily="18" charset="0"/>
              </a:rPr>
              <a:t>người</a:t>
            </a:r>
            <a:r>
              <a:rPr lang="en-US" sz="2400" dirty="0">
                <a:solidFill>
                  <a:schemeClr val="tx1"/>
                </a:solidFill>
                <a:latin typeface="Times New Roman" pitchFamily="18" charset="0"/>
                <a:cs typeface="Times New Roman" pitchFamily="18" charset="0"/>
              </a:rPr>
              <a:t>”</a:t>
            </a:r>
          </a:p>
          <a:p>
            <a:pPr algn="l"/>
            <a:r>
              <a:rPr lang="en-US" sz="2400" dirty="0">
                <a:solidFill>
                  <a:schemeClr val="tx1"/>
                </a:solidFill>
                <a:latin typeface="Times New Roman" pitchFamily="18" charset="0"/>
                <a:cs typeface="Times New Roman" pitchFamily="18" charset="0"/>
              </a:rPr>
              <a:t>  a.</a:t>
            </a:r>
            <a:r>
              <a:rPr lang="en-US" sz="2400" b="1"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Hãy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biến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đổi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câu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thành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câu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phủ</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định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vẫn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giữ</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nguyên</a:t>
            </a:r>
            <a:r>
              <a:rPr lang="en-US" sz="2400" dirty="0">
                <a:solidFill>
                  <a:schemeClr val="tx1"/>
                </a:solidFill>
                <a:latin typeface="Times New Roman" pitchFamily="18" charset="0"/>
                <a:cs typeface="Times New Roman" pitchFamily="18" charset="0"/>
              </a:rPr>
              <a:t> ý </a:t>
            </a:r>
            <a:r>
              <a:rPr lang="en-US" sz="2400" dirty="0" err="1">
                <a:solidFill>
                  <a:schemeClr val="tx1"/>
                </a:solidFill>
                <a:latin typeface="Times New Roman" pitchFamily="18" charset="0"/>
                <a:cs typeface="Times New Roman" pitchFamily="18" charset="0"/>
              </a:rPr>
              <a:t>người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viết</a:t>
            </a:r>
            <a:r>
              <a:rPr lang="en-US" sz="2400" dirty="0">
                <a:solidFill>
                  <a:schemeClr val="tx1"/>
                </a:solidFill>
                <a:latin typeface="Times New Roman" pitchFamily="18" charset="0"/>
                <a:cs typeface="Times New Roman" pitchFamily="18" charset="0"/>
              </a:rPr>
              <a:t>.</a:t>
            </a:r>
          </a:p>
          <a:p>
            <a:pPr algn="l"/>
            <a:r>
              <a:rPr lang="en-US" sz="2400" dirty="0">
                <a:solidFill>
                  <a:schemeClr val="tx1"/>
                </a:solidFill>
                <a:latin typeface="Times New Roman" pitchFamily="18" charset="0"/>
                <a:cs typeface="Times New Roman" pitchFamily="18" charset="0"/>
              </a:rPr>
              <a:t>  b. </a:t>
            </a:r>
            <a:r>
              <a:rPr lang="en-US" sz="2400" dirty="0" err="1">
                <a:solidFill>
                  <a:schemeClr val="tx1"/>
                </a:solidFill>
                <a:latin typeface="Times New Roman" pitchFamily="18" charset="0"/>
                <a:cs typeface="Times New Roman" pitchFamily="18" charset="0"/>
              </a:rPr>
              <a:t>Nêu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giả-tác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phẩm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đoạn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trên</a:t>
            </a:r>
            <a:r>
              <a:rPr lang="en-US" sz="2400" dirty="0">
                <a:solidFill>
                  <a:schemeClr val="tx1"/>
                </a:solidFill>
                <a:latin typeface="Times New Roman" pitchFamily="18" charset="0"/>
                <a:cs typeface="Times New Roman" pitchFamily="18" charset="0"/>
              </a:rPr>
              <a:t>?  </a:t>
            </a:r>
          </a:p>
          <a:p>
            <a:pPr algn="l"/>
            <a:r>
              <a:rPr lang="en-US" sz="2400" dirty="0">
                <a:solidFill>
                  <a:schemeClr val="tx1"/>
                </a:solidFill>
                <a:latin typeface="Times New Roman" pitchFamily="18" charset="0"/>
                <a:cs typeface="Times New Roman" pitchFamily="18" charset="0"/>
              </a:rPr>
              <a:t>  c. </a:t>
            </a:r>
            <a:r>
              <a:rPr lang="en-US" sz="2400" dirty="0" err="1">
                <a:solidFill>
                  <a:schemeClr val="tx1"/>
                </a:solidFill>
                <a:latin typeface="Times New Roman" pitchFamily="18" charset="0"/>
                <a:cs typeface="Times New Roman" pitchFamily="18" charset="0"/>
              </a:rPr>
              <a:t>Nêu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luận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điểm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chính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bản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đó</a:t>
            </a:r>
            <a:r>
              <a:rPr lang="en-US" sz="2400" dirty="0">
                <a:solidFill>
                  <a:schemeClr val="tx1"/>
                </a:solidFill>
                <a:latin typeface="Times New Roman" pitchFamily="18" charset="0"/>
                <a:cs typeface="Times New Roman" pitchFamily="18" charset="0"/>
              </a:rPr>
              <a:t>? </a:t>
            </a:r>
          </a:p>
          <a:p>
            <a:pPr algn="l"/>
            <a:r>
              <a:rPr lang="en-US" sz="2400" b="1" dirty="0" err="1">
                <a:solidFill>
                  <a:schemeClr val="tx1"/>
                </a:solidFill>
                <a:latin typeface="Times New Roman" pitchFamily="18" charset="0"/>
                <a:cs typeface="Times New Roman" pitchFamily="18" charset="0"/>
              </a:rPr>
              <a:t>Câu</a:t>
            </a:r>
            <a:r>
              <a:rPr lang="en-US" sz="2400" b="1" dirty="0">
                <a:solidFill>
                  <a:schemeClr val="tx1"/>
                </a:solidFill>
                <a:latin typeface="Times New Roman" pitchFamily="18" charset="0"/>
                <a:cs typeface="Times New Roman" pitchFamily="18" charset="0"/>
              </a:rPr>
              <a:t> 3:</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Hãy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viết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bài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nghị</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luận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khoảng</a:t>
            </a:r>
            <a:r>
              <a:rPr lang="en-US" sz="2400" dirty="0">
                <a:solidFill>
                  <a:schemeClr val="tx1"/>
                </a:solidFill>
                <a:latin typeface="Times New Roman" pitchFamily="18" charset="0"/>
                <a:cs typeface="Times New Roman" pitchFamily="18" charset="0"/>
              </a:rPr>
              <a:t> 2/3 </a:t>
            </a:r>
            <a:r>
              <a:rPr lang="en-US" sz="2400" dirty="0" err="1">
                <a:solidFill>
                  <a:schemeClr val="tx1"/>
                </a:solidFill>
                <a:latin typeface="Times New Roman" pitchFamily="18" charset="0"/>
                <a:cs typeface="Times New Roman" pitchFamily="18" charset="0"/>
              </a:rPr>
              <a:t>trang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giấy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trình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bày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suy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nghĩ</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em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về</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vai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trò</a:t>
            </a:r>
            <a:r>
              <a:rPr lang="en-US" sz="2400" dirty="0">
                <a:solidFill>
                  <a:schemeClr val="tx1"/>
                </a:solidFill>
                <a:latin typeface="Times New Roman" pitchFamily="18" charset="0"/>
                <a:cs typeface="Times New Roman" pitchFamily="18" charset="0"/>
              </a:rPr>
              <a:t>, ý </a:t>
            </a:r>
            <a:r>
              <a:rPr lang="en-US" sz="2400" dirty="0" err="1">
                <a:solidFill>
                  <a:schemeClr val="tx1"/>
                </a:solidFill>
                <a:latin typeface="Times New Roman" pitchFamily="18" charset="0"/>
                <a:cs typeface="Times New Roman" pitchFamily="18" charset="0"/>
              </a:rPr>
              <a:t>nghĩa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việc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đọc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đối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với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hệ</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trẻ</a:t>
            </a:r>
            <a:r>
              <a:rPr lang="en-US" sz="2400"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11341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52400"/>
            <a:ext cx="8839200" cy="6629400"/>
          </a:xfrm>
        </p:spPr>
        <p:txBody>
          <a:bodyPr>
            <a:normAutofit fontScale="85000" lnSpcReduction="10000"/>
          </a:bodyPr>
          <a:lstStyle/>
          <a:p>
            <a:r>
              <a:rPr lang="vi-VN" b="1" u="sng" dirty="0">
                <a:latin typeface="Times New Roman" pitchFamily="18" charset="0"/>
                <a:cs typeface="Times New Roman" pitchFamily="18" charset="0"/>
              </a:rPr>
              <a:t>Phần II (3.5 điểm):</a:t>
            </a:r>
            <a:r>
              <a:rPr lang="vi-VN" b="1" dirty="0">
                <a:latin typeface="Times New Roman" pitchFamily="18" charset="0"/>
                <a:cs typeface="Times New Roman" pitchFamily="18" charset="0"/>
              </a:rPr>
              <a:t>  </a:t>
            </a:r>
            <a:r>
              <a:rPr lang="vi-VN" dirty="0">
                <a:latin typeface="Times New Roman" pitchFamily="18" charset="0"/>
                <a:cs typeface="Times New Roman" pitchFamily="18" charset="0"/>
              </a:rPr>
              <a:t>Trong “</a:t>
            </a:r>
            <a:r>
              <a:rPr lang="vi-VN" i="1" dirty="0">
                <a:latin typeface="Times New Roman" pitchFamily="18" charset="0"/>
                <a:cs typeface="Times New Roman" pitchFamily="18" charset="0"/>
              </a:rPr>
              <a:t>Bàn về đọc sách</a:t>
            </a:r>
            <a:r>
              <a:rPr lang="vi-VN" dirty="0">
                <a:latin typeface="Times New Roman" pitchFamily="18" charset="0"/>
                <a:cs typeface="Times New Roman" pitchFamily="18" charset="0"/>
              </a:rPr>
              <a:t>”, tác giả Chu Quang Tiềm viết:</a:t>
            </a:r>
            <a:endParaRPr lang="en-US" dirty="0">
              <a:latin typeface="Times New Roman" pitchFamily="18" charset="0"/>
              <a:cs typeface="Times New Roman" pitchFamily="18" charset="0"/>
            </a:endParaRPr>
          </a:p>
          <a:p>
            <a:r>
              <a:rPr lang="vi-VN" i="1" dirty="0">
                <a:latin typeface="Times New Roman" pitchFamily="18" charset="0"/>
                <a:cs typeface="Times New Roman" pitchFamily="18" charset="0"/>
              </a:rPr>
              <a:t>            Thế gian có biết bao người đọc sách chỉ để trang trí bộ mặt, như kẻ trọc phú khoe của, chỉ biêt lấy nhiều làm quý. Đối với việc học tập, cách đó chỉ là lừa mình dối người, đối với việc làm người thì cách đó thể hiện phẩm chất tầm thường thấp kém.</a:t>
            </a:r>
            <a:endParaRPr lang="en-US" dirty="0">
              <a:latin typeface="Times New Roman" pitchFamily="18" charset="0"/>
              <a:cs typeface="Times New Roman" pitchFamily="18" charset="0"/>
            </a:endParaRPr>
          </a:p>
          <a:p>
            <a:r>
              <a:rPr lang="vi-VN" b="1" dirty="0">
                <a:latin typeface="Times New Roman" pitchFamily="18" charset="0"/>
                <a:cs typeface="Times New Roman" pitchFamily="18" charset="0"/>
              </a:rPr>
              <a:t>Câu 1 </a:t>
            </a:r>
            <a:r>
              <a:rPr lang="vi-VN" dirty="0">
                <a:latin typeface="Times New Roman" pitchFamily="18" charset="0"/>
                <a:cs typeface="Times New Roman" pitchFamily="18" charset="0"/>
              </a:rPr>
              <a:t>(1.0): Nhà văn đề cập đến thực trạng nào của việc đọc sách? Cụm từ nào cho thấy đó là thực trạng khá phổ biến? Nhà văn đã thể hiện thái độ như thế nào trước thực trạng này?</a:t>
            </a:r>
            <a:endParaRPr lang="en-US" dirty="0">
              <a:latin typeface="Times New Roman" pitchFamily="18" charset="0"/>
              <a:cs typeface="Times New Roman" pitchFamily="18" charset="0"/>
            </a:endParaRPr>
          </a:p>
          <a:p>
            <a:r>
              <a:rPr lang="vi-VN" b="1" dirty="0">
                <a:latin typeface="Times New Roman" pitchFamily="18" charset="0"/>
                <a:cs typeface="Times New Roman" pitchFamily="18" charset="0"/>
              </a:rPr>
              <a:t>Câu 2 </a:t>
            </a:r>
            <a:r>
              <a:rPr lang="vi-VN" dirty="0">
                <a:latin typeface="Times New Roman" pitchFamily="18" charset="0"/>
                <a:cs typeface="Times New Roman" pitchFamily="18" charset="0"/>
              </a:rPr>
              <a:t>(0.5):  Vì sao có thể nhận xét các từ ngữ “ việc học tập” và “việc làm người” là khởi ngữ?</a:t>
            </a:r>
            <a:endParaRPr lang="en-US" dirty="0">
              <a:latin typeface="Times New Roman" pitchFamily="18" charset="0"/>
              <a:cs typeface="Times New Roman" pitchFamily="18" charset="0"/>
            </a:endParaRPr>
          </a:p>
          <a:p>
            <a:r>
              <a:rPr lang="vi-VN" b="1" dirty="0">
                <a:latin typeface="Times New Roman" pitchFamily="18" charset="0"/>
                <a:cs typeface="Times New Roman" pitchFamily="18" charset="0"/>
              </a:rPr>
              <a:t>Câu 3 </a:t>
            </a:r>
            <a:r>
              <a:rPr lang="vi-VN" dirty="0">
                <a:latin typeface="Times New Roman" pitchFamily="18" charset="0"/>
                <a:cs typeface="Times New Roman" pitchFamily="18" charset="0"/>
              </a:rPr>
              <a:t>(2.0): Từ thái độ của nhà văn trước thực trạng của việc đọc sách, viết đoạn văn nghị luận khoảng 2/ 3 trang giấy thi trình bày suy nghĩ về tác hại của không trung thực.</a:t>
            </a: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3724560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52400"/>
            <a:ext cx="8763000" cy="6553200"/>
          </a:xfrm>
        </p:spPr>
        <p:txBody>
          <a:bodyPr>
            <a:normAutofit fontScale="62500" lnSpcReduction="20000"/>
          </a:bodyPr>
          <a:lstStyle/>
          <a:p>
            <a:r>
              <a:rPr lang="es-ES" b="1" dirty="0" err="1">
                <a:latin typeface="Times New Roman" pitchFamily="18" charset="0"/>
                <a:cs typeface="Times New Roman" pitchFamily="18" charset="0"/>
              </a:rPr>
              <a:t>Phần</a:t>
            </a:r>
            <a:r>
              <a:rPr lang="es-ES" b="1" dirty="0">
                <a:latin typeface="Times New Roman" pitchFamily="18" charset="0"/>
                <a:cs typeface="Times New Roman" pitchFamily="18" charset="0"/>
              </a:rPr>
              <a:t> II (4.0 </a:t>
            </a:r>
            <a:r>
              <a:rPr lang="es-ES" b="1" dirty="0" err="1">
                <a:latin typeface="Times New Roman" pitchFamily="18" charset="0"/>
                <a:cs typeface="Times New Roman" pitchFamily="18" charset="0"/>
              </a:rPr>
              <a:t>điểm</a:t>
            </a:r>
            <a:r>
              <a:rPr lang="es-ES" b="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es-ES" dirty="0" err="1">
                <a:latin typeface="Times New Roman" pitchFamily="18" charset="0"/>
                <a:cs typeface="Times New Roman" pitchFamily="18" charset="0"/>
              </a:rPr>
              <a:t>Trong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đoạn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trích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sau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nhà</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lí</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luận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học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nổi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tiếng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Trung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Quốc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Quang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Tiềm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đã</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bày</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tỏ</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những</a:t>
            </a:r>
            <a:r>
              <a:rPr lang="es-ES" dirty="0">
                <a:latin typeface="Times New Roman" pitchFamily="18" charset="0"/>
                <a:cs typeface="Times New Roman" pitchFamily="18" charset="0"/>
              </a:rPr>
              <a:t> ý </a:t>
            </a:r>
            <a:r>
              <a:rPr lang="es-ES" dirty="0" err="1">
                <a:latin typeface="Times New Roman" pitchFamily="18" charset="0"/>
                <a:cs typeface="Times New Roman" pitchFamily="18" charset="0"/>
              </a:rPr>
              <a:t>kiến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sâu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sắc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về</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phương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pháp</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đọc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sách</a:t>
            </a:r>
            <a:r>
              <a:rPr lang="es-ES"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s-ES" dirty="0">
                <a:latin typeface="Times New Roman" pitchFamily="18" charset="0"/>
                <a:cs typeface="Times New Roman" pitchFamily="18" charset="0"/>
              </a:rPr>
              <a:t>	… </a:t>
            </a:r>
            <a:r>
              <a:rPr lang="es-ES" i="1" dirty="0" err="1">
                <a:latin typeface="Times New Roman" pitchFamily="18" charset="0"/>
                <a:cs typeface="Times New Roman" pitchFamily="18" charset="0"/>
              </a:rPr>
              <a:t>Nếu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được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mười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quyển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chỉ</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lướt</a:t>
            </a:r>
            <a:r>
              <a:rPr lang="es-ES" i="1" dirty="0">
                <a:latin typeface="Times New Roman" pitchFamily="18" charset="0"/>
                <a:cs typeface="Times New Roman" pitchFamily="18" charset="0"/>
              </a:rPr>
              <a:t> qua, </a:t>
            </a:r>
            <a:r>
              <a:rPr lang="es-ES" i="1" dirty="0" err="1">
                <a:latin typeface="Times New Roman" pitchFamily="18" charset="0"/>
                <a:cs typeface="Times New Roman" pitchFamily="18" charset="0"/>
              </a:rPr>
              <a:t>không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bằng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chỉ</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lấy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một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quyển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mười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lần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cũ</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trăm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lần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xem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chẳng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chán</a:t>
            </a:r>
            <a:r>
              <a:rPr lang="es-ES" i="1" dirty="0">
                <a:latin typeface="Times New Roman" pitchFamily="18" charset="0"/>
                <a:cs typeface="Times New Roman" pitchFamily="18" charset="0"/>
              </a:rPr>
              <a:t> - </a:t>
            </a:r>
            <a:r>
              <a:rPr lang="es-ES" i="1" dirty="0" err="1">
                <a:latin typeface="Times New Roman" pitchFamily="18" charset="0"/>
                <a:cs typeface="Times New Roman" pitchFamily="18" charset="0"/>
              </a:rPr>
              <a:t>Thuộc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lòng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ngẫm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kĩ</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một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mình</a:t>
            </a:r>
            <a:r>
              <a:rPr lang="es-ES" i="1" dirty="0">
                <a:latin typeface="Times New Roman" pitchFamily="18" charset="0"/>
                <a:cs typeface="Times New Roman" pitchFamily="18" charset="0"/>
              </a:rPr>
              <a:t> hay”, </a:t>
            </a:r>
            <a:r>
              <a:rPr lang="es-ES" i="1" dirty="0" err="1">
                <a:latin typeface="Times New Roman" pitchFamily="18" charset="0"/>
                <a:cs typeface="Times New Roman" pitchFamily="18" charset="0"/>
              </a:rPr>
              <a:t>hai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câu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thơ</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đó</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đáng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răn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cho</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mỗi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người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vốn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có</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ích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riêng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cho</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mình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nhiều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không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thể</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coi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vinh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dự</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ít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cũng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không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phải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xấu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hổ</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ít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kĩ</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thì</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sẽ</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tập</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thành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nếp</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suy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nghĩ</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sâu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xa</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trầm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ngâm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tích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lũy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tưởng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tượng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tự</a:t>
            </a:r>
            <a:r>
              <a:rPr lang="es-ES" i="1" dirty="0">
                <a:latin typeface="Times New Roman" pitchFamily="18" charset="0"/>
                <a:cs typeface="Times New Roman" pitchFamily="18" charset="0"/>
              </a:rPr>
              <a:t> do </a:t>
            </a:r>
            <a:r>
              <a:rPr lang="es-ES" i="1" dirty="0" err="1">
                <a:latin typeface="Times New Roman" pitchFamily="18" charset="0"/>
                <a:cs typeface="Times New Roman" pitchFamily="18" charset="0"/>
              </a:rPr>
              <a:t>đến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mức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đổi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thay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khí</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chất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nhiều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không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chịu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nghĩ</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sâu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như</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cưỡi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ngựa</a:t>
            </a:r>
            <a:r>
              <a:rPr lang="es-ES" i="1" dirty="0">
                <a:latin typeface="Times New Roman" pitchFamily="18" charset="0"/>
                <a:cs typeface="Times New Roman" pitchFamily="18" charset="0"/>
              </a:rPr>
              <a:t> qua </a:t>
            </a:r>
            <a:r>
              <a:rPr lang="es-ES" i="1" dirty="0" err="1">
                <a:latin typeface="Times New Roman" pitchFamily="18" charset="0"/>
                <a:cs typeface="Times New Roman" pitchFamily="18" charset="0"/>
              </a:rPr>
              <a:t>chợ</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tuy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châu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báu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phơi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đầy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chỉ</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tổ</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cho</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mắt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hoa</a:t>
            </a:r>
            <a:r>
              <a:rPr lang="es-ES" i="1" dirty="0">
                <a:latin typeface="Times New Roman" pitchFamily="18" charset="0"/>
                <a:cs typeface="Times New Roman" pitchFamily="18" charset="0"/>
              </a:rPr>
              <a:t> ý </a:t>
            </a:r>
            <a:r>
              <a:rPr lang="es-ES" i="1" dirty="0" err="1">
                <a:latin typeface="Times New Roman" pitchFamily="18" charset="0"/>
                <a:cs typeface="Times New Roman" pitchFamily="18" charset="0"/>
              </a:rPr>
              <a:t>loạn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tay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không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về</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Thế</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gian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có</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biết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bao</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người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chỉ</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để</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trang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trí</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bộ</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mặt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như</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kẻ</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trọc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phú</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khoe</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của</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chỉ</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biết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lấy</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nhiều</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quý</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Đối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với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việc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học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tập</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đó</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chỉ</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lừa</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mình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dối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người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đối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với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việc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làm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người</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thì</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cách</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đó</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thể</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hiện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phẩm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chất</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tầm</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thường</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thấp</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kém</a:t>
            </a:r>
            <a:r>
              <a:rPr lang="es-ES"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s-ES" i="1" dirty="0">
                <a:latin typeface="Times New Roman" pitchFamily="18" charset="0"/>
                <a:cs typeface="Times New Roman" pitchFamily="18" charset="0"/>
              </a:rPr>
              <a:t>		</a:t>
            </a:r>
            <a:r>
              <a:rPr lang="es-ES" dirty="0">
                <a:latin typeface="Times New Roman" pitchFamily="18" charset="0"/>
                <a:cs typeface="Times New Roman" pitchFamily="18" charset="0"/>
              </a:rPr>
              <a:t> (</a:t>
            </a:r>
            <a:r>
              <a:rPr lang="es-ES" i="1" dirty="0" err="1">
                <a:latin typeface="Times New Roman" pitchFamily="18" charset="0"/>
                <a:cs typeface="Times New Roman" pitchFamily="18" charset="0"/>
              </a:rPr>
              <a:t>Bàn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về</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Ngữ</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9, </a:t>
            </a:r>
            <a:r>
              <a:rPr lang="es-ES" dirty="0" err="1">
                <a:latin typeface="Times New Roman" pitchFamily="18" charset="0"/>
                <a:cs typeface="Times New Roman" pitchFamily="18" charset="0"/>
              </a:rPr>
              <a:t>tập</a:t>
            </a:r>
            <a:r>
              <a:rPr lang="es-ES" dirty="0">
                <a:latin typeface="Times New Roman" pitchFamily="18" charset="0"/>
                <a:cs typeface="Times New Roman" pitchFamily="18" charset="0"/>
              </a:rPr>
              <a:t> 2, NXB </a:t>
            </a:r>
            <a:r>
              <a:rPr lang="es-ES" dirty="0" err="1">
                <a:latin typeface="Times New Roman" pitchFamily="18" charset="0"/>
                <a:cs typeface="Times New Roman" pitchFamily="18" charset="0"/>
              </a:rPr>
              <a:t>Giáo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dục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Việt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Nam</a:t>
            </a:r>
            <a:r>
              <a:rPr lang="es-ES" dirty="0">
                <a:latin typeface="Times New Roman" pitchFamily="18" charset="0"/>
                <a:cs typeface="Times New Roman" pitchFamily="18" charset="0"/>
              </a:rPr>
              <a:t> 2016)</a:t>
            </a:r>
            <a:endParaRPr lang="en-US" dirty="0">
              <a:latin typeface="Times New Roman" pitchFamily="18" charset="0"/>
              <a:cs typeface="Times New Roman" pitchFamily="18" charset="0"/>
            </a:endParaRPr>
          </a:p>
          <a:p>
            <a:r>
              <a:rPr lang="pl-PL" b="1" dirty="0">
                <a:latin typeface="Times New Roman" pitchFamily="18" charset="0"/>
                <a:cs typeface="Times New Roman" pitchFamily="18" charset="0"/>
              </a:rPr>
              <a:t>Câu </a:t>
            </a:r>
            <a:r>
              <a:rPr lang="es-ES" b="1" dirty="0">
                <a:latin typeface="Times New Roman" pitchFamily="18" charset="0"/>
                <a:cs typeface="Times New Roman" pitchFamily="18" charset="0"/>
              </a:rPr>
              <a:t>1.</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Phương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pháp</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đọc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sách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mà</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tác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giả</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muốn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đề</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cập</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tới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trong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đoạn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trích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trên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là</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gì</a:t>
            </a:r>
            <a:r>
              <a:rPr lang="es-ES" dirty="0">
                <a:latin typeface="Times New Roman" pitchFamily="18" charset="0"/>
                <a:cs typeface="Times New Roman" pitchFamily="18" charset="0"/>
              </a:rPr>
              <a:t>? </a:t>
            </a:r>
            <a:r>
              <a:rPr lang="pt-BR" dirty="0">
                <a:latin typeface="Times New Roman" pitchFamily="18" charset="0"/>
                <a:cs typeface="Times New Roman" pitchFamily="18" charset="0"/>
              </a:rPr>
              <a:t>Em hiểu như thế nào về ý kiến của tác giả: “</a:t>
            </a:r>
            <a:r>
              <a:rPr lang="pt-BR" i="1" dirty="0">
                <a:latin typeface="Times New Roman" pitchFamily="18" charset="0"/>
                <a:cs typeface="Times New Roman" pitchFamily="18" charset="0"/>
              </a:rPr>
              <a:t>... đọc nhiều mà không chịu nghĩ sâu như cưỡi ngựa qua chợ, tuy châu báu phơi đầy chỉ tổ làm cho hoa mắt, ý loạn, tay không mà về”.</a:t>
            </a:r>
            <a:r>
              <a:rPr lang="pt-BR"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pl-PL" b="1" dirty="0">
                <a:latin typeface="Times New Roman" pitchFamily="18" charset="0"/>
                <a:cs typeface="Times New Roman" pitchFamily="18" charset="0"/>
              </a:rPr>
              <a:t>Câu </a:t>
            </a:r>
            <a:r>
              <a:rPr lang="es-ES" b="1" dirty="0">
                <a:latin typeface="Times New Roman" pitchFamily="18" charset="0"/>
                <a:cs typeface="Times New Roman" pitchFamily="18" charset="0"/>
              </a:rPr>
              <a:t>2</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Ghi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lại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câu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có</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thành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phần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khởi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ngữ</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trong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đoạn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trích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trên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chỉ</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rõ</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thành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phần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khởi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ngữ</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trong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câu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ấy</a:t>
            </a:r>
            <a:r>
              <a:rPr lang="es-ES"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pl-PL" b="1" dirty="0">
                <a:latin typeface="Times New Roman" pitchFamily="18" charset="0"/>
                <a:cs typeface="Times New Roman" pitchFamily="18" charset="0"/>
              </a:rPr>
              <a:t>Câu </a:t>
            </a:r>
            <a:r>
              <a:rPr lang="es-ES" b="1" dirty="0">
                <a:latin typeface="Times New Roman" pitchFamily="18" charset="0"/>
                <a:cs typeface="Times New Roman" pitchFamily="18" charset="0"/>
              </a:rPr>
              <a:t>3</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Từ</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bản</a:t>
            </a:r>
            <a:r>
              <a:rPr lang="es-ES" dirty="0">
                <a:latin typeface="Times New Roman" pitchFamily="18" charset="0"/>
                <a:cs typeface="Times New Roman" pitchFamily="18" charset="0"/>
              </a:rPr>
              <a:t> “</a:t>
            </a:r>
            <a:r>
              <a:rPr lang="es-ES" i="1" dirty="0" err="1">
                <a:latin typeface="Times New Roman" pitchFamily="18" charset="0"/>
                <a:cs typeface="Times New Roman" pitchFamily="18" charset="0"/>
              </a:rPr>
              <a:t>Bàn</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về</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đọc</a:t>
            </a:r>
            <a:r>
              <a:rPr lang="es-ES" i="1" dirty="0">
                <a:latin typeface="Times New Roman" pitchFamily="18" charset="0"/>
                <a:cs typeface="Times New Roman" pitchFamily="18" charset="0"/>
              </a:rPr>
              <a:t> </a:t>
            </a:r>
            <a:r>
              <a:rPr lang="es-ES" i="1" dirty="0" err="1">
                <a:latin typeface="Times New Roman" pitchFamily="18" charset="0"/>
                <a:cs typeface="Times New Roman" pitchFamily="18" charset="0"/>
              </a:rPr>
              <a:t>sách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và</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hiểu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biết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thực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tế</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hãy</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viết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đoạn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nghị</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luận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khoảng</a:t>
            </a:r>
            <a:r>
              <a:rPr lang="es-ES" dirty="0">
                <a:latin typeface="Times New Roman" pitchFamily="18" charset="0"/>
                <a:cs typeface="Times New Roman" pitchFamily="18" charset="0"/>
              </a:rPr>
              <a:t> 2/3 </a:t>
            </a:r>
            <a:r>
              <a:rPr lang="es-ES" dirty="0" err="1">
                <a:latin typeface="Times New Roman" pitchFamily="18" charset="0"/>
                <a:cs typeface="Times New Roman" pitchFamily="18" charset="0"/>
              </a:rPr>
              <a:t>trang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giấy</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thuyết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phục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các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bạn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học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sinh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hãy</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chăm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chỉ</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đọc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sách</a:t>
            </a:r>
            <a:r>
              <a:rPr lang="es-ES" dirty="0">
                <a:latin typeface="Times New Roman" pitchFamily="18" charset="0"/>
                <a:cs typeface="Times New Roman" pitchFamily="18" charset="0"/>
              </a:rPr>
              <a:t>.</a:t>
            </a: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5805539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468</Words>
  <Application>Microsoft Office PowerPoint</Application>
  <PresentationFormat>On-screen Show (4:3)</PresentationFormat>
  <Paragraphs>20</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Personal</dc:creator>
  <cp:lastModifiedBy>Personal</cp:lastModifiedBy>
  <cp:revision>3</cp:revision>
  <dcterms:created xsi:type="dcterms:W3CDTF">2019-02-13T01:26:17Z</dcterms:created>
  <dcterms:modified xsi:type="dcterms:W3CDTF">2019-02-13T02:07:11Z</dcterms:modified>
</cp:coreProperties>
</file>