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7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E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>
      <p:cViewPr varScale="1">
        <p:scale>
          <a:sx n="72" d="100"/>
          <a:sy n="72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2AAA-2CC7-4F9C-A8C6-8B9F2A3E9EF0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D62A-9EE1-43E3-A7E5-D268F71DF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7ADBA-1AC7-4CD6-8AFF-4E8087BA5487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Free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Free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Free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Picture Placeholder 20" descr="An empty placeholder to add an image. Click on the placeholder and select the image that you wish to add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02-Jan-18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FC8593D-7C47-471E-A8DF-97AC4FFD13F5}" type="datetimeFigureOut">
              <a:rPr lang="en-US" smtClean="0"/>
              <a:pPr/>
              <a:t>02-Jan-18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89D71E3-7D81-4C24-B9D8-6B108755C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0"/>
            <a:ext cx="12192000" cy="28194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en-US" sz="4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Arial" panose="020B0604020202020204" pitchFamily="34" charset="0"/>
              </a:rPr>
              <a:t>SỐ HỌC 6 </a:t>
            </a:r>
            <a:br>
              <a:rPr lang="en-US" altLang="en-US" sz="4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Arial" panose="020B0604020202020204" pitchFamily="34" charset="0"/>
              </a:rPr>
            </a:br>
            <a:r>
              <a:rPr lang="en-US" altLang="en-US" sz="4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Arial" panose="020B0604020202020204" pitchFamily="34" charset="0"/>
              </a:rPr>
              <a:t>BÀI 12:TÍNH CHẤT CỦA PHÉP NHÂN </a:t>
            </a:r>
            <a:endParaRPr lang="en-US" sz="48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67" name="Group 23">
            <a:extLst>
              <a:ext uri="{FF2B5EF4-FFF2-40B4-BE49-F238E27FC236}">
                <a16:creationId xmlns:a16="http://schemas.microsoft.com/office/drawing/2014/main" id="{F52F6D0D-7AE8-44B7-8D33-F22552D08D92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596901"/>
            <a:ext cx="12230100" cy="639763"/>
            <a:chOff x="-648" y="220"/>
            <a:chExt cx="7704" cy="403"/>
          </a:xfrm>
        </p:grpSpPr>
        <p:sp>
          <p:nvSpPr>
            <p:cNvPr id="18454" name="Text Box 21">
              <a:extLst>
                <a:ext uri="{FF2B5EF4-FFF2-40B4-BE49-F238E27FC236}">
                  <a16:creationId xmlns:a16="http://schemas.microsoft.com/office/drawing/2014/main" id="{22B5D1A8-90C9-44F1-94D9-09A6D4D830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48" y="220"/>
              <a:ext cx="624" cy="371"/>
            </a:xfrm>
            <a:prstGeom prst="rect">
              <a:avLst/>
            </a:prstGeom>
            <a:gradFill rotWithShape="1">
              <a:gsLst>
                <a:gs pos="0">
                  <a:srgbClr val="CC00FF"/>
                </a:gs>
                <a:gs pos="100000">
                  <a:srgbClr val="990099"/>
                </a:gs>
              </a:gsLst>
              <a:lin ang="5400000" scaled="1"/>
            </a:gra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b="1" dirty="0">
                  <a:solidFill>
                    <a:srgbClr val="FFFF00"/>
                  </a:solidFill>
                </a:rPr>
                <a:t>?5</a:t>
              </a:r>
            </a:p>
          </p:txBody>
        </p:sp>
        <p:sp>
          <p:nvSpPr>
            <p:cNvPr id="18455" name="Text Box 22">
              <a:extLst>
                <a:ext uri="{FF2B5EF4-FFF2-40B4-BE49-F238E27FC236}">
                  <a16:creationId xmlns:a16="http://schemas.microsoft.com/office/drawing/2014/main" id="{4732D9AD-44E3-47B4-985B-B12EC9E5E5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4" y="255"/>
              <a:ext cx="70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 err="1">
                  <a:solidFill>
                    <a:srgbClr val="0000FF"/>
                  </a:solidFill>
                </a:rPr>
                <a:t>Tính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bằng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hai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cách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và</a:t>
              </a:r>
              <a:r>
                <a:rPr lang="en-US" altLang="en-US" dirty="0">
                  <a:solidFill>
                    <a:srgbClr val="0000FF"/>
                  </a:solidFill>
                </a:rPr>
                <a:t> so </a:t>
              </a:r>
              <a:r>
                <a:rPr lang="en-US" altLang="en-US" dirty="0" err="1">
                  <a:solidFill>
                    <a:srgbClr val="0000FF"/>
                  </a:solidFill>
                </a:rPr>
                <a:t>sánh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kết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quả</a:t>
              </a:r>
              <a:endParaRPr lang="en-US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57369" name="Text Box 25">
            <a:extLst>
              <a:ext uri="{FF2B5EF4-FFF2-40B4-BE49-F238E27FC236}">
                <a16:creationId xmlns:a16="http://schemas.microsoft.com/office/drawing/2014/main" id="{E8CDC555-E660-40A1-BBA2-A01FDBCD3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1557339"/>
            <a:ext cx="98679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</a:rPr>
              <a:t>a) (-8) . (5 + 3) =</a:t>
            </a:r>
            <a:r>
              <a:rPr lang="vi-VN" altLang="en-US" dirty="0">
                <a:solidFill>
                  <a:srgbClr val="0000FF"/>
                </a:solidFill>
              </a:rPr>
              <a:t> ?</a:t>
            </a: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57370" name="Text Box 26">
            <a:extLst>
              <a:ext uri="{FF2B5EF4-FFF2-40B4-BE49-F238E27FC236}">
                <a16:creationId xmlns:a16="http://schemas.microsoft.com/office/drawing/2014/main" id="{6ABE4865-0705-4A52-84EA-6577881E8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2035175"/>
            <a:ext cx="96393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990099"/>
                </a:solidFill>
              </a:rPr>
              <a:t>Cách</a:t>
            </a:r>
            <a:r>
              <a:rPr lang="en-US" altLang="en-US" b="1" dirty="0">
                <a:solidFill>
                  <a:srgbClr val="990099"/>
                </a:solidFill>
              </a:rPr>
              <a:t> 1:</a:t>
            </a:r>
            <a:r>
              <a:rPr lang="en-US" altLang="en-US" dirty="0">
                <a:solidFill>
                  <a:srgbClr val="990099"/>
                </a:solidFill>
              </a:rPr>
              <a:t> </a:t>
            </a:r>
            <a:br>
              <a:rPr lang="en-US" altLang="en-US" dirty="0">
                <a:solidFill>
                  <a:srgbClr val="990099"/>
                </a:solidFill>
              </a:rPr>
            </a:br>
            <a:r>
              <a:rPr lang="en-US" altLang="en-US" dirty="0">
                <a:solidFill>
                  <a:srgbClr val="990099"/>
                </a:solidFill>
              </a:rPr>
              <a:t>     (-8) .(5 + 3) = -8.8 = </a:t>
            </a:r>
            <a:r>
              <a:rPr lang="en-US" altLang="en-US" b="1" dirty="0">
                <a:solidFill>
                  <a:srgbClr val="FF0000"/>
                </a:solidFill>
              </a:rPr>
              <a:t>-64</a:t>
            </a:r>
          </a:p>
        </p:txBody>
      </p:sp>
      <p:sp>
        <p:nvSpPr>
          <p:cNvPr id="57371" name="Text Box 27">
            <a:extLst>
              <a:ext uri="{FF2B5EF4-FFF2-40B4-BE49-F238E27FC236}">
                <a16:creationId xmlns:a16="http://schemas.microsoft.com/office/drawing/2014/main" id="{7D406676-CC20-41BF-9FAA-29A6F1FB8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3157539"/>
            <a:ext cx="98679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990099"/>
                </a:solidFill>
              </a:rPr>
              <a:t>Cách</a:t>
            </a:r>
            <a:r>
              <a:rPr lang="vi-VN" altLang="en-US" b="1" dirty="0">
                <a:solidFill>
                  <a:srgbClr val="990099"/>
                </a:solidFill>
              </a:rPr>
              <a:t> </a:t>
            </a:r>
            <a:r>
              <a:rPr lang="en-US" altLang="en-US" b="1" dirty="0">
                <a:solidFill>
                  <a:srgbClr val="990099"/>
                </a:solidFill>
              </a:rPr>
              <a:t>2:</a:t>
            </a:r>
            <a:r>
              <a:rPr lang="en-US" altLang="en-US" dirty="0">
                <a:solidFill>
                  <a:srgbClr val="990099"/>
                </a:solidFill>
              </a:rPr>
              <a:t> </a:t>
            </a:r>
            <a:br>
              <a:rPr lang="en-US" altLang="en-US" dirty="0">
                <a:solidFill>
                  <a:srgbClr val="990099"/>
                </a:solidFill>
              </a:rPr>
            </a:br>
            <a:r>
              <a:rPr lang="en-US" altLang="en-US" dirty="0">
                <a:solidFill>
                  <a:srgbClr val="990099"/>
                </a:solidFill>
              </a:rPr>
              <a:t>     (-8) .(5 + 3) </a:t>
            </a:r>
            <a:br>
              <a:rPr lang="en-US" altLang="en-US" dirty="0">
                <a:solidFill>
                  <a:srgbClr val="990099"/>
                </a:solidFill>
              </a:rPr>
            </a:br>
            <a:r>
              <a:rPr lang="en-US" altLang="en-US" dirty="0">
                <a:solidFill>
                  <a:srgbClr val="990099"/>
                </a:solidFill>
              </a:rPr>
              <a:t>= (-8) .5 + (-8) . 3 </a:t>
            </a:r>
            <a:br>
              <a:rPr lang="en-US" altLang="en-US" dirty="0">
                <a:solidFill>
                  <a:srgbClr val="990099"/>
                </a:solidFill>
              </a:rPr>
            </a:br>
            <a:r>
              <a:rPr lang="en-US" altLang="en-US" dirty="0">
                <a:solidFill>
                  <a:srgbClr val="990099"/>
                </a:solidFill>
              </a:rPr>
              <a:t>= -40 + (-24) = </a:t>
            </a:r>
            <a:r>
              <a:rPr lang="en-US" altLang="en-US" b="1" dirty="0">
                <a:solidFill>
                  <a:srgbClr val="FF0000"/>
                </a:solidFill>
              </a:rPr>
              <a:t>-64</a:t>
            </a:r>
          </a:p>
        </p:txBody>
      </p:sp>
    </p:spTree>
    <p:extLst>
      <p:ext uri="{BB962C8B-B14F-4D97-AF65-F5344CB8AC3E}">
        <p14:creationId xmlns:p14="http://schemas.microsoft.com/office/powerpoint/2010/main" val="250435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7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7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9" grpId="0"/>
      <p:bldP spid="57370" grpId="0"/>
      <p:bldP spid="573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>
            <a:extLst>
              <a:ext uri="{FF2B5EF4-FFF2-40B4-BE49-F238E27FC236}">
                <a16:creationId xmlns:a16="http://schemas.microsoft.com/office/drawing/2014/main" id="{746067A1-E7FE-43BF-9CDB-44F6472D1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43" y="457200"/>
            <a:ext cx="1011645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</a:rPr>
              <a:t>b) (-3 + 3) . (-5) =</a:t>
            </a:r>
          </a:p>
        </p:txBody>
      </p:sp>
      <p:sp>
        <p:nvSpPr>
          <p:cNvPr id="19472" name="Text Box 18">
            <a:extLst>
              <a:ext uri="{FF2B5EF4-FFF2-40B4-BE49-F238E27FC236}">
                <a16:creationId xmlns:a16="http://schemas.microsoft.com/office/drawing/2014/main" id="{686D24B5-50BA-4FC1-9901-B4EBFF045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990600"/>
            <a:ext cx="26670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990099"/>
                </a:solidFill>
              </a:rPr>
              <a:t>Cách</a:t>
            </a:r>
            <a:r>
              <a:rPr lang="en-US" altLang="en-US" b="1" dirty="0">
                <a:solidFill>
                  <a:srgbClr val="990099"/>
                </a:solidFill>
              </a:rPr>
              <a:t> 1: </a:t>
            </a:r>
            <a:br>
              <a:rPr lang="en-US" altLang="en-US" b="1" dirty="0">
                <a:solidFill>
                  <a:srgbClr val="990099"/>
                </a:solidFill>
              </a:rPr>
            </a:br>
            <a:r>
              <a:rPr lang="en-US" altLang="en-US" dirty="0">
                <a:solidFill>
                  <a:srgbClr val="990099"/>
                </a:solidFill>
              </a:rPr>
              <a:t> (-3 + 3) . (-5) </a:t>
            </a:r>
            <a:endParaRPr lang="vi-VN" altLang="en-US" dirty="0">
              <a:solidFill>
                <a:srgbClr val="990099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990099"/>
                </a:solidFill>
              </a:rPr>
              <a:t>= 0 . (-5) = </a:t>
            </a:r>
            <a:r>
              <a:rPr lang="en-US" altLang="en-US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9473" name="Text Box 19">
            <a:extLst>
              <a:ext uri="{FF2B5EF4-FFF2-40B4-BE49-F238E27FC236}">
                <a16:creationId xmlns:a16="http://schemas.microsoft.com/office/drawing/2014/main" id="{F7F3324B-DA19-4BBC-8832-630D4E73A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759076"/>
            <a:ext cx="93726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990099"/>
                </a:solidFill>
              </a:rPr>
              <a:t>Cách</a:t>
            </a:r>
            <a:r>
              <a:rPr lang="en-US" altLang="en-US" b="1" dirty="0">
                <a:solidFill>
                  <a:srgbClr val="990099"/>
                </a:solidFill>
              </a:rPr>
              <a:t> 2:</a:t>
            </a:r>
            <a:r>
              <a:rPr lang="en-US" altLang="en-US" dirty="0">
                <a:solidFill>
                  <a:srgbClr val="990099"/>
                </a:solidFill>
              </a:rPr>
              <a:t> </a:t>
            </a:r>
            <a:br>
              <a:rPr lang="en-US" altLang="en-US" dirty="0">
                <a:solidFill>
                  <a:srgbClr val="990099"/>
                </a:solidFill>
              </a:rPr>
            </a:br>
            <a:r>
              <a:rPr lang="vi-VN" altLang="en-US" dirty="0">
                <a:solidFill>
                  <a:srgbClr val="990099"/>
                </a:solidFill>
              </a:rPr>
              <a:t> </a:t>
            </a:r>
            <a:r>
              <a:rPr lang="en-US" altLang="en-US" dirty="0">
                <a:solidFill>
                  <a:srgbClr val="990099"/>
                </a:solidFill>
              </a:rPr>
              <a:t>(-3 + 3) .(-5) </a:t>
            </a:r>
            <a:br>
              <a:rPr lang="en-US" altLang="en-US" dirty="0">
                <a:solidFill>
                  <a:srgbClr val="990099"/>
                </a:solidFill>
              </a:rPr>
            </a:br>
            <a:r>
              <a:rPr lang="en-US" altLang="en-US" dirty="0">
                <a:solidFill>
                  <a:srgbClr val="990099"/>
                </a:solidFill>
              </a:rPr>
              <a:t>= (-3) .(-5) + 3 . (-5) </a:t>
            </a:r>
            <a:br>
              <a:rPr lang="en-US" altLang="en-US" dirty="0">
                <a:solidFill>
                  <a:srgbClr val="990099"/>
                </a:solidFill>
              </a:rPr>
            </a:br>
            <a:r>
              <a:rPr lang="en-US" altLang="en-US" dirty="0">
                <a:solidFill>
                  <a:srgbClr val="990099"/>
                </a:solidFill>
              </a:rPr>
              <a:t>= 15 + (-15) = </a:t>
            </a:r>
            <a:r>
              <a:rPr lang="en-US" altLang="en-US" b="1" dirty="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2127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7BFB5-91F6-4CAC-A7D8-E844EC6B7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56E6A-EA44-4562-B8C9-C01A3DC70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959B890-D73F-4630-A02F-A8B6AC556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51527"/>
            <a:ext cx="9448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§12.</a:t>
            </a:r>
            <a:r>
              <a:rPr lang="en-US" altLang="en-US" sz="2800" b="1" dirty="0">
                <a:solidFill>
                  <a:srgbClr val="FF0000"/>
                </a:solidFill>
              </a:rPr>
              <a:t>TÍNH CHẤT CỦA</a:t>
            </a:r>
            <a:r>
              <a:rPr lang="vi-VN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</a:rPr>
              <a:t>PHÉP NHÂN</a:t>
            </a:r>
            <a:br>
              <a:rPr lang="en-US" altLang="en-US" sz="2800" b="1" dirty="0">
                <a:solidFill>
                  <a:srgbClr val="FF0000"/>
                </a:solidFill>
              </a:rPr>
            </a:b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CEC2E08-14B4-49E7-B879-D6A60BA3D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019175"/>
            <a:ext cx="39719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1.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giao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hoán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7B124124-21DD-41F2-9863-52D58A9FA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4" y="1551599"/>
            <a:ext cx="1984434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a . b = b . a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CD84638C-A00B-4DF2-A851-F6237073F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4" y="2276475"/>
            <a:ext cx="28161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2.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kết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hợp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715433D9-B708-4365-9DC6-71A2AC411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74" y="2696540"/>
            <a:ext cx="3054622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(a . b) . c = a . ( b . c)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B535803A-4740-4C8B-8156-E3BCCDF2F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" y="3276600"/>
            <a:ext cx="36600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0000FF"/>
                </a:solidFill>
              </a:rPr>
              <a:t>Chú</a:t>
            </a:r>
            <a:r>
              <a:rPr lang="en-US" altLang="en-US" sz="2400" b="1" dirty="0">
                <a:solidFill>
                  <a:srgbClr val="0000FF"/>
                </a:solidFill>
              </a:rPr>
              <a:t> ý:</a:t>
            </a:r>
            <a:r>
              <a:rPr lang="en-US" altLang="en-US" sz="2400" dirty="0">
                <a:solidFill>
                  <a:srgbClr val="0000FF"/>
                </a:solidFill>
              </a:rPr>
              <a:t>  SGK </a:t>
            </a:r>
            <a:r>
              <a:rPr lang="en-US" altLang="en-US" sz="2400" dirty="0" err="1">
                <a:solidFill>
                  <a:srgbClr val="0000FF"/>
                </a:solidFill>
              </a:rPr>
              <a:t>trang</a:t>
            </a:r>
            <a:r>
              <a:rPr lang="en-US" altLang="en-US" sz="2400" dirty="0">
                <a:solidFill>
                  <a:srgbClr val="0000FF"/>
                </a:solidFill>
              </a:rPr>
              <a:t> 94</a:t>
            </a: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49AA893A-F645-43FF-A757-5F9873CB5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4" y="3699796"/>
            <a:ext cx="42767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0000FF"/>
                </a:solidFill>
              </a:rPr>
              <a:t>Nhận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xét</a:t>
            </a:r>
            <a:r>
              <a:rPr lang="en-US" altLang="en-US" sz="2400" b="1" dirty="0">
                <a:solidFill>
                  <a:srgbClr val="0000FF"/>
                </a:solidFill>
              </a:rPr>
              <a:t>: </a:t>
            </a:r>
            <a:r>
              <a:rPr lang="en-US" altLang="en-US" sz="2400" dirty="0">
                <a:solidFill>
                  <a:srgbClr val="0000FF"/>
                </a:solidFill>
              </a:rPr>
              <a:t>SGK </a:t>
            </a:r>
            <a:r>
              <a:rPr lang="en-US" altLang="en-US" sz="2400" dirty="0" err="1">
                <a:solidFill>
                  <a:srgbClr val="0000FF"/>
                </a:solidFill>
              </a:rPr>
              <a:t>trang</a:t>
            </a:r>
            <a:r>
              <a:rPr lang="en-US" altLang="en-US" sz="2400" dirty="0">
                <a:solidFill>
                  <a:srgbClr val="0000FF"/>
                </a:solidFill>
              </a:rPr>
              <a:t> 94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9376D653-21EF-4A48-B9B7-D7C1D6A4A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986213"/>
            <a:ext cx="19813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3. </a:t>
            </a:r>
            <a:r>
              <a:rPr lang="en-US" altLang="en-US" sz="2400" b="1" dirty="0" err="1">
                <a:solidFill>
                  <a:srgbClr val="CC0099"/>
                </a:solidFill>
              </a:rPr>
              <a:t>Nhân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với</a:t>
            </a:r>
            <a:r>
              <a:rPr lang="en-US" altLang="en-US" sz="2400" b="1" dirty="0">
                <a:solidFill>
                  <a:srgbClr val="CC0099"/>
                </a:solidFill>
              </a:rPr>
              <a:t> 1</a:t>
            </a: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D3DD3DE1-A588-4A9B-A04E-5264F1106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500563"/>
            <a:ext cx="1541071" cy="830997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FF"/>
                </a:solidFill>
              </a:rPr>
              <a:t>a . 1 = 1 . a </a:t>
            </a:r>
          </a:p>
        </p:txBody>
      </p:sp>
      <p:sp>
        <p:nvSpPr>
          <p:cNvPr id="15" name="Text Box 16">
            <a:extLst>
              <a:ext uri="{FF2B5EF4-FFF2-40B4-BE49-F238E27FC236}">
                <a16:creationId xmlns:a16="http://schemas.microsoft.com/office/drawing/2014/main" id="{43A4A9A0-2600-47AB-BA88-8731C5CF3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5105400"/>
            <a:ext cx="521945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4.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phối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của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phép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nhân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đối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với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phép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cộng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3E13D65B-8B19-4C67-9DE2-3525CF3E9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6013192"/>
            <a:ext cx="3522446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A</a:t>
            </a:r>
            <a:r>
              <a:rPr lang="vi-VN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>
                <a:solidFill>
                  <a:srgbClr val="0000FF"/>
                </a:solidFill>
              </a:rPr>
              <a:t>(b + c) = ab + ac </a:t>
            </a:r>
          </a:p>
        </p:txBody>
      </p:sp>
    </p:spTree>
    <p:extLst>
      <p:ext uri="{BB962C8B-B14F-4D97-AF65-F5344CB8AC3E}">
        <p14:creationId xmlns:p14="http://schemas.microsoft.com/office/powerpoint/2010/main" val="152828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7BFB5-91F6-4CAC-A7D8-E844EC6B7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56E6A-EA44-4562-B8C9-C01A3DC70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959B890-D73F-4630-A02F-A8B6AC556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51527"/>
            <a:ext cx="9448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§12.</a:t>
            </a:r>
            <a:r>
              <a:rPr lang="en-US" altLang="en-US" sz="2800" b="1" dirty="0">
                <a:solidFill>
                  <a:srgbClr val="FF0000"/>
                </a:solidFill>
              </a:rPr>
              <a:t>TÍNH CHẤT CỦA</a:t>
            </a:r>
            <a:r>
              <a:rPr lang="vi-VN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</a:rPr>
              <a:t>PHÉP NHÂN</a:t>
            </a:r>
            <a:br>
              <a:rPr lang="en-US" altLang="en-US" sz="2800" b="1" dirty="0">
                <a:solidFill>
                  <a:srgbClr val="FF0000"/>
                </a:solidFill>
              </a:rPr>
            </a:b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CEC2E08-14B4-49E7-B879-D6A60BA3D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019175"/>
            <a:ext cx="39719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1.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giao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hoán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7B124124-21DD-41F2-9863-52D58A9FA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4" y="1551599"/>
            <a:ext cx="1984434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a . b = b . a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CD84638C-A00B-4DF2-A851-F6237073F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4" y="2276475"/>
            <a:ext cx="28161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2.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kết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hợp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715433D9-B708-4365-9DC6-71A2AC411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74" y="2696540"/>
            <a:ext cx="3054622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(a . b) . c = a . ( b . c)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B535803A-4740-4C8B-8156-E3BCCDF2F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" y="3276600"/>
            <a:ext cx="36600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0000FF"/>
                </a:solidFill>
              </a:rPr>
              <a:t>Chú</a:t>
            </a:r>
            <a:r>
              <a:rPr lang="en-US" altLang="en-US" sz="2400" b="1" dirty="0">
                <a:solidFill>
                  <a:srgbClr val="0000FF"/>
                </a:solidFill>
              </a:rPr>
              <a:t> ý:</a:t>
            </a:r>
            <a:r>
              <a:rPr lang="en-US" altLang="en-US" sz="2400" dirty="0">
                <a:solidFill>
                  <a:srgbClr val="0000FF"/>
                </a:solidFill>
              </a:rPr>
              <a:t>  SGK </a:t>
            </a:r>
            <a:r>
              <a:rPr lang="en-US" altLang="en-US" sz="2400" dirty="0" err="1">
                <a:solidFill>
                  <a:srgbClr val="0000FF"/>
                </a:solidFill>
              </a:rPr>
              <a:t>trang</a:t>
            </a:r>
            <a:r>
              <a:rPr lang="en-US" altLang="en-US" sz="2400" dirty="0">
                <a:solidFill>
                  <a:srgbClr val="0000FF"/>
                </a:solidFill>
              </a:rPr>
              <a:t> 94</a:t>
            </a: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49AA893A-F645-43FF-A757-5F9873CB5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4" y="3699796"/>
            <a:ext cx="42767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0000FF"/>
                </a:solidFill>
              </a:rPr>
              <a:t>Nhận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xét</a:t>
            </a:r>
            <a:r>
              <a:rPr lang="en-US" altLang="en-US" sz="2400" b="1" dirty="0">
                <a:solidFill>
                  <a:srgbClr val="0000FF"/>
                </a:solidFill>
              </a:rPr>
              <a:t>: </a:t>
            </a:r>
            <a:r>
              <a:rPr lang="en-US" altLang="en-US" sz="2400" dirty="0">
                <a:solidFill>
                  <a:srgbClr val="0000FF"/>
                </a:solidFill>
              </a:rPr>
              <a:t>SGK </a:t>
            </a:r>
            <a:r>
              <a:rPr lang="en-US" altLang="en-US" sz="2400" dirty="0" err="1">
                <a:solidFill>
                  <a:srgbClr val="0000FF"/>
                </a:solidFill>
              </a:rPr>
              <a:t>trang</a:t>
            </a:r>
            <a:r>
              <a:rPr lang="en-US" altLang="en-US" sz="2400" dirty="0">
                <a:solidFill>
                  <a:srgbClr val="0000FF"/>
                </a:solidFill>
              </a:rPr>
              <a:t> 94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9376D653-21EF-4A48-B9B7-D7C1D6A4A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986213"/>
            <a:ext cx="19813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3. </a:t>
            </a:r>
            <a:r>
              <a:rPr lang="en-US" altLang="en-US" sz="2400" b="1" dirty="0" err="1">
                <a:solidFill>
                  <a:srgbClr val="CC0099"/>
                </a:solidFill>
              </a:rPr>
              <a:t>Nhân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với</a:t>
            </a:r>
            <a:r>
              <a:rPr lang="en-US" altLang="en-US" sz="2400" b="1" dirty="0">
                <a:solidFill>
                  <a:srgbClr val="CC0099"/>
                </a:solidFill>
              </a:rPr>
              <a:t> 1</a:t>
            </a: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D3DD3DE1-A588-4A9B-A04E-5264F1106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500563"/>
            <a:ext cx="1541071" cy="830997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FF"/>
                </a:solidFill>
              </a:rPr>
              <a:t>a . 1 = 1 . a </a:t>
            </a:r>
          </a:p>
        </p:txBody>
      </p:sp>
      <p:sp>
        <p:nvSpPr>
          <p:cNvPr id="15" name="Text Box 16">
            <a:extLst>
              <a:ext uri="{FF2B5EF4-FFF2-40B4-BE49-F238E27FC236}">
                <a16:creationId xmlns:a16="http://schemas.microsoft.com/office/drawing/2014/main" id="{43A4A9A0-2600-47AB-BA88-8731C5CF3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5105400"/>
            <a:ext cx="521945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4.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phối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của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phép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nhân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đối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với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phép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cộng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3E13D65B-8B19-4C67-9DE2-3525CF3E9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6013192"/>
            <a:ext cx="3522446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A</a:t>
            </a:r>
            <a:r>
              <a:rPr lang="vi-VN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>
                <a:solidFill>
                  <a:srgbClr val="0000FF"/>
                </a:solidFill>
              </a:rPr>
              <a:t>(b + c) = ab + ac </a:t>
            </a:r>
          </a:p>
        </p:txBody>
      </p:sp>
    </p:spTree>
    <p:extLst>
      <p:ext uri="{BB962C8B-B14F-4D97-AF65-F5344CB8AC3E}">
        <p14:creationId xmlns:p14="http://schemas.microsoft.com/office/powerpoint/2010/main" val="202011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9929-E5AC-4EC4-8F31-65DF3FB1D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50E21-C0D2-46D8-9101-5661913F8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E4A280F-D4A3-4FDC-9518-9DDC6BB18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51527"/>
            <a:ext cx="94488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§12.</a:t>
            </a:r>
            <a:r>
              <a:rPr lang="en-US" altLang="en-US" sz="2800" b="1" dirty="0">
                <a:solidFill>
                  <a:srgbClr val="FF0000"/>
                </a:solidFill>
              </a:rPr>
              <a:t>TÍNH CHẤT CỦA</a:t>
            </a:r>
            <a:r>
              <a:rPr lang="vi-VN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</a:rPr>
              <a:t>PHÉP NHÂN</a:t>
            </a:r>
            <a:endParaRPr lang="vi-VN" altLang="en-US" sz="2800" b="1" dirty="0">
              <a:solidFill>
                <a:srgbClr val="FF0000"/>
              </a:solidFill>
            </a:endParaRPr>
          </a:p>
          <a:p>
            <a:pPr algn="ctr"/>
            <a:r>
              <a:rPr lang="vi-VN" altLang="en-US" sz="2800" b="1" dirty="0">
                <a:solidFill>
                  <a:srgbClr val="FF0000"/>
                </a:solidFill>
              </a:rPr>
              <a:t>TỔNG KẾT KIẾN THỨC</a:t>
            </a:r>
            <a:br>
              <a:rPr lang="en-US" altLang="en-US" sz="2800" b="1" dirty="0">
                <a:solidFill>
                  <a:srgbClr val="FF0000"/>
                </a:solidFill>
              </a:rPr>
            </a:b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D66DD202-6EDE-49E4-8826-FE6D38DCD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019175"/>
            <a:ext cx="52194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0099"/>
                </a:solidFill>
              </a:rPr>
              <a:t>1.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giao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hoán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911A67EE-94D7-4BF1-A85F-3A2C34435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72" y="1525699"/>
            <a:ext cx="2057224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a . b = b . a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291E7872-5121-4D96-9573-5EBEED6A3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4" y="2276475"/>
            <a:ext cx="49053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400" b="1" dirty="0">
                <a:solidFill>
                  <a:srgbClr val="CC0099"/>
                </a:solidFill>
              </a:rPr>
              <a:t>  </a:t>
            </a:r>
            <a:r>
              <a:rPr lang="en-US" altLang="en-US" sz="2400" b="1" dirty="0">
                <a:solidFill>
                  <a:srgbClr val="CC0099"/>
                </a:solidFill>
              </a:rPr>
              <a:t>2.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kết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hợp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D846F327-A172-483E-AF88-84A493730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292" y="2762250"/>
            <a:ext cx="3054622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(a . b) . c = a . ( b . c)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B27C8C90-FD0F-4114-8502-BD7C56B99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4" y="3276600"/>
            <a:ext cx="45624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vi-VN" altLang="en-US" sz="2400" b="1" dirty="0">
                <a:solidFill>
                  <a:srgbClr val="0000FF"/>
                </a:solidFill>
              </a:rPr>
              <a:t>   </a:t>
            </a:r>
            <a:r>
              <a:rPr lang="en-US" altLang="en-US" sz="2400" b="1" dirty="0" err="1">
                <a:solidFill>
                  <a:srgbClr val="0000FF"/>
                </a:solidFill>
              </a:rPr>
              <a:t>Chú</a:t>
            </a:r>
            <a:r>
              <a:rPr lang="en-US" altLang="en-US" sz="2400" b="1" dirty="0">
                <a:solidFill>
                  <a:srgbClr val="0000FF"/>
                </a:solidFill>
              </a:rPr>
              <a:t> ý:</a:t>
            </a:r>
            <a:r>
              <a:rPr lang="en-US" altLang="en-US" sz="2400" dirty="0">
                <a:solidFill>
                  <a:srgbClr val="0000FF"/>
                </a:solidFill>
              </a:rPr>
              <a:t>  SGK </a:t>
            </a:r>
            <a:r>
              <a:rPr lang="en-US" altLang="en-US" sz="2400" dirty="0" err="1">
                <a:solidFill>
                  <a:srgbClr val="0000FF"/>
                </a:solidFill>
              </a:rPr>
              <a:t>trang</a:t>
            </a:r>
            <a:r>
              <a:rPr lang="en-US" altLang="en-US" sz="2400" dirty="0">
                <a:solidFill>
                  <a:srgbClr val="0000FF"/>
                </a:solidFill>
              </a:rPr>
              <a:t> 94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19510240-6A9E-4F67-AC1D-AEEB4555E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3" y="3699796"/>
            <a:ext cx="45624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vi-VN" altLang="en-US" sz="2400" b="1" dirty="0">
                <a:solidFill>
                  <a:srgbClr val="0000FF"/>
                </a:solidFill>
              </a:rPr>
              <a:t>            </a:t>
            </a:r>
            <a:r>
              <a:rPr lang="en-US" altLang="en-US" sz="2400" b="1" dirty="0" err="1">
                <a:solidFill>
                  <a:srgbClr val="0000FF"/>
                </a:solidFill>
              </a:rPr>
              <a:t>Nhận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</a:rPr>
              <a:t>xét</a:t>
            </a:r>
            <a:r>
              <a:rPr lang="en-US" altLang="en-US" sz="2400" b="1" dirty="0">
                <a:solidFill>
                  <a:srgbClr val="0000FF"/>
                </a:solidFill>
              </a:rPr>
              <a:t>: </a:t>
            </a:r>
            <a:r>
              <a:rPr lang="en-US" altLang="en-US" sz="2400" dirty="0">
                <a:solidFill>
                  <a:srgbClr val="0000FF"/>
                </a:solidFill>
              </a:rPr>
              <a:t>SGK </a:t>
            </a:r>
            <a:r>
              <a:rPr lang="en-US" altLang="en-US" sz="2400" dirty="0" err="1">
                <a:solidFill>
                  <a:srgbClr val="0000FF"/>
                </a:solidFill>
              </a:rPr>
              <a:t>trang</a:t>
            </a:r>
            <a:r>
              <a:rPr lang="en-US" altLang="en-US" sz="2400" dirty="0">
                <a:solidFill>
                  <a:srgbClr val="0000FF"/>
                </a:solidFill>
              </a:rPr>
              <a:t> 94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id="{9552973A-5CB4-4D64-BCC5-8AC12A155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986213"/>
            <a:ext cx="3276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400" b="1" dirty="0">
                <a:solidFill>
                  <a:srgbClr val="CC0099"/>
                </a:solidFill>
              </a:rPr>
              <a:t>         </a:t>
            </a:r>
            <a:r>
              <a:rPr lang="en-US" altLang="en-US" sz="2400" b="1" dirty="0">
                <a:solidFill>
                  <a:srgbClr val="CC0099"/>
                </a:solidFill>
              </a:rPr>
              <a:t>3. </a:t>
            </a:r>
            <a:r>
              <a:rPr lang="en-US" altLang="en-US" sz="2400" b="1" dirty="0" err="1">
                <a:solidFill>
                  <a:srgbClr val="CC0099"/>
                </a:solidFill>
              </a:rPr>
              <a:t>Nhân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với</a:t>
            </a:r>
            <a:r>
              <a:rPr lang="en-US" altLang="en-US" sz="2400" b="1" dirty="0">
                <a:solidFill>
                  <a:srgbClr val="CC0099"/>
                </a:solidFill>
              </a:rPr>
              <a:t> 1</a:t>
            </a: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id="{816C12E3-A9E8-4E1D-8CA8-A6CAEBB07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605337"/>
            <a:ext cx="2286000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a . 1 = 1 . a 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4FF61E25-B446-46C5-870D-1527B8D8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4" y="5105400"/>
            <a:ext cx="580072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400" b="1" dirty="0">
                <a:solidFill>
                  <a:srgbClr val="CC0099"/>
                </a:solidFill>
              </a:rPr>
              <a:t>          </a:t>
            </a:r>
            <a:r>
              <a:rPr lang="en-US" altLang="en-US" sz="2400" b="1" dirty="0">
                <a:solidFill>
                  <a:srgbClr val="CC0099"/>
                </a:solidFill>
              </a:rPr>
              <a:t>4. </a:t>
            </a:r>
            <a:r>
              <a:rPr lang="en-US" altLang="en-US" sz="2400" b="1" dirty="0" err="1">
                <a:solidFill>
                  <a:srgbClr val="CC0099"/>
                </a:solidFill>
              </a:rPr>
              <a:t>Tính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chất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phối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của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phép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nhân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đối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với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phép</a:t>
            </a:r>
            <a:r>
              <a:rPr lang="en-US" altLang="en-US" sz="2400" b="1" dirty="0">
                <a:solidFill>
                  <a:srgbClr val="CC0099"/>
                </a:solidFill>
              </a:rPr>
              <a:t> </a:t>
            </a:r>
            <a:r>
              <a:rPr lang="en-US" altLang="en-US" sz="2400" b="1" dirty="0" err="1">
                <a:solidFill>
                  <a:srgbClr val="CC0099"/>
                </a:solidFill>
              </a:rPr>
              <a:t>cộng</a:t>
            </a:r>
            <a:endParaRPr lang="en-US" altLang="en-US" sz="2400" b="1" dirty="0">
              <a:solidFill>
                <a:srgbClr val="CC0099"/>
              </a:solidFill>
            </a:endParaRPr>
          </a:p>
        </p:txBody>
      </p:sp>
      <p:sp>
        <p:nvSpPr>
          <p:cNvPr id="14" name="Text Box 17">
            <a:extLst>
              <a:ext uri="{FF2B5EF4-FFF2-40B4-BE49-F238E27FC236}">
                <a16:creationId xmlns:a16="http://schemas.microsoft.com/office/drawing/2014/main" id="{398DCDE3-94D4-4E32-B1B1-23B6AD9D4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359" y="6067056"/>
            <a:ext cx="3522446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A</a:t>
            </a:r>
            <a:r>
              <a:rPr lang="vi-VN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>
                <a:solidFill>
                  <a:srgbClr val="0000FF"/>
                </a:solidFill>
              </a:rPr>
              <a:t>(b + c) = ab + ac </a:t>
            </a:r>
          </a:p>
        </p:txBody>
      </p:sp>
    </p:spTree>
    <p:extLst>
      <p:ext uri="{BB962C8B-B14F-4D97-AF65-F5344CB8AC3E}">
        <p14:creationId xmlns:p14="http://schemas.microsoft.com/office/powerpoint/2010/main" val="169502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Text Box 4">
            <a:extLst>
              <a:ext uri="{FF2B5EF4-FFF2-40B4-BE49-F238E27FC236}">
                <a16:creationId xmlns:a16="http://schemas.microsoft.com/office/drawing/2014/main" id="{6F9E1697-7066-44D9-B50F-62CF4D42D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8289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KIỂM TRA BÀI CŨ</a:t>
            </a: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E6957274-C9D4-4CD0-BDD0-23DA78F5B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252664"/>
            <a:ext cx="4038600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a) 2.(-3)</a:t>
            </a:r>
          </a:p>
          <a:p>
            <a:pPr eaLnBrk="1" hangingPunct="1">
              <a:buFontTx/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b) (- 4).(- 7)</a:t>
            </a:r>
          </a:p>
        </p:txBody>
      </p:sp>
      <p:sp>
        <p:nvSpPr>
          <p:cNvPr id="65546" name="Text Box 10">
            <a:extLst>
              <a:ext uri="{FF2B5EF4-FFF2-40B4-BE49-F238E27FC236}">
                <a16:creationId xmlns:a16="http://schemas.microsoft.com/office/drawing/2014/main" id="{D2CE164D-9F57-4AFB-B0D4-52E6120D7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050" y="228600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FF3300"/>
                </a:solidFill>
              </a:rPr>
              <a:t>= - 6</a:t>
            </a:r>
          </a:p>
        </p:txBody>
      </p:sp>
      <p:sp>
        <p:nvSpPr>
          <p:cNvPr id="65550" name="Text Box 14">
            <a:extLst>
              <a:ext uri="{FF2B5EF4-FFF2-40B4-BE49-F238E27FC236}">
                <a16:creationId xmlns:a16="http://schemas.microsoft.com/office/drawing/2014/main" id="{01ADBAAC-C8FB-4287-BB44-4D697B91F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91465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00FF"/>
                </a:solidFill>
              </a:rPr>
              <a:t>= 4 . 7</a:t>
            </a:r>
          </a:p>
        </p:txBody>
      </p:sp>
      <p:sp>
        <p:nvSpPr>
          <p:cNvPr id="65551" name="Text Box 15">
            <a:extLst>
              <a:ext uri="{FF2B5EF4-FFF2-40B4-BE49-F238E27FC236}">
                <a16:creationId xmlns:a16="http://schemas.microsoft.com/office/drawing/2014/main" id="{56597464-87CC-4400-8164-61D4CBFA4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575" y="289560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3300"/>
                </a:solidFill>
              </a:rPr>
              <a:t>= 28</a:t>
            </a:r>
          </a:p>
        </p:txBody>
      </p:sp>
      <p:sp>
        <p:nvSpPr>
          <p:cNvPr id="5128" name="Rectangle 16">
            <a:extLst>
              <a:ext uri="{FF2B5EF4-FFF2-40B4-BE49-F238E27FC236}">
                <a16:creationId xmlns:a16="http://schemas.microsoft.com/office/drawing/2014/main" id="{CDBEBB39-00DD-412C-AB2F-C445B36E8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422776"/>
            <a:ext cx="40386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a)(-3) . 2</a:t>
            </a:r>
          </a:p>
          <a:p>
            <a:pPr eaLnBrk="1" hangingPunct="1">
              <a:buFontTx/>
              <a:buNone/>
            </a:pP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b) (- 7).(- 4)</a:t>
            </a:r>
          </a:p>
        </p:txBody>
      </p:sp>
      <p:sp>
        <p:nvSpPr>
          <p:cNvPr id="65553" name="Text Box 17">
            <a:extLst>
              <a:ext uri="{FF2B5EF4-FFF2-40B4-BE49-F238E27FC236}">
                <a16:creationId xmlns:a16="http://schemas.microsoft.com/office/drawing/2014/main" id="{16DB18B0-75D6-4915-BA2C-8D994C37F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050" y="4456113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FF3300"/>
                </a:solidFill>
              </a:rPr>
              <a:t>= - 6</a:t>
            </a:r>
          </a:p>
        </p:txBody>
      </p:sp>
      <p:sp>
        <p:nvSpPr>
          <p:cNvPr id="65554" name="Text Box 18">
            <a:extLst>
              <a:ext uri="{FF2B5EF4-FFF2-40B4-BE49-F238E27FC236}">
                <a16:creationId xmlns:a16="http://schemas.microsoft.com/office/drawing/2014/main" id="{E2DBE52D-33F8-49A0-B6A0-0599AC286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084763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0000FF"/>
                </a:solidFill>
              </a:rPr>
              <a:t>= 7 . 4</a:t>
            </a:r>
          </a:p>
        </p:txBody>
      </p:sp>
      <p:sp>
        <p:nvSpPr>
          <p:cNvPr id="65555" name="Text Box 19">
            <a:extLst>
              <a:ext uri="{FF2B5EF4-FFF2-40B4-BE49-F238E27FC236}">
                <a16:creationId xmlns:a16="http://schemas.microsoft.com/office/drawing/2014/main" id="{003B4783-B48E-4945-8266-26961D0EE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575" y="5065713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FF3300"/>
                </a:solidFill>
              </a:rPr>
              <a:t>= 28</a:t>
            </a:r>
          </a:p>
        </p:txBody>
      </p:sp>
      <p:sp>
        <p:nvSpPr>
          <p:cNvPr id="5132" name="Text Box 22">
            <a:extLst>
              <a:ext uri="{FF2B5EF4-FFF2-40B4-BE49-F238E27FC236}">
                <a16:creationId xmlns:a16="http://schemas.microsoft.com/office/drawing/2014/main" id="{F0437627-5D29-4244-AC5D-C9DB8A17D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700214"/>
            <a:ext cx="6781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 err="1">
                <a:solidFill>
                  <a:srgbClr val="990099"/>
                </a:solidFill>
              </a:rPr>
              <a:t>Bài</a:t>
            </a:r>
            <a:r>
              <a:rPr lang="en-US" altLang="en-US" b="1" dirty="0">
                <a:solidFill>
                  <a:srgbClr val="990099"/>
                </a:solidFill>
              </a:rPr>
              <a:t> 1:</a:t>
            </a:r>
            <a:r>
              <a:rPr lang="en-US" altLang="en-US" sz="2800" b="1" dirty="0">
                <a:solidFill>
                  <a:srgbClr val="0000FF"/>
                </a:solidFill>
              </a:rPr>
              <a:t>Thực </a:t>
            </a:r>
            <a:r>
              <a:rPr lang="en-US" altLang="en-US" sz="2800" b="1" dirty="0" err="1">
                <a:solidFill>
                  <a:srgbClr val="0000FF"/>
                </a:solidFill>
              </a:rPr>
              <a:t>hiện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</a:rPr>
              <a:t>phép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</a:rPr>
              <a:t>tính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</a:rPr>
              <a:t>sau</a:t>
            </a:r>
            <a:r>
              <a:rPr lang="en-US" altLang="en-US" sz="2800" b="1" dirty="0">
                <a:solidFill>
                  <a:srgbClr val="0000FF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endParaRPr lang="en-US" altLang="en-US" b="1" dirty="0">
              <a:solidFill>
                <a:srgbClr val="990099"/>
              </a:solidFill>
            </a:endParaRPr>
          </a:p>
        </p:txBody>
      </p:sp>
      <p:sp>
        <p:nvSpPr>
          <p:cNvPr id="5133" name="Text Box 23">
            <a:extLst>
              <a:ext uri="{FF2B5EF4-FFF2-40B4-BE49-F238E27FC236}">
                <a16:creationId xmlns:a16="http://schemas.microsoft.com/office/drawing/2014/main" id="{92D93DDB-7B7E-456E-8C1E-60E2A091E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705225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990099"/>
                </a:solidFill>
              </a:rPr>
              <a:t>Bài 2</a:t>
            </a:r>
          </a:p>
        </p:txBody>
      </p:sp>
    </p:spTree>
    <p:extLst>
      <p:ext uri="{BB962C8B-B14F-4D97-AF65-F5344CB8AC3E}">
        <p14:creationId xmlns:p14="http://schemas.microsoft.com/office/powerpoint/2010/main" val="305344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6" grpId="0"/>
      <p:bldP spid="65550" grpId="0"/>
      <p:bldP spid="65551" grpId="0"/>
      <p:bldP spid="65553" grpId="0"/>
      <p:bldP spid="65554" grpId="0"/>
      <p:bldP spid="655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Text Box 5">
            <a:extLst>
              <a:ext uri="{FF2B5EF4-FFF2-40B4-BE49-F238E27FC236}">
                <a16:creationId xmlns:a16="http://schemas.microsoft.com/office/drawing/2014/main" id="{634D80D6-56DE-4C28-93B0-BB5EDE60B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28600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b="1" dirty="0" err="1">
                <a:solidFill>
                  <a:srgbClr val="0000FF"/>
                </a:solidFill>
              </a:rPr>
              <a:t>Bài</a:t>
            </a:r>
            <a:r>
              <a:rPr lang="en-US" altLang="en-US" sz="3600" b="1" dirty="0">
                <a:solidFill>
                  <a:srgbClr val="0000FF"/>
                </a:solidFill>
              </a:rPr>
              <a:t> 12 </a:t>
            </a:r>
          </a:p>
          <a:p>
            <a:pPr algn="ctr" eaLnBrk="1" hangingPunct="1"/>
            <a:r>
              <a:rPr lang="en-US" altLang="en-US" sz="3600" b="1" dirty="0">
                <a:solidFill>
                  <a:srgbClr val="FF0000"/>
                </a:solidFill>
              </a:rPr>
              <a:t>TÍNH CHẤT CỦA PHÉP NHÂN</a:t>
            </a:r>
          </a:p>
        </p:txBody>
      </p:sp>
      <p:sp>
        <p:nvSpPr>
          <p:cNvPr id="66566" name="Text Box 6">
            <a:extLst>
              <a:ext uri="{FF2B5EF4-FFF2-40B4-BE49-F238E27FC236}">
                <a16:creationId xmlns:a16="http://schemas.microsoft.com/office/drawing/2014/main" id="{B583EAFC-980C-41F1-80AC-CA2781D57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7863" y="1273175"/>
            <a:ext cx="792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CC0099"/>
                </a:solidFill>
              </a:rPr>
              <a:t>1. </a:t>
            </a:r>
            <a:r>
              <a:rPr lang="en-US" altLang="en-US" b="1" dirty="0" err="1">
                <a:solidFill>
                  <a:srgbClr val="CC0099"/>
                </a:solidFill>
              </a:rPr>
              <a:t>Tính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chất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giao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hoán</a:t>
            </a:r>
            <a:endParaRPr lang="en-US" altLang="en-US" b="1" dirty="0">
              <a:solidFill>
                <a:srgbClr val="CC0099"/>
              </a:solidFill>
            </a:endParaRPr>
          </a:p>
        </p:txBody>
      </p:sp>
      <p:sp>
        <p:nvSpPr>
          <p:cNvPr id="66567" name="Rectangle 7">
            <a:extLst>
              <a:ext uri="{FF2B5EF4-FFF2-40B4-BE49-F238E27FC236}">
                <a16:creationId xmlns:a16="http://schemas.microsoft.com/office/drawing/2014/main" id="{89E41F88-BB6F-429C-A94D-46940B7A7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800225"/>
            <a:ext cx="4038600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Ví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1 :  2.(-3) =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- 6</a:t>
            </a:r>
          </a:p>
        </p:txBody>
      </p:sp>
      <p:sp>
        <p:nvSpPr>
          <p:cNvPr id="66568" name="Rectangle 8">
            <a:extLst>
              <a:ext uri="{FF2B5EF4-FFF2-40B4-BE49-F238E27FC236}">
                <a16:creationId xmlns:a16="http://schemas.microsoft.com/office/drawing/2014/main" id="{7791F1F0-E517-4EED-B874-2451677D8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1781175"/>
            <a:ext cx="4038600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(-3). 2 </a:t>
            </a:r>
          </a:p>
        </p:txBody>
      </p:sp>
      <p:sp>
        <p:nvSpPr>
          <p:cNvPr id="66569" name="Text Box 9">
            <a:extLst>
              <a:ext uri="{FF2B5EF4-FFF2-40B4-BE49-F238E27FC236}">
                <a16:creationId xmlns:a16="http://schemas.microsoft.com/office/drawing/2014/main" id="{904579B3-EE86-4B9C-8E95-AC963B942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1804989"/>
            <a:ext cx="3048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và </a:t>
            </a:r>
          </a:p>
        </p:txBody>
      </p:sp>
      <p:sp>
        <p:nvSpPr>
          <p:cNvPr id="66570" name="Text Box 10">
            <a:extLst>
              <a:ext uri="{FF2B5EF4-FFF2-40B4-BE49-F238E27FC236}">
                <a16:creationId xmlns:a16="http://schemas.microsoft.com/office/drawing/2014/main" id="{4C734659-66BE-441B-A00E-20D361A36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1792289"/>
            <a:ext cx="1066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=</a:t>
            </a:r>
            <a:r>
              <a:rPr lang="en-US" altLang="en-US">
                <a:solidFill>
                  <a:srgbClr val="FF0000"/>
                </a:solidFill>
              </a:rPr>
              <a:t> - 6</a:t>
            </a:r>
          </a:p>
        </p:txBody>
      </p:sp>
      <p:sp>
        <p:nvSpPr>
          <p:cNvPr id="66571" name="Text Box 11">
            <a:extLst>
              <a:ext uri="{FF2B5EF4-FFF2-40B4-BE49-F238E27FC236}">
                <a16:creationId xmlns:a16="http://schemas.microsoft.com/office/drawing/2014/main" id="{A9639222-1877-4799-AB9B-A0F6E7F92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343400"/>
            <a:ext cx="693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009900"/>
                </a:solidFill>
              </a:rPr>
              <a:t>Em rút ra nhận xét gì từ hai ví dụ trên 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572" name="Text Box 12">
                <a:extLst>
                  <a:ext uri="{FF2B5EF4-FFF2-40B4-BE49-F238E27FC236}">
                    <a16:creationId xmlns:a16="http://schemas.microsoft.com/office/drawing/2014/main" id="{90E1789B-BDDD-4B30-8CFA-A26DFE03BA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6200" y="2438400"/>
                <a:ext cx="38862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b="1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en-US" b="1" dirty="0">
                    <a:solidFill>
                      <a:srgbClr val="CC0099"/>
                    </a:solidFill>
                  </a:rPr>
                  <a:t> 2. (- 3) = (- 3) . 2  </a:t>
                </a:r>
              </a:p>
            </p:txBody>
          </p:sp>
        </mc:Choice>
        <mc:Fallback>
          <p:sp>
            <p:nvSpPr>
              <p:cNvPr id="66572" name="Text Box 12">
                <a:extLst>
                  <a:ext uri="{FF2B5EF4-FFF2-40B4-BE49-F238E27FC236}">
                    <a16:creationId xmlns:a16="http://schemas.microsoft.com/office/drawing/2014/main" id="{90E1789B-BDDD-4B30-8CFA-A26DFE03BA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6200" y="2438400"/>
                <a:ext cx="3886200" cy="584775"/>
              </a:xfrm>
              <a:prstGeom prst="rect">
                <a:avLst/>
              </a:prstGeom>
              <a:blipFill>
                <a:blip r:embed="rId2"/>
                <a:stretch>
                  <a:fillRect t="-14583" b="-322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573" name="Text Box 13">
            <a:extLst>
              <a:ext uri="{FF2B5EF4-FFF2-40B4-BE49-F238E27FC236}">
                <a16:creationId xmlns:a16="http://schemas.microsoft.com/office/drawing/2014/main" id="{5321FD90-DA3A-4841-872B-E430120BF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4991101"/>
            <a:ext cx="2133600" cy="584775"/>
          </a:xfrm>
          <a:prstGeom prst="rect">
            <a:avLst/>
          </a:prstGeom>
          <a:noFill/>
          <a:ln w="38100" cmpd="dbl">
            <a:solidFill>
              <a:srgbClr val="CC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a . b = b . a</a:t>
            </a:r>
          </a:p>
        </p:txBody>
      </p:sp>
      <p:sp>
        <p:nvSpPr>
          <p:cNvPr id="66574" name="Text Box 14">
            <a:extLst>
              <a:ext uri="{FF2B5EF4-FFF2-40B4-BE49-F238E27FC236}">
                <a16:creationId xmlns:a16="http://schemas.microsoft.com/office/drawing/2014/main" id="{1223505E-9293-4A4C-A991-5288A9C94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960" y="4275137"/>
            <a:ext cx="5715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Công thức : </a:t>
            </a:r>
          </a:p>
        </p:txBody>
      </p:sp>
      <p:sp>
        <p:nvSpPr>
          <p:cNvPr id="66575" name="Rectangle 15">
            <a:extLst>
              <a:ext uri="{FF2B5EF4-FFF2-40B4-BE49-F238E27FC236}">
                <a16:creationId xmlns:a16="http://schemas.microsoft.com/office/drawing/2014/main" id="{3085B5E2-069F-4368-8E16-D4093F007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2971800"/>
            <a:ext cx="5334000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Ví dụ 2 :  (-4) .(-7)  = 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28</a:t>
            </a:r>
          </a:p>
        </p:txBody>
      </p:sp>
      <p:sp>
        <p:nvSpPr>
          <p:cNvPr id="66576" name="Rectangle 16">
            <a:extLst>
              <a:ext uri="{FF2B5EF4-FFF2-40B4-BE49-F238E27FC236}">
                <a16:creationId xmlns:a16="http://schemas.microsoft.com/office/drawing/2014/main" id="{8317C177-ED3C-4D7D-8187-9A58205BD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971800"/>
            <a:ext cx="5334000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và  (-7) .(-4)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577" name="Rectangle 17">
                <a:extLst>
                  <a:ext uri="{FF2B5EF4-FFF2-40B4-BE49-F238E27FC236}">
                    <a16:creationId xmlns:a16="http://schemas.microsoft.com/office/drawing/2014/main" id="{E3ED183A-AFB3-4300-B969-220E1142F8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6200" y="3657601"/>
                <a:ext cx="4175760" cy="619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533400" indent="-5334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914400" indent="-45720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295400" indent="-3810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714500" indent="-3429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171700" indent="-3429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628900" indent="-3429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086100" indent="-3429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543300" indent="-3429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000500" indent="-3429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buNone/>
                </a:pPr>
                <a14:m>
                  <m:oMath xmlns:m="http://schemas.openxmlformats.org/officeDocument/2006/math">
                    <m:r>
                      <a:rPr lang="en-US" altLang="en-US" b="1" i="1">
                        <a:solidFill>
                          <a:srgbClr val="CC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en-US" b="1" dirty="0">
                    <a:solidFill>
                      <a:srgbClr val="CC0099"/>
                    </a:solidFill>
                    <a:latin typeface="Times New Roman" panose="02020603050405020304" pitchFamily="18" charset="0"/>
                  </a:rPr>
                  <a:t> (-4) .(-7)  = (-7) .(-4) </a:t>
                </a:r>
              </a:p>
            </p:txBody>
          </p:sp>
        </mc:Choice>
        <mc:Fallback>
          <p:sp>
            <p:nvSpPr>
              <p:cNvPr id="66577" name="Rectangle 17">
                <a:extLst>
                  <a:ext uri="{FF2B5EF4-FFF2-40B4-BE49-F238E27FC236}">
                    <a16:creationId xmlns:a16="http://schemas.microsoft.com/office/drawing/2014/main" id="{E3ED183A-AFB3-4300-B969-220E1142F8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6200" y="3657601"/>
                <a:ext cx="4175760" cy="619125"/>
              </a:xfrm>
              <a:prstGeom prst="rect">
                <a:avLst/>
              </a:prstGeom>
              <a:blipFill>
                <a:blip r:embed="rId3"/>
                <a:stretch>
                  <a:fillRect t="-13725" r="-2190" b="-2451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578" name="Rectangle 18">
            <a:extLst>
              <a:ext uri="{FF2B5EF4-FFF2-40B4-BE49-F238E27FC236}">
                <a16:creationId xmlns:a16="http://schemas.microsoft.com/office/drawing/2014/main" id="{D1100E73-733B-4209-8D6C-F5FC6CE4E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4425" y="3019425"/>
            <a:ext cx="1676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=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 28</a:t>
            </a:r>
          </a:p>
        </p:txBody>
      </p:sp>
    </p:spTree>
    <p:extLst>
      <p:ext uri="{BB962C8B-B14F-4D97-AF65-F5344CB8AC3E}">
        <p14:creationId xmlns:p14="http://schemas.microsoft.com/office/powerpoint/2010/main" val="303148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/>
      <p:bldP spid="66566" grpId="0"/>
      <p:bldP spid="66567" grpId="0"/>
      <p:bldP spid="66568" grpId="0"/>
      <p:bldP spid="66569" grpId="0"/>
      <p:bldP spid="66570" grpId="0"/>
      <p:bldP spid="66571" grpId="0"/>
      <p:bldP spid="66571" grpId="1"/>
      <p:bldP spid="66572" grpId="0"/>
      <p:bldP spid="66573" grpId="0" animBg="1"/>
      <p:bldP spid="66574" grpId="0"/>
      <p:bldP spid="66575" grpId="0"/>
      <p:bldP spid="66576" grpId="0"/>
      <p:bldP spid="66577" grpId="0"/>
      <p:bldP spid="665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5B1DDAA2-A315-4549-9E4E-07799FD09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95276"/>
            <a:ext cx="9372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b="1" dirty="0">
                <a:solidFill>
                  <a:srgbClr val="FF0000"/>
                </a:solidFill>
                <a:cs typeface="Times New Roman" panose="02020603050405020304" pitchFamily="18" charset="0"/>
              </a:rPr>
              <a:t>§12.</a:t>
            </a:r>
            <a:r>
              <a:rPr lang="en-US" altLang="en-US" b="1" dirty="0">
                <a:solidFill>
                  <a:srgbClr val="FF0000"/>
                </a:solidFill>
              </a:rPr>
              <a:t> TÍNH CHẤT CỦA</a:t>
            </a:r>
            <a:r>
              <a:rPr lang="vi-VN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>
                <a:solidFill>
                  <a:srgbClr val="FF0000"/>
                </a:solidFill>
              </a:rPr>
              <a:t>PHÉP NHÂN</a:t>
            </a:r>
            <a:r>
              <a:rPr lang="en-US" altLang="en-US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br>
              <a:rPr lang="en-US" altLang="en-US" b="1" dirty="0">
                <a:solidFill>
                  <a:srgbClr val="FF0000"/>
                </a:solidFill>
              </a:rPr>
            </a:br>
            <a:r>
              <a:rPr lang="en-US" altLang="en-US" b="1" dirty="0">
                <a:solidFill>
                  <a:srgbClr val="FF0000"/>
                </a:solidFill>
              </a:rPr>
              <a:t> </a:t>
            </a:r>
            <a:br>
              <a:rPr lang="en-US" altLang="en-US" b="1" dirty="0">
                <a:solidFill>
                  <a:srgbClr val="FF0000"/>
                </a:solidFill>
              </a:rPr>
            </a:br>
            <a:r>
              <a:rPr lang="en-US" altLang="en-US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E2EDAF5F-33E2-4A82-8E67-9461D7C21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825" y="770211"/>
            <a:ext cx="7391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CC0099"/>
                </a:solidFill>
              </a:rPr>
              <a:t>1. </a:t>
            </a:r>
            <a:r>
              <a:rPr lang="en-US" altLang="en-US" b="1" dirty="0" err="1">
                <a:solidFill>
                  <a:srgbClr val="CC0099"/>
                </a:solidFill>
              </a:rPr>
              <a:t>Tính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chất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giao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hoán</a:t>
            </a:r>
            <a:endParaRPr lang="en-US" altLang="en-US" b="1" dirty="0">
              <a:solidFill>
                <a:srgbClr val="CC0099"/>
              </a:solidFill>
            </a:endParaRP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AA8E55E-4259-4983-BCE4-BED8579A0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824" y="1754155"/>
            <a:ext cx="2238375" cy="584775"/>
          </a:xfrm>
          <a:prstGeom prst="rect">
            <a:avLst/>
          </a:prstGeom>
          <a:noFill/>
          <a:ln w="38100" cmpd="dbl">
            <a:solidFill>
              <a:srgbClr val="CC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a . b = b . a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B88B30C3-DB37-47EB-97B9-D00EC5026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236156"/>
            <a:ext cx="17192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Ví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:</a:t>
            </a:r>
            <a:endParaRPr lang="en-US" altLang="en-US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4" name="Text Box 8">
            <a:extLst>
              <a:ext uri="{FF2B5EF4-FFF2-40B4-BE49-F238E27FC236}">
                <a16:creationId xmlns:a16="http://schemas.microsoft.com/office/drawing/2014/main" id="{A0B960C7-6B04-4B1E-8D5C-72F700CC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824" y="2276476"/>
            <a:ext cx="37623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CC0099"/>
                </a:solidFill>
              </a:rPr>
              <a:t>2. </a:t>
            </a:r>
            <a:r>
              <a:rPr lang="en-US" altLang="en-US" b="1" dirty="0" err="1">
                <a:solidFill>
                  <a:srgbClr val="CC0099"/>
                </a:solidFill>
              </a:rPr>
              <a:t>Tính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chất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kết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hợp</a:t>
            </a:r>
            <a:endParaRPr lang="en-US" altLang="en-US" b="1" dirty="0">
              <a:solidFill>
                <a:srgbClr val="CC0099"/>
              </a:solidFill>
            </a:endParaRPr>
          </a:p>
        </p:txBody>
      </p:sp>
      <p:sp>
        <p:nvSpPr>
          <p:cNvPr id="87049" name="Text Box 9">
            <a:extLst>
              <a:ext uri="{FF2B5EF4-FFF2-40B4-BE49-F238E27FC236}">
                <a16:creationId xmlns:a16="http://schemas.microsoft.com/office/drawing/2014/main" id="{56696CDA-A8A6-4A83-B9B6-333C70557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574" y="2643338"/>
            <a:ext cx="5715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rgbClr val="0000FF"/>
                </a:solidFill>
              </a:rPr>
              <a:t>Công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thức</a:t>
            </a:r>
            <a:r>
              <a:rPr lang="en-US" altLang="en-US" dirty="0">
                <a:solidFill>
                  <a:srgbClr val="0000FF"/>
                </a:solidFill>
              </a:rPr>
              <a:t> : </a:t>
            </a:r>
          </a:p>
        </p:txBody>
      </p:sp>
      <p:sp>
        <p:nvSpPr>
          <p:cNvPr id="87050" name="Text Box 10">
            <a:extLst>
              <a:ext uri="{FF2B5EF4-FFF2-40B4-BE49-F238E27FC236}">
                <a16:creationId xmlns:a16="http://schemas.microsoft.com/office/drawing/2014/main" id="{8A5BF567-A972-4D02-86E0-6BFAA2404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267723"/>
            <a:ext cx="3762375" cy="58477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(a . b) . c = a . (b . c)</a:t>
            </a:r>
          </a:p>
        </p:txBody>
      </p:sp>
      <p:sp>
        <p:nvSpPr>
          <p:cNvPr id="87051" name="Text Box 11">
            <a:extLst>
              <a:ext uri="{FF2B5EF4-FFF2-40B4-BE49-F238E27FC236}">
                <a16:creationId xmlns:a16="http://schemas.microsoft.com/office/drawing/2014/main" id="{54D944C4-906D-4CE7-A15A-15703888E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825" y="3945998"/>
            <a:ext cx="5319713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 dirty="0" err="1">
                <a:solidFill>
                  <a:srgbClr val="0000FF"/>
                </a:solidFill>
              </a:rPr>
              <a:t>Tính</a:t>
            </a:r>
            <a:r>
              <a:rPr lang="en-US" altLang="en-US" b="1" i="1" dirty="0">
                <a:solidFill>
                  <a:srgbClr val="0000FF"/>
                </a:solidFill>
              </a:rPr>
              <a:t> </a:t>
            </a:r>
            <a:r>
              <a:rPr lang="en-US" altLang="en-US" b="1" i="1" dirty="0" err="1">
                <a:solidFill>
                  <a:srgbClr val="0000FF"/>
                </a:solidFill>
              </a:rPr>
              <a:t>nhanh</a:t>
            </a:r>
            <a:br>
              <a:rPr lang="en-US" altLang="en-US" b="1" i="1" dirty="0">
                <a:solidFill>
                  <a:srgbClr val="0000FF"/>
                </a:solidFill>
              </a:rPr>
            </a:br>
            <a:r>
              <a:rPr lang="en-US" altLang="en-US" b="1" i="1" dirty="0">
                <a:solidFill>
                  <a:srgbClr val="0000FF"/>
                </a:solidFill>
              </a:rPr>
              <a:t>  </a:t>
            </a:r>
            <a:r>
              <a:rPr lang="en-US" altLang="en-US" dirty="0">
                <a:solidFill>
                  <a:srgbClr val="0000FF"/>
                </a:solidFill>
              </a:rPr>
              <a:t>a) 15.(-2).(-5).(-6)</a:t>
            </a:r>
            <a:br>
              <a:rPr lang="en-US" altLang="en-US" dirty="0">
                <a:solidFill>
                  <a:srgbClr val="0000FF"/>
                </a:solidFill>
              </a:rPr>
            </a:br>
            <a:br>
              <a:rPr lang="en-US" altLang="en-US" sz="4000" dirty="0">
                <a:solidFill>
                  <a:srgbClr val="0000FF"/>
                </a:solidFill>
              </a:rPr>
            </a:br>
            <a:endParaRPr lang="en-US" altLang="en-US" sz="4000" dirty="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</a:pPr>
            <a:br>
              <a:rPr lang="en-US" altLang="en-US" sz="4000" dirty="0">
                <a:solidFill>
                  <a:srgbClr val="0000FF"/>
                </a:solidFill>
              </a:rPr>
            </a:br>
            <a:br>
              <a:rPr lang="en-US" altLang="en-US" sz="4000" dirty="0">
                <a:solidFill>
                  <a:srgbClr val="0000FF"/>
                </a:solidFill>
              </a:rPr>
            </a:br>
            <a:endParaRPr lang="en-US" altLang="en-US" sz="4000" dirty="0">
              <a:solidFill>
                <a:srgbClr val="0000FF"/>
              </a:solidFill>
            </a:endParaRPr>
          </a:p>
        </p:txBody>
      </p:sp>
      <p:sp>
        <p:nvSpPr>
          <p:cNvPr id="87052" name="Rectangle 12">
            <a:extLst>
              <a:ext uri="{FF2B5EF4-FFF2-40B4-BE49-F238E27FC236}">
                <a16:creationId xmlns:a16="http://schemas.microsoft.com/office/drawing/2014/main" id="{6265EA38-F18B-4BFF-B73D-9C0D68C35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8853" y="4953000"/>
            <a:ext cx="3523722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00FF"/>
                </a:solidFill>
              </a:rPr>
              <a:t>=[15.(-2)].[(-5).(-6)]</a:t>
            </a:r>
            <a:br>
              <a:rPr lang="en-US" altLang="en-US" b="1" dirty="0">
                <a:solidFill>
                  <a:srgbClr val="0000FF"/>
                </a:solidFill>
              </a:rPr>
            </a:br>
            <a:r>
              <a:rPr lang="en-US" altLang="en-US" b="1" dirty="0">
                <a:solidFill>
                  <a:srgbClr val="0000FF"/>
                </a:solidFill>
              </a:rPr>
              <a:t>=(-30).30</a:t>
            </a:r>
            <a:endParaRPr lang="vi-VN" altLang="en-US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b="1" dirty="0">
                <a:solidFill>
                  <a:srgbClr val="0000FF"/>
                </a:solidFill>
              </a:rPr>
              <a:t> =</a:t>
            </a:r>
            <a:r>
              <a:rPr lang="en-US" altLang="en-US" b="1" dirty="0">
                <a:solidFill>
                  <a:srgbClr val="800080"/>
                </a:solidFill>
              </a:rPr>
              <a:t> </a:t>
            </a:r>
            <a:r>
              <a:rPr lang="en-US" altLang="en-US" b="1" dirty="0">
                <a:solidFill>
                  <a:srgbClr val="FF0000"/>
                </a:solidFill>
              </a:rPr>
              <a:t>- 900</a:t>
            </a:r>
            <a:br>
              <a:rPr lang="en-US" altLang="en-US" b="1" dirty="0">
                <a:solidFill>
                  <a:srgbClr val="800080"/>
                </a:solidFill>
              </a:rPr>
            </a:br>
            <a:endParaRPr lang="en-US" altLang="en-US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5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9" grpId="0"/>
      <p:bldP spid="87050" grpId="0" animBg="1"/>
      <p:bldP spid="87051" grpId="0"/>
      <p:bldP spid="870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3" name="Rectangle 13">
            <a:extLst>
              <a:ext uri="{FF2B5EF4-FFF2-40B4-BE49-F238E27FC236}">
                <a16:creationId xmlns:a16="http://schemas.microsoft.com/office/drawing/2014/main" id="{BAAB9127-636B-4394-80BF-5BECCC75B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122" y="967409"/>
            <a:ext cx="8305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Nhờ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tính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chất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kết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hợp</a:t>
            </a:r>
            <a:r>
              <a:rPr lang="en-US" altLang="en-US" dirty="0">
                <a:solidFill>
                  <a:srgbClr val="0000FF"/>
                </a:solidFill>
              </a:rPr>
              <a:t>, ta </a:t>
            </a:r>
            <a:r>
              <a:rPr lang="en-US" altLang="en-US" dirty="0" err="1">
                <a:solidFill>
                  <a:srgbClr val="0000FF"/>
                </a:solidFill>
              </a:rPr>
              <a:t>có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thể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nói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đến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tích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của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ba</a:t>
            </a:r>
            <a:r>
              <a:rPr lang="en-US" altLang="en-US" dirty="0">
                <a:solidFill>
                  <a:srgbClr val="0000FF"/>
                </a:solidFill>
              </a:rPr>
              <a:t>, </a:t>
            </a:r>
            <a:r>
              <a:rPr lang="en-US" altLang="en-US" dirty="0" err="1">
                <a:solidFill>
                  <a:srgbClr val="0000FF"/>
                </a:solidFill>
              </a:rPr>
              <a:t>bốn</a:t>
            </a:r>
            <a:r>
              <a:rPr lang="en-US" altLang="en-US" dirty="0">
                <a:solidFill>
                  <a:srgbClr val="0000FF"/>
                </a:solidFill>
              </a:rPr>
              <a:t>, </a:t>
            </a:r>
            <a:r>
              <a:rPr lang="en-US" altLang="en-US" dirty="0" err="1">
                <a:solidFill>
                  <a:srgbClr val="0000FF"/>
                </a:solidFill>
              </a:rPr>
              <a:t>năm</a:t>
            </a:r>
            <a:r>
              <a:rPr lang="en-US" altLang="en-US" dirty="0">
                <a:solidFill>
                  <a:srgbClr val="0000FF"/>
                </a:solidFill>
              </a:rPr>
              <a:t>, … </a:t>
            </a:r>
            <a:r>
              <a:rPr lang="en-US" altLang="en-US" dirty="0" err="1">
                <a:solidFill>
                  <a:srgbClr val="0000FF"/>
                </a:solidFill>
              </a:rPr>
              <a:t>số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nguyên</a:t>
            </a:r>
            <a:r>
              <a:rPr lang="en-US" altLang="en-US" dirty="0">
                <a:solidFill>
                  <a:srgbClr val="0000FF"/>
                </a:solidFill>
              </a:rPr>
              <a:t>. </a:t>
            </a:r>
          </a:p>
          <a:p>
            <a:pPr eaLnBrk="1" hangingPunct="1"/>
            <a:r>
              <a:rPr lang="en-US" altLang="en-US" dirty="0" err="1">
                <a:solidFill>
                  <a:srgbClr val="0000FF"/>
                </a:solidFill>
              </a:rPr>
              <a:t>Chẳng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hạn</a:t>
            </a:r>
            <a:r>
              <a:rPr lang="en-US" altLang="en-US" dirty="0">
                <a:solidFill>
                  <a:srgbClr val="0000FF"/>
                </a:solidFill>
              </a:rPr>
              <a:t>: a . b . c = a . (b . c) = (a . b) .c</a:t>
            </a:r>
          </a:p>
        </p:txBody>
      </p:sp>
      <p:sp>
        <p:nvSpPr>
          <p:cNvPr id="46094" name="Rectangle 14">
            <a:extLst>
              <a:ext uri="{FF2B5EF4-FFF2-40B4-BE49-F238E27FC236}">
                <a16:creationId xmlns:a16="http://schemas.microsoft.com/office/drawing/2014/main" id="{035555A7-2F14-416D-8CD0-D5E0F35FE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6243" y="2590800"/>
            <a:ext cx="83058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dirty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Khi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thực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hiện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phép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nhân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nhiều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số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nguyên</a:t>
            </a:r>
            <a:r>
              <a:rPr lang="en-US" altLang="en-US" dirty="0">
                <a:solidFill>
                  <a:srgbClr val="0000FF"/>
                </a:solidFill>
              </a:rPr>
              <a:t>, ta </a:t>
            </a:r>
            <a:r>
              <a:rPr lang="en-US" altLang="en-US" dirty="0" err="1">
                <a:solidFill>
                  <a:srgbClr val="0000FF"/>
                </a:solidFill>
              </a:rPr>
              <a:t>có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thể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dựa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vào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các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tính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chất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giao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hoán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và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kết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hợp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để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thay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đổi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vị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trí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các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thừa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số</a:t>
            </a:r>
            <a:r>
              <a:rPr lang="en-US" altLang="en-US" dirty="0">
                <a:solidFill>
                  <a:srgbClr val="0000FF"/>
                </a:solidFill>
              </a:rPr>
              <a:t>, </a:t>
            </a:r>
            <a:r>
              <a:rPr lang="en-US" altLang="en-US" dirty="0" err="1">
                <a:solidFill>
                  <a:srgbClr val="0000FF"/>
                </a:solidFill>
              </a:rPr>
              <a:t>đặt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dấu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ngoặc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để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nhóm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các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thừa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số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một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cách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tuỳ</a:t>
            </a:r>
            <a:r>
              <a:rPr lang="en-US" altLang="en-US" dirty="0">
                <a:solidFill>
                  <a:srgbClr val="0000FF"/>
                </a:solidFill>
              </a:rPr>
              <a:t> ý.</a:t>
            </a:r>
          </a:p>
        </p:txBody>
      </p:sp>
      <p:sp>
        <p:nvSpPr>
          <p:cNvPr id="46095" name="Rectangle 15">
            <a:extLst>
              <a:ext uri="{FF2B5EF4-FFF2-40B4-BE49-F238E27FC236}">
                <a16:creationId xmlns:a16="http://schemas.microsoft.com/office/drawing/2014/main" id="{E6259FA0-8626-4206-842C-2A259626A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648200"/>
            <a:ext cx="8382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en-US" dirty="0">
                <a:solidFill>
                  <a:srgbClr val="0000FF"/>
                </a:solidFill>
              </a:rPr>
              <a:t>Ta </a:t>
            </a:r>
            <a:r>
              <a:rPr lang="en-US" altLang="en-US" dirty="0" err="1">
                <a:solidFill>
                  <a:srgbClr val="0000FF"/>
                </a:solidFill>
              </a:rPr>
              <a:t>cũng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gọi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tích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của</a:t>
            </a:r>
            <a:r>
              <a:rPr lang="en-US" altLang="en-US" dirty="0">
                <a:solidFill>
                  <a:srgbClr val="0000FF"/>
                </a:solidFill>
              </a:rPr>
              <a:t> n </a:t>
            </a:r>
            <a:r>
              <a:rPr lang="en-US" altLang="en-US" dirty="0" err="1">
                <a:solidFill>
                  <a:srgbClr val="0000FF"/>
                </a:solidFill>
              </a:rPr>
              <a:t>số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nguyên</a:t>
            </a:r>
            <a:r>
              <a:rPr lang="en-US" altLang="en-US" dirty="0">
                <a:solidFill>
                  <a:srgbClr val="0000FF"/>
                </a:solidFill>
              </a:rPr>
              <a:t> a </a:t>
            </a:r>
            <a:r>
              <a:rPr lang="en-US" altLang="en-US" dirty="0" err="1">
                <a:solidFill>
                  <a:srgbClr val="0000FF"/>
                </a:solidFill>
              </a:rPr>
              <a:t>là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luỹ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thừa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bậc</a:t>
            </a:r>
            <a:r>
              <a:rPr lang="en-US" altLang="en-US" dirty="0">
                <a:solidFill>
                  <a:srgbClr val="0000FF"/>
                </a:solidFill>
              </a:rPr>
              <a:t> n </a:t>
            </a:r>
            <a:r>
              <a:rPr lang="en-US" altLang="en-US" dirty="0" err="1">
                <a:solidFill>
                  <a:srgbClr val="0000FF"/>
                </a:solidFill>
              </a:rPr>
              <a:t>của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số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nguyên</a:t>
            </a:r>
            <a:r>
              <a:rPr lang="en-US" altLang="en-US" dirty="0">
                <a:solidFill>
                  <a:srgbClr val="0000FF"/>
                </a:solidFill>
              </a:rPr>
              <a:t> a (</a:t>
            </a:r>
            <a:r>
              <a:rPr lang="en-US" altLang="en-US" dirty="0" err="1">
                <a:solidFill>
                  <a:srgbClr val="0000FF"/>
                </a:solidFill>
              </a:rPr>
              <a:t>cách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đọc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và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kí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hiệu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như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đối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với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số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tự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nhiên</a:t>
            </a:r>
            <a:r>
              <a:rPr lang="en-US" altLang="en-US" dirty="0">
                <a:solidFill>
                  <a:srgbClr val="0000FF"/>
                </a:solidFill>
              </a:rPr>
              <a:t>).</a:t>
            </a:r>
            <a:br>
              <a:rPr lang="en-US" altLang="en-US" dirty="0">
                <a:solidFill>
                  <a:srgbClr val="0000FF"/>
                </a:solidFill>
              </a:rPr>
            </a:br>
            <a:r>
              <a:rPr lang="en-US" altLang="en-US" dirty="0" err="1">
                <a:solidFill>
                  <a:srgbClr val="0000FF"/>
                </a:solidFill>
              </a:rPr>
              <a:t>Ví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dụ</a:t>
            </a:r>
            <a:r>
              <a:rPr lang="en-US" altLang="en-US" dirty="0">
                <a:solidFill>
                  <a:srgbClr val="0000FF"/>
                </a:solidFill>
              </a:rPr>
              <a:t>: (-2) . (-2) . (-2) = (-2)</a:t>
            </a:r>
            <a:r>
              <a:rPr lang="en-US" altLang="en-US" baseline="30000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0246" name="Text Box 16">
            <a:extLst>
              <a:ext uri="{FF2B5EF4-FFF2-40B4-BE49-F238E27FC236}">
                <a16:creationId xmlns:a16="http://schemas.microsoft.com/office/drawing/2014/main" id="{AF0BB2AF-6A1B-451B-912F-11FF57F61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608" y="83171"/>
            <a:ext cx="340239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FF3300"/>
                </a:solidFill>
                <a:sym typeface="Webdings" panose="05030102010509060703" pitchFamily="18" charset="2"/>
              </a:rPr>
              <a:t></a:t>
            </a:r>
            <a:r>
              <a:rPr lang="en-US" altLang="en-US" b="1" u="sng" dirty="0" err="1">
                <a:solidFill>
                  <a:srgbClr val="FF3300"/>
                </a:solidFill>
              </a:rPr>
              <a:t>Chú</a:t>
            </a:r>
            <a:r>
              <a:rPr lang="en-US" altLang="en-US" b="1" u="sng" dirty="0">
                <a:solidFill>
                  <a:srgbClr val="FF3300"/>
                </a:solidFill>
              </a:rPr>
              <a:t> ý: </a:t>
            </a:r>
          </a:p>
        </p:txBody>
      </p:sp>
      <p:sp>
        <p:nvSpPr>
          <p:cNvPr id="10247" name="AutoShape 17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A04ECC-0073-4710-B5CB-5320B8E1E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1313" y="6423991"/>
            <a:ext cx="10668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2398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3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3" grpId="0" autoUpdateAnimBg="0"/>
      <p:bldP spid="46094" grpId="0" autoUpdateAnimBg="0"/>
      <p:bldP spid="4609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4" name="Group 14">
            <a:extLst>
              <a:ext uri="{FF2B5EF4-FFF2-40B4-BE49-F238E27FC236}">
                <a16:creationId xmlns:a16="http://schemas.microsoft.com/office/drawing/2014/main" id="{E20764FF-55CA-4B59-AA90-50E0800E448F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95331"/>
            <a:ext cx="10362915" cy="684213"/>
            <a:chOff x="2352" y="576"/>
            <a:chExt cx="4315" cy="431"/>
          </a:xfrm>
        </p:grpSpPr>
        <p:sp>
          <p:nvSpPr>
            <p:cNvPr id="11280" name="Text Box 12">
              <a:extLst>
                <a:ext uri="{FF2B5EF4-FFF2-40B4-BE49-F238E27FC236}">
                  <a16:creationId xmlns:a16="http://schemas.microsoft.com/office/drawing/2014/main" id="{29113BCE-DB19-4547-978B-27EE7B8EA1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576"/>
              <a:ext cx="317" cy="371"/>
            </a:xfrm>
            <a:prstGeom prst="rect">
              <a:avLst/>
            </a:prstGeom>
            <a:gradFill rotWithShape="1">
              <a:gsLst>
                <a:gs pos="0">
                  <a:srgbClr val="CC00FF"/>
                </a:gs>
                <a:gs pos="100000">
                  <a:srgbClr val="990099"/>
                </a:gs>
              </a:gsLst>
              <a:lin ang="5400000" scaled="1"/>
            </a:gra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FFFF00"/>
                  </a:solidFill>
                </a:rPr>
                <a:t>?1</a:t>
              </a:r>
            </a:p>
          </p:txBody>
        </p:sp>
        <p:sp>
          <p:nvSpPr>
            <p:cNvPr id="11281" name="Text Box 13">
              <a:extLst>
                <a:ext uri="{FF2B5EF4-FFF2-40B4-BE49-F238E27FC236}">
                  <a16:creationId xmlns:a16="http://schemas.microsoft.com/office/drawing/2014/main" id="{D63DE448-7DCE-4C0D-B406-0E48A4E8D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639"/>
              <a:ext cx="3883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 err="1">
                  <a:solidFill>
                    <a:srgbClr val="0000FF"/>
                  </a:solidFill>
                </a:rPr>
                <a:t>Tích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một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số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chẳn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các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thừa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số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nguyên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âm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có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dấu</a:t>
              </a:r>
              <a:r>
                <a:rPr lang="en-US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en-US" dirty="0" err="1">
                  <a:solidFill>
                    <a:srgbClr val="0000FF"/>
                  </a:solidFill>
                </a:rPr>
                <a:t>gì</a:t>
              </a:r>
              <a:r>
                <a:rPr lang="en-US" altLang="en-US" dirty="0">
                  <a:solidFill>
                    <a:srgbClr val="0000FF"/>
                  </a:solidFill>
                </a:rPr>
                <a:t> ?</a:t>
              </a:r>
            </a:p>
          </p:txBody>
        </p:sp>
      </p:grpSp>
      <p:grpSp>
        <p:nvGrpSpPr>
          <p:cNvPr id="73743" name="Group 15">
            <a:extLst>
              <a:ext uri="{FF2B5EF4-FFF2-40B4-BE49-F238E27FC236}">
                <a16:creationId xmlns:a16="http://schemas.microsoft.com/office/drawing/2014/main" id="{30CCED44-05C3-46B3-8EA0-C9C196C1EA75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3024188"/>
            <a:ext cx="9982200" cy="1166812"/>
            <a:chOff x="2352" y="576"/>
            <a:chExt cx="3744" cy="735"/>
          </a:xfrm>
        </p:grpSpPr>
        <p:sp>
          <p:nvSpPr>
            <p:cNvPr id="11278" name="Text Box 16">
              <a:extLst>
                <a:ext uri="{FF2B5EF4-FFF2-40B4-BE49-F238E27FC236}">
                  <a16:creationId xmlns:a16="http://schemas.microsoft.com/office/drawing/2014/main" id="{F410C4F1-DFB6-4F89-B254-500374FD16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576"/>
              <a:ext cx="286" cy="371"/>
            </a:xfrm>
            <a:prstGeom prst="rect">
              <a:avLst/>
            </a:prstGeom>
            <a:gradFill rotWithShape="1">
              <a:gsLst>
                <a:gs pos="0">
                  <a:srgbClr val="CC00FF"/>
                </a:gs>
                <a:gs pos="100000">
                  <a:srgbClr val="990099"/>
                </a:gs>
              </a:gsLst>
              <a:lin ang="5400000" scaled="1"/>
            </a:gra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b="1" dirty="0">
                  <a:solidFill>
                    <a:srgbClr val="FFFF00"/>
                  </a:solidFill>
                </a:rPr>
                <a:t>?2</a:t>
              </a:r>
            </a:p>
          </p:txBody>
        </p:sp>
        <p:sp>
          <p:nvSpPr>
            <p:cNvPr id="11279" name="Text Box 17">
              <a:extLst>
                <a:ext uri="{FF2B5EF4-FFF2-40B4-BE49-F238E27FC236}">
                  <a16:creationId xmlns:a16="http://schemas.microsoft.com/office/drawing/2014/main" id="{D3081172-D42E-4CA0-8F89-40313CACF2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639"/>
              <a:ext cx="3312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rgbClr val="0000FF"/>
                  </a:solidFill>
                </a:rPr>
                <a:t>Tích một số lẻ các thừa số nguyên âm có dấu gì ?</a:t>
              </a:r>
            </a:p>
          </p:txBody>
        </p:sp>
      </p:grpSp>
      <p:sp>
        <p:nvSpPr>
          <p:cNvPr id="73749" name="Text Box 21">
            <a:extLst>
              <a:ext uri="{FF2B5EF4-FFF2-40B4-BE49-F238E27FC236}">
                <a16:creationId xmlns:a16="http://schemas.microsoft.com/office/drawing/2014/main" id="{148077E2-95A6-48F8-AF6A-F2B0F290E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05000"/>
            <a:ext cx="9906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dirty="0" err="1">
                <a:solidFill>
                  <a:srgbClr val="990099"/>
                </a:solidFill>
              </a:rPr>
              <a:t>Tích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một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số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chẳn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các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thừa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số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nguyên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âm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có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dấu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dương</a:t>
            </a:r>
            <a:endParaRPr lang="en-US" altLang="en-US" b="1" i="1" dirty="0">
              <a:solidFill>
                <a:srgbClr val="990099"/>
              </a:solidFill>
            </a:endParaRPr>
          </a:p>
        </p:txBody>
      </p:sp>
      <p:sp>
        <p:nvSpPr>
          <p:cNvPr id="73750" name="Text Box 22">
            <a:extLst>
              <a:ext uri="{FF2B5EF4-FFF2-40B4-BE49-F238E27FC236}">
                <a16:creationId xmlns:a16="http://schemas.microsoft.com/office/drawing/2014/main" id="{FB82EB06-94EB-4234-A801-796994846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191000"/>
            <a:ext cx="9982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dirty="0" err="1">
                <a:solidFill>
                  <a:srgbClr val="990099"/>
                </a:solidFill>
              </a:rPr>
              <a:t>Tích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một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số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lẻ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các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thừa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số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nguyên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âm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có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dấu</a:t>
            </a:r>
            <a:r>
              <a:rPr lang="en-US" altLang="en-US" b="1" i="1" dirty="0">
                <a:solidFill>
                  <a:srgbClr val="990099"/>
                </a:solidFill>
              </a:rPr>
              <a:t> </a:t>
            </a:r>
            <a:r>
              <a:rPr lang="en-US" altLang="en-US" b="1" i="1" dirty="0" err="1">
                <a:solidFill>
                  <a:srgbClr val="990099"/>
                </a:solidFill>
              </a:rPr>
              <a:t>âm</a:t>
            </a:r>
            <a:endParaRPr lang="en-US" altLang="en-US" b="1" i="1" dirty="0">
              <a:solidFill>
                <a:srgbClr val="99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7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3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3E9C-FA66-4C17-A408-5B8990A57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4038600"/>
          </a:xfrm>
        </p:spPr>
        <p:txBody>
          <a:bodyPr>
            <a:normAutofit fontScale="90000"/>
          </a:bodyPr>
          <a:lstStyle/>
          <a:p>
            <a:r>
              <a:rPr lang="en-US" altLang="en-US" b="1" u="sng" dirty="0" err="1">
                <a:solidFill>
                  <a:srgbClr val="FF3300"/>
                </a:solidFill>
              </a:rPr>
              <a:t>Nhận</a:t>
            </a:r>
            <a:r>
              <a:rPr lang="en-US" altLang="en-US" b="1" u="sng" dirty="0">
                <a:solidFill>
                  <a:srgbClr val="FF3300"/>
                </a:solidFill>
              </a:rPr>
              <a:t> </a:t>
            </a:r>
            <a:r>
              <a:rPr lang="en-US" altLang="en-US" b="1" u="sng" dirty="0" err="1">
                <a:solidFill>
                  <a:srgbClr val="FF3300"/>
                </a:solidFill>
              </a:rPr>
              <a:t>xét</a:t>
            </a:r>
            <a:r>
              <a:rPr lang="en-US" altLang="en-US" b="1" u="sng" dirty="0">
                <a:solidFill>
                  <a:srgbClr val="FF3300"/>
                </a:solidFill>
              </a:rPr>
              <a:t>:</a:t>
            </a:r>
            <a:r>
              <a:rPr lang="en-US" altLang="en-US" sz="3600" b="1" dirty="0">
                <a:solidFill>
                  <a:srgbClr val="FF3300"/>
                </a:solidFill>
              </a:rPr>
              <a:t> </a:t>
            </a:r>
            <a:br>
              <a:rPr lang="en-US" altLang="en-US" sz="3600" b="1" dirty="0">
                <a:solidFill>
                  <a:srgbClr val="FF3300"/>
                </a:solidFill>
              </a:rPr>
            </a:br>
            <a:r>
              <a:rPr lang="en-US" altLang="en-US" dirty="0" err="1">
                <a:solidFill>
                  <a:srgbClr val="0000FF"/>
                </a:solidFill>
              </a:rPr>
              <a:t>Trong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một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tích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các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số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nguyên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khác</a:t>
            </a:r>
            <a:r>
              <a:rPr lang="en-US" altLang="en-US" dirty="0">
                <a:solidFill>
                  <a:srgbClr val="0000FF"/>
                </a:solidFill>
              </a:rPr>
              <a:t> 0</a:t>
            </a:r>
            <a:r>
              <a:rPr lang="en-US" altLang="en-US" sz="3600" dirty="0">
                <a:solidFill>
                  <a:srgbClr val="0000FF"/>
                </a:solidFill>
              </a:rPr>
              <a:t>     </a:t>
            </a:r>
            <a:br>
              <a:rPr lang="en-US" altLang="en-US" sz="3600" dirty="0">
                <a:solidFill>
                  <a:srgbClr val="0000FF"/>
                </a:solidFill>
              </a:rPr>
            </a:br>
            <a:r>
              <a:rPr lang="en-US" altLang="en-US" i="1" dirty="0">
                <a:solidFill>
                  <a:srgbClr val="0000FF"/>
                </a:solidFill>
              </a:rPr>
              <a:t>a) </a:t>
            </a:r>
            <a:r>
              <a:rPr lang="en-US" altLang="en-US" i="1" dirty="0" err="1">
                <a:solidFill>
                  <a:srgbClr val="0000FF"/>
                </a:solidFill>
              </a:rPr>
              <a:t>Tích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chứa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một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số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chẵn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thừa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số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nguyên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âm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thì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tích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mang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dấu</a:t>
            </a:r>
            <a:r>
              <a:rPr lang="en-US" altLang="en-US" i="1" dirty="0">
                <a:solidFill>
                  <a:srgbClr val="0000FF"/>
                </a:solidFill>
              </a:rPr>
              <a:t> “</a:t>
            </a:r>
            <a:r>
              <a:rPr lang="en-US" altLang="en-US" b="1" i="1" dirty="0">
                <a:solidFill>
                  <a:srgbClr val="0000FF"/>
                </a:solidFill>
              </a:rPr>
              <a:t>+</a:t>
            </a:r>
            <a:r>
              <a:rPr lang="en-US" altLang="en-US" i="1" dirty="0">
                <a:solidFill>
                  <a:srgbClr val="0000FF"/>
                </a:solidFill>
              </a:rPr>
              <a:t>”</a:t>
            </a:r>
            <a:br>
              <a:rPr lang="en-US" altLang="en-US" i="1" dirty="0">
                <a:solidFill>
                  <a:srgbClr val="0000FF"/>
                </a:solidFill>
              </a:rPr>
            </a:br>
            <a:r>
              <a:rPr lang="en-US" altLang="en-US" i="1" dirty="0">
                <a:solidFill>
                  <a:srgbClr val="0000FF"/>
                </a:solidFill>
              </a:rPr>
              <a:t>   b) </a:t>
            </a:r>
            <a:r>
              <a:rPr lang="en-US" altLang="en-US" i="1" dirty="0" err="1">
                <a:solidFill>
                  <a:srgbClr val="0000FF"/>
                </a:solidFill>
              </a:rPr>
              <a:t>Tích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chứa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một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số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lẻ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thừa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số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nguyên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âm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thì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tích</a:t>
            </a:r>
            <a:r>
              <a:rPr lang="en-US" altLang="en-US" i="1" dirty="0">
                <a:solidFill>
                  <a:srgbClr val="0000FF"/>
                </a:solidFill>
              </a:rPr>
              <a:t>  </a:t>
            </a:r>
            <a:r>
              <a:rPr lang="en-US" altLang="en-US" i="1" dirty="0" err="1">
                <a:solidFill>
                  <a:srgbClr val="0000FF"/>
                </a:solidFill>
              </a:rPr>
              <a:t>mang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i="1" dirty="0" err="1">
                <a:solidFill>
                  <a:srgbClr val="0000FF"/>
                </a:solidFill>
              </a:rPr>
              <a:t>dấu</a:t>
            </a:r>
            <a:r>
              <a:rPr lang="en-US" altLang="en-US" i="1" dirty="0">
                <a:solidFill>
                  <a:srgbClr val="0000FF"/>
                </a:solidFill>
              </a:rPr>
              <a:t> “</a:t>
            </a:r>
            <a:r>
              <a:rPr lang="en-US" altLang="en-US" b="1" i="1" dirty="0">
                <a:solidFill>
                  <a:srgbClr val="0000FF"/>
                </a:solidFill>
              </a:rPr>
              <a:t>-</a:t>
            </a:r>
            <a:r>
              <a:rPr lang="en-US" altLang="en-US" i="1" dirty="0">
                <a:solidFill>
                  <a:srgbClr val="0000FF"/>
                </a:solidFill>
              </a:rPr>
              <a:t>”</a:t>
            </a:r>
            <a:br>
              <a:rPr lang="en-US" altLang="en-US" i="1" dirty="0">
                <a:solidFill>
                  <a:srgbClr val="0000FF"/>
                </a:solidFill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769230-CD54-4D32-8693-8C2C4964C3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8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1" name="Text Box 11">
            <a:extLst>
              <a:ext uri="{FF2B5EF4-FFF2-40B4-BE49-F238E27FC236}">
                <a16:creationId xmlns:a16="http://schemas.microsoft.com/office/drawing/2014/main" id="{D6F945FB-96D7-49A1-8C4A-875E60BAD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910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CC0099"/>
                </a:solidFill>
              </a:rPr>
              <a:t>3. </a:t>
            </a:r>
            <a:r>
              <a:rPr lang="en-US" altLang="en-US" b="1" dirty="0" err="1">
                <a:solidFill>
                  <a:srgbClr val="CC0099"/>
                </a:solidFill>
              </a:rPr>
              <a:t>Nhân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với</a:t>
            </a:r>
            <a:r>
              <a:rPr lang="en-US" altLang="en-US" b="1" dirty="0">
                <a:solidFill>
                  <a:srgbClr val="CC0099"/>
                </a:solidFill>
              </a:rPr>
              <a:t> 1</a:t>
            </a:r>
          </a:p>
        </p:txBody>
      </p:sp>
      <p:sp>
        <p:nvSpPr>
          <p:cNvPr id="90124" name="Text Box 12">
            <a:extLst>
              <a:ext uri="{FF2B5EF4-FFF2-40B4-BE49-F238E27FC236}">
                <a16:creationId xmlns:a16="http://schemas.microsoft.com/office/drawing/2014/main" id="{82613280-DA61-4F3A-A840-88C8ECC90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90600"/>
            <a:ext cx="10287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rgbClr val="0000FF"/>
                </a:solidFill>
              </a:rPr>
              <a:t>Công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thức</a:t>
            </a:r>
            <a:r>
              <a:rPr lang="en-US" altLang="en-US" dirty="0">
                <a:solidFill>
                  <a:srgbClr val="0000FF"/>
                </a:solidFill>
              </a:rPr>
              <a:t> : </a:t>
            </a:r>
          </a:p>
        </p:txBody>
      </p:sp>
      <p:sp>
        <p:nvSpPr>
          <p:cNvPr id="90125" name="Text Box 13">
            <a:extLst>
              <a:ext uri="{FF2B5EF4-FFF2-40B4-BE49-F238E27FC236}">
                <a16:creationId xmlns:a16="http://schemas.microsoft.com/office/drawing/2014/main" id="{99887ED4-587B-404C-940D-86D6A6122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98557"/>
            <a:ext cx="3048000" cy="58477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0000FF"/>
                </a:solidFill>
              </a:rPr>
              <a:t>a . 1 = 1 . a = a</a:t>
            </a:r>
          </a:p>
        </p:txBody>
      </p:sp>
      <p:grpSp>
        <p:nvGrpSpPr>
          <p:cNvPr id="90126" name="Group 14">
            <a:extLst>
              <a:ext uri="{FF2B5EF4-FFF2-40B4-BE49-F238E27FC236}">
                <a16:creationId xmlns:a16="http://schemas.microsoft.com/office/drawing/2014/main" id="{BEF107BB-A85F-4D5F-8F05-4902C1941403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667000"/>
            <a:ext cx="10287000" cy="679450"/>
            <a:chOff x="2352" y="576"/>
            <a:chExt cx="3744" cy="428"/>
          </a:xfrm>
        </p:grpSpPr>
        <p:sp>
          <p:nvSpPr>
            <p:cNvPr id="15382" name="Text Box 15">
              <a:extLst>
                <a:ext uri="{FF2B5EF4-FFF2-40B4-BE49-F238E27FC236}">
                  <a16:creationId xmlns:a16="http://schemas.microsoft.com/office/drawing/2014/main" id="{79BC5793-A984-482F-93B1-C288267396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576"/>
              <a:ext cx="277" cy="371"/>
            </a:xfrm>
            <a:prstGeom prst="rect">
              <a:avLst/>
            </a:prstGeom>
            <a:gradFill rotWithShape="1">
              <a:gsLst>
                <a:gs pos="0">
                  <a:srgbClr val="CC00FF"/>
                </a:gs>
                <a:gs pos="100000">
                  <a:srgbClr val="990099"/>
                </a:gs>
              </a:gsLst>
              <a:lin ang="5400000" scaled="1"/>
            </a:gra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FFFF00"/>
                  </a:solidFill>
                </a:rPr>
                <a:t>?3</a:t>
              </a:r>
            </a:p>
          </p:txBody>
        </p:sp>
        <p:sp>
          <p:nvSpPr>
            <p:cNvPr id="15383" name="Text Box 16">
              <a:extLst>
                <a:ext uri="{FF2B5EF4-FFF2-40B4-BE49-F238E27FC236}">
                  <a16:creationId xmlns:a16="http://schemas.microsoft.com/office/drawing/2014/main" id="{783E41AA-3890-4F21-AC7F-191CA36674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639"/>
              <a:ext cx="331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rgbClr val="0000FF"/>
                  </a:solidFill>
                </a:rPr>
                <a:t>a . (-1) = (-1) . a = </a:t>
              </a:r>
            </a:p>
          </p:txBody>
        </p:sp>
      </p:grpSp>
      <p:sp>
        <p:nvSpPr>
          <p:cNvPr id="90129" name="Text Box 17">
            <a:extLst>
              <a:ext uri="{FF2B5EF4-FFF2-40B4-BE49-F238E27FC236}">
                <a16:creationId xmlns:a16="http://schemas.microsoft.com/office/drawing/2014/main" id="{B155C87F-9FBA-4EE0-9B47-5537E635C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2452" y="2794484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90130" name="Text Box 18">
            <a:extLst>
              <a:ext uri="{FF2B5EF4-FFF2-40B4-BE49-F238E27FC236}">
                <a16:creationId xmlns:a16="http://schemas.microsoft.com/office/drawing/2014/main" id="{752770D8-A687-4982-9610-0E9C5BB1C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017" y="273202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FF6600"/>
                </a:solidFill>
              </a:rPr>
              <a:t>- a</a:t>
            </a:r>
          </a:p>
        </p:txBody>
      </p:sp>
      <p:sp>
        <p:nvSpPr>
          <p:cNvPr id="90132" name="Text Box 20">
            <a:extLst>
              <a:ext uri="{FF2B5EF4-FFF2-40B4-BE49-F238E27FC236}">
                <a16:creationId xmlns:a16="http://schemas.microsoft.com/office/drawing/2014/main" id="{51361834-A6C3-403E-B4FB-6AE4DA6C2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02038"/>
            <a:ext cx="761084" cy="588963"/>
          </a:xfrm>
          <a:prstGeom prst="rect">
            <a:avLst/>
          </a:prstGeom>
          <a:gradFill rotWithShape="1">
            <a:gsLst>
              <a:gs pos="0">
                <a:srgbClr val="CC00FF"/>
              </a:gs>
              <a:gs pos="100000">
                <a:srgbClr val="990099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</a:rPr>
              <a:t>?4</a:t>
            </a:r>
          </a:p>
        </p:txBody>
      </p:sp>
      <p:sp>
        <p:nvSpPr>
          <p:cNvPr id="90133" name="Text Box 21">
            <a:extLst>
              <a:ext uri="{FF2B5EF4-FFF2-40B4-BE49-F238E27FC236}">
                <a16:creationId xmlns:a16="http://schemas.microsoft.com/office/drawing/2014/main" id="{04C87583-B540-458B-93FB-377804175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687762"/>
            <a:ext cx="3581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rgbClr val="0000FF"/>
                </a:solidFill>
              </a:rPr>
              <a:t>Bạn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Bình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nói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đúng</a:t>
            </a: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90134" name="Text Box 22">
            <a:extLst>
              <a:ext uri="{FF2B5EF4-FFF2-40B4-BE49-F238E27FC236}">
                <a16:creationId xmlns:a16="http://schemas.microsoft.com/office/drawing/2014/main" id="{E3B3772F-8F6A-434A-A9AC-ED13AA081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267200"/>
            <a:ext cx="8915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rgbClr val="0000FF"/>
                </a:solidFill>
              </a:rPr>
              <a:t>Ví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dụ</a:t>
            </a:r>
            <a:r>
              <a:rPr lang="en-US" altLang="en-US" dirty="0">
                <a:solidFill>
                  <a:srgbClr val="0000FF"/>
                </a:solidFill>
              </a:rPr>
              <a:t> : 2 </a:t>
            </a:r>
            <a:r>
              <a:rPr lang="en-US" altLang="en-US" dirty="0">
                <a:solidFill>
                  <a:srgbClr val="0000FF"/>
                </a:solidFill>
                <a:sym typeface="Symbol" panose="05050102010706020507" pitchFamily="18" charset="2"/>
              </a:rPr>
              <a:t> - 2 </a:t>
            </a:r>
            <a:br>
              <a:rPr lang="en-US" altLang="en-US" dirty="0">
                <a:solidFill>
                  <a:srgbClr val="0000FF"/>
                </a:solidFill>
                <a:sym typeface="Symbol" panose="05050102010706020507" pitchFamily="18" charset="2"/>
              </a:rPr>
            </a:br>
            <a:r>
              <a:rPr lang="en-US" altLang="en-US" dirty="0">
                <a:solidFill>
                  <a:srgbClr val="0000FF"/>
                </a:solidFill>
                <a:sym typeface="Symbol" panose="05050102010706020507" pitchFamily="18" charset="2"/>
              </a:rPr>
              <a:t>     </a:t>
            </a:r>
            <a:r>
              <a:rPr lang="en-US" altLang="en-US" dirty="0" err="1">
                <a:solidFill>
                  <a:srgbClr val="0000FF"/>
                </a:solidFill>
                <a:sym typeface="Symbol" panose="05050102010706020507" pitchFamily="18" charset="2"/>
              </a:rPr>
              <a:t>nhưng</a:t>
            </a:r>
            <a:r>
              <a:rPr lang="en-US" altLang="en-US" dirty="0">
                <a:solidFill>
                  <a:srgbClr val="0000FF"/>
                </a:solidFill>
                <a:sym typeface="Symbol" panose="05050102010706020507" pitchFamily="18" charset="2"/>
              </a:rPr>
              <a:t> 2</a:t>
            </a:r>
            <a:r>
              <a:rPr lang="en-US" altLang="en-US" baseline="30000" dirty="0">
                <a:solidFill>
                  <a:srgbClr val="0000FF"/>
                </a:solidFill>
                <a:sym typeface="Symbol" panose="05050102010706020507" pitchFamily="18" charset="2"/>
              </a:rPr>
              <a:t>2</a:t>
            </a:r>
            <a:r>
              <a:rPr lang="en-US" altLang="en-US" dirty="0">
                <a:solidFill>
                  <a:srgbClr val="0000FF"/>
                </a:solidFill>
                <a:sym typeface="Symbol" panose="05050102010706020507" pitchFamily="18" charset="2"/>
              </a:rPr>
              <a:t> = (- 2)</a:t>
            </a:r>
            <a:r>
              <a:rPr lang="en-US" altLang="en-US" baseline="30000" dirty="0">
                <a:solidFill>
                  <a:srgbClr val="0000FF"/>
                </a:solidFill>
                <a:sym typeface="Symbol" panose="05050102010706020507" pitchFamily="18" charset="2"/>
              </a:rPr>
              <a:t>2</a:t>
            </a:r>
            <a:r>
              <a:rPr lang="en-US" altLang="en-US" dirty="0">
                <a:solidFill>
                  <a:srgbClr val="0000FF"/>
                </a:solidFill>
                <a:sym typeface="Symbol" panose="05050102010706020507" pitchFamily="18" charset="2"/>
              </a:rPr>
              <a:t> = 4</a:t>
            </a:r>
          </a:p>
        </p:txBody>
      </p:sp>
      <p:sp>
        <p:nvSpPr>
          <p:cNvPr id="90135" name="Text Box 23">
            <a:extLst>
              <a:ext uri="{FF2B5EF4-FFF2-40B4-BE49-F238E27FC236}">
                <a16:creationId xmlns:a16="http://schemas.microsoft.com/office/drawing/2014/main" id="{D49ED419-B57A-4B6D-B5D9-AEFFCADED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334000"/>
            <a:ext cx="883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FF"/>
                </a:solidFill>
                <a:sym typeface="Symbol" panose="05050102010706020507" pitchFamily="18" charset="2"/>
              </a:rPr>
              <a:t>Nếu</a:t>
            </a:r>
            <a:r>
              <a:rPr lang="en-US" altLang="en-US" b="1" dirty="0">
                <a:solidFill>
                  <a:srgbClr val="0000FF"/>
                </a:solidFill>
                <a:sym typeface="Symbol" panose="05050102010706020507" pitchFamily="18" charset="2"/>
              </a:rPr>
              <a:t> a  Z </a:t>
            </a:r>
            <a:r>
              <a:rPr lang="en-US" altLang="en-US" b="1" dirty="0" err="1">
                <a:solidFill>
                  <a:srgbClr val="0000FF"/>
                </a:solidFill>
                <a:sym typeface="Symbol" panose="05050102010706020507" pitchFamily="18" charset="2"/>
              </a:rPr>
              <a:t>thì</a:t>
            </a:r>
            <a:r>
              <a:rPr lang="en-US" altLang="en-US" b="1" dirty="0">
                <a:solidFill>
                  <a:srgbClr val="0000FF"/>
                </a:solidFill>
                <a:sym typeface="Symbol" panose="05050102010706020507" pitchFamily="18" charset="2"/>
              </a:rPr>
              <a:t> a</a:t>
            </a:r>
            <a:r>
              <a:rPr lang="en-US" altLang="en-US" b="1" baseline="30000" dirty="0">
                <a:solidFill>
                  <a:srgbClr val="0000FF"/>
                </a:solidFill>
                <a:sym typeface="Symbol" panose="05050102010706020507" pitchFamily="18" charset="2"/>
              </a:rPr>
              <a:t>2</a:t>
            </a:r>
            <a:r>
              <a:rPr lang="en-US" altLang="en-US" b="1" dirty="0">
                <a:solidFill>
                  <a:srgbClr val="0000FF"/>
                </a:solidFill>
                <a:sym typeface="Symbol" panose="05050102010706020507" pitchFamily="18" charset="2"/>
              </a:rPr>
              <a:t> = ( - a)</a:t>
            </a:r>
            <a:r>
              <a:rPr lang="en-US" altLang="en-US" b="1" baseline="30000" dirty="0">
                <a:solidFill>
                  <a:srgbClr val="0000FF"/>
                </a:solidFill>
                <a:sym typeface="Symbol" panose="05050102010706020507" pitchFamily="18" charset="2"/>
              </a:rPr>
              <a:t>2</a:t>
            </a:r>
            <a:endParaRPr lang="en-US" altLang="en-US" b="1" dirty="0">
              <a:solidFill>
                <a:srgbClr val="0000FF"/>
              </a:solidFill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0737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0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0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0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0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9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90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4" grpId="0"/>
      <p:bldP spid="90125" grpId="0" animBg="1"/>
      <p:bldP spid="90129" grpId="0" build="allAtOnce"/>
      <p:bldP spid="90130" grpId="0"/>
      <p:bldP spid="90132" grpId="0" animBg="1"/>
      <p:bldP spid="90133" grpId="0"/>
      <p:bldP spid="90134" grpId="0"/>
      <p:bldP spid="901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1" name="Text Box 15">
            <a:extLst>
              <a:ext uri="{FF2B5EF4-FFF2-40B4-BE49-F238E27FC236}">
                <a16:creationId xmlns:a16="http://schemas.microsoft.com/office/drawing/2014/main" id="{21A97BCF-4165-4771-B7E7-5AD071104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04800"/>
            <a:ext cx="1051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CC0099"/>
                </a:solidFill>
              </a:rPr>
              <a:t>4. </a:t>
            </a:r>
            <a:r>
              <a:rPr lang="en-US" altLang="en-US" b="1" dirty="0" err="1">
                <a:solidFill>
                  <a:srgbClr val="CC0099"/>
                </a:solidFill>
              </a:rPr>
              <a:t>Tính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chất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phân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phối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của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phép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nhân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đối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với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phép</a:t>
            </a:r>
            <a:r>
              <a:rPr lang="en-US" altLang="en-US" b="1" dirty="0">
                <a:solidFill>
                  <a:srgbClr val="CC0099"/>
                </a:solidFill>
              </a:rPr>
              <a:t> </a:t>
            </a:r>
            <a:r>
              <a:rPr lang="en-US" altLang="en-US" b="1" dirty="0" err="1">
                <a:solidFill>
                  <a:srgbClr val="CC0099"/>
                </a:solidFill>
              </a:rPr>
              <a:t>cộng</a:t>
            </a:r>
            <a:endParaRPr lang="en-US" altLang="en-US" b="1" dirty="0">
              <a:solidFill>
                <a:srgbClr val="CC0099"/>
              </a:solidFill>
            </a:endParaRPr>
          </a:p>
        </p:txBody>
      </p:sp>
      <p:sp>
        <p:nvSpPr>
          <p:cNvPr id="75793" name="Text Box 17">
            <a:extLst>
              <a:ext uri="{FF2B5EF4-FFF2-40B4-BE49-F238E27FC236}">
                <a16:creationId xmlns:a16="http://schemas.microsoft.com/office/drawing/2014/main" id="{A0E0CEE9-0720-4C75-83A6-4E736BB64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335088"/>
            <a:ext cx="10287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 err="1">
                <a:solidFill>
                  <a:srgbClr val="0000FF"/>
                </a:solidFill>
              </a:rPr>
              <a:t>Hãy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tính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và</a:t>
            </a:r>
            <a:r>
              <a:rPr lang="en-US" altLang="en-US" b="1" dirty="0">
                <a:solidFill>
                  <a:srgbClr val="0000FF"/>
                </a:solidFill>
              </a:rPr>
              <a:t> so </a:t>
            </a:r>
            <a:r>
              <a:rPr lang="en-US" altLang="en-US" b="1" dirty="0" err="1">
                <a:solidFill>
                  <a:srgbClr val="0000FF"/>
                </a:solidFill>
              </a:rPr>
              <a:t>sánh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kết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quả</a:t>
            </a:r>
            <a:br>
              <a:rPr lang="en-US" altLang="en-US" b="1" dirty="0">
                <a:solidFill>
                  <a:srgbClr val="0000FF"/>
                </a:solidFill>
              </a:rPr>
            </a:br>
            <a:r>
              <a:rPr lang="en-US" altLang="en-US" b="1" dirty="0">
                <a:solidFill>
                  <a:srgbClr val="0000FF"/>
                </a:solidFill>
              </a:rPr>
              <a:t>(-2).(5+3) = </a:t>
            </a:r>
            <a:br>
              <a:rPr lang="en-US" altLang="en-US" b="1" dirty="0">
                <a:solidFill>
                  <a:srgbClr val="0000FF"/>
                </a:solidFill>
              </a:rPr>
            </a:br>
            <a:r>
              <a:rPr lang="en-US" altLang="en-US" b="1" dirty="0">
                <a:solidFill>
                  <a:srgbClr val="0000FF"/>
                </a:solidFill>
              </a:rPr>
              <a:t>(-2).5 + (-2).3 =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5794" name="Text Box 18">
                <a:extLst>
                  <a:ext uri="{FF2B5EF4-FFF2-40B4-BE49-F238E27FC236}">
                    <a16:creationId xmlns:a16="http://schemas.microsoft.com/office/drawing/2014/main" id="{76C0B08D-4F47-4F61-AABB-938C6FDA44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2750156"/>
                <a:ext cx="101346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b="1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vi-VN" altLang="en-US" b="1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b="1" dirty="0">
                    <a:solidFill>
                      <a:srgbClr val="CC0099"/>
                    </a:solidFill>
                  </a:rPr>
                  <a:t>(-2).(5+3) = (-2).5 + (-2).3</a:t>
                </a:r>
              </a:p>
            </p:txBody>
          </p:sp>
        </mc:Choice>
        <mc:Fallback>
          <p:sp>
            <p:nvSpPr>
              <p:cNvPr id="75794" name="Text Box 18">
                <a:extLst>
                  <a:ext uri="{FF2B5EF4-FFF2-40B4-BE49-F238E27FC236}">
                    <a16:creationId xmlns:a16="http://schemas.microsoft.com/office/drawing/2014/main" id="{76C0B08D-4F47-4F61-AABB-938C6FDA4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2750156"/>
                <a:ext cx="10134600" cy="579437"/>
              </a:xfrm>
              <a:prstGeom prst="rect">
                <a:avLst/>
              </a:prstGeom>
              <a:blipFill>
                <a:blip r:embed="rId2"/>
                <a:stretch>
                  <a:fillRect t="-14737" b="-336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795" name="Text Box 19">
            <a:extLst>
              <a:ext uri="{FF2B5EF4-FFF2-40B4-BE49-F238E27FC236}">
                <a16:creationId xmlns:a16="http://schemas.microsoft.com/office/drawing/2014/main" id="{9CE78A48-80E8-4CBA-B9B8-7D0397E95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782764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75796" name="Text Box 20">
            <a:extLst>
              <a:ext uri="{FF2B5EF4-FFF2-40B4-BE49-F238E27FC236}">
                <a16:creationId xmlns:a16="http://schemas.microsoft.com/office/drawing/2014/main" id="{F8CE81AB-6A8F-49E1-B894-A557FA2C7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2314575"/>
            <a:ext cx="586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75797" name="Text Box 21">
            <a:extLst>
              <a:ext uri="{FF2B5EF4-FFF2-40B4-BE49-F238E27FC236}">
                <a16:creationId xmlns:a16="http://schemas.microsoft.com/office/drawing/2014/main" id="{3B875FD6-FE4B-4532-BF81-1D00F8674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782764"/>
            <a:ext cx="3962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(-2) . 8 =</a:t>
            </a:r>
            <a:r>
              <a:rPr lang="en-US" altLang="en-US" b="1" dirty="0">
                <a:solidFill>
                  <a:srgbClr val="FF6600"/>
                </a:solidFill>
              </a:rPr>
              <a:t> (-16)</a:t>
            </a:r>
          </a:p>
        </p:txBody>
      </p:sp>
      <p:sp>
        <p:nvSpPr>
          <p:cNvPr id="75798" name="Text Box 22">
            <a:extLst>
              <a:ext uri="{FF2B5EF4-FFF2-40B4-BE49-F238E27FC236}">
                <a16:creationId xmlns:a16="http://schemas.microsoft.com/office/drawing/2014/main" id="{DBDECE7B-5AC8-4FFF-8689-8D3AC3A81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271713"/>
            <a:ext cx="4572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(-10 ) + (-6)</a:t>
            </a:r>
            <a:r>
              <a:rPr lang="en-US" altLang="en-US" b="1" dirty="0">
                <a:solidFill>
                  <a:srgbClr val="FF6600"/>
                </a:solidFill>
              </a:rPr>
              <a:t> </a:t>
            </a:r>
            <a:r>
              <a:rPr lang="en-US" altLang="en-US" b="1" dirty="0">
                <a:solidFill>
                  <a:srgbClr val="0000FF"/>
                </a:solidFill>
              </a:rPr>
              <a:t>=</a:t>
            </a:r>
            <a:r>
              <a:rPr lang="en-US" altLang="en-US" b="1" dirty="0">
                <a:solidFill>
                  <a:srgbClr val="FF6600"/>
                </a:solidFill>
              </a:rPr>
              <a:t> (-16)</a:t>
            </a:r>
          </a:p>
        </p:txBody>
      </p:sp>
      <p:sp>
        <p:nvSpPr>
          <p:cNvPr id="75799" name="Text Box 23">
            <a:extLst>
              <a:ext uri="{FF2B5EF4-FFF2-40B4-BE49-F238E27FC236}">
                <a16:creationId xmlns:a16="http://schemas.microsoft.com/office/drawing/2014/main" id="{B1F3DEBF-4854-48DA-9CC7-CD60C1767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317488"/>
            <a:ext cx="10287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rgbClr val="0000FF"/>
                </a:solidFill>
              </a:rPr>
              <a:t>Công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thức</a:t>
            </a:r>
            <a:r>
              <a:rPr lang="en-US" altLang="en-US" dirty="0">
                <a:solidFill>
                  <a:srgbClr val="0000FF"/>
                </a:solidFill>
              </a:rPr>
              <a:t> : </a:t>
            </a:r>
          </a:p>
        </p:txBody>
      </p:sp>
      <p:sp>
        <p:nvSpPr>
          <p:cNvPr id="75800" name="Text Box 24">
            <a:extLst>
              <a:ext uri="{FF2B5EF4-FFF2-40B4-BE49-F238E27FC236}">
                <a16:creationId xmlns:a16="http://schemas.microsoft.com/office/drawing/2014/main" id="{0A754E83-9222-4393-A302-72048DC1A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442" y="4027428"/>
            <a:ext cx="3697347" cy="58477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a(b + c) = ab + ac </a:t>
            </a:r>
          </a:p>
        </p:txBody>
      </p:sp>
      <p:sp>
        <p:nvSpPr>
          <p:cNvPr id="75805" name="Text Box 29">
            <a:extLst>
              <a:ext uri="{FF2B5EF4-FFF2-40B4-BE49-F238E27FC236}">
                <a16:creationId xmlns:a16="http://schemas.microsoft.com/office/drawing/2014/main" id="{F581131F-FA77-4E4C-96B4-EB8A3D179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396998"/>
            <a:ext cx="56388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 dirty="0" err="1">
                <a:solidFill>
                  <a:srgbClr val="0000FF"/>
                </a:solidFill>
              </a:rPr>
              <a:t>Chú</a:t>
            </a:r>
            <a:r>
              <a:rPr lang="en-US" altLang="en-US" sz="3600" b="1" i="1" dirty="0">
                <a:solidFill>
                  <a:srgbClr val="0000FF"/>
                </a:solidFill>
              </a:rPr>
              <a:t> ý :</a:t>
            </a:r>
            <a:endParaRPr lang="vi-VN" altLang="en-US" sz="3600" b="1" i="1" dirty="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en-US" dirty="0" err="1">
                <a:solidFill>
                  <a:srgbClr val="0000FF"/>
                </a:solidFill>
              </a:rPr>
              <a:t>Tính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chất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trên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cũng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đúng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đối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với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phép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00FF"/>
                </a:solidFill>
              </a:rPr>
              <a:t>trừ</a:t>
            </a:r>
            <a:r>
              <a:rPr lang="en-US" altLang="en-US" dirty="0">
                <a:solidFill>
                  <a:srgbClr val="0000FF"/>
                </a:solidFill>
              </a:rPr>
              <a:t> :    </a:t>
            </a:r>
            <a:r>
              <a:rPr lang="en-US" altLang="en-US" b="1" dirty="0">
                <a:solidFill>
                  <a:srgbClr val="0000FF"/>
                </a:solidFill>
              </a:rPr>
              <a:t>a(b – c) = ab – ac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endParaRPr lang="en-US" altLang="en-US" sz="3600" b="1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36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7AA0FD3-19D5-4042-8AF0-BFD843A1A41A}"/>
              </a:ext>
            </a:extLst>
          </p:cNvPr>
          <p:cNvCxnSpPr>
            <a:cxnSpLocks/>
          </p:cNvCxnSpPr>
          <p:nvPr/>
        </p:nvCxnSpPr>
        <p:spPr>
          <a:xfrm>
            <a:off x="6467061" y="1100796"/>
            <a:ext cx="0" cy="467095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12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5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5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7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5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500"/>
                                        <p:tgtEl>
                                          <p:spTgt spid="757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30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7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7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7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1" grpId="0"/>
      <p:bldP spid="75793" grpId="0"/>
      <p:bldP spid="75794" grpId="0"/>
      <p:bldP spid="75795" grpId="0"/>
      <p:bldP spid="75795" grpId="1"/>
      <p:bldP spid="75796" grpId="0"/>
      <p:bldP spid="75796" grpId="1"/>
      <p:bldP spid="75797" grpId="0"/>
      <p:bldP spid="75798" grpId="0"/>
      <p:bldP spid="75799" grpId="0"/>
      <p:bldP spid="75800" grpId="0" animBg="1"/>
      <p:bldP spid="75805" grpId="0"/>
    </p:bldLst>
  </p:timing>
</p:sld>
</file>

<file path=ppt/theme/theme1.xml><?xml version="1.0" encoding="utf-8"?>
<a:theme xmlns:a="http://schemas.openxmlformats.org/drawingml/2006/main" name="Children Friend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yard kids education presentation, album (widescreen).potx" id="{B61009BD-7448-452D-9EB3-A92629EDAAF7}" vid="{D5A61431-CA5A-45CA-9A81-30AAFC8F1B2C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a4f35948-e619-41b3-aa29-22878b09cfd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Schoolyard kids education presentation, album (widescreen)</Template>
  <TotalTime>76</TotalTime>
  <Words>885</Words>
  <Application>Microsoft Office PowerPoint</Application>
  <PresentationFormat>Widescreen</PresentationFormat>
  <Paragraphs>117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Cambria Math</vt:lpstr>
      <vt:lpstr>Symbol</vt:lpstr>
      <vt:lpstr>Times New Roman</vt:lpstr>
      <vt:lpstr>Webdings</vt:lpstr>
      <vt:lpstr>Children Friends 16x9</vt:lpstr>
      <vt:lpstr>SỐ HỌC 6  BÀI 12:TÍNH CHẤT CỦA PHÉP NHÂN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Nhận xét:  Trong một tích các số nguyên khác 0      a) Tích chứa một số chẵn thừa số nguyên âm thì tích mang dấu “+”    b) Tích chứa một số lẻ thừa số nguyên âm thì tích  mang dấu “-”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SỐ HỌC 6  BÀI 12:TÍNH CHẤT CỦA PHÉP NHÂN</dc:title>
  <dc:creator>ADMIN</dc:creator>
  <cp:keywords/>
  <cp:lastModifiedBy>ADMIN</cp:lastModifiedBy>
  <cp:revision>7</cp:revision>
  <dcterms:created xsi:type="dcterms:W3CDTF">2018-01-02T10:36:28Z</dcterms:created>
  <dcterms:modified xsi:type="dcterms:W3CDTF">2018-01-02T11:52:43Z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