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8" r:id="rId1"/>
  </p:sldMasterIdLst>
  <p:notesMasterIdLst>
    <p:notesMasterId r:id="rId25"/>
  </p:notesMasterIdLst>
  <p:handoutMasterIdLst>
    <p:handoutMasterId r:id="rId26"/>
  </p:handoutMasterIdLst>
  <p:sldIdLst>
    <p:sldId id="257" r:id="rId2"/>
    <p:sldId id="258" r:id="rId3"/>
    <p:sldId id="259" r:id="rId4"/>
    <p:sldId id="260" r:id="rId5"/>
    <p:sldId id="262" r:id="rId6"/>
    <p:sldId id="261" r:id="rId7"/>
    <p:sldId id="263" r:id="rId8"/>
    <p:sldId id="265" r:id="rId9"/>
    <p:sldId id="269" r:id="rId10"/>
    <p:sldId id="270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71" r:id="rId21"/>
    <p:sldId id="272" r:id="rId22"/>
    <p:sldId id="264" r:id="rId23"/>
    <p:sldId id="268" r:id="rId24"/>
  </p:sldIdLst>
  <p:sldSz cx="9906000" cy="6858000" type="A4"/>
  <p:notesSz cx="6815138" cy="99425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FFFF"/>
    <a:srgbClr val="00CC66"/>
    <a:srgbClr val="CC3300"/>
    <a:srgbClr val="FF3399"/>
    <a:srgbClr val="FF3300"/>
    <a:srgbClr val="2CD458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94" autoAdjust="0"/>
    <p:restoredTop sz="94660"/>
  </p:normalViewPr>
  <p:slideViewPr>
    <p:cSldViewPr>
      <p:cViewPr>
        <p:scale>
          <a:sx n="94" d="100"/>
          <a:sy n="94" d="100"/>
        </p:scale>
        <p:origin x="-666" y="-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14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NUL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27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62388" y="0"/>
            <a:ext cx="29527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5625"/>
            <a:ext cx="29527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62388" y="9445625"/>
            <a:ext cx="29527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5641D7D1-7E2F-4B02-8A81-D9B76670372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3007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27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62388" y="0"/>
            <a:ext cx="29527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17550" y="746125"/>
            <a:ext cx="5381625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8050" y="4722813"/>
            <a:ext cx="4999038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0"/>
            <a:r>
              <a:rPr lang="en-US" smtClean="0"/>
              <a:t>Second level</a:t>
            </a:r>
          </a:p>
          <a:p>
            <a:pPr lvl="0"/>
            <a:r>
              <a:rPr lang="en-US" smtClean="0"/>
              <a:t>Third level</a:t>
            </a:r>
          </a:p>
          <a:p>
            <a:pPr lvl="0"/>
            <a:r>
              <a:rPr lang="en-US" smtClean="0"/>
              <a:t>Fourth level</a:t>
            </a:r>
          </a:p>
          <a:p>
            <a:pPr lvl="0"/>
            <a:r>
              <a:rPr lang="en-US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5625"/>
            <a:ext cx="29527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2388" y="9445625"/>
            <a:ext cx="29527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1A00A18D-93E5-4249-A003-EF5F007AED4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0672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091F77-BB1A-4966-8794-C1FBAFE38A3B}" type="slidenum">
              <a:rPr lang="en-US"/>
              <a:pPr/>
              <a:t>1</a:t>
            </a:fld>
            <a:endParaRPr lang="en-US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49D91D1-6E90-4558-8C37-F12D8D70CE34}" type="slidenum">
              <a:rPr lang="en-US"/>
              <a:pPr/>
              <a:t>2</a:t>
            </a:fld>
            <a:endParaRPr lang="en-US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FA5CCFE-CB06-4989-81A1-6DC96590091C}" type="slidenum">
              <a:rPr lang="en-US"/>
              <a:pPr/>
              <a:t>3</a:t>
            </a:fld>
            <a:endParaRPr lang="en-US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kumimoji="0" lang="en-US" sz="2400"/>
              <a:t>h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52DD177-1F8D-4E8D-BED3-67ED36F3B3D6}" type="slidenum">
              <a:rPr lang="en-US"/>
              <a:pPr/>
              <a:t>21</a:t>
            </a:fld>
            <a:endParaRPr lang="en-US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6E08846-2C8C-4ADB-A52C-A804868C6C9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9624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35355" y="680477"/>
            <a:ext cx="4953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91496" y="680477"/>
            <a:ext cx="29718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70855" y="680477"/>
            <a:ext cx="990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40249" y="680477"/>
            <a:ext cx="990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90600" y="4343400"/>
            <a:ext cx="84201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90600" y="2834640"/>
            <a:ext cx="84201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76565" y="5047394"/>
            <a:ext cx="79248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76565" y="4796819"/>
            <a:ext cx="79248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76565" y="4637685"/>
            <a:ext cx="79248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76565" y="4542559"/>
            <a:ext cx="79248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D10592-773C-4E0B-A3B6-E6ABC02267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40"/>
            <a:ext cx="21463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400" y="274640"/>
            <a:ext cx="635635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CD447B-7B57-4B25-85C9-EED37104DE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95300" y="277813"/>
            <a:ext cx="8915400" cy="58531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95300" y="6243638"/>
            <a:ext cx="23114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384550" y="6248400"/>
            <a:ext cx="31369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99300" y="6243638"/>
            <a:ext cx="2311400" cy="457200"/>
          </a:xfrm>
        </p:spPr>
        <p:txBody>
          <a:bodyPr/>
          <a:lstStyle>
            <a:lvl1pPr>
              <a:defRPr/>
            </a:lvl1pPr>
          </a:lstStyle>
          <a:p>
            <a:fld id="{FD171618-CAF5-42B2-950C-8BC7C6713F8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checker dir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7813"/>
            <a:ext cx="89154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029200" y="1600200"/>
            <a:ext cx="43815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029200" y="3941763"/>
            <a:ext cx="43815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95300" y="6243638"/>
            <a:ext cx="23114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384550" y="6248400"/>
            <a:ext cx="31369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7099300" y="6243638"/>
            <a:ext cx="2311400" cy="457200"/>
          </a:xfrm>
        </p:spPr>
        <p:txBody>
          <a:bodyPr/>
          <a:lstStyle>
            <a:lvl1pPr>
              <a:defRPr/>
            </a:lvl1pPr>
          </a:lstStyle>
          <a:p>
            <a:fld id="{D78AD48A-EE8A-466E-A7C8-B09F3FCB8FE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checke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1F89F5C-9DB6-4424-80F4-03AA752E4B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5231365" y="1073888"/>
            <a:ext cx="4682314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405130" y="0"/>
            <a:ext cx="5974081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5005422" y="1434070"/>
            <a:ext cx="4114800" cy="128778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6438900" y="0"/>
            <a:ext cx="29718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6438900" y="4267200"/>
            <a:ext cx="34671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6438900" y="0"/>
            <a:ext cx="14859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6444061" y="4246564"/>
            <a:ext cx="2264965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6438900" y="4267200"/>
            <a:ext cx="173355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6438900" y="1371600"/>
            <a:ext cx="34671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6438900" y="1752600"/>
            <a:ext cx="34671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1073150" y="4267200"/>
            <a:ext cx="536575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77850" y="4267200"/>
            <a:ext cx="57785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97393" y="2438400"/>
            <a:ext cx="61087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97393" y="2133600"/>
            <a:ext cx="61087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953000" y="4267200"/>
            <a:ext cx="14859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811" y="1351672"/>
            <a:ext cx="6194552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463196-7AF0-4D3A-8D70-8A5EB21C6F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93423" y="402265"/>
            <a:ext cx="92125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811" y="512064"/>
            <a:ext cx="8836152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402499" y="680477"/>
            <a:ext cx="29718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45368" y="680477"/>
            <a:ext cx="29718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85821" y="680477"/>
            <a:ext cx="990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516427" y="680477"/>
            <a:ext cx="990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42185" y="680477"/>
            <a:ext cx="3962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512064"/>
            <a:ext cx="89154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039" y="1770502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3289" y="1770502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67F5F15-20E5-4DD1-AEA6-79E3990978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6"/>
            <a:ext cx="9606003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6893" y="512064"/>
            <a:ext cx="84201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809750"/>
            <a:ext cx="4376870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5032111" y="1809750"/>
            <a:ext cx="4378590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95300" y="2459037"/>
            <a:ext cx="4376870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459037"/>
            <a:ext cx="4378590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909BCC-04FB-4C92-B58B-0F094225C5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95106" y="680477"/>
            <a:ext cx="4953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51247" y="680477"/>
            <a:ext cx="29718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30606" y="680477"/>
            <a:ext cx="990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90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62251" y="680477"/>
            <a:ext cx="29718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205119" y="680477"/>
            <a:ext cx="29718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45572" y="680477"/>
            <a:ext cx="990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76179" y="680477"/>
            <a:ext cx="990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301936" y="680477"/>
            <a:ext cx="3962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512064"/>
            <a:ext cx="84201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16148E7-51A1-4A8D-B498-7B03E21F32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4D2B7F-21B4-462F-B1B3-FD82890567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950" y="273050"/>
            <a:ext cx="89154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742950" y="1435100"/>
            <a:ext cx="272415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714750" y="1435100"/>
            <a:ext cx="59436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7AC6476-D2B4-4768-AF72-E70A8ADED9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98701" y="0"/>
            <a:ext cx="950976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93461" y="1885028"/>
            <a:ext cx="9514507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9229662" y="1213847"/>
            <a:ext cx="132763" cy="139172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90600" y="441252"/>
            <a:ext cx="74295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98701" y="1893781"/>
            <a:ext cx="950976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90600" y="1150144"/>
            <a:ext cx="74295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9394762" y="1366247"/>
            <a:ext cx="132763" cy="139172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9018961" y="1469410"/>
            <a:ext cx="132763" cy="139172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016750" y="55499"/>
            <a:ext cx="2311400" cy="365125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90600" y="55499"/>
            <a:ext cx="6026150" cy="365125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328150" y="55499"/>
            <a:ext cx="495300" cy="365125"/>
          </a:xfrm>
        </p:spPr>
        <p:txBody>
          <a:bodyPr/>
          <a:lstStyle>
            <a:extLst/>
          </a:lstStyle>
          <a:p>
            <a:fld id="{A9CC369C-4718-4EC1-A3D8-47ADF0FC04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9624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76565" y="5047394"/>
            <a:ext cx="79248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76565" y="4796819"/>
            <a:ext cx="79248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76565" y="4637685"/>
            <a:ext cx="79248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76565" y="4542559"/>
            <a:ext cx="79248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35355" y="680477"/>
            <a:ext cx="4953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91496" y="680477"/>
            <a:ext cx="29718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70855" y="680477"/>
            <a:ext cx="9906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40249" y="680477"/>
            <a:ext cx="9906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90600" y="512064"/>
            <a:ext cx="84201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90600" y="1783560"/>
            <a:ext cx="84201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7016750" y="6416676"/>
            <a:ext cx="23114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90600" y="6416676"/>
            <a:ext cx="602615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9328150" y="6416676"/>
            <a:ext cx="4953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86B69826-25AC-40AC-B734-870BF88C3E7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</p:sldLayoutIdLst>
  <p:transition>
    <p:checker dir="vert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6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6.xml"/><Relationship Id="rId5" Type="http://schemas.openxmlformats.org/officeDocument/2006/relationships/image" Target="../media/image19.png"/><Relationship Id="rId4" Type="http://schemas.openxmlformats.org/officeDocument/2006/relationships/slide" Target="slide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5" Type="http://schemas.openxmlformats.org/officeDocument/2006/relationships/slide" Target="slide17.xml"/><Relationship Id="rId4" Type="http://schemas.openxmlformats.org/officeDocument/2006/relationships/audio" Target="../media/audio3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18.xml"/><Relationship Id="rId5" Type="http://schemas.openxmlformats.org/officeDocument/2006/relationships/slide" Target="slide16.xml"/><Relationship Id="rId4" Type="http://schemas.openxmlformats.org/officeDocument/2006/relationships/audio" Target="../media/audio3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slide" Target="slide19.xml"/><Relationship Id="rId4" Type="http://schemas.openxmlformats.org/officeDocument/2006/relationships/audio" Target="../media/audio3.wav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13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slide" Target="slide13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.gif"/><Relationship Id="rId4" Type="http://schemas.openxmlformats.org/officeDocument/2006/relationships/image" Target="../media/image24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7" Type="http://schemas.openxmlformats.org/officeDocument/2006/relationships/slide" Target="slide11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7.wmf"/><Relationship Id="rId5" Type="http://schemas.openxmlformats.org/officeDocument/2006/relationships/oleObject" Target="../embeddings/oleObject39.bin"/><Relationship Id="rId4" Type="http://schemas.openxmlformats.org/officeDocument/2006/relationships/image" Target="../media/image26.w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4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8.wmf"/><Relationship Id="rId5" Type="http://schemas.openxmlformats.org/officeDocument/2006/relationships/oleObject" Target="../embeddings/oleObject41.bin"/><Relationship Id="rId4" Type="http://schemas.openxmlformats.org/officeDocument/2006/relationships/oleObject" Target="../embeddings/oleObject40.bin"/><Relationship Id="rId9" Type="http://schemas.openxmlformats.org/officeDocument/2006/relationships/slide" Target="slide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13" Type="http://schemas.openxmlformats.org/officeDocument/2006/relationships/oleObject" Target="../embeddings/oleObject5.bin"/><Relationship Id="rId3" Type="http://schemas.openxmlformats.org/officeDocument/2006/relationships/notesSlide" Target="../notesSlides/notesSlide3.xml"/><Relationship Id="rId7" Type="http://schemas.openxmlformats.org/officeDocument/2006/relationships/oleObject" Target="../embeddings/oleObject2.bin"/><Relationship Id="rId12" Type="http://schemas.openxmlformats.org/officeDocument/2006/relationships/image" Target="../media/image5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7.bin"/><Relationship Id="rId1" Type="http://schemas.openxmlformats.org/officeDocument/2006/relationships/vmlDrawing" Target="../drawings/vmlDrawing1.vml"/><Relationship Id="rId6" Type="http://schemas.openxmlformats.org/officeDocument/2006/relationships/slide" Target="slide22.xml"/><Relationship Id="rId11" Type="http://schemas.openxmlformats.org/officeDocument/2006/relationships/oleObject" Target="../embeddings/oleObject4.bin"/><Relationship Id="rId5" Type="http://schemas.openxmlformats.org/officeDocument/2006/relationships/image" Target="../media/image2.wmf"/><Relationship Id="rId15" Type="http://schemas.openxmlformats.org/officeDocument/2006/relationships/image" Target="../media/image6.wmf"/><Relationship Id="rId10" Type="http://schemas.openxmlformats.org/officeDocument/2006/relationships/image" Target="../media/image4.wmf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3.bin"/><Relationship Id="rId14" Type="http://schemas.openxmlformats.org/officeDocument/2006/relationships/oleObject" Target="../embeddings/oleObject6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wmf"/><Relationship Id="rId11" Type="http://schemas.openxmlformats.org/officeDocument/2006/relationships/oleObject" Target="../embeddings/oleObject13.bin"/><Relationship Id="rId5" Type="http://schemas.openxmlformats.org/officeDocument/2006/relationships/oleObject" Target="../embeddings/oleObject9.bin"/><Relationship Id="rId10" Type="http://schemas.openxmlformats.org/officeDocument/2006/relationships/oleObject" Target="../embeddings/oleObject12.bin"/><Relationship Id="rId4" Type="http://schemas.openxmlformats.org/officeDocument/2006/relationships/image" Target="../media/image7.wmf"/><Relationship Id="rId9" Type="http://schemas.openxmlformats.org/officeDocument/2006/relationships/oleObject" Target="../embeddings/oleObject11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13" Type="http://schemas.openxmlformats.org/officeDocument/2006/relationships/oleObject" Target="../embeddings/oleObject19.bin"/><Relationship Id="rId3" Type="http://schemas.openxmlformats.org/officeDocument/2006/relationships/oleObject" Target="../embeddings/oleObject14.bin"/><Relationship Id="rId7" Type="http://schemas.openxmlformats.org/officeDocument/2006/relationships/image" Target="../media/image3.wmf"/><Relationship Id="rId12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5.bin"/><Relationship Id="rId11" Type="http://schemas.openxmlformats.org/officeDocument/2006/relationships/image" Target="../media/image5.wmf"/><Relationship Id="rId5" Type="http://schemas.openxmlformats.org/officeDocument/2006/relationships/slide" Target="slide23.xml"/><Relationship Id="rId15" Type="http://schemas.openxmlformats.org/officeDocument/2006/relationships/oleObject" Target="../embeddings/oleObject20.bin"/><Relationship Id="rId10" Type="http://schemas.openxmlformats.org/officeDocument/2006/relationships/oleObject" Target="../embeddings/oleObject17.bin"/><Relationship Id="rId4" Type="http://schemas.openxmlformats.org/officeDocument/2006/relationships/image" Target="../media/image2.wmf"/><Relationship Id="rId9" Type="http://schemas.openxmlformats.org/officeDocument/2006/relationships/image" Target="../media/image4.wmf"/><Relationship Id="rId14" Type="http://schemas.openxmlformats.org/officeDocument/2006/relationships/image" Target="../media/image6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3.bin"/><Relationship Id="rId5" Type="http://schemas.openxmlformats.org/officeDocument/2006/relationships/oleObject" Target="../embeddings/oleObject22.bin"/><Relationship Id="rId4" Type="http://schemas.openxmlformats.org/officeDocument/2006/relationships/image" Target="../media/image10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13" Type="http://schemas.openxmlformats.org/officeDocument/2006/relationships/image" Target="../media/image14.wmf"/><Relationship Id="rId3" Type="http://schemas.openxmlformats.org/officeDocument/2006/relationships/oleObject" Target="../embeddings/oleObject26.bin"/><Relationship Id="rId7" Type="http://schemas.openxmlformats.org/officeDocument/2006/relationships/oleObject" Target="../embeddings/oleObject28.bin"/><Relationship Id="rId12" Type="http://schemas.openxmlformats.org/officeDocument/2006/relationships/oleObject" Target="../embeddings/oleObject32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35.bin"/><Relationship Id="rId1" Type="http://schemas.openxmlformats.org/officeDocument/2006/relationships/vmlDrawing" Target="../drawings/vmlDrawing5.vml"/><Relationship Id="rId6" Type="http://schemas.openxmlformats.org/officeDocument/2006/relationships/image" Target="../media/image12.wmf"/><Relationship Id="rId11" Type="http://schemas.openxmlformats.org/officeDocument/2006/relationships/oleObject" Target="../embeddings/oleObject31.bin"/><Relationship Id="rId5" Type="http://schemas.openxmlformats.org/officeDocument/2006/relationships/oleObject" Target="../embeddings/oleObject27.bin"/><Relationship Id="rId15" Type="http://schemas.openxmlformats.org/officeDocument/2006/relationships/oleObject" Target="../embeddings/oleObject34.bin"/><Relationship Id="rId10" Type="http://schemas.openxmlformats.org/officeDocument/2006/relationships/oleObject" Target="../embeddings/oleObject30.bin"/><Relationship Id="rId4" Type="http://schemas.openxmlformats.org/officeDocument/2006/relationships/image" Target="../media/image11.wmf"/><Relationship Id="rId9" Type="http://schemas.openxmlformats.org/officeDocument/2006/relationships/oleObject" Target="../embeddings/oleObject29.bin"/><Relationship Id="rId14" Type="http://schemas.openxmlformats.org/officeDocument/2006/relationships/oleObject" Target="../embeddings/oleObject33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2033588" y="127000"/>
            <a:ext cx="55864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>
                <a:latin typeface="VNI-Times" pitchFamily="2" charset="0"/>
              </a:rPr>
              <a:t>KIEÅM TRA BAØI CUÕ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220663" y="668338"/>
            <a:ext cx="9685337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>
                <a:latin typeface=".VnTime" pitchFamily="34" charset="0"/>
              </a:rPr>
              <a:t>C©u 1: T×m c¸c tËp hîp ¦(4), ¦(6). T×m c¸c phÇn tö chung cña hai tËp hîp ®ã?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893763" y="2259013"/>
            <a:ext cx="29305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VNI-Times" pitchFamily="2" charset="0"/>
              </a:rPr>
              <a:t>Ö(4) = {    ;   ; 4}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914400" y="2654300"/>
            <a:ext cx="36195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VNI-Times" pitchFamily="2" charset="0"/>
              </a:rPr>
              <a:t>Ö(6) = {   ;    ; 3; 6}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220663" y="3365500"/>
            <a:ext cx="91630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>
                <a:latin typeface=".VnTime" pitchFamily="34" charset="0"/>
              </a:rPr>
              <a:t>C©u 2: T×m c¸c tËp hîp B(4), B(6). T×m c¸c phÇn tö chung cña hai tËp hîp ®ã?</a:t>
            </a: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839788" y="4838700"/>
            <a:ext cx="5667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>
                <a:latin typeface="VNI-Times" pitchFamily="2" charset="0"/>
              </a:rPr>
              <a:t>B(4) = {  ; 4; 8;    ; 16; 20;     ;…}</a:t>
            </a:r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1198563" y="5373688"/>
            <a:ext cx="56816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VNI-Times" pitchFamily="2" charset="0"/>
              </a:rPr>
              <a:t>B(6) = {   ; 6 ;      ; 18 ;     ; …}</a:t>
            </a:r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1487488" y="2259013"/>
            <a:ext cx="17192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>
                <a:latin typeface="VNI-Times" pitchFamily="2" charset="0"/>
              </a:rPr>
              <a:t>1</a:t>
            </a:r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1966913" y="2667000"/>
            <a:ext cx="685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>
                <a:latin typeface="VNI-Times" pitchFamily="2" charset="0"/>
              </a:rPr>
              <a:t>1</a:t>
            </a:r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2514600" y="2271713"/>
            <a:ext cx="5635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>
                <a:latin typeface="VNI-Times" pitchFamily="2" charset="0"/>
              </a:rPr>
              <a:t>2</a:t>
            </a:r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2470150" y="2681288"/>
            <a:ext cx="5635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>
                <a:latin typeface="VNI-Times" pitchFamily="2" charset="0"/>
              </a:rPr>
              <a:t>2</a:t>
            </a:r>
          </a:p>
        </p:txBody>
      </p:sp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2433638" y="4838700"/>
            <a:ext cx="38576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>
                <a:latin typeface="VNI-Times" pitchFamily="2" charset="0"/>
              </a:rPr>
              <a:t>0</a:t>
            </a:r>
          </a:p>
        </p:txBody>
      </p:sp>
      <p:sp>
        <p:nvSpPr>
          <p:cNvPr id="7182" name="Text Box 14"/>
          <p:cNvSpPr txBox="1">
            <a:spLocks noChangeArrowheads="1"/>
          </p:cNvSpPr>
          <p:nvPr/>
        </p:nvSpPr>
        <p:spPr bwMode="auto">
          <a:xfrm>
            <a:off x="2417763" y="5373688"/>
            <a:ext cx="3841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>
                <a:latin typeface="VNI-Times" pitchFamily="2" charset="0"/>
              </a:rPr>
              <a:t>0</a:t>
            </a:r>
          </a:p>
        </p:txBody>
      </p:sp>
      <p:sp>
        <p:nvSpPr>
          <p:cNvPr id="7183" name="Text Box 15"/>
          <p:cNvSpPr txBox="1">
            <a:spLocks noChangeArrowheads="1"/>
          </p:cNvSpPr>
          <p:nvPr/>
        </p:nvSpPr>
        <p:spPr bwMode="auto">
          <a:xfrm>
            <a:off x="3429000" y="4838700"/>
            <a:ext cx="6064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>
                <a:latin typeface="VNI-Times" pitchFamily="2" charset="0"/>
              </a:rPr>
              <a:t>12</a:t>
            </a:r>
          </a:p>
        </p:txBody>
      </p:sp>
      <p:sp>
        <p:nvSpPr>
          <p:cNvPr id="7184" name="Text Box 16"/>
          <p:cNvSpPr txBox="1">
            <a:spLocks noChangeArrowheads="1"/>
          </p:cNvSpPr>
          <p:nvPr/>
        </p:nvSpPr>
        <p:spPr bwMode="auto">
          <a:xfrm>
            <a:off x="5032375" y="4876800"/>
            <a:ext cx="6064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>
                <a:latin typeface="VNI-Times" pitchFamily="2" charset="0"/>
              </a:rPr>
              <a:t>24</a:t>
            </a:r>
          </a:p>
        </p:txBody>
      </p:sp>
      <p:sp>
        <p:nvSpPr>
          <p:cNvPr id="7185" name="Text Box 17"/>
          <p:cNvSpPr txBox="1">
            <a:spLocks noChangeArrowheads="1"/>
          </p:cNvSpPr>
          <p:nvPr/>
        </p:nvSpPr>
        <p:spPr bwMode="auto">
          <a:xfrm>
            <a:off x="4556125" y="5373688"/>
            <a:ext cx="60483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>
                <a:latin typeface="VNI-Times" pitchFamily="2" charset="0"/>
              </a:rPr>
              <a:t>24</a:t>
            </a:r>
          </a:p>
        </p:txBody>
      </p:sp>
      <p:sp>
        <p:nvSpPr>
          <p:cNvPr id="7186" name="Text Box 18"/>
          <p:cNvSpPr txBox="1">
            <a:spLocks noChangeArrowheads="1"/>
          </p:cNvSpPr>
          <p:nvPr/>
        </p:nvSpPr>
        <p:spPr bwMode="auto">
          <a:xfrm>
            <a:off x="3255963" y="5373688"/>
            <a:ext cx="6048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>
                <a:latin typeface="VNI-Times" pitchFamily="2" charset="0"/>
              </a:rPr>
              <a:t>12</a:t>
            </a: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0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41" dur="500" autoRev="1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2" dur="500" autoRev="1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3" dur="500" autoRev="1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0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45" dur="500" autoRev="1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6" dur="500" autoRev="1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7" dur="500" autoRev="1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0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49" dur="500" autoRev="1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0" dur="500" autoRev="1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1" dur="500" autoRev="1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0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53" dur="500" autoRev="1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4" dur="500" autoRev="1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5" dur="500" autoRev="1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0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90" dur="500" autoRev="1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1" dur="500" autoRev="1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2" dur="500" autoRev="1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20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94" dur="500" autoRev="1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5" dur="500" autoRev="1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6" dur="500" autoRev="1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20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98" dur="500" autoRev="1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9" dur="500" autoRev="1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0" dur="500" autoRev="1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20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02" dur="500" autoRev="1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3" dur="500" autoRev="1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4" dur="500" autoRev="1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0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06" dur="500" autoRev="1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7" dur="500" autoRev="1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8" dur="500" autoRev="1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20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10" dur="500" autoRev="1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1" dur="500" autoRev="1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2" dur="500" autoRev="1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/>
      <p:bldP spid="7172" grpId="0"/>
      <p:bldP spid="7173" grpId="0"/>
      <p:bldP spid="7174" grpId="0"/>
      <p:bldP spid="7175" grpId="0"/>
      <p:bldP spid="7176" grpId="0"/>
      <p:bldP spid="7177" grpId="0"/>
      <p:bldP spid="7177" grpId="1"/>
      <p:bldP spid="7178" grpId="0"/>
      <p:bldP spid="7178" grpId="1"/>
      <p:bldP spid="7179" grpId="0"/>
      <p:bldP spid="7179" grpId="1"/>
      <p:bldP spid="7180" grpId="0"/>
      <p:bldP spid="7180" grpId="1"/>
      <p:bldP spid="7181" grpId="0"/>
      <p:bldP spid="7181" grpId="1"/>
      <p:bldP spid="7182" grpId="0"/>
      <p:bldP spid="7182" grpId="1"/>
      <p:bldP spid="7183" grpId="0"/>
      <p:bldP spid="7183" grpId="1"/>
      <p:bldP spid="7184" grpId="0"/>
      <p:bldP spid="7184" grpId="1"/>
      <p:bldP spid="7185" grpId="0"/>
      <p:bldP spid="7185" grpId="1"/>
      <p:bldP spid="7186" grpId="0"/>
      <p:bldP spid="7186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19" name="Group 43"/>
          <p:cNvGrpSpPr>
            <a:grpSpLocks/>
          </p:cNvGrpSpPr>
          <p:nvPr/>
        </p:nvGrpSpPr>
        <p:grpSpPr bwMode="auto">
          <a:xfrm>
            <a:off x="609600" y="1524000"/>
            <a:ext cx="3990975" cy="2740025"/>
            <a:chOff x="412" y="874"/>
            <a:chExt cx="2514" cy="1726"/>
          </a:xfrm>
        </p:grpSpPr>
        <p:grpSp>
          <p:nvGrpSpPr>
            <p:cNvPr id="24580" name="Group 4"/>
            <p:cNvGrpSpPr>
              <a:grpSpLocks/>
            </p:cNvGrpSpPr>
            <p:nvPr/>
          </p:nvGrpSpPr>
          <p:grpSpPr bwMode="auto">
            <a:xfrm>
              <a:off x="412" y="874"/>
              <a:ext cx="2514" cy="1412"/>
              <a:chOff x="540" y="876"/>
              <a:chExt cx="2028" cy="1284"/>
            </a:xfrm>
          </p:grpSpPr>
          <p:sp>
            <p:nvSpPr>
              <p:cNvPr id="24581" name="Oval 5"/>
              <p:cNvSpPr>
                <a:spLocks noChangeArrowheads="1"/>
              </p:cNvSpPr>
              <p:nvPr/>
            </p:nvSpPr>
            <p:spPr bwMode="auto">
              <a:xfrm rot="-1200814">
                <a:off x="540" y="876"/>
                <a:ext cx="2028" cy="1284"/>
              </a:xfrm>
              <a:prstGeom prst="ellips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582" name="AutoShape 6"/>
              <p:cNvSpPr>
                <a:spLocks noChangeArrowheads="1"/>
              </p:cNvSpPr>
              <p:nvPr/>
            </p:nvSpPr>
            <p:spPr bwMode="auto">
              <a:xfrm>
                <a:off x="960" y="1740"/>
                <a:ext cx="72" cy="60"/>
              </a:xfrm>
              <a:prstGeom prst="flowChartConnector">
                <a:avLst/>
              </a:prstGeom>
              <a:solidFill>
                <a:schemeClr val="accent1"/>
              </a:solidFill>
              <a:ln w="9525">
                <a:solidFill>
                  <a:srgbClr val="3366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583" name="Oval 7"/>
              <p:cNvSpPr>
                <a:spLocks noChangeArrowheads="1"/>
              </p:cNvSpPr>
              <p:nvPr/>
            </p:nvSpPr>
            <p:spPr bwMode="auto">
              <a:xfrm>
                <a:off x="1908" y="1044"/>
                <a:ext cx="56" cy="7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rgbClr val="3366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584" name="Oval 8"/>
              <p:cNvSpPr>
                <a:spLocks noChangeArrowheads="1"/>
              </p:cNvSpPr>
              <p:nvPr/>
            </p:nvSpPr>
            <p:spPr bwMode="auto">
              <a:xfrm>
                <a:off x="2124" y="1488"/>
                <a:ext cx="96" cy="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rgbClr val="3366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585" name="Text Box 9"/>
              <p:cNvSpPr txBox="1">
                <a:spLocks noChangeArrowheads="1"/>
              </p:cNvSpPr>
              <p:nvPr/>
            </p:nvSpPr>
            <p:spPr bwMode="auto">
              <a:xfrm>
                <a:off x="1452" y="888"/>
                <a:ext cx="696" cy="4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4000">
                    <a:latin typeface="VNI-Times" pitchFamily="2" charset="0"/>
                  </a:rPr>
                  <a:t>1</a:t>
                </a:r>
              </a:p>
            </p:txBody>
          </p:sp>
          <p:sp>
            <p:nvSpPr>
              <p:cNvPr id="24586" name="Text Box 10"/>
              <p:cNvSpPr txBox="1">
                <a:spLocks noChangeArrowheads="1"/>
              </p:cNvSpPr>
              <p:nvPr/>
            </p:nvSpPr>
            <p:spPr bwMode="auto">
              <a:xfrm>
                <a:off x="1932" y="1464"/>
                <a:ext cx="372" cy="4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4000">
                    <a:latin typeface="VNI-Times" pitchFamily="2" charset="0"/>
                  </a:rPr>
                  <a:t>2</a:t>
                </a:r>
              </a:p>
            </p:txBody>
          </p:sp>
          <p:sp>
            <p:nvSpPr>
              <p:cNvPr id="24587" name="Text Box 11"/>
              <p:cNvSpPr txBox="1">
                <a:spLocks noChangeArrowheads="1"/>
              </p:cNvSpPr>
              <p:nvPr/>
            </p:nvSpPr>
            <p:spPr bwMode="auto">
              <a:xfrm>
                <a:off x="744" y="1632"/>
                <a:ext cx="240" cy="4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4000">
                    <a:latin typeface="VNI-Times" pitchFamily="2" charset="0"/>
                  </a:rPr>
                  <a:t>4</a:t>
                </a:r>
              </a:p>
            </p:txBody>
          </p:sp>
        </p:grpSp>
        <p:sp>
          <p:nvSpPr>
            <p:cNvPr id="24588" name="Line 12"/>
            <p:cNvSpPr>
              <a:spLocks noChangeShapeType="1"/>
            </p:cNvSpPr>
            <p:nvPr/>
          </p:nvSpPr>
          <p:spPr bwMode="auto">
            <a:xfrm>
              <a:off x="1334" y="2349"/>
              <a:ext cx="0" cy="25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4589" name="Text Box 13"/>
          <p:cNvSpPr txBox="1">
            <a:spLocks noChangeArrowheads="1"/>
          </p:cNvSpPr>
          <p:nvPr/>
        </p:nvSpPr>
        <p:spPr bwMode="auto">
          <a:xfrm>
            <a:off x="1173163" y="4257675"/>
            <a:ext cx="31178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>
                <a:latin typeface="VNI-Times" pitchFamily="2" charset="0"/>
              </a:rPr>
              <a:t>Ö(4)</a:t>
            </a:r>
          </a:p>
        </p:txBody>
      </p:sp>
      <p:grpSp>
        <p:nvGrpSpPr>
          <p:cNvPr id="24618" name="Group 42"/>
          <p:cNvGrpSpPr>
            <a:grpSpLocks/>
          </p:cNvGrpSpPr>
          <p:nvPr/>
        </p:nvGrpSpPr>
        <p:grpSpPr bwMode="auto">
          <a:xfrm>
            <a:off x="2359025" y="1066800"/>
            <a:ext cx="3921125" cy="2947988"/>
            <a:chOff x="3072" y="720"/>
            <a:chExt cx="2470" cy="1857"/>
          </a:xfrm>
        </p:grpSpPr>
        <p:grpSp>
          <p:nvGrpSpPr>
            <p:cNvPr id="24591" name="Group 15"/>
            <p:cNvGrpSpPr>
              <a:grpSpLocks/>
            </p:cNvGrpSpPr>
            <p:nvPr/>
          </p:nvGrpSpPr>
          <p:grpSpPr bwMode="auto">
            <a:xfrm>
              <a:off x="3072" y="720"/>
              <a:ext cx="2470" cy="1372"/>
              <a:chOff x="2916" y="276"/>
              <a:chExt cx="1992" cy="1239"/>
            </a:xfrm>
          </p:grpSpPr>
          <p:grpSp>
            <p:nvGrpSpPr>
              <p:cNvPr id="24592" name="Group 16"/>
              <p:cNvGrpSpPr>
                <a:grpSpLocks/>
              </p:cNvGrpSpPr>
              <p:nvPr/>
            </p:nvGrpSpPr>
            <p:grpSpPr bwMode="auto">
              <a:xfrm>
                <a:off x="2916" y="276"/>
                <a:ext cx="1992" cy="1176"/>
                <a:chOff x="1356" y="624"/>
                <a:chExt cx="1992" cy="1176"/>
              </a:xfrm>
            </p:grpSpPr>
            <p:sp>
              <p:nvSpPr>
                <p:cNvPr id="24593" name="Oval 17"/>
                <p:cNvSpPr>
                  <a:spLocks noChangeArrowheads="1"/>
                </p:cNvSpPr>
                <p:nvPr/>
              </p:nvSpPr>
              <p:spPr bwMode="auto">
                <a:xfrm rot="-1094297">
                  <a:off x="1356" y="696"/>
                  <a:ext cx="1992" cy="1104"/>
                </a:xfrm>
                <a:prstGeom prst="ellipse">
                  <a:avLst/>
                </a:prstGeom>
                <a:noFill/>
                <a:ln w="38100">
                  <a:solidFill>
                    <a:srgbClr val="FFFF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594" name="Oval 18"/>
                <p:cNvSpPr>
                  <a:spLocks noChangeArrowheads="1"/>
                </p:cNvSpPr>
                <p:nvPr/>
              </p:nvSpPr>
              <p:spPr bwMode="auto">
                <a:xfrm>
                  <a:off x="2664" y="816"/>
                  <a:ext cx="60" cy="5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rgbClr val="3366FF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595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2712" y="624"/>
                  <a:ext cx="264" cy="3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4000">
                      <a:latin typeface="VNI-Times" pitchFamily="2" charset="0"/>
                    </a:rPr>
                    <a:t>3</a:t>
                  </a:r>
                </a:p>
              </p:txBody>
            </p:sp>
            <p:sp>
              <p:nvSpPr>
                <p:cNvPr id="24596" name="Oval 20"/>
                <p:cNvSpPr>
                  <a:spLocks noChangeArrowheads="1"/>
                </p:cNvSpPr>
                <p:nvPr/>
              </p:nvSpPr>
              <p:spPr bwMode="auto">
                <a:xfrm>
                  <a:off x="2928" y="1320"/>
                  <a:ext cx="84" cy="6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rgbClr val="3366FF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597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2664" y="1176"/>
                  <a:ext cx="300" cy="3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4000">
                      <a:latin typeface="VNI-Times" pitchFamily="2" charset="0"/>
                    </a:rPr>
                    <a:t>6</a:t>
                  </a:r>
                </a:p>
              </p:txBody>
            </p:sp>
          </p:grpSp>
          <p:sp>
            <p:nvSpPr>
              <p:cNvPr id="24598" name="Oval 22"/>
              <p:cNvSpPr>
                <a:spLocks noChangeArrowheads="1"/>
              </p:cNvSpPr>
              <p:nvPr/>
            </p:nvSpPr>
            <p:spPr bwMode="auto">
              <a:xfrm>
                <a:off x="3396" y="696"/>
                <a:ext cx="56" cy="7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rgbClr val="3366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599" name="Oval 23"/>
              <p:cNvSpPr>
                <a:spLocks noChangeArrowheads="1"/>
              </p:cNvSpPr>
              <p:nvPr/>
            </p:nvSpPr>
            <p:spPr bwMode="auto">
              <a:xfrm>
                <a:off x="3612" y="1140"/>
                <a:ext cx="96" cy="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rgbClr val="3366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600" name="Text Box 24"/>
              <p:cNvSpPr txBox="1">
                <a:spLocks noChangeArrowheads="1"/>
              </p:cNvSpPr>
              <p:nvPr/>
            </p:nvSpPr>
            <p:spPr bwMode="auto">
              <a:xfrm>
                <a:off x="2940" y="540"/>
                <a:ext cx="696" cy="3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4000">
                    <a:latin typeface="VNI-Times" pitchFamily="2" charset="0"/>
                  </a:rPr>
                  <a:t>1</a:t>
                </a:r>
              </a:p>
            </p:txBody>
          </p:sp>
          <p:sp>
            <p:nvSpPr>
              <p:cNvPr id="24601" name="Text Box 25"/>
              <p:cNvSpPr txBox="1">
                <a:spLocks noChangeArrowheads="1"/>
              </p:cNvSpPr>
              <p:nvPr/>
            </p:nvSpPr>
            <p:spPr bwMode="auto">
              <a:xfrm>
                <a:off x="3420" y="1116"/>
                <a:ext cx="372" cy="3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4000">
                    <a:latin typeface="VNI-Times" pitchFamily="2" charset="0"/>
                  </a:rPr>
                  <a:t>2</a:t>
                </a:r>
              </a:p>
            </p:txBody>
          </p:sp>
        </p:grpSp>
        <p:sp>
          <p:nvSpPr>
            <p:cNvPr id="24602" name="Line 26"/>
            <p:cNvSpPr>
              <a:spLocks noChangeShapeType="1"/>
            </p:cNvSpPr>
            <p:nvPr/>
          </p:nvSpPr>
          <p:spPr bwMode="auto">
            <a:xfrm>
              <a:off x="5244" y="1580"/>
              <a:ext cx="0" cy="997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4603" name="Text Box 27"/>
          <p:cNvSpPr txBox="1">
            <a:spLocks noChangeArrowheads="1"/>
          </p:cNvSpPr>
          <p:nvPr/>
        </p:nvSpPr>
        <p:spPr bwMode="auto">
          <a:xfrm>
            <a:off x="4927600" y="4057650"/>
            <a:ext cx="21256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>
                <a:latin typeface="VNI-Times" pitchFamily="2" charset="0"/>
              </a:rPr>
              <a:t>Ö(6)</a:t>
            </a:r>
          </a:p>
        </p:txBody>
      </p:sp>
      <p:sp>
        <p:nvSpPr>
          <p:cNvPr id="24612" name="Text Box 36"/>
          <p:cNvSpPr txBox="1">
            <a:spLocks noChangeArrowheads="1"/>
          </p:cNvSpPr>
          <p:nvPr/>
        </p:nvSpPr>
        <p:spPr bwMode="auto">
          <a:xfrm>
            <a:off x="2830513" y="4176713"/>
            <a:ext cx="257651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>
                <a:solidFill>
                  <a:srgbClr val="FFFF00"/>
                </a:solidFill>
                <a:latin typeface="VNI-Times" pitchFamily="2" charset="0"/>
              </a:rPr>
              <a:t>ÖC(4;6)</a:t>
            </a:r>
          </a:p>
        </p:txBody>
      </p:sp>
      <p:grpSp>
        <p:nvGrpSpPr>
          <p:cNvPr id="24613" name="Group 37"/>
          <p:cNvGrpSpPr>
            <a:grpSpLocks/>
          </p:cNvGrpSpPr>
          <p:nvPr/>
        </p:nvGrpSpPr>
        <p:grpSpPr bwMode="auto">
          <a:xfrm>
            <a:off x="457200" y="5486400"/>
            <a:ext cx="9144000" cy="701675"/>
            <a:chOff x="240" y="2772"/>
            <a:chExt cx="5760" cy="442"/>
          </a:xfrm>
        </p:grpSpPr>
        <p:sp>
          <p:nvSpPr>
            <p:cNvPr id="24614" name="Text Box 38"/>
            <p:cNvSpPr txBox="1">
              <a:spLocks noChangeArrowheads="1"/>
            </p:cNvSpPr>
            <p:nvPr/>
          </p:nvSpPr>
          <p:spPr bwMode="auto">
            <a:xfrm>
              <a:off x="240" y="2772"/>
              <a:ext cx="5760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000">
                  <a:latin typeface=".VnTime" pitchFamily="34" charset="0"/>
                </a:rPr>
                <a:t>Nh­ vËy : ¦(4)       ¦(6) =</a:t>
              </a:r>
            </a:p>
          </p:txBody>
        </p:sp>
        <p:graphicFrame>
          <p:nvGraphicFramePr>
            <p:cNvPr id="24615" name="Object 39"/>
            <p:cNvGraphicFramePr>
              <a:graphicFrameLocks noChangeAspect="1"/>
            </p:cNvGraphicFramePr>
            <p:nvPr/>
          </p:nvGraphicFramePr>
          <p:xfrm>
            <a:off x="2242" y="2800"/>
            <a:ext cx="496" cy="3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616" name="Equation" r:id="rId3" imgW="177480" imgH="139680" progId="Equation.DSMT4">
                    <p:embed/>
                  </p:oleObj>
                </mc:Choice>
                <mc:Fallback>
                  <p:oleObj name="Equation" r:id="rId3" imgW="177480" imgH="139680" progId="Equation.DSMT4">
                    <p:embed/>
                    <p:pic>
                      <p:nvPicPr>
                        <p:cNvPr id="0" name="Picture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42" y="2800"/>
                          <a:ext cx="496" cy="39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4616" name="Rectangle 40"/>
          <p:cNvSpPr>
            <a:spLocks noChangeArrowheads="1"/>
          </p:cNvSpPr>
          <p:nvPr/>
        </p:nvSpPr>
        <p:spPr bwMode="auto">
          <a:xfrm>
            <a:off x="990600" y="304800"/>
            <a:ext cx="7956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>
                <a:solidFill>
                  <a:srgbClr val="FFFF00"/>
                </a:solidFill>
                <a:latin typeface="VNI-Times" pitchFamily="2" charset="0"/>
              </a:rPr>
              <a:t>Tiết 29: ÖÔÙC CHUNG VAØ BOÄI CHUNG</a:t>
            </a:r>
          </a:p>
        </p:txBody>
      </p:sp>
      <p:grpSp>
        <p:nvGrpSpPr>
          <p:cNvPr id="24629" name="Group 53"/>
          <p:cNvGrpSpPr>
            <a:grpSpLocks/>
          </p:cNvGrpSpPr>
          <p:nvPr/>
        </p:nvGrpSpPr>
        <p:grpSpPr bwMode="auto">
          <a:xfrm>
            <a:off x="2514600" y="1568450"/>
            <a:ext cx="1865313" cy="2840038"/>
            <a:chOff x="1920" y="672"/>
            <a:chExt cx="1175" cy="1789"/>
          </a:xfrm>
        </p:grpSpPr>
        <p:grpSp>
          <p:nvGrpSpPr>
            <p:cNvPr id="24622" name="Group 46"/>
            <p:cNvGrpSpPr>
              <a:grpSpLocks/>
            </p:cNvGrpSpPr>
            <p:nvPr/>
          </p:nvGrpSpPr>
          <p:grpSpPr bwMode="auto">
            <a:xfrm>
              <a:off x="1920" y="672"/>
              <a:ext cx="1175" cy="1018"/>
              <a:chOff x="1524" y="852"/>
              <a:chExt cx="948" cy="972"/>
            </a:xfrm>
          </p:grpSpPr>
          <p:sp>
            <p:nvSpPr>
              <p:cNvPr id="24623" name="Line 47"/>
              <p:cNvSpPr>
                <a:spLocks noChangeShapeType="1"/>
              </p:cNvSpPr>
              <p:nvPr/>
            </p:nvSpPr>
            <p:spPr bwMode="auto">
              <a:xfrm flipH="1">
                <a:off x="1668" y="852"/>
                <a:ext cx="288" cy="888"/>
              </a:xfrm>
              <a:prstGeom prst="line">
                <a:avLst/>
              </a:prstGeom>
              <a:noFill/>
              <a:ln w="9525">
                <a:solidFill>
                  <a:srgbClr val="FF33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624" name="Line 48"/>
              <p:cNvSpPr>
                <a:spLocks noChangeShapeType="1"/>
              </p:cNvSpPr>
              <p:nvPr/>
            </p:nvSpPr>
            <p:spPr bwMode="auto">
              <a:xfrm flipH="1">
                <a:off x="1872" y="900"/>
                <a:ext cx="276" cy="900"/>
              </a:xfrm>
              <a:prstGeom prst="line">
                <a:avLst/>
              </a:prstGeom>
              <a:noFill/>
              <a:ln w="9525">
                <a:solidFill>
                  <a:srgbClr val="FF33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625" name="Line 49"/>
              <p:cNvSpPr>
                <a:spLocks noChangeShapeType="1"/>
              </p:cNvSpPr>
              <p:nvPr/>
            </p:nvSpPr>
            <p:spPr bwMode="auto">
              <a:xfrm flipH="1">
                <a:off x="2088" y="1020"/>
                <a:ext cx="276" cy="804"/>
              </a:xfrm>
              <a:prstGeom prst="line">
                <a:avLst/>
              </a:prstGeom>
              <a:noFill/>
              <a:ln w="9525">
                <a:solidFill>
                  <a:srgbClr val="FF33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626" name="Line 50"/>
              <p:cNvSpPr>
                <a:spLocks noChangeShapeType="1"/>
              </p:cNvSpPr>
              <p:nvPr/>
            </p:nvSpPr>
            <p:spPr bwMode="auto">
              <a:xfrm flipH="1">
                <a:off x="1524" y="1044"/>
                <a:ext cx="168" cy="528"/>
              </a:xfrm>
              <a:prstGeom prst="line">
                <a:avLst/>
              </a:prstGeom>
              <a:noFill/>
              <a:ln w="9525">
                <a:solidFill>
                  <a:srgbClr val="FF33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627" name="Line 51"/>
              <p:cNvSpPr>
                <a:spLocks noChangeShapeType="1"/>
              </p:cNvSpPr>
              <p:nvPr/>
            </p:nvSpPr>
            <p:spPr bwMode="auto">
              <a:xfrm flipH="1">
                <a:off x="2304" y="1164"/>
                <a:ext cx="168" cy="588"/>
              </a:xfrm>
              <a:prstGeom prst="line">
                <a:avLst/>
              </a:prstGeom>
              <a:noFill/>
              <a:ln w="9525">
                <a:solidFill>
                  <a:srgbClr val="FF33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4628" name="Line 52"/>
            <p:cNvSpPr>
              <a:spLocks noChangeShapeType="1"/>
            </p:cNvSpPr>
            <p:nvPr/>
          </p:nvSpPr>
          <p:spPr bwMode="auto">
            <a:xfrm>
              <a:off x="2718" y="1644"/>
              <a:ext cx="0" cy="817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4630" name="Text Box 54"/>
          <p:cNvSpPr txBox="1">
            <a:spLocks noChangeArrowheads="1"/>
          </p:cNvSpPr>
          <p:nvPr/>
        </p:nvSpPr>
        <p:spPr bwMode="auto">
          <a:xfrm>
            <a:off x="6172200" y="5702300"/>
            <a:ext cx="2286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Arial" charset="0"/>
            </a:endParaRPr>
          </a:p>
        </p:txBody>
      </p:sp>
      <p:sp>
        <p:nvSpPr>
          <p:cNvPr id="24631" name="Text Box 55"/>
          <p:cNvSpPr txBox="1">
            <a:spLocks noChangeArrowheads="1"/>
          </p:cNvSpPr>
          <p:nvPr/>
        </p:nvSpPr>
        <p:spPr bwMode="auto">
          <a:xfrm>
            <a:off x="6172200" y="5486400"/>
            <a:ext cx="2895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>
                <a:solidFill>
                  <a:srgbClr val="FFFF00"/>
                </a:solidFill>
                <a:latin typeface=".VnTime" pitchFamily="34" charset="0"/>
              </a:rPr>
              <a:t>¦C(4,6)</a:t>
            </a: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61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61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6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6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24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4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46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24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4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24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24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24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24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9" grpId="0"/>
      <p:bldP spid="24603" grpId="0"/>
      <p:bldP spid="24612" grpId="0"/>
      <p:bldP spid="246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1219200" y="1676400"/>
            <a:ext cx="8001000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>
                <a:latin typeface=".VnTime" pitchFamily="34" charset="0"/>
              </a:rPr>
              <a:t>Häc thuéc lý thuyÕt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4000">
                <a:latin typeface=".VnTime" pitchFamily="34" charset="0"/>
              </a:rPr>
              <a:t>Lµm c¸c bµi tËp cßn l¹i trong SGK</a:t>
            </a:r>
            <a:r>
              <a:rPr lang="en-US" sz="4000">
                <a:latin typeface="VNI-Times" pitchFamily="2" charset="0"/>
              </a:rPr>
              <a:t> 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4000">
                <a:latin typeface=".VnTime" pitchFamily="34" charset="0"/>
              </a:rPr>
              <a:t>Lµm c¸c bµi tËp</a:t>
            </a:r>
            <a:r>
              <a:rPr lang="en-US">
                <a:latin typeface=".VnTime" pitchFamily="34" charset="0"/>
              </a:rPr>
              <a:t> </a:t>
            </a:r>
            <a:r>
              <a:rPr lang="en-US" sz="4000">
                <a:latin typeface=".VnTime" pitchFamily="34" charset="0"/>
              </a:rPr>
              <a:t> 259, 262, 264,  265</a:t>
            </a:r>
          </a:p>
          <a:p>
            <a:pPr>
              <a:spcBef>
                <a:spcPct val="50000"/>
              </a:spcBef>
            </a:pPr>
            <a:r>
              <a:rPr lang="en-US" sz="4000">
                <a:latin typeface=".VnTime" pitchFamily="34" charset="0"/>
              </a:rPr>
              <a:t>Trong s¸ch bµi tËp trang 46</a:t>
            </a:r>
          </a:p>
          <a:p>
            <a:pPr>
              <a:spcBef>
                <a:spcPct val="50000"/>
              </a:spcBef>
            </a:pPr>
            <a:r>
              <a:rPr lang="en-US" sz="4000">
                <a:latin typeface="VNI-Times" pitchFamily="2" charset="0"/>
              </a:rPr>
              <a:t>- </a:t>
            </a:r>
            <a:r>
              <a:rPr lang="en-US" sz="4000">
                <a:latin typeface=".VnTime" pitchFamily="34" charset="0"/>
              </a:rPr>
              <a:t>Xem c¸c bµi tËp ë phÇn luyÖn tËp vµ so¹n tr­íc bµi ë nhµ. </a:t>
            </a: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4495800" y="5334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Arial" charset="0"/>
            </a:endParaRPr>
          </a:p>
        </p:txBody>
      </p:sp>
      <p:pic>
        <p:nvPicPr>
          <p:cNvPr id="28678" name="Picture 6" descr="j01856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9000" y="139700"/>
            <a:ext cx="3048000" cy="1600200"/>
          </a:xfrm>
          <a:prstGeom prst="rect">
            <a:avLst/>
          </a:prstGeom>
          <a:noFill/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762000" y="4876800"/>
            <a:ext cx="853598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5400">
                <a:solidFill>
                  <a:srgbClr val="FF3300"/>
                </a:solidFill>
                <a:latin typeface=".VnTime" pitchFamily="34" charset="0"/>
              </a:rPr>
              <a:t>Chóc c¸c em lu«n häc giái</a:t>
            </a:r>
            <a:r>
              <a:rPr lang="en-US" sz="5400">
                <a:solidFill>
                  <a:srgbClr val="FF3300"/>
                </a:solidFill>
                <a:latin typeface="VNI-Times" pitchFamily="2" charset="0"/>
              </a:rPr>
              <a:t> !</a:t>
            </a:r>
          </a:p>
        </p:txBody>
      </p:sp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762000" y="990600"/>
            <a:ext cx="8535988" cy="297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5400" b="1" i="1">
                <a:solidFill>
                  <a:srgbClr val="FFFF00"/>
                </a:solidFill>
                <a:latin typeface=".VnTime" pitchFamily="34" charset="0"/>
              </a:rPr>
              <a:t>KÝnh chµo c¸c thÇy c« gi¸o</a:t>
            </a:r>
            <a:endParaRPr lang="en-US" sz="5400" b="1" i="1">
              <a:solidFill>
                <a:srgbClr val="FFFF00"/>
              </a:solidFill>
              <a:latin typeface="VNI-Times" pitchFamily="2" charset="0"/>
            </a:endParaRPr>
          </a:p>
          <a:p>
            <a:pPr algn="ctr">
              <a:spcBef>
                <a:spcPct val="50000"/>
              </a:spcBef>
            </a:pPr>
            <a:r>
              <a:rPr lang="en-US" sz="5400" b="1" i="1">
                <a:solidFill>
                  <a:srgbClr val="FFFF00"/>
                </a:solidFill>
                <a:latin typeface=".VnTime" pitchFamily="34" charset="0"/>
              </a:rPr>
              <a:t>Chóc c¸c thÇy c« gi¸o kháe m¹nh, h¹nh phóc.</a:t>
            </a: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repeatCount="1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1000" autoRev="1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000" autoRev="1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000" autoRev="1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0000"/>
                            </p:stCondLst>
                            <p:childTnLst>
                              <p:par>
                                <p:cTn id="10" presetID="20" presetClass="emph" presetSubtype="0" repeatCount="1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1" dur="1000" autoRev="1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1000" autoRev="1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1000" autoRev="1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8" grpId="0"/>
      <p:bldP spid="3686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box6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048000"/>
            <a:ext cx="3549650" cy="2743200"/>
          </a:xfrm>
          <a:prstGeom prst="rect">
            <a:avLst/>
          </a:prstGeom>
          <a:noFill/>
        </p:spPr>
      </p:pic>
      <p:pic>
        <p:nvPicPr>
          <p:cNvPr id="45059" name="Picture 3" descr="box2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49650" y="3886200"/>
            <a:ext cx="2889250" cy="2743200"/>
          </a:xfrm>
          <a:prstGeom prst="rect">
            <a:avLst/>
          </a:prstGeom>
          <a:noFill/>
        </p:spPr>
      </p:pic>
      <p:pic>
        <p:nvPicPr>
          <p:cNvPr id="45060" name="Picture 4" descr="box3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38900" y="3048000"/>
            <a:ext cx="3467100" cy="2743200"/>
          </a:xfrm>
          <a:prstGeom prst="rect">
            <a:avLst/>
          </a:prstGeom>
          <a:noFill/>
        </p:spPr>
      </p:pic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330200" y="1276350"/>
            <a:ext cx="9163050" cy="197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1" hangingPunct="1"/>
            <a:r>
              <a:rPr lang="en-US" sz="2400" b="1">
                <a:solidFill>
                  <a:srgbClr val="FF0000"/>
                </a:solidFill>
                <a:latin typeface=".VnArial" pitchFamily="34" charset="0"/>
              </a:rPr>
              <a:t>LuËt ch¬i</a:t>
            </a:r>
            <a:r>
              <a:rPr lang="en-US" sz="2400" b="1">
                <a:solidFill>
                  <a:srgbClr val="0000FF"/>
                </a:solidFill>
                <a:latin typeface=".VnArial" pitchFamily="34" charset="0"/>
              </a:rPr>
              <a:t>:  Cã 3 hép quµ kh¸c nhau, trong mçi hép quµ chøa mét c©u hái vµ mét phÇn quµ hÊp dÉn. NÕu tr¶ lêi ®óng c©u hái th× mãn quµ sÏ hiÖn ra. NÕu tr¶ lêi sai th× mãn quµ kh«ng hiÖn ra. Thêi gian suy nghÜ cho mçi c©u lµ 15 gi©y.</a:t>
            </a:r>
            <a:r>
              <a:rPr lang="en-US" sz="2800">
                <a:solidFill>
                  <a:srgbClr val="0000FF"/>
                </a:solidFill>
                <a:latin typeface=".VnArial" pitchFamily="34" charset="0"/>
              </a:rPr>
              <a:t> </a:t>
            </a:r>
            <a:endParaRPr lang="en-US" sz="2800" b="1">
              <a:solidFill>
                <a:srgbClr val="0000FF"/>
              </a:solidFill>
              <a:latin typeface=".VnArial" pitchFamily="34" charset="0"/>
            </a:endParaRPr>
          </a:p>
        </p:txBody>
      </p:sp>
      <p:sp>
        <p:nvSpPr>
          <p:cNvPr id="45062" name="WordArt 6"/>
          <p:cNvSpPr>
            <a:spLocks noChangeArrowheads="1" noChangeShapeType="1" noTextEdit="1"/>
          </p:cNvSpPr>
          <p:nvPr/>
        </p:nvSpPr>
        <p:spPr bwMode="auto">
          <a:xfrm>
            <a:off x="2146300" y="-19050"/>
            <a:ext cx="5943600" cy="116205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.VnTimeH"/>
              </a:rPr>
              <a:t>hép quµ may m¾n</a:t>
            </a:r>
          </a:p>
        </p:txBody>
      </p:sp>
      <p:sp>
        <p:nvSpPr>
          <p:cNvPr id="45063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832850" y="6172200"/>
            <a:ext cx="742950" cy="6858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5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5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05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50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4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39" dur="1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059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450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060"/>
                  </p:tgtEl>
                </p:cond>
              </p:nextCondLst>
            </p:seq>
          </p:childTnLst>
        </p:cTn>
      </p:par>
    </p:tnLst>
    <p:bldLst>
      <p:bldP spid="45061" grpId="0"/>
      <p:bldP spid="4506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2"/>
          <p:cNvSpPr txBox="1">
            <a:spLocks noChangeArrowheads="1"/>
          </p:cNvSpPr>
          <p:nvPr/>
        </p:nvSpPr>
        <p:spPr bwMode="auto">
          <a:xfrm>
            <a:off x="-247650" y="381000"/>
            <a:ext cx="9906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4400" b="1">
                <a:solidFill>
                  <a:srgbClr val="0000FF"/>
                </a:solidFill>
                <a:latin typeface=".VnArial" pitchFamily="34" charset="0"/>
              </a:rPr>
              <a:t>Hép quµ mµu vµng</a:t>
            </a:r>
          </a:p>
        </p:txBody>
      </p:sp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2178050" y="1509713"/>
            <a:ext cx="568483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/>
            <a:r>
              <a:rPr lang="en-US" sz="2800" b="1">
                <a:solidFill>
                  <a:srgbClr val="0000FF"/>
                </a:solidFill>
                <a:latin typeface=".VnArial" pitchFamily="34" charset="0"/>
              </a:rPr>
              <a:t>Kh¼ng ®Þnh sau ®óng hay sai:</a:t>
            </a:r>
          </a:p>
        </p:txBody>
      </p:sp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495300" y="2362200"/>
            <a:ext cx="8915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sz="2400">
                <a:solidFill>
                  <a:srgbClr val="000099"/>
                </a:solidFill>
                <a:latin typeface=".VnArial" pitchFamily="34" charset="0"/>
              </a:rPr>
              <a:t>Gäi P lµ tËp hîp c¸c sè nguyªn tè cßn N lµ tËp hîp c¸c sè tù nhiªn. Khi ®ã giao cña hai tËp hîp P vµ N lµ tËp hîp P.</a:t>
            </a:r>
          </a:p>
        </p:txBody>
      </p:sp>
      <p:sp>
        <p:nvSpPr>
          <p:cNvPr id="46085" name="AutoShape 5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146300" y="4343400"/>
            <a:ext cx="1816100" cy="1219200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CC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</a:rPr>
              <a:t>§óng</a:t>
            </a:r>
          </a:p>
        </p:txBody>
      </p:sp>
      <p:sp>
        <p:nvSpPr>
          <p:cNvPr id="46086" name="AutoShape 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530850" y="4343400"/>
            <a:ext cx="1816100" cy="1219200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CC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</a:rPr>
              <a:t>Sai</a:t>
            </a:r>
          </a:p>
        </p:txBody>
      </p:sp>
      <p:sp>
        <p:nvSpPr>
          <p:cNvPr id="46087" name="Oval 7"/>
          <p:cNvSpPr>
            <a:spLocks noChangeArrowheads="1"/>
          </p:cNvSpPr>
          <p:nvPr/>
        </p:nvSpPr>
        <p:spPr bwMode="auto">
          <a:xfrm>
            <a:off x="7677150" y="152400"/>
            <a:ext cx="1981200" cy="1752600"/>
          </a:xfrm>
          <a:prstGeom prst="ellipse">
            <a:avLst/>
          </a:prstGeom>
          <a:solidFill>
            <a:schemeClr val="bg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9600">
                <a:solidFill>
                  <a:srgbClr val="FF3300"/>
                </a:solidFill>
                <a:latin typeface=".VnBodoniH" pitchFamily="34" charset="0"/>
              </a:rPr>
              <a:t>0</a:t>
            </a:r>
          </a:p>
        </p:txBody>
      </p:sp>
      <p:sp>
        <p:nvSpPr>
          <p:cNvPr id="46088" name="Oval 8"/>
          <p:cNvSpPr>
            <a:spLocks noChangeArrowheads="1"/>
          </p:cNvSpPr>
          <p:nvPr/>
        </p:nvSpPr>
        <p:spPr bwMode="auto">
          <a:xfrm>
            <a:off x="7677150" y="152400"/>
            <a:ext cx="1981200" cy="1752600"/>
          </a:xfrm>
          <a:prstGeom prst="ellipse">
            <a:avLst/>
          </a:prstGeom>
          <a:solidFill>
            <a:schemeClr val="bg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96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46089" name="Oval 9"/>
          <p:cNvSpPr>
            <a:spLocks noChangeArrowheads="1"/>
          </p:cNvSpPr>
          <p:nvPr/>
        </p:nvSpPr>
        <p:spPr bwMode="auto">
          <a:xfrm>
            <a:off x="7677150" y="152400"/>
            <a:ext cx="1981200" cy="1752600"/>
          </a:xfrm>
          <a:prstGeom prst="ellipse">
            <a:avLst/>
          </a:prstGeom>
          <a:solidFill>
            <a:schemeClr val="bg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96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46090" name="Oval 10"/>
          <p:cNvSpPr>
            <a:spLocks noChangeArrowheads="1"/>
          </p:cNvSpPr>
          <p:nvPr/>
        </p:nvSpPr>
        <p:spPr bwMode="auto">
          <a:xfrm>
            <a:off x="7677150" y="152400"/>
            <a:ext cx="1981200" cy="1752600"/>
          </a:xfrm>
          <a:prstGeom prst="ellipse">
            <a:avLst/>
          </a:prstGeom>
          <a:solidFill>
            <a:schemeClr val="bg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96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46091" name="Oval 11"/>
          <p:cNvSpPr>
            <a:spLocks noChangeArrowheads="1"/>
          </p:cNvSpPr>
          <p:nvPr/>
        </p:nvSpPr>
        <p:spPr bwMode="auto">
          <a:xfrm>
            <a:off x="7677150" y="152400"/>
            <a:ext cx="1981200" cy="1752600"/>
          </a:xfrm>
          <a:prstGeom prst="ellipse">
            <a:avLst/>
          </a:prstGeom>
          <a:solidFill>
            <a:schemeClr val="bg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96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46092" name="Oval 12"/>
          <p:cNvSpPr>
            <a:spLocks noChangeArrowheads="1"/>
          </p:cNvSpPr>
          <p:nvPr/>
        </p:nvSpPr>
        <p:spPr bwMode="auto">
          <a:xfrm>
            <a:off x="7677150" y="152400"/>
            <a:ext cx="1981200" cy="1752600"/>
          </a:xfrm>
          <a:prstGeom prst="ellipse">
            <a:avLst/>
          </a:prstGeom>
          <a:solidFill>
            <a:schemeClr val="bg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96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46093" name="Oval 13"/>
          <p:cNvSpPr>
            <a:spLocks noChangeArrowheads="1"/>
          </p:cNvSpPr>
          <p:nvPr/>
        </p:nvSpPr>
        <p:spPr bwMode="auto">
          <a:xfrm>
            <a:off x="7677150" y="152400"/>
            <a:ext cx="1981200" cy="1752600"/>
          </a:xfrm>
          <a:prstGeom prst="ellipse">
            <a:avLst/>
          </a:prstGeom>
          <a:solidFill>
            <a:schemeClr val="bg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96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46094" name="Oval 14"/>
          <p:cNvSpPr>
            <a:spLocks noChangeArrowheads="1"/>
          </p:cNvSpPr>
          <p:nvPr/>
        </p:nvSpPr>
        <p:spPr bwMode="auto">
          <a:xfrm>
            <a:off x="7677150" y="152400"/>
            <a:ext cx="1981200" cy="1752600"/>
          </a:xfrm>
          <a:prstGeom prst="ellipse">
            <a:avLst/>
          </a:prstGeom>
          <a:solidFill>
            <a:schemeClr val="bg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96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46095" name="Oval 15"/>
          <p:cNvSpPr>
            <a:spLocks noChangeArrowheads="1"/>
          </p:cNvSpPr>
          <p:nvPr/>
        </p:nvSpPr>
        <p:spPr bwMode="auto">
          <a:xfrm>
            <a:off x="7677150" y="152400"/>
            <a:ext cx="1981200" cy="1752600"/>
          </a:xfrm>
          <a:prstGeom prst="ellipse">
            <a:avLst/>
          </a:prstGeom>
          <a:solidFill>
            <a:schemeClr val="bg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96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46096" name="Oval 16"/>
          <p:cNvSpPr>
            <a:spLocks noChangeArrowheads="1"/>
          </p:cNvSpPr>
          <p:nvPr/>
        </p:nvSpPr>
        <p:spPr bwMode="auto">
          <a:xfrm>
            <a:off x="7677150" y="152400"/>
            <a:ext cx="1981200" cy="1752600"/>
          </a:xfrm>
          <a:prstGeom prst="ellipse">
            <a:avLst/>
          </a:prstGeom>
          <a:solidFill>
            <a:schemeClr val="bg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96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46097" name="Oval 17"/>
          <p:cNvSpPr>
            <a:spLocks noChangeArrowheads="1"/>
          </p:cNvSpPr>
          <p:nvPr/>
        </p:nvSpPr>
        <p:spPr bwMode="auto">
          <a:xfrm>
            <a:off x="7677150" y="152400"/>
            <a:ext cx="1981200" cy="1752600"/>
          </a:xfrm>
          <a:prstGeom prst="ellipse">
            <a:avLst/>
          </a:prstGeom>
          <a:solidFill>
            <a:schemeClr val="bg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96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46098" name="Oval 18"/>
          <p:cNvSpPr>
            <a:spLocks noChangeArrowheads="1"/>
          </p:cNvSpPr>
          <p:nvPr/>
        </p:nvSpPr>
        <p:spPr bwMode="auto">
          <a:xfrm>
            <a:off x="7677150" y="152400"/>
            <a:ext cx="1981200" cy="1752600"/>
          </a:xfrm>
          <a:prstGeom prst="ellipse">
            <a:avLst/>
          </a:prstGeom>
          <a:solidFill>
            <a:schemeClr val="bg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9600">
                <a:solidFill>
                  <a:srgbClr val="FF3300"/>
                </a:solidFill>
                <a:latin typeface=".VnBodoniH" pitchFamily="34" charset="0"/>
              </a:rPr>
              <a:t>11</a:t>
            </a:r>
          </a:p>
        </p:txBody>
      </p:sp>
      <p:sp>
        <p:nvSpPr>
          <p:cNvPr id="46099" name="Oval 19"/>
          <p:cNvSpPr>
            <a:spLocks noChangeArrowheads="1"/>
          </p:cNvSpPr>
          <p:nvPr/>
        </p:nvSpPr>
        <p:spPr bwMode="auto">
          <a:xfrm>
            <a:off x="7677150" y="152400"/>
            <a:ext cx="1981200" cy="1752600"/>
          </a:xfrm>
          <a:prstGeom prst="ellipse">
            <a:avLst/>
          </a:prstGeom>
          <a:solidFill>
            <a:schemeClr val="bg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9600">
                <a:solidFill>
                  <a:srgbClr val="FF3300"/>
                </a:solidFill>
                <a:latin typeface=".VnBodoniH" pitchFamily="34" charset="0"/>
              </a:rPr>
              <a:t>12</a:t>
            </a:r>
          </a:p>
        </p:txBody>
      </p:sp>
      <p:sp>
        <p:nvSpPr>
          <p:cNvPr id="46100" name="Oval 20"/>
          <p:cNvSpPr>
            <a:spLocks noChangeArrowheads="1"/>
          </p:cNvSpPr>
          <p:nvPr/>
        </p:nvSpPr>
        <p:spPr bwMode="auto">
          <a:xfrm>
            <a:off x="7677150" y="152400"/>
            <a:ext cx="1981200" cy="1752600"/>
          </a:xfrm>
          <a:prstGeom prst="ellipse">
            <a:avLst/>
          </a:prstGeom>
          <a:solidFill>
            <a:schemeClr val="bg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9600">
                <a:solidFill>
                  <a:srgbClr val="FF3300"/>
                </a:solidFill>
                <a:latin typeface=".VnBodoniH" pitchFamily="34" charset="0"/>
              </a:rPr>
              <a:t>13</a:t>
            </a:r>
          </a:p>
        </p:txBody>
      </p:sp>
      <p:sp>
        <p:nvSpPr>
          <p:cNvPr id="46101" name="Oval 21"/>
          <p:cNvSpPr>
            <a:spLocks noChangeArrowheads="1"/>
          </p:cNvSpPr>
          <p:nvPr/>
        </p:nvSpPr>
        <p:spPr bwMode="auto">
          <a:xfrm>
            <a:off x="7677150" y="152400"/>
            <a:ext cx="1981200" cy="1752600"/>
          </a:xfrm>
          <a:prstGeom prst="ellipse">
            <a:avLst/>
          </a:prstGeom>
          <a:solidFill>
            <a:schemeClr val="bg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9600">
                <a:solidFill>
                  <a:srgbClr val="FF3300"/>
                </a:solidFill>
                <a:latin typeface=".VnBodoniH" pitchFamily="34" charset="0"/>
              </a:rPr>
              <a:t>14</a:t>
            </a:r>
          </a:p>
        </p:txBody>
      </p:sp>
      <p:sp>
        <p:nvSpPr>
          <p:cNvPr id="46102" name="Oval 22"/>
          <p:cNvSpPr>
            <a:spLocks noChangeArrowheads="1"/>
          </p:cNvSpPr>
          <p:nvPr/>
        </p:nvSpPr>
        <p:spPr bwMode="auto">
          <a:xfrm>
            <a:off x="7677150" y="152400"/>
            <a:ext cx="1981200" cy="1752600"/>
          </a:xfrm>
          <a:prstGeom prst="ellipse">
            <a:avLst/>
          </a:prstGeom>
          <a:solidFill>
            <a:schemeClr val="bg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9600">
                <a:solidFill>
                  <a:srgbClr val="FF3300"/>
                </a:solidFill>
                <a:latin typeface=".VnBodoniH" pitchFamily="34" charset="0"/>
              </a:rPr>
              <a:t>15</a:t>
            </a:r>
          </a:p>
        </p:txBody>
      </p:sp>
      <p:sp>
        <p:nvSpPr>
          <p:cNvPr id="46103" name="Oval 23"/>
          <p:cNvSpPr>
            <a:spLocks noChangeArrowheads="1"/>
          </p:cNvSpPr>
          <p:nvPr/>
        </p:nvSpPr>
        <p:spPr bwMode="auto">
          <a:xfrm>
            <a:off x="7677150" y="119063"/>
            <a:ext cx="1981200" cy="1752600"/>
          </a:xfrm>
          <a:prstGeom prst="ellipse">
            <a:avLst/>
          </a:prstGeom>
          <a:solidFill>
            <a:schemeClr val="bg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9600">
              <a:solidFill>
                <a:srgbClr val="FF3300"/>
              </a:solidFill>
              <a:latin typeface=".VnBodoniH" pitchFamily="34" charset="0"/>
            </a:endParaRP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46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" presetClass="exit" presetSubtype="16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" dur="500"/>
                                        <p:tgtEl>
                                          <p:spTgt spid="460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" presetClass="exit" presetSubtype="16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" dur="500"/>
                                        <p:tgtEl>
                                          <p:spTgt spid="460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4" presetClass="exit" presetSubtype="16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" dur="500"/>
                                        <p:tgtEl>
                                          <p:spTgt spid="460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4" presetClass="exit" presetSubtype="16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" dur="500"/>
                                        <p:tgtEl>
                                          <p:spTgt spid="460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4" presetClass="exit" presetSubtype="16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" dur="500"/>
                                        <p:tgtEl>
                                          <p:spTgt spid="460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4" presetClass="exit" presetSubtype="16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" dur="500"/>
                                        <p:tgtEl>
                                          <p:spTgt spid="460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4" presetClass="exit" presetSubtype="16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" dur="500"/>
                                        <p:tgtEl>
                                          <p:spTgt spid="460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4" presetClass="exit" presetSubtype="16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" dur="500"/>
                                        <p:tgtEl>
                                          <p:spTgt spid="460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4" presetClass="exit" presetSubtype="16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" dur="500"/>
                                        <p:tgtEl>
                                          <p:spTgt spid="460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4" presetClass="exit" presetSubtype="16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" dur="500"/>
                                        <p:tgtEl>
                                          <p:spTgt spid="460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4" presetClass="exit" presetSubtype="16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" dur="500"/>
                                        <p:tgtEl>
                                          <p:spTgt spid="46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4" presetClass="exit" presetSubtype="16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" dur="500"/>
                                        <p:tgtEl>
                                          <p:spTgt spid="460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4" presetClass="exit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5" dur="500"/>
                                        <p:tgtEl>
                                          <p:spTgt spid="46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4" presetClass="exit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8" dur="500"/>
                                        <p:tgtEl>
                                          <p:spTgt spid="46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4" presetClass="exit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" dur="500"/>
                                        <p:tgtEl>
                                          <p:spTgt spid="46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4" dur="500"/>
                                        <p:tgtEl>
                                          <p:spTgt spid="460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7" grpId="0" animBg="1"/>
      <p:bldP spid="46088" grpId="0" animBg="1"/>
      <p:bldP spid="46089" grpId="0" animBg="1"/>
      <p:bldP spid="46090" grpId="0" animBg="1"/>
      <p:bldP spid="46091" grpId="0" animBg="1"/>
      <p:bldP spid="46092" grpId="0" animBg="1"/>
      <p:bldP spid="46093" grpId="0" animBg="1"/>
      <p:bldP spid="46094" grpId="0" animBg="1"/>
      <p:bldP spid="46095" grpId="0" animBg="1"/>
      <p:bldP spid="46096" grpId="0" animBg="1"/>
      <p:bldP spid="46097" grpId="0" animBg="1"/>
      <p:bldP spid="46098" grpId="0" animBg="1"/>
      <p:bldP spid="46099" grpId="0" animBg="1"/>
      <p:bldP spid="46100" grpId="0" animBg="1"/>
      <p:bldP spid="46101" grpId="0" animBg="1"/>
      <p:bldP spid="46102" grpId="0" animBg="1"/>
      <p:bldP spid="4610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AutoShape 2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245600" y="6477000"/>
            <a:ext cx="660400" cy="381000"/>
          </a:xfrm>
          <a:prstGeom prst="actionButtonBackPrevious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-577850" y="685800"/>
            <a:ext cx="9906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4400" b="1">
                <a:solidFill>
                  <a:srgbClr val="0000FF"/>
                </a:solidFill>
                <a:latin typeface=".VnArial" pitchFamily="34" charset="0"/>
              </a:rPr>
              <a:t>Hép quµ mµu xanh</a:t>
            </a:r>
          </a:p>
        </p:txBody>
      </p:sp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433388" y="1981200"/>
            <a:ext cx="89058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1" hangingPunct="1"/>
            <a:r>
              <a:rPr lang="en-US" sz="2400" b="1">
                <a:solidFill>
                  <a:srgbClr val="0000FF"/>
                </a:solidFill>
                <a:latin typeface=".VnArial" pitchFamily="34" charset="0"/>
              </a:rPr>
              <a:t>NÕu A lµ tËp hîp c¸c häc sinh nam cßn C lµ tËp hîp c¸c häc sinh n÷ cña líp 6B th× giao cña hai tËp hîp A vµ C lµ tËp hîp gåm tÊt c¶ c¸c häc sinh cña líp 6B. </a:t>
            </a:r>
          </a:p>
        </p:txBody>
      </p:sp>
      <p:sp>
        <p:nvSpPr>
          <p:cNvPr id="47109" name="AutoShape 5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861050" y="4038600"/>
            <a:ext cx="1816100" cy="1219200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CC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</a:rPr>
              <a:t>Sai</a:t>
            </a:r>
          </a:p>
        </p:txBody>
      </p:sp>
      <p:sp>
        <p:nvSpPr>
          <p:cNvPr id="47110" name="AutoShape 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806700" y="4038600"/>
            <a:ext cx="1816100" cy="1219200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CC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</a:rPr>
              <a:t>§óng</a:t>
            </a:r>
          </a:p>
        </p:txBody>
      </p:sp>
      <p:sp>
        <p:nvSpPr>
          <p:cNvPr id="47111" name="Oval 7"/>
          <p:cNvSpPr>
            <a:spLocks noChangeArrowheads="1"/>
          </p:cNvSpPr>
          <p:nvPr/>
        </p:nvSpPr>
        <p:spPr bwMode="auto">
          <a:xfrm>
            <a:off x="7677150" y="152400"/>
            <a:ext cx="1981200" cy="1752600"/>
          </a:xfrm>
          <a:prstGeom prst="ellipse">
            <a:avLst/>
          </a:prstGeom>
          <a:solidFill>
            <a:schemeClr val="bg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9600">
                <a:solidFill>
                  <a:srgbClr val="FF3300"/>
                </a:solidFill>
                <a:latin typeface=".VnBodoniH" pitchFamily="34" charset="0"/>
              </a:rPr>
              <a:t>0</a:t>
            </a:r>
          </a:p>
        </p:txBody>
      </p:sp>
      <p:sp>
        <p:nvSpPr>
          <p:cNvPr id="47112" name="Oval 8"/>
          <p:cNvSpPr>
            <a:spLocks noChangeArrowheads="1"/>
          </p:cNvSpPr>
          <p:nvPr/>
        </p:nvSpPr>
        <p:spPr bwMode="auto">
          <a:xfrm>
            <a:off x="7677150" y="152400"/>
            <a:ext cx="1981200" cy="1752600"/>
          </a:xfrm>
          <a:prstGeom prst="ellipse">
            <a:avLst/>
          </a:prstGeom>
          <a:solidFill>
            <a:schemeClr val="bg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96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47113" name="Oval 9"/>
          <p:cNvSpPr>
            <a:spLocks noChangeArrowheads="1"/>
          </p:cNvSpPr>
          <p:nvPr/>
        </p:nvSpPr>
        <p:spPr bwMode="auto">
          <a:xfrm>
            <a:off x="7677150" y="152400"/>
            <a:ext cx="1981200" cy="1752600"/>
          </a:xfrm>
          <a:prstGeom prst="ellipse">
            <a:avLst/>
          </a:prstGeom>
          <a:solidFill>
            <a:schemeClr val="bg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96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47114" name="Oval 10"/>
          <p:cNvSpPr>
            <a:spLocks noChangeArrowheads="1"/>
          </p:cNvSpPr>
          <p:nvPr/>
        </p:nvSpPr>
        <p:spPr bwMode="auto">
          <a:xfrm>
            <a:off x="7677150" y="152400"/>
            <a:ext cx="1981200" cy="1752600"/>
          </a:xfrm>
          <a:prstGeom prst="ellipse">
            <a:avLst/>
          </a:prstGeom>
          <a:solidFill>
            <a:schemeClr val="bg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96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47115" name="Oval 11"/>
          <p:cNvSpPr>
            <a:spLocks noChangeArrowheads="1"/>
          </p:cNvSpPr>
          <p:nvPr/>
        </p:nvSpPr>
        <p:spPr bwMode="auto">
          <a:xfrm>
            <a:off x="7677150" y="152400"/>
            <a:ext cx="1981200" cy="1752600"/>
          </a:xfrm>
          <a:prstGeom prst="ellipse">
            <a:avLst/>
          </a:prstGeom>
          <a:solidFill>
            <a:schemeClr val="bg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96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47116" name="Oval 12"/>
          <p:cNvSpPr>
            <a:spLocks noChangeArrowheads="1"/>
          </p:cNvSpPr>
          <p:nvPr/>
        </p:nvSpPr>
        <p:spPr bwMode="auto">
          <a:xfrm>
            <a:off x="7677150" y="152400"/>
            <a:ext cx="1981200" cy="1752600"/>
          </a:xfrm>
          <a:prstGeom prst="ellipse">
            <a:avLst/>
          </a:prstGeom>
          <a:solidFill>
            <a:schemeClr val="bg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96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47117" name="Oval 13"/>
          <p:cNvSpPr>
            <a:spLocks noChangeArrowheads="1"/>
          </p:cNvSpPr>
          <p:nvPr/>
        </p:nvSpPr>
        <p:spPr bwMode="auto">
          <a:xfrm>
            <a:off x="7677150" y="152400"/>
            <a:ext cx="1981200" cy="1752600"/>
          </a:xfrm>
          <a:prstGeom prst="ellipse">
            <a:avLst/>
          </a:prstGeom>
          <a:solidFill>
            <a:schemeClr val="bg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96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47118" name="Oval 14"/>
          <p:cNvSpPr>
            <a:spLocks noChangeArrowheads="1"/>
          </p:cNvSpPr>
          <p:nvPr/>
        </p:nvSpPr>
        <p:spPr bwMode="auto">
          <a:xfrm>
            <a:off x="7677150" y="152400"/>
            <a:ext cx="1981200" cy="1752600"/>
          </a:xfrm>
          <a:prstGeom prst="ellipse">
            <a:avLst/>
          </a:prstGeom>
          <a:solidFill>
            <a:schemeClr val="bg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96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47119" name="Oval 15"/>
          <p:cNvSpPr>
            <a:spLocks noChangeArrowheads="1"/>
          </p:cNvSpPr>
          <p:nvPr/>
        </p:nvSpPr>
        <p:spPr bwMode="auto">
          <a:xfrm>
            <a:off x="7677150" y="152400"/>
            <a:ext cx="1981200" cy="1752600"/>
          </a:xfrm>
          <a:prstGeom prst="ellipse">
            <a:avLst/>
          </a:prstGeom>
          <a:solidFill>
            <a:schemeClr val="bg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96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47120" name="Oval 16"/>
          <p:cNvSpPr>
            <a:spLocks noChangeArrowheads="1"/>
          </p:cNvSpPr>
          <p:nvPr/>
        </p:nvSpPr>
        <p:spPr bwMode="auto">
          <a:xfrm>
            <a:off x="7677150" y="152400"/>
            <a:ext cx="1981200" cy="1752600"/>
          </a:xfrm>
          <a:prstGeom prst="ellipse">
            <a:avLst/>
          </a:prstGeom>
          <a:solidFill>
            <a:schemeClr val="bg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96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47121" name="Oval 17"/>
          <p:cNvSpPr>
            <a:spLocks noChangeArrowheads="1"/>
          </p:cNvSpPr>
          <p:nvPr/>
        </p:nvSpPr>
        <p:spPr bwMode="auto">
          <a:xfrm>
            <a:off x="7677150" y="152400"/>
            <a:ext cx="1981200" cy="1752600"/>
          </a:xfrm>
          <a:prstGeom prst="ellipse">
            <a:avLst/>
          </a:prstGeom>
          <a:solidFill>
            <a:schemeClr val="bg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96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47122" name="Oval 18"/>
          <p:cNvSpPr>
            <a:spLocks noChangeArrowheads="1"/>
          </p:cNvSpPr>
          <p:nvPr/>
        </p:nvSpPr>
        <p:spPr bwMode="auto">
          <a:xfrm>
            <a:off x="7677150" y="152400"/>
            <a:ext cx="1981200" cy="1752600"/>
          </a:xfrm>
          <a:prstGeom prst="ellipse">
            <a:avLst/>
          </a:prstGeom>
          <a:solidFill>
            <a:schemeClr val="bg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9600">
                <a:solidFill>
                  <a:srgbClr val="FF3300"/>
                </a:solidFill>
                <a:latin typeface=".VnBodoniH" pitchFamily="34" charset="0"/>
              </a:rPr>
              <a:t>11</a:t>
            </a:r>
          </a:p>
        </p:txBody>
      </p:sp>
      <p:sp>
        <p:nvSpPr>
          <p:cNvPr id="47123" name="Oval 19"/>
          <p:cNvSpPr>
            <a:spLocks noChangeArrowheads="1"/>
          </p:cNvSpPr>
          <p:nvPr/>
        </p:nvSpPr>
        <p:spPr bwMode="auto">
          <a:xfrm>
            <a:off x="7677150" y="152400"/>
            <a:ext cx="1981200" cy="1752600"/>
          </a:xfrm>
          <a:prstGeom prst="ellipse">
            <a:avLst/>
          </a:prstGeom>
          <a:solidFill>
            <a:schemeClr val="bg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9600">
                <a:solidFill>
                  <a:srgbClr val="FF3300"/>
                </a:solidFill>
                <a:latin typeface=".VnBodoniH" pitchFamily="34" charset="0"/>
              </a:rPr>
              <a:t>12</a:t>
            </a:r>
          </a:p>
        </p:txBody>
      </p:sp>
      <p:sp>
        <p:nvSpPr>
          <p:cNvPr id="47124" name="Oval 20"/>
          <p:cNvSpPr>
            <a:spLocks noChangeArrowheads="1"/>
          </p:cNvSpPr>
          <p:nvPr/>
        </p:nvSpPr>
        <p:spPr bwMode="auto">
          <a:xfrm>
            <a:off x="7677150" y="152400"/>
            <a:ext cx="1981200" cy="1752600"/>
          </a:xfrm>
          <a:prstGeom prst="ellipse">
            <a:avLst/>
          </a:prstGeom>
          <a:solidFill>
            <a:schemeClr val="bg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9600">
                <a:solidFill>
                  <a:srgbClr val="FF3300"/>
                </a:solidFill>
                <a:latin typeface=".VnBodoniH" pitchFamily="34" charset="0"/>
              </a:rPr>
              <a:t>13</a:t>
            </a:r>
          </a:p>
        </p:txBody>
      </p:sp>
      <p:sp>
        <p:nvSpPr>
          <p:cNvPr id="47125" name="Oval 21"/>
          <p:cNvSpPr>
            <a:spLocks noChangeArrowheads="1"/>
          </p:cNvSpPr>
          <p:nvPr/>
        </p:nvSpPr>
        <p:spPr bwMode="auto">
          <a:xfrm>
            <a:off x="7677150" y="152400"/>
            <a:ext cx="1981200" cy="1752600"/>
          </a:xfrm>
          <a:prstGeom prst="ellipse">
            <a:avLst/>
          </a:prstGeom>
          <a:solidFill>
            <a:schemeClr val="bg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9600">
                <a:solidFill>
                  <a:srgbClr val="FF3300"/>
                </a:solidFill>
                <a:latin typeface=".VnBodoniH" pitchFamily="34" charset="0"/>
              </a:rPr>
              <a:t>14</a:t>
            </a:r>
          </a:p>
        </p:txBody>
      </p:sp>
      <p:sp>
        <p:nvSpPr>
          <p:cNvPr id="47126" name="Oval 22"/>
          <p:cNvSpPr>
            <a:spLocks noChangeArrowheads="1"/>
          </p:cNvSpPr>
          <p:nvPr/>
        </p:nvSpPr>
        <p:spPr bwMode="auto">
          <a:xfrm>
            <a:off x="7677150" y="152400"/>
            <a:ext cx="1981200" cy="1752600"/>
          </a:xfrm>
          <a:prstGeom prst="ellipse">
            <a:avLst/>
          </a:prstGeom>
          <a:solidFill>
            <a:schemeClr val="bg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9600">
                <a:solidFill>
                  <a:srgbClr val="FF3300"/>
                </a:solidFill>
                <a:latin typeface=".VnBodoniH" pitchFamily="34" charset="0"/>
              </a:rPr>
              <a:t>15</a:t>
            </a:r>
          </a:p>
        </p:txBody>
      </p:sp>
      <p:sp>
        <p:nvSpPr>
          <p:cNvPr id="47127" name="Oval 23"/>
          <p:cNvSpPr>
            <a:spLocks noChangeArrowheads="1"/>
          </p:cNvSpPr>
          <p:nvPr/>
        </p:nvSpPr>
        <p:spPr bwMode="auto">
          <a:xfrm>
            <a:off x="7677150" y="119063"/>
            <a:ext cx="1981200" cy="1752600"/>
          </a:xfrm>
          <a:prstGeom prst="ellipse">
            <a:avLst/>
          </a:prstGeom>
          <a:solidFill>
            <a:schemeClr val="bg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9600">
              <a:solidFill>
                <a:srgbClr val="FF3300"/>
              </a:solidFill>
              <a:latin typeface=".VnBodoniH" pitchFamily="34" charset="0"/>
            </a:endParaRP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47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" presetClass="exit" presetSubtype="16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" dur="500"/>
                                        <p:tgtEl>
                                          <p:spTgt spid="47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" presetClass="exit" presetSubtype="16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" dur="500"/>
                                        <p:tgtEl>
                                          <p:spTgt spid="47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4" presetClass="exit" presetSubtype="16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" dur="500"/>
                                        <p:tgtEl>
                                          <p:spTgt spid="47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4" presetClass="exit" presetSubtype="16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" dur="500"/>
                                        <p:tgtEl>
                                          <p:spTgt spid="47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4" presetClass="exit" presetSubtype="16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" dur="500"/>
                                        <p:tgtEl>
                                          <p:spTgt spid="47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4" presetClass="exit" presetSubtype="16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" dur="500"/>
                                        <p:tgtEl>
                                          <p:spTgt spid="47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4" presetClass="exit" presetSubtype="16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" dur="500"/>
                                        <p:tgtEl>
                                          <p:spTgt spid="47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4" presetClass="exit" presetSubtype="16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" dur="500"/>
                                        <p:tgtEl>
                                          <p:spTgt spid="471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4" presetClass="exit" presetSubtype="16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" dur="500"/>
                                        <p:tgtEl>
                                          <p:spTgt spid="471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4" presetClass="exit" presetSubtype="16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" dur="500"/>
                                        <p:tgtEl>
                                          <p:spTgt spid="47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4" presetClass="exit" presetSubtype="16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" dur="500"/>
                                        <p:tgtEl>
                                          <p:spTgt spid="47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4" presetClass="exit" presetSubtype="16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" dur="500"/>
                                        <p:tgtEl>
                                          <p:spTgt spid="47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4" presetClass="exit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5" dur="500"/>
                                        <p:tgtEl>
                                          <p:spTgt spid="47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4" presetClass="exit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8" dur="500"/>
                                        <p:tgtEl>
                                          <p:spTgt spid="47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4" presetClass="exit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" dur="500"/>
                                        <p:tgtEl>
                                          <p:spTgt spid="47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4" dur="500"/>
                                        <p:tgtEl>
                                          <p:spTgt spid="47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11" grpId="0" animBg="1"/>
      <p:bldP spid="47112" grpId="0" animBg="1"/>
      <p:bldP spid="47113" grpId="0" animBg="1"/>
      <p:bldP spid="47114" grpId="0" animBg="1"/>
      <p:bldP spid="47115" grpId="0" animBg="1"/>
      <p:bldP spid="47116" grpId="0" animBg="1"/>
      <p:bldP spid="47117" grpId="0" animBg="1"/>
      <p:bldP spid="47118" grpId="0" animBg="1"/>
      <p:bldP spid="47119" grpId="0" animBg="1"/>
      <p:bldP spid="47120" grpId="0" animBg="1"/>
      <p:bldP spid="47121" grpId="0" animBg="1"/>
      <p:bldP spid="47122" grpId="0" animBg="1"/>
      <p:bldP spid="47123" grpId="0" animBg="1"/>
      <p:bldP spid="47124" grpId="0" animBg="1"/>
      <p:bldP spid="47125" grpId="0" animBg="1"/>
      <p:bldP spid="47126" grpId="0" animBg="1"/>
      <p:bldP spid="4712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0" y="381000"/>
            <a:ext cx="9906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4400" b="1" dirty="0" err="1">
                <a:solidFill>
                  <a:srgbClr val="9900FF"/>
                </a:solidFill>
                <a:latin typeface=".VnArial" pitchFamily="34" charset="0"/>
              </a:rPr>
              <a:t>Hép</a:t>
            </a:r>
            <a:r>
              <a:rPr lang="en-US" sz="4400" b="1" dirty="0">
                <a:solidFill>
                  <a:srgbClr val="9900FF"/>
                </a:solidFill>
                <a:latin typeface=".VnArial" pitchFamily="34" charset="0"/>
              </a:rPr>
              <a:t> </a:t>
            </a:r>
            <a:r>
              <a:rPr lang="en-US" sz="4400" b="1" dirty="0" err="1">
                <a:solidFill>
                  <a:srgbClr val="9900FF"/>
                </a:solidFill>
                <a:latin typeface=".VnArial" pitchFamily="34" charset="0"/>
              </a:rPr>
              <a:t>qu</a:t>
            </a:r>
            <a:r>
              <a:rPr lang="en-US" sz="4400" b="1" dirty="0">
                <a:solidFill>
                  <a:srgbClr val="9900FF"/>
                </a:solidFill>
                <a:latin typeface=".VnArial" pitchFamily="34" charset="0"/>
              </a:rPr>
              <a:t>µ </a:t>
            </a:r>
            <a:r>
              <a:rPr lang="en-US" sz="4400" b="1" dirty="0" err="1">
                <a:solidFill>
                  <a:srgbClr val="9900FF"/>
                </a:solidFill>
                <a:latin typeface=".VnArial" pitchFamily="34" charset="0"/>
              </a:rPr>
              <a:t>mµu</a:t>
            </a:r>
            <a:r>
              <a:rPr lang="en-US" sz="4400" b="1" dirty="0">
                <a:solidFill>
                  <a:srgbClr val="9900FF"/>
                </a:solidFill>
                <a:latin typeface=".VnArial" pitchFamily="34" charset="0"/>
              </a:rPr>
              <a:t> </a:t>
            </a:r>
            <a:r>
              <a:rPr lang="en-US" sz="4400" b="1" dirty="0" err="1">
                <a:solidFill>
                  <a:srgbClr val="9900FF"/>
                </a:solidFill>
                <a:latin typeface=".VnArial" pitchFamily="34" charset="0"/>
              </a:rPr>
              <a:t>TÝm</a:t>
            </a:r>
            <a:endParaRPr lang="en-US" sz="4400" b="1" dirty="0">
              <a:solidFill>
                <a:srgbClr val="9900FF"/>
              </a:solidFill>
              <a:latin typeface=".VnArial" pitchFamily="34" charset="0"/>
            </a:endParaRPr>
          </a:p>
        </p:txBody>
      </p:sp>
      <p:sp>
        <p:nvSpPr>
          <p:cNvPr id="48131" name="AutoShape 3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836738" y="5276850"/>
            <a:ext cx="1816100" cy="762000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CC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</a:rPr>
              <a:t>§óng</a:t>
            </a:r>
          </a:p>
        </p:txBody>
      </p:sp>
      <p:sp>
        <p:nvSpPr>
          <p:cNvPr id="48132" name="AutoShape 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819775" y="5257800"/>
            <a:ext cx="1733550" cy="762000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CC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</a:rPr>
              <a:t>Sai</a:t>
            </a:r>
          </a:p>
        </p:txBody>
      </p:sp>
      <p:sp>
        <p:nvSpPr>
          <p:cNvPr id="48133" name="Oval 5"/>
          <p:cNvSpPr>
            <a:spLocks noChangeArrowheads="1"/>
          </p:cNvSpPr>
          <p:nvPr/>
        </p:nvSpPr>
        <p:spPr bwMode="auto">
          <a:xfrm>
            <a:off x="7677150" y="152400"/>
            <a:ext cx="1981200" cy="1752600"/>
          </a:xfrm>
          <a:prstGeom prst="ellipse">
            <a:avLst/>
          </a:prstGeom>
          <a:solidFill>
            <a:schemeClr val="bg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9600">
                <a:solidFill>
                  <a:srgbClr val="FF3300"/>
                </a:solidFill>
                <a:latin typeface=".VnBodoniH" pitchFamily="34" charset="0"/>
              </a:rPr>
              <a:t>0</a:t>
            </a:r>
          </a:p>
        </p:txBody>
      </p:sp>
      <p:sp>
        <p:nvSpPr>
          <p:cNvPr id="48134" name="Oval 6"/>
          <p:cNvSpPr>
            <a:spLocks noChangeArrowheads="1"/>
          </p:cNvSpPr>
          <p:nvPr/>
        </p:nvSpPr>
        <p:spPr bwMode="auto">
          <a:xfrm>
            <a:off x="7677150" y="152400"/>
            <a:ext cx="1981200" cy="1752600"/>
          </a:xfrm>
          <a:prstGeom prst="ellipse">
            <a:avLst/>
          </a:prstGeom>
          <a:solidFill>
            <a:schemeClr val="bg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96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48135" name="Oval 7"/>
          <p:cNvSpPr>
            <a:spLocks noChangeArrowheads="1"/>
          </p:cNvSpPr>
          <p:nvPr/>
        </p:nvSpPr>
        <p:spPr bwMode="auto">
          <a:xfrm>
            <a:off x="7677150" y="152400"/>
            <a:ext cx="1981200" cy="1752600"/>
          </a:xfrm>
          <a:prstGeom prst="ellipse">
            <a:avLst/>
          </a:prstGeom>
          <a:solidFill>
            <a:schemeClr val="bg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96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48136" name="Oval 8"/>
          <p:cNvSpPr>
            <a:spLocks noChangeArrowheads="1"/>
          </p:cNvSpPr>
          <p:nvPr/>
        </p:nvSpPr>
        <p:spPr bwMode="auto">
          <a:xfrm>
            <a:off x="7677150" y="152400"/>
            <a:ext cx="1981200" cy="1752600"/>
          </a:xfrm>
          <a:prstGeom prst="ellipse">
            <a:avLst/>
          </a:prstGeom>
          <a:solidFill>
            <a:schemeClr val="bg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96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48137" name="Oval 9"/>
          <p:cNvSpPr>
            <a:spLocks noChangeArrowheads="1"/>
          </p:cNvSpPr>
          <p:nvPr/>
        </p:nvSpPr>
        <p:spPr bwMode="auto">
          <a:xfrm>
            <a:off x="7677150" y="152400"/>
            <a:ext cx="1981200" cy="1752600"/>
          </a:xfrm>
          <a:prstGeom prst="ellipse">
            <a:avLst/>
          </a:prstGeom>
          <a:solidFill>
            <a:schemeClr val="bg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96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48138" name="Oval 10"/>
          <p:cNvSpPr>
            <a:spLocks noChangeArrowheads="1"/>
          </p:cNvSpPr>
          <p:nvPr/>
        </p:nvSpPr>
        <p:spPr bwMode="auto">
          <a:xfrm>
            <a:off x="7677150" y="152400"/>
            <a:ext cx="1981200" cy="1752600"/>
          </a:xfrm>
          <a:prstGeom prst="ellipse">
            <a:avLst/>
          </a:prstGeom>
          <a:solidFill>
            <a:schemeClr val="bg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96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48139" name="Oval 11"/>
          <p:cNvSpPr>
            <a:spLocks noChangeArrowheads="1"/>
          </p:cNvSpPr>
          <p:nvPr/>
        </p:nvSpPr>
        <p:spPr bwMode="auto">
          <a:xfrm>
            <a:off x="7677150" y="152400"/>
            <a:ext cx="1981200" cy="1752600"/>
          </a:xfrm>
          <a:prstGeom prst="ellipse">
            <a:avLst/>
          </a:prstGeom>
          <a:solidFill>
            <a:schemeClr val="bg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96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48140" name="Oval 12"/>
          <p:cNvSpPr>
            <a:spLocks noChangeArrowheads="1"/>
          </p:cNvSpPr>
          <p:nvPr/>
        </p:nvSpPr>
        <p:spPr bwMode="auto">
          <a:xfrm>
            <a:off x="7677150" y="152400"/>
            <a:ext cx="1981200" cy="1752600"/>
          </a:xfrm>
          <a:prstGeom prst="ellipse">
            <a:avLst/>
          </a:prstGeom>
          <a:solidFill>
            <a:schemeClr val="bg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96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48141" name="Oval 13"/>
          <p:cNvSpPr>
            <a:spLocks noChangeArrowheads="1"/>
          </p:cNvSpPr>
          <p:nvPr/>
        </p:nvSpPr>
        <p:spPr bwMode="auto">
          <a:xfrm>
            <a:off x="7677150" y="152400"/>
            <a:ext cx="1981200" cy="1752600"/>
          </a:xfrm>
          <a:prstGeom prst="ellipse">
            <a:avLst/>
          </a:prstGeom>
          <a:solidFill>
            <a:schemeClr val="bg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96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48142" name="Oval 14"/>
          <p:cNvSpPr>
            <a:spLocks noChangeArrowheads="1"/>
          </p:cNvSpPr>
          <p:nvPr/>
        </p:nvSpPr>
        <p:spPr bwMode="auto">
          <a:xfrm>
            <a:off x="7677150" y="152400"/>
            <a:ext cx="1981200" cy="1752600"/>
          </a:xfrm>
          <a:prstGeom prst="ellipse">
            <a:avLst/>
          </a:prstGeom>
          <a:solidFill>
            <a:schemeClr val="bg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96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48143" name="Oval 15"/>
          <p:cNvSpPr>
            <a:spLocks noChangeArrowheads="1"/>
          </p:cNvSpPr>
          <p:nvPr/>
        </p:nvSpPr>
        <p:spPr bwMode="auto">
          <a:xfrm>
            <a:off x="7677150" y="152400"/>
            <a:ext cx="1981200" cy="1752600"/>
          </a:xfrm>
          <a:prstGeom prst="ellipse">
            <a:avLst/>
          </a:prstGeom>
          <a:solidFill>
            <a:schemeClr val="bg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96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48144" name="Oval 16"/>
          <p:cNvSpPr>
            <a:spLocks noChangeArrowheads="1"/>
          </p:cNvSpPr>
          <p:nvPr/>
        </p:nvSpPr>
        <p:spPr bwMode="auto">
          <a:xfrm>
            <a:off x="7677150" y="152400"/>
            <a:ext cx="1981200" cy="1752600"/>
          </a:xfrm>
          <a:prstGeom prst="ellipse">
            <a:avLst/>
          </a:prstGeom>
          <a:solidFill>
            <a:schemeClr val="bg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9600">
                <a:solidFill>
                  <a:srgbClr val="FF3300"/>
                </a:solidFill>
                <a:latin typeface=".VnBodoniH" pitchFamily="34" charset="0"/>
              </a:rPr>
              <a:t>11</a:t>
            </a:r>
          </a:p>
        </p:txBody>
      </p:sp>
      <p:sp>
        <p:nvSpPr>
          <p:cNvPr id="48145" name="Oval 17"/>
          <p:cNvSpPr>
            <a:spLocks noChangeArrowheads="1"/>
          </p:cNvSpPr>
          <p:nvPr/>
        </p:nvSpPr>
        <p:spPr bwMode="auto">
          <a:xfrm>
            <a:off x="7677150" y="152400"/>
            <a:ext cx="1981200" cy="1752600"/>
          </a:xfrm>
          <a:prstGeom prst="ellipse">
            <a:avLst/>
          </a:prstGeom>
          <a:solidFill>
            <a:schemeClr val="bg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9600">
                <a:solidFill>
                  <a:srgbClr val="FF3300"/>
                </a:solidFill>
                <a:latin typeface=".VnBodoniH" pitchFamily="34" charset="0"/>
              </a:rPr>
              <a:t>12</a:t>
            </a:r>
          </a:p>
        </p:txBody>
      </p:sp>
      <p:sp>
        <p:nvSpPr>
          <p:cNvPr id="48146" name="Oval 18"/>
          <p:cNvSpPr>
            <a:spLocks noChangeArrowheads="1"/>
          </p:cNvSpPr>
          <p:nvPr/>
        </p:nvSpPr>
        <p:spPr bwMode="auto">
          <a:xfrm>
            <a:off x="7677150" y="152400"/>
            <a:ext cx="1981200" cy="1752600"/>
          </a:xfrm>
          <a:prstGeom prst="ellipse">
            <a:avLst/>
          </a:prstGeom>
          <a:solidFill>
            <a:schemeClr val="bg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9600">
                <a:solidFill>
                  <a:srgbClr val="FF3300"/>
                </a:solidFill>
                <a:latin typeface=".VnBodoniH" pitchFamily="34" charset="0"/>
              </a:rPr>
              <a:t>13</a:t>
            </a:r>
          </a:p>
        </p:txBody>
      </p:sp>
      <p:sp>
        <p:nvSpPr>
          <p:cNvPr id="48147" name="Oval 19"/>
          <p:cNvSpPr>
            <a:spLocks noChangeArrowheads="1"/>
          </p:cNvSpPr>
          <p:nvPr/>
        </p:nvSpPr>
        <p:spPr bwMode="auto">
          <a:xfrm>
            <a:off x="7677150" y="152400"/>
            <a:ext cx="1981200" cy="1752600"/>
          </a:xfrm>
          <a:prstGeom prst="ellipse">
            <a:avLst/>
          </a:prstGeom>
          <a:solidFill>
            <a:schemeClr val="bg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9600">
                <a:solidFill>
                  <a:srgbClr val="FF3300"/>
                </a:solidFill>
                <a:latin typeface=".VnBodoniH" pitchFamily="34" charset="0"/>
              </a:rPr>
              <a:t>14</a:t>
            </a:r>
          </a:p>
        </p:txBody>
      </p:sp>
      <p:sp>
        <p:nvSpPr>
          <p:cNvPr id="48148" name="Oval 20"/>
          <p:cNvSpPr>
            <a:spLocks noChangeArrowheads="1"/>
          </p:cNvSpPr>
          <p:nvPr/>
        </p:nvSpPr>
        <p:spPr bwMode="auto">
          <a:xfrm>
            <a:off x="7677150" y="152400"/>
            <a:ext cx="1981200" cy="1752600"/>
          </a:xfrm>
          <a:prstGeom prst="ellipse">
            <a:avLst/>
          </a:prstGeom>
          <a:solidFill>
            <a:schemeClr val="bg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9600">
                <a:solidFill>
                  <a:srgbClr val="FF3300"/>
                </a:solidFill>
                <a:latin typeface=".VnBodoniH" pitchFamily="34" charset="0"/>
              </a:rPr>
              <a:t>15</a:t>
            </a:r>
          </a:p>
        </p:txBody>
      </p:sp>
      <p:sp>
        <p:nvSpPr>
          <p:cNvPr id="48149" name="Oval 21"/>
          <p:cNvSpPr>
            <a:spLocks noChangeArrowheads="1"/>
          </p:cNvSpPr>
          <p:nvPr/>
        </p:nvSpPr>
        <p:spPr bwMode="auto">
          <a:xfrm>
            <a:off x="7677150" y="119063"/>
            <a:ext cx="1981200" cy="1752600"/>
          </a:xfrm>
          <a:prstGeom prst="ellipse">
            <a:avLst/>
          </a:prstGeom>
          <a:solidFill>
            <a:schemeClr val="bg1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96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48150" name="Text Box 22"/>
          <p:cNvSpPr txBox="1">
            <a:spLocks noChangeArrowheads="1"/>
          </p:cNvSpPr>
          <p:nvPr/>
        </p:nvSpPr>
        <p:spPr bwMode="auto">
          <a:xfrm>
            <a:off x="1898650" y="2438400"/>
            <a:ext cx="71818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  <a:latin typeface=".VnTime" pitchFamily="34" charset="0"/>
              </a:rPr>
              <a:t>Gäi  M lµ giao cña hai tËp hîp B (6) vµ B (9). Khi ®ã M lµ tËp hîp con cña hai tËp hîp A vµ B. </a:t>
            </a: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48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" presetClass="exit" presetSubtype="16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" dur="500"/>
                                        <p:tgtEl>
                                          <p:spTgt spid="481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" presetClass="exit" presetSubtype="16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" dur="500"/>
                                        <p:tgtEl>
                                          <p:spTgt spid="48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4" presetClass="exit" presetSubtype="16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" dur="500"/>
                                        <p:tgtEl>
                                          <p:spTgt spid="48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4" presetClass="exit" presetSubtype="16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" dur="500"/>
                                        <p:tgtEl>
                                          <p:spTgt spid="481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4" presetClass="exit" presetSubtype="16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" dur="500"/>
                                        <p:tgtEl>
                                          <p:spTgt spid="481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4" presetClass="exit" presetSubtype="16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" dur="500"/>
                                        <p:tgtEl>
                                          <p:spTgt spid="48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4" presetClass="exit" presetSubtype="16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" dur="500"/>
                                        <p:tgtEl>
                                          <p:spTgt spid="481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4" presetClass="exit" presetSubtype="16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" dur="500"/>
                                        <p:tgtEl>
                                          <p:spTgt spid="481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4" presetClass="exit" presetSubtype="16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" dur="500"/>
                                        <p:tgtEl>
                                          <p:spTgt spid="48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4" presetClass="exit" presetSubtype="16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" dur="500"/>
                                        <p:tgtEl>
                                          <p:spTgt spid="48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4" presetClass="exit" presetSubtype="16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" dur="500"/>
                                        <p:tgtEl>
                                          <p:spTgt spid="48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4" presetClass="exit" presetSubtype="16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" dur="500"/>
                                        <p:tgtEl>
                                          <p:spTgt spid="481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4" presetClass="exit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5" dur="500"/>
                                        <p:tgtEl>
                                          <p:spTgt spid="48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4" presetClass="exit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8" dur="500"/>
                                        <p:tgtEl>
                                          <p:spTgt spid="48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4" presetClass="exit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" dur="500"/>
                                        <p:tgtEl>
                                          <p:spTgt spid="48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4" dur="5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3" grpId="0" animBg="1"/>
      <p:bldP spid="48134" grpId="0" animBg="1"/>
      <p:bldP spid="48135" grpId="0" animBg="1"/>
      <p:bldP spid="48136" grpId="0" animBg="1"/>
      <p:bldP spid="48137" grpId="0" animBg="1"/>
      <p:bldP spid="48138" grpId="0" animBg="1"/>
      <p:bldP spid="48139" grpId="0" animBg="1"/>
      <p:bldP spid="48140" grpId="0" animBg="1"/>
      <p:bldP spid="48141" grpId="0" animBg="1"/>
      <p:bldP spid="48142" grpId="0" animBg="1"/>
      <p:bldP spid="48143" grpId="0" animBg="1"/>
      <p:bldP spid="48144" grpId="0" animBg="1"/>
      <p:bldP spid="48145" grpId="0" animBg="1"/>
      <p:bldP spid="48146" grpId="0" animBg="1"/>
      <p:bldP spid="48147" grpId="0" animBg="1"/>
      <p:bldP spid="48148" grpId="0" animBg="1"/>
      <p:bldP spid="4814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0" y="1981200"/>
            <a:ext cx="99060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4400" b="1">
                <a:solidFill>
                  <a:srgbClr val="FF0066"/>
                </a:solidFill>
                <a:latin typeface=".VnArial" pitchFamily="34" charset="0"/>
              </a:rPr>
              <a:t>PhÇn th­ëng lµ:</a:t>
            </a:r>
          </a:p>
          <a:p>
            <a:pPr algn="ctr" eaLnBrk="1" hangingPunct="1"/>
            <a:r>
              <a:rPr lang="en-US" sz="4400" b="1">
                <a:solidFill>
                  <a:srgbClr val="FF0066"/>
                </a:solidFill>
                <a:latin typeface=".VnArial" pitchFamily="34" charset="0"/>
              </a:rPr>
              <a:t>®iÓm 10</a:t>
            </a:r>
          </a:p>
        </p:txBody>
      </p:sp>
      <p:sp>
        <p:nvSpPr>
          <p:cNvPr id="49155" name="AutoShape 3"/>
          <p:cNvSpPr>
            <a:spLocks noChangeArrowheads="1"/>
          </p:cNvSpPr>
          <p:nvPr/>
        </p:nvSpPr>
        <p:spPr bwMode="auto">
          <a:xfrm>
            <a:off x="742950" y="304800"/>
            <a:ext cx="2228850" cy="2514600"/>
          </a:xfrm>
          <a:prstGeom prst="irregularSeal2">
            <a:avLst/>
          </a:prstGeom>
          <a:gradFill rotWithShape="1">
            <a:gsLst>
              <a:gs pos="0">
                <a:srgbClr val="0000FF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auto">
          <a:xfrm>
            <a:off x="7924800" y="304800"/>
            <a:ext cx="1403350" cy="4191000"/>
          </a:xfrm>
          <a:prstGeom prst="irregularSeal2">
            <a:avLst/>
          </a:prstGeom>
          <a:gradFill rotWithShape="1">
            <a:gsLst>
              <a:gs pos="0">
                <a:schemeClr val="hlink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157" name="AutoShape 5"/>
          <p:cNvSpPr>
            <a:spLocks noChangeArrowheads="1"/>
          </p:cNvSpPr>
          <p:nvPr/>
        </p:nvSpPr>
        <p:spPr bwMode="auto">
          <a:xfrm>
            <a:off x="4044950" y="457200"/>
            <a:ext cx="2724150" cy="1295400"/>
          </a:xfrm>
          <a:prstGeom prst="irregularSeal1">
            <a:avLst/>
          </a:prstGeom>
          <a:gradFill rotWithShape="1">
            <a:gsLst>
              <a:gs pos="0">
                <a:srgbClr val="CC00CC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158" name="AutoShape 6"/>
          <p:cNvSpPr>
            <a:spLocks noChangeArrowheads="1"/>
          </p:cNvSpPr>
          <p:nvPr/>
        </p:nvSpPr>
        <p:spPr bwMode="auto">
          <a:xfrm>
            <a:off x="742950" y="3276600"/>
            <a:ext cx="2889250" cy="2743200"/>
          </a:xfrm>
          <a:prstGeom prst="irregularSeal2">
            <a:avLst/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159" name="AutoShape 7"/>
          <p:cNvSpPr>
            <a:spLocks noChangeArrowheads="1"/>
          </p:cNvSpPr>
          <p:nvPr/>
        </p:nvSpPr>
        <p:spPr bwMode="auto">
          <a:xfrm>
            <a:off x="4622800" y="4343400"/>
            <a:ext cx="1816100" cy="1905000"/>
          </a:xfrm>
          <a:prstGeom prst="irregularSeal1">
            <a:avLst/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160" name="AutoShape 8"/>
          <p:cNvSpPr>
            <a:spLocks noChangeArrowheads="1"/>
          </p:cNvSpPr>
          <p:nvPr/>
        </p:nvSpPr>
        <p:spPr bwMode="auto">
          <a:xfrm>
            <a:off x="6934200" y="4191000"/>
            <a:ext cx="2476500" cy="2209800"/>
          </a:xfrm>
          <a:prstGeom prst="irregularSeal2">
            <a:avLst/>
          </a:prstGeom>
          <a:gradFill rotWithShape="1">
            <a:gsLst>
              <a:gs pos="0">
                <a:srgbClr val="FFCC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161" name="AutoShape 9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915400" y="6172200"/>
            <a:ext cx="742950" cy="685800"/>
          </a:xfrm>
          <a:prstGeom prst="actionButtonBackPrevious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162" name="Rectangle 10"/>
          <p:cNvSpPr>
            <a:spLocks noGrp="1" noChangeArrowheads="1"/>
          </p:cNvSpPr>
          <p:nvPr>
            <p:ph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528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3" presetClass="entr" presetSubtype="528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3" presetClass="entr" presetSubtype="528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3" presetClass="entr" presetSubtype="528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3" presetClass="entr" presetSubtype="528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 animBg="1"/>
      <p:bldP spid="49156" grpId="0" animBg="1"/>
      <p:bldP spid="49157" grpId="0" animBg="1"/>
      <p:bldP spid="49158" grpId="0" animBg="1"/>
      <p:bldP spid="49159" grpId="0" animBg="1"/>
      <p:bldP spid="4916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2"/>
          <p:cNvSpPr txBox="1">
            <a:spLocks noChangeArrowheads="1"/>
          </p:cNvSpPr>
          <p:nvPr/>
        </p:nvSpPr>
        <p:spPr bwMode="auto">
          <a:xfrm>
            <a:off x="0" y="1981200"/>
            <a:ext cx="99060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4400" b="1">
                <a:solidFill>
                  <a:srgbClr val="FF0066"/>
                </a:solidFill>
                <a:latin typeface=".VnArial" pitchFamily="34" charset="0"/>
              </a:rPr>
              <a:t>PhÇn th­ëng lµ:</a:t>
            </a:r>
          </a:p>
          <a:p>
            <a:pPr algn="ctr" eaLnBrk="1" hangingPunct="1"/>
            <a:r>
              <a:rPr lang="en-US" sz="4400" b="1">
                <a:solidFill>
                  <a:srgbClr val="FF0066"/>
                </a:solidFill>
                <a:latin typeface=".VnArial" pitchFamily="34" charset="0"/>
              </a:rPr>
              <a:t>Mét trµng ph¸o tay!</a:t>
            </a:r>
          </a:p>
        </p:txBody>
      </p:sp>
      <p:sp>
        <p:nvSpPr>
          <p:cNvPr id="50179" name="AutoShape 3"/>
          <p:cNvSpPr>
            <a:spLocks noChangeArrowheads="1"/>
          </p:cNvSpPr>
          <p:nvPr/>
        </p:nvSpPr>
        <p:spPr bwMode="auto">
          <a:xfrm>
            <a:off x="742950" y="304800"/>
            <a:ext cx="2228850" cy="2514600"/>
          </a:xfrm>
          <a:prstGeom prst="irregularSeal2">
            <a:avLst/>
          </a:prstGeom>
          <a:gradFill rotWithShape="1">
            <a:gsLst>
              <a:gs pos="0">
                <a:srgbClr val="0000FF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0180" name="AutoShape 4"/>
          <p:cNvSpPr>
            <a:spLocks noChangeArrowheads="1"/>
          </p:cNvSpPr>
          <p:nvPr/>
        </p:nvSpPr>
        <p:spPr bwMode="auto">
          <a:xfrm>
            <a:off x="7924800" y="304800"/>
            <a:ext cx="1403350" cy="4191000"/>
          </a:xfrm>
          <a:prstGeom prst="irregularSeal2">
            <a:avLst/>
          </a:prstGeom>
          <a:gradFill rotWithShape="1">
            <a:gsLst>
              <a:gs pos="0">
                <a:schemeClr val="hlink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0181" name="AutoShape 5"/>
          <p:cNvSpPr>
            <a:spLocks noChangeArrowheads="1"/>
          </p:cNvSpPr>
          <p:nvPr/>
        </p:nvSpPr>
        <p:spPr bwMode="auto">
          <a:xfrm>
            <a:off x="4044950" y="457200"/>
            <a:ext cx="2724150" cy="1295400"/>
          </a:xfrm>
          <a:prstGeom prst="irregularSeal1">
            <a:avLst/>
          </a:prstGeom>
          <a:gradFill rotWithShape="1">
            <a:gsLst>
              <a:gs pos="0">
                <a:srgbClr val="CC00CC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0182" name="AutoShape 6"/>
          <p:cNvSpPr>
            <a:spLocks noChangeArrowheads="1"/>
          </p:cNvSpPr>
          <p:nvPr/>
        </p:nvSpPr>
        <p:spPr bwMode="auto">
          <a:xfrm>
            <a:off x="742950" y="3276600"/>
            <a:ext cx="2889250" cy="2743200"/>
          </a:xfrm>
          <a:prstGeom prst="irregularSeal2">
            <a:avLst/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0183" name="AutoShape 7"/>
          <p:cNvSpPr>
            <a:spLocks noChangeArrowheads="1"/>
          </p:cNvSpPr>
          <p:nvPr/>
        </p:nvSpPr>
        <p:spPr bwMode="auto">
          <a:xfrm>
            <a:off x="4622800" y="4343400"/>
            <a:ext cx="1816100" cy="1905000"/>
          </a:xfrm>
          <a:prstGeom prst="irregularSeal1">
            <a:avLst/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0184" name="AutoShape 8"/>
          <p:cNvSpPr>
            <a:spLocks noChangeArrowheads="1"/>
          </p:cNvSpPr>
          <p:nvPr/>
        </p:nvSpPr>
        <p:spPr bwMode="auto">
          <a:xfrm>
            <a:off x="6934200" y="4191000"/>
            <a:ext cx="2476500" cy="2209800"/>
          </a:xfrm>
          <a:prstGeom prst="irregularSeal2">
            <a:avLst/>
          </a:prstGeom>
          <a:gradFill rotWithShape="1">
            <a:gsLst>
              <a:gs pos="0">
                <a:srgbClr val="FFCC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0185" name="AutoShape 9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997950" y="6172200"/>
            <a:ext cx="412750" cy="381000"/>
          </a:xfrm>
          <a:prstGeom prst="actionButtonBackPrevious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50186" name="Picture 10" descr="ag00373_"/>
          <p:cNvPicPr>
            <a:picLocks noGrp="1" noChangeAspect="1" noChangeArrowheads="1" noCrop="1"/>
          </p:cNvPicPr>
          <p:nvPr>
            <p:ph/>
          </p:nvPr>
        </p:nvPicPr>
        <p:blipFill>
          <a:blip r:embed="rId3"/>
          <a:srcRect/>
          <a:stretch>
            <a:fillRect/>
          </a:stretch>
        </p:blipFill>
        <p:spPr>
          <a:xfrm rot="18935610">
            <a:off x="4294188" y="3967163"/>
            <a:ext cx="1082675" cy="962025"/>
          </a:xfrm>
          <a:noFill/>
          <a:ln/>
        </p:spPr>
      </p:pic>
      <p:pic>
        <p:nvPicPr>
          <p:cNvPr id="50187" name="Picture 11" descr="ag00373_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24264390">
            <a:off x="6191250" y="3962400"/>
            <a:ext cx="1084263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8" name="Picture 12" descr="ag00373_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24264390">
            <a:off x="2476500" y="3962400"/>
            <a:ext cx="1084263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9" name="Picture 13" descr="ag00373_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24264390">
            <a:off x="412750" y="2362200"/>
            <a:ext cx="1084263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90" name="Picture 14" descr="ag00373_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24264390">
            <a:off x="8089900" y="2362200"/>
            <a:ext cx="1084263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91" name="Picture 15" descr="ag00373_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24264390">
            <a:off x="4457700" y="5410200"/>
            <a:ext cx="1084263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528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0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0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0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0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3" presetClass="entr" presetSubtype="528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3" presetClass="entr" presetSubtype="528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0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0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0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0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3" presetClass="entr" presetSubtype="528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0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0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0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0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3" presetClass="entr" presetSubtype="528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0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0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0"/>
                            </p:stCondLst>
                            <p:childTnLst>
                              <p:par>
                                <p:cTn id="59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0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50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000"/>
                            </p:stCondLst>
                            <p:childTnLst>
                              <p:par>
                                <p:cTn id="71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50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000"/>
                            </p:stCondLst>
                            <p:childTnLst>
                              <p:par>
                                <p:cTn id="77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50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animBg="1"/>
      <p:bldP spid="50180" grpId="0" animBg="1"/>
      <p:bldP spid="50181" grpId="0" animBg="1"/>
      <p:bldP spid="50182" grpId="0" animBg="1"/>
      <p:bldP spid="50183" grpId="0" animBg="1"/>
      <p:bldP spid="5018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2"/>
          <p:cNvSpPr txBox="1">
            <a:spLocks noChangeArrowheads="1"/>
          </p:cNvSpPr>
          <p:nvPr/>
        </p:nvSpPr>
        <p:spPr bwMode="auto">
          <a:xfrm>
            <a:off x="330200" y="171450"/>
            <a:ext cx="924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b="1">
                <a:solidFill>
                  <a:srgbClr val="9900FF"/>
                </a:solidFill>
                <a:latin typeface=".VnArial" pitchFamily="34" charset="0"/>
              </a:rPr>
              <a:t>PhÇn th­ëng lµ mét sè h×nh ¶nh “ §Æc biÖt” ®Ó gi¶I trÝ.</a:t>
            </a:r>
          </a:p>
        </p:txBody>
      </p:sp>
      <p:pic>
        <p:nvPicPr>
          <p:cNvPr id="51203" name="Picture 3" descr="17700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3200" y="685800"/>
            <a:ext cx="4292600" cy="3124200"/>
          </a:xfrm>
          <a:prstGeom prst="rect">
            <a:avLst/>
          </a:prstGeom>
          <a:noFill/>
        </p:spPr>
      </p:pic>
      <p:pic>
        <p:nvPicPr>
          <p:cNvPr id="51204" name="Picture 4" descr="17678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" y="628650"/>
            <a:ext cx="4210050" cy="3200400"/>
          </a:xfrm>
          <a:prstGeom prst="rect">
            <a:avLst/>
          </a:prstGeom>
          <a:noFill/>
        </p:spPr>
      </p:pic>
      <p:pic>
        <p:nvPicPr>
          <p:cNvPr id="51205" name="Picture 5" descr="17013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83200" y="3905250"/>
            <a:ext cx="4375150" cy="2895600"/>
          </a:xfrm>
          <a:prstGeom prst="rect">
            <a:avLst/>
          </a:prstGeom>
          <a:noFill/>
        </p:spPr>
      </p:pic>
      <p:pic>
        <p:nvPicPr>
          <p:cNvPr id="51206" name="Picture 6" descr="354155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4663" y="3924300"/>
            <a:ext cx="4230687" cy="2895600"/>
          </a:xfrm>
          <a:prstGeom prst="rect">
            <a:avLst/>
          </a:prstGeom>
          <a:noFill/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1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12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12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1100138" y="3302000"/>
            <a:ext cx="488473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>
                <a:latin typeface="VNI-Times" pitchFamily="2" charset="0"/>
              </a:rPr>
              <a:t>Ö(4) = {1; 2; 4}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1073150" y="4114800"/>
            <a:ext cx="47879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>
                <a:latin typeface="VNI-Times" pitchFamily="2" charset="0"/>
              </a:rPr>
              <a:t>Ö(6) = {1; 2; 3; 6}</a:t>
            </a: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2538413" y="3311525"/>
            <a:ext cx="108743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u="sng">
                <a:solidFill>
                  <a:srgbClr val="FF3300"/>
                </a:solidFill>
                <a:latin typeface="VNI-Times" pitchFamily="2" charset="0"/>
              </a:rPr>
              <a:t>1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2492375" y="4111625"/>
            <a:ext cx="10890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u="sng">
                <a:solidFill>
                  <a:srgbClr val="FF3300"/>
                </a:solidFill>
                <a:latin typeface="VNI-Times" pitchFamily="2" charset="0"/>
              </a:rPr>
              <a:t>1</a:t>
            </a: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3336925" y="3302000"/>
            <a:ext cx="5476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u="sng">
                <a:solidFill>
                  <a:srgbClr val="FF3300"/>
                </a:solidFill>
                <a:latin typeface="VNI-Times" pitchFamily="2" charset="0"/>
              </a:rPr>
              <a:t>2</a:t>
            </a: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3306763" y="4114800"/>
            <a:ext cx="5508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u="sng">
                <a:solidFill>
                  <a:srgbClr val="FF3300"/>
                </a:solidFill>
                <a:latin typeface="VNI-Times" pitchFamily="2" charset="0"/>
              </a:rPr>
              <a:t>2</a:t>
            </a: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0" y="444500"/>
            <a:ext cx="97409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>
                <a:solidFill>
                  <a:srgbClr val="FFFF00"/>
                </a:solidFill>
                <a:latin typeface="VNI-Times" pitchFamily="2" charset="0"/>
              </a:rPr>
              <a:t>Tiết 29: ÖÔÙC CHUNG VAØ BOÄI CHUNG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481013" y="1130300"/>
            <a:ext cx="339883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>
                <a:latin typeface="VNI-Times" pitchFamily="2" charset="0"/>
              </a:rPr>
              <a:t>1. </a:t>
            </a:r>
            <a:r>
              <a:rPr lang="en-US" sz="4000" u="sng">
                <a:latin typeface=".VnTimeH" pitchFamily="34" charset="0"/>
              </a:rPr>
              <a:t>­</a:t>
            </a:r>
            <a:r>
              <a:rPr lang="en-US" sz="4000" u="sng">
                <a:latin typeface=".VnTime" pitchFamily="34" charset="0"/>
              </a:rPr>
              <a:t>íc chung</a:t>
            </a:r>
            <a:r>
              <a:rPr lang="en-US" sz="4000" u="sng">
                <a:latin typeface="VNI-Times" pitchFamily="2" charset="0"/>
              </a:rPr>
              <a:t>:</a:t>
            </a:r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641350" y="1752600"/>
            <a:ext cx="94932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>
                <a:latin typeface=".VnTime" pitchFamily="34" charset="0"/>
              </a:rPr>
              <a:t>VÝ dô: ViÕt tËp hîp c¸c ­íc cña 4 vµ tËp hîp c¸c ­íc cña 6?</a:t>
            </a:r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573088" y="4876800"/>
            <a:ext cx="9332912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>
                <a:latin typeface="VNI-Times" pitchFamily="2" charset="0"/>
              </a:rPr>
              <a:t>     </a:t>
            </a:r>
            <a:r>
              <a:rPr lang="en-US" sz="4000">
                <a:latin typeface=".VnTime" pitchFamily="34" charset="0"/>
              </a:rPr>
              <a:t>C¸c sè</a:t>
            </a:r>
            <a:r>
              <a:rPr lang="en-US" sz="4000">
                <a:latin typeface="VNI-Times" pitchFamily="2" charset="0"/>
              </a:rPr>
              <a:t> </a:t>
            </a:r>
            <a:r>
              <a:rPr lang="en-US" sz="4000">
                <a:solidFill>
                  <a:srgbClr val="FF3300"/>
                </a:solidFill>
                <a:latin typeface="VNI-Times" pitchFamily="2" charset="0"/>
              </a:rPr>
              <a:t>1</a:t>
            </a:r>
            <a:r>
              <a:rPr lang="en-US" sz="4000">
                <a:latin typeface="VNI-Times" pitchFamily="2" charset="0"/>
              </a:rPr>
              <a:t> </a:t>
            </a:r>
            <a:r>
              <a:rPr lang="en-US" sz="4000">
                <a:latin typeface=".VnTime" pitchFamily="34" charset="0"/>
              </a:rPr>
              <a:t>va</a:t>
            </a:r>
            <a:r>
              <a:rPr lang="en-US" sz="4000">
                <a:latin typeface="VNI-Times" pitchFamily="2" charset="0"/>
              </a:rPr>
              <a:t>ø </a:t>
            </a:r>
            <a:r>
              <a:rPr lang="en-US" sz="4000">
                <a:solidFill>
                  <a:srgbClr val="FF3300"/>
                </a:solidFill>
                <a:latin typeface="VNI-Times" pitchFamily="2" charset="0"/>
              </a:rPr>
              <a:t>2</a:t>
            </a:r>
            <a:r>
              <a:rPr lang="en-US" sz="4000">
                <a:latin typeface="VNI-Times" pitchFamily="2" charset="0"/>
              </a:rPr>
              <a:t> </a:t>
            </a:r>
            <a:r>
              <a:rPr lang="en-US" sz="4000">
                <a:latin typeface=".VnTime" pitchFamily="34" charset="0"/>
              </a:rPr>
              <a:t>võa lµ ­íc cña</a:t>
            </a:r>
            <a:r>
              <a:rPr lang="en-US" sz="4000">
                <a:latin typeface="VNI-Times" pitchFamily="2" charset="0"/>
              </a:rPr>
              <a:t> 4, </a:t>
            </a:r>
            <a:r>
              <a:rPr lang="en-US" sz="4000">
                <a:latin typeface=".VnTime" pitchFamily="34" charset="0"/>
              </a:rPr>
              <a:t>võa lµ ­íc cña 6. Ta nãi chóng lµ</a:t>
            </a:r>
            <a:r>
              <a:rPr lang="en-US" sz="4000">
                <a:latin typeface="VNI-Times" pitchFamily="2" charset="0"/>
              </a:rPr>
              <a:t> </a:t>
            </a:r>
            <a:r>
              <a:rPr lang="en-US" sz="4000" b="1" i="1">
                <a:solidFill>
                  <a:srgbClr val="FF3300"/>
                </a:solidFill>
                <a:latin typeface=".VnTime" pitchFamily="34" charset="0"/>
              </a:rPr>
              <a:t>­íc chung</a:t>
            </a:r>
            <a:r>
              <a:rPr lang="en-US" sz="4000">
                <a:latin typeface="VNI-Times" pitchFamily="2" charset="0"/>
              </a:rPr>
              <a:t> </a:t>
            </a:r>
            <a:r>
              <a:rPr lang="en-US" sz="4000">
                <a:latin typeface=".VnTime" pitchFamily="34" charset="0"/>
              </a:rPr>
              <a:t>cña 4 vµ 6</a:t>
            </a:r>
          </a:p>
        </p:txBody>
      </p:sp>
      <p:grpSp>
        <p:nvGrpSpPr>
          <p:cNvPr id="9228" name="Group 12"/>
          <p:cNvGrpSpPr>
            <a:grpSpLocks/>
          </p:cNvGrpSpPr>
          <p:nvPr/>
        </p:nvGrpSpPr>
        <p:grpSpPr bwMode="auto">
          <a:xfrm>
            <a:off x="611188" y="4902200"/>
            <a:ext cx="9066212" cy="1311275"/>
            <a:chOff x="136" y="4120"/>
            <a:chExt cx="5272" cy="826"/>
          </a:xfrm>
        </p:grpSpPr>
        <p:sp>
          <p:nvSpPr>
            <p:cNvPr id="9229" name="Text Box 13"/>
            <p:cNvSpPr txBox="1">
              <a:spLocks noChangeArrowheads="1"/>
            </p:cNvSpPr>
            <p:nvPr/>
          </p:nvSpPr>
          <p:spPr bwMode="auto">
            <a:xfrm>
              <a:off x="376" y="4120"/>
              <a:ext cx="5032" cy="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000">
                  <a:latin typeface="VNI-Times" pitchFamily="2" charset="0"/>
                </a:rPr>
                <a:t> </a:t>
              </a:r>
              <a:r>
                <a:rPr lang="en-US" sz="4000">
                  <a:latin typeface=".VnTime" pitchFamily="34" charset="0"/>
                </a:rPr>
                <a:t>VËy thÕ nµo lµ ­íc chung cña hai hay nhiÒu sè?</a:t>
              </a:r>
            </a:p>
          </p:txBody>
        </p:sp>
        <p:sp>
          <p:nvSpPr>
            <p:cNvPr id="9230" name="AutoShape 14">
              <a:hlinkClick r:id="" action="ppaction://noaction" highlightClick="1"/>
            </p:cNvPr>
            <p:cNvSpPr>
              <a:spLocks noChangeArrowheads="1"/>
            </p:cNvSpPr>
            <p:nvPr/>
          </p:nvSpPr>
          <p:spPr bwMode="auto">
            <a:xfrm>
              <a:off x="136" y="4320"/>
              <a:ext cx="288" cy="528"/>
            </a:xfrm>
            <a:prstGeom prst="actionButtonHelp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231" name="Text Box 15"/>
          <p:cNvSpPr txBox="1">
            <a:spLocks noChangeArrowheads="1"/>
          </p:cNvSpPr>
          <p:nvPr/>
        </p:nvSpPr>
        <p:spPr bwMode="auto">
          <a:xfrm>
            <a:off x="3810000" y="2349500"/>
            <a:ext cx="1981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>
                <a:latin typeface="Arial" charset="0"/>
              </a:rPr>
              <a:t>Ta có</a:t>
            </a: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9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/>
      <p:bldP spid="9221" grpId="0"/>
      <p:bldP spid="9222" grpId="0"/>
      <p:bldP spid="9223" grpId="0"/>
      <p:bldP spid="9224" grpId="0"/>
      <p:bldP spid="9225" grpId="0"/>
      <p:bldP spid="9226" grpId="0" build="allAtOnce"/>
      <p:bldP spid="9227" grpId="0"/>
      <p:bldP spid="9227" grpId="1"/>
      <p:bldP spid="923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742950" y="438150"/>
            <a:ext cx="8534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>
                <a:latin typeface="VNI-Times" pitchFamily="2" charset="0"/>
              </a:rPr>
              <a:t>Ví duï: A = {3;4;6} ;  B = {4;6}</a:t>
            </a:r>
          </a:p>
        </p:txBody>
      </p:sp>
      <p:grpSp>
        <p:nvGrpSpPr>
          <p:cNvPr id="29699" name="Group 3"/>
          <p:cNvGrpSpPr>
            <a:grpSpLocks/>
          </p:cNvGrpSpPr>
          <p:nvPr/>
        </p:nvGrpSpPr>
        <p:grpSpPr bwMode="auto">
          <a:xfrm>
            <a:off x="2819400" y="1295400"/>
            <a:ext cx="5448300" cy="2266950"/>
            <a:chOff x="1788" y="828"/>
            <a:chExt cx="3432" cy="1428"/>
          </a:xfrm>
        </p:grpSpPr>
        <p:grpSp>
          <p:nvGrpSpPr>
            <p:cNvPr id="29700" name="Group 4"/>
            <p:cNvGrpSpPr>
              <a:grpSpLocks/>
            </p:cNvGrpSpPr>
            <p:nvPr/>
          </p:nvGrpSpPr>
          <p:grpSpPr bwMode="auto">
            <a:xfrm>
              <a:off x="1788" y="924"/>
              <a:ext cx="2436" cy="1332"/>
              <a:chOff x="1788" y="924"/>
              <a:chExt cx="2436" cy="1332"/>
            </a:xfrm>
          </p:grpSpPr>
          <p:sp>
            <p:nvSpPr>
              <p:cNvPr id="29701" name="Oval 5"/>
              <p:cNvSpPr>
                <a:spLocks noChangeArrowheads="1"/>
              </p:cNvSpPr>
              <p:nvPr/>
            </p:nvSpPr>
            <p:spPr bwMode="auto">
              <a:xfrm>
                <a:off x="1788" y="924"/>
                <a:ext cx="2436" cy="1332"/>
              </a:xfrm>
              <a:prstGeom prst="ellips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02" name="Oval 6"/>
              <p:cNvSpPr>
                <a:spLocks noChangeArrowheads="1"/>
              </p:cNvSpPr>
              <p:nvPr/>
            </p:nvSpPr>
            <p:spPr bwMode="auto">
              <a:xfrm>
                <a:off x="2616" y="1392"/>
                <a:ext cx="60" cy="3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3366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03" name="Oval 7"/>
              <p:cNvSpPr>
                <a:spLocks noChangeArrowheads="1"/>
              </p:cNvSpPr>
              <p:nvPr/>
            </p:nvSpPr>
            <p:spPr bwMode="auto">
              <a:xfrm>
                <a:off x="2772" y="1656"/>
                <a:ext cx="56" cy="5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3366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04" name="Oval 8"/>
              <p:cNvSpPr>
                <a:spLocks noChangeArrowheads="1"/>
              </p:cNvSpPr>
              <p:nvPr/>
            </p:nvSpPr>
            <p:spPr bwMode="auto">
              <a:xfrm>
                <a:off x="3672" y="1488"/>
                <a:ext cx="72" cy="48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rgbClr val="3366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05" name="Text Box 9"/>
              <p:cNvSpPr txBox="1">
                <a:spLocks noChangeArrowheads="1"/>
              </p:cNvSpPr>
              <p:nvPr/>
            </p:nvSpPr>
            <p:spPr bwMode="auto">
              <a:xfrm>
                <a:off x="2364" y="1248"/>
                <a:ext cx="20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4000">
                    <a:latin typeface="VNI-Times" pitchFamily="2" charset="0"/>
                  </a:rPr>
                  <a:t>4</a:t>
                </a:r>
              </a:p>
            </p:txBody>
          </p:sp>
          <p:sp>
            <p:nvSpPr>
              <p:cNvPr id="29706" name="Text Box 10"/>
              <p:cNvSpPr txBox="1">
                <a:spLocks noChangeArrowheads="1"/>
              </p:cNvSpPr>
              <p:nvPr/>
            </p:nvSpPr>
            <p:spPr bwMode="auto">
              <a:xfrm>
                <a:off x="2760" y="1452"/>
                <a:ext cx="372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4000">
                    <a:latin typeface="VNI-Times" pitchFamily="2" charset="0"/>
                  </a:rPr>
                  <a:t>6</a:t>
                </a:r>
              </a:p>
            </p:txBody>
          </p:sp>
          <p:sp>
            <p:nvSpPr>
              <p:cNvPr id="29707" name="Text Box 11"/>
              <p:cNvSpPr txBox="1">
                <a:spLocks noChangeArrowheads="1"/>
              </p:cNvSpPr>
              <p:nvPr/>
            </p:nvSpPr>
            <p:spPr bwMode="auto">
              <a:xfrm>
                <a:off x="3720" y="1284"/>
                <a:ext cx="336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4000">
                    <a:latin typeface="VNI-Times" pitchFamily="2" charset="0"/>
                  </a:rPr>
                  <a:t>3</a:t>
                </a:r>
              </a:p>
            </p:txBody>
          </p:sp>
        </p:grpSp>
        <p:sp>
          <p:nvSpPr>
            <p:cNvPr id="29708" name="Line 12"/>
            <p:cNvSpPr>
              <a:spLocks noChangeShapeType="1"/>
            </p:cNvSpPr>
            <p:nvPr/>
          </p:nvSpPr>
          <p:spPr bwMode="auto">
            <a:xfrm flipV="1">
              <a:off x="4164" y="1164"/>
              <a:ext cx="420" cy="20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09" name="Text Box 13"/>
            <p:cNvSpPr txBox="1">
              <a:spLocks noChangeArrowheads="1"/>
            </p:cNvSpPr>
            <p:nvPr/>
          </p:nvSpPr>
          <p:spPr bwMode="auto">
            <a:xfrm>
              <a:off x="4236" y="828"/>
              <a:ext cx="984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4000">
                  <a:latin typeface="VNI-Times" pitchFamily="2" charset="0"/>
                </a:rPr>
                <a:t>A</a:t>
              </a:r>
            </a:p>
          </p:txBody>
        </p:sp>
      </p:grpSp>
      <p:grpSp>
        <p:nvGrpSpPr>
          <p:cNvPr id="29710" name="Group 14"/>
          <p:cNvGrpSpPr>
            <a:grpSpLocks/>
          </p:cNvGrpSpPr>
          <p:nvPr/>
        </p:nvGrpSpPr>
        <p:grpSpPr bwMode="auto">
          <a:xfrm>
            <a:off x="2209800" y="1371600"/>
            <a:ext cx="3125788" cy="1524000"/>
            <a:chOff x="4032" y="1980"/>
            <a:chExt cx="1968" cy="960"/>
          </a:xfrm>
        </p:grpSpPr>
        <p:sp>
          <p:nvSpPr>
            <p:cNvPr id="29711" name="Oval 15"/>
            <p:cNvSpPr>
              <a:spLocks noChangeArrowheads="1"/>
            </p:cNvSpPr>
            <p:nvPr/>
          </p:nvSpPr>
          <p:spPr bwMode="auto">
            <a:xfrm>
              <a:off x="4776" y="2424"/>
              <a:ext cx="1224" cy="516"/>
            </a:xfrm>
            <a:prstGeom prst="ellipse">
              <a:avLst/>
            </a:prstGeom>
            <a:noFill/>
            <a:ln w="38100">
              <a:solidFill>
                <a:srgbClr val="CC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12" name="Line 16"/>
            <p:cNvSpPr>
              <a:spLocks noChangeShapeType="1"/>
            </p:cNvSpPr>
            <p:nvPr/>
          </p:nvSpPr>
          <p:spPr bwMode="auto">
            <a:xfrm flipH="1" flipV="1">
              <a:off x="4476" y="2304"/>
              <a:ext cx="360" cy="25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13" name="Text Box 17"/>
            <p:cNvSpPr txBox="1">
              <a:spLocks noChangeArrowheads="1"/>
            </p:cNvSpPr>
            <p:nvPr/>
          </p:nvSpPr>
          <p:spPr bwMode="auto">
            <a:xfrm>
              <a:off x="4032" y="1980"/>
              <a:ext cx="69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4000">
                  <a:latin typeface="VNI-Times" pitchFamily="2" charset="0"/>
                </a:rPr>
                <a:t>B</a:t>
              </a:r>
            </a:p>
          </p:txBody>
        </p:sp>
      </p:grpSp>
      <p:grpSp>
        <p:nvGrpSpPr>
          <p:cNvPr id="29714" name="Group 18"/>
          <p:cNvGrpSpPr>
            <a:grpSpLocks/>
          </p:cNvGrpSpPr>
          <p:nvPr/>
        </p:nvGrpSpPr>
        <p:grpSpPr bwMode="auto">
          <a:xfrm>
            <a:off x="3211513" y="3871913"/>
            <a:ext cx="0" cy="0"/>
            <a:chOff x="948" y="2447"/>
            <a:chExt cx="2340" cy="443"/>
          </a:xfrm>
        </p:grpSpPr>
        <p:grpSp>
          <p:nvGrpSpPr>
            <p:cNvPr id="29715" name="Group 19"/>
            <p:cNvGrpSpPr>
              <a:grpSpLocks/>
            </p:cNvGrpSpPr>
            <p:nvPr/>
          </p:nvGrpSpPr>
          <p:grpSpPr bwMode="auto">
            <a:xfrm>
              <a:off x="1800" y="2447"/>
              <a:ext cx="170" cy="442"/>
              <a:chOff x="-227865" y="-50688098"/>
              <a:chExt cx="231361" cy="191498459"/>
            </a:xfrm>
          </p:grpSpPr>
          <p:graphicFrame>
            <p:nvGraphicFramePr>
              <p:cNvPr id="29716" name="Object 20"/>
              <p:cNvGraphicFramePr>
                <a:graphicFrameLocks noChangeAspect="1"/>
              </p:cNvGraphicFramePr>
              <p:nvPr/>
            </p:nvGraphicFramePr>
            <p:xfrm>
              <a:off x="2975" y="2262"/>
              <a:ext cx="521" cy="40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9720" name="Equation" r:id="rId3" imgW="177480" imgH="139680" progId="Equation.DSMT4">
                      <p:embed/>
                    </p:oleObj>
                  </mc:Choice>
                  <mc:Fallback>
                    <p:oleObj name="Equation" r:id="rId3" imgW="177480" imgH="139680" progId="Equation.DSMT4">
                      <p:embed/>
                      <p:pic>
                        <p:nvPicPr>
                          <p:cNvPr id="0" name="Picture 2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75" y="2262"/>
                            <a:ext cx="521" cy="409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9717" name="Text Box 21"/>
              <p:cNvSpPr txBox="1">
                <a:spLocks noChangeArrowheads="1"/>
              </p:cNvSpPr>
              <p:nvPr/>
            </p:nvSpPr>
            <p:spPr bwMode="auto">
              <a:xfrm>
                <a:off x="-227865" y="-50688098"/>
                <a:ext cx="157870" cy="19149845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endParaRPr lang="en-US" sz="4000">
                  <a:latin typeface="VNI-Times" pitchFamily="2" charset="0"/>
                </a:endParaRPr>
              </a:p>
            </p:txBody>
          </p:sp>
        </p:grpSp>
        <p:sp>
          <p:nvSpPr>
            <p:cNvPr id="29718" name="Text Box 22"/>
            <p:cNvSpPr txBox="1">
              <a:spLocks noChangeArrowheads="1"/>
            </p:cNvSpPr>
            <p:nvPr/>
          </p:nvSpPr>
          <p:spPr bwMode="auto">
            <a:xfrm>
              <a:off x="948" y="2448"/>
              <a:ext cx="2340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000">
                  <a:latin typeface="VN-NTime" pitchFamily="2" charset="0"/>
                </a:rPr>
                <a:t>A       B =</a:t>
              </a:r>
            </a:p>
          </p:txBody>
        </p:sp>
        <p:graphicFrame>
          <p:nvGraphicFramePr>
            <p:cNvPr id="29719" name="Object 23"/>
            <p:cNvGraphicFramePr>
              <a:graphicFrameLocks noChangeAspect="1"/>
            </p:cNvGraphicFramePr>
            <p:nvPr/>
          </p:nvGraphicFramePr>
          <p:xfrm>
            <a:off x="1345" y="2513"/>
            <a:ext cx="429" cy="3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21" name="Equation" r:id="rId5" imgW="177480" imgH="139680" progId="Equation.DSMT4">
                    <p:embed/>
                  </p:oleObj>
                </mc:Choice>
                <mc:Fallback>
                  <p:oleObj name="Equation" r:id="rId5" imgW="177480" imgH="139680" progId="Equation.DSMT4">
                    <p:embed/>
                    <p:pic>
                      <p:nvPicPr>
                        <p:cNvPr id="0" name="Picture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45" y="2513"/>
                          <a:ext cx="429" cy="33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9721" name="AutoShape 25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07388" y="5715000"/>
            <a:ext cx="990600" cy="609600"/>
          </a:xfrm>
          <a:prstGeom prst="actionButtonBackPrevious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722" name="Text Box 26"/>
          <p:cNvSpPr txBox="1">
            <a:spLocks noChangeArrowheads="1"/>
          </p:cNvSpPr>
          <p:nvPr/>
        </p:nvSpPr>
        <p:spPr bwMode="auto">
          <a:xfrm>
            <a:off x="5105400" y="3810000"/>
            <a:ext cx="1981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>
                <a:latin typeface="Arial" charset="0"/>
              </a:rPr>
              <a:t>{4;6}</a:t>
            </a: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7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9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29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2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2" name="Group 2"/>
          <p:cNvGrpSpPr>
            <a:grpSpLocks/>
          </p:cNvGrpSpPr>
          <p:nvPr/>
        </p:nvGrpSpPr>
        <p:grpSpPr bwMode="auto">
          <a:xfrm>
            <a:off x="1028700" y="1009650"/>
            <a:ext cx="3238500" cy="3273425"/>
            <a:chOff x="648" y="636"/>
            <a:chExt cx="2040" cy="2062"/>
          </a:xfrm>
        </p:grpSpPr>
        <p:sp>
          <p:nvSpPr>
            <p:cNvPr id="30723" name="Oval 3"/>
            <p:cNvSpPr>
              <a:spLocks noChangeArrowheads="1"/>
            </p:cNvSpPr>
            <p:nvPr/>
          </p:nvSpPr>
          <p:spPr bwMode="auto">
            <a:xfrm>
              <a:off x="648" y="636"/>
              <a:ext cx="2040" cy="138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24" name="Oval 4"/>
            <p:cNvSpPr>
              <a:spLocks noChangeArrowheads="1"/>
            </p:cNvSpPr>
            <p:nvPr/>
          </p:nvSpPr>
          <p:spPr bwMode="auto">
            <a:xfrm>
              <a:off x="1620" y="972"/>
              <a:ext cx="56" cy="56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25" name="Oval 5"/>
            <p:cNvSpPr>
              <a:spLocks noChangeArrowheads="1"/>
            </p:cNvSpPr>
            <p:nvPr/>
          </p:nvSpPr>
          <p:spPr bwMode="auto">
            <a:xfrm>
              <a:off x="1836" y="1548"/>
              <a:ext cx="56" cy="56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26" name="Text Box 6"/>
            <p:cNvSpPr txBox="1">
              <a:spLocks noChangeArrowheads="1"/>
            </p:cNvSpPr>
            <p:nvPr/>
          </p:nvSpPr>
          <p:spPr bwMode="auto">
            <a:xfrm>
              <a:off x="1284" y="744"/>
              <a:ext cx="588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000">
                  <a:latin typeface="Arial" charset="0"/>
                </a:rPr>
                <a:t>a</a:t>
              </a:r>
            </a:p>
          </p:txBody>
        </p:sp>
        <p:sp>
          <p:nvSpPr>
            <p:cNvPr id="30727" name="Text Box 7"/>
            <p:cNvSpPr txBox="1">
              <a:spLocks noChangeArrowheads="1"/>
            </p:cNvSpPr>
            <p:nvPr/>
          </p:nvSpPr>
          <p:spPr bwMode="auto">
            <a:xfrm>
              <a:off x="1548" y="1284"/>
              <a:ext cx="564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000">
                  <a:latin typeface="Arial" charset="0"/>
                </a:rPr>
                <a:t>b</a:t>
              </a:r>
            </a:p>
          </p:txBody>
        </p:sp>
        <p:sp>
          <p:nvSpPr>
            <p:cNvPr id="30728" name="Line 8"/>
            <p:cNvSpPr>
              <a:spLocks noChangeShapeType="1"/>
            </p:cNvSpPr>
            <p:nvPr/>
          </p:nvSpPr>
          <p:spPr bwMode="auto">
            <a:xfrm>
              <a:off x="1128" y="1920"/>
              <a:ext cx="240" cy="3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29" name="Text Box 9"/>
            <p:cNvSpPr txBox="1">
              <a:spLocks noChangeArrowheads="1"/>
            </p:cNvSpPr>
            <p:nvPr/>
          </p:nvSpPr>
          <p:spPr bwMode="auto">
            <a:xfrm>
              <a:off x="1212" y="2256"/>
              <a:ext cx="63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000">
                  <a:latin typeface="Arial" charset="0"/>
                </a:rPr>
                <a:t>X</a:t>
              </a:r>
            </a:p>
          </p:txBody>
        </p:sp>
      </p:grpSp>
      <p:grpSp>
        <p:nvGrpSpPr>
          <p:cNvPr id="30730" name="Group 10"/>
          <p:cNvGrpSpPr>
            <a:grpSpLocks/>
          </p:cNvGrpSpPr>
          <p:nvPr/>
        </p:nvGrpSpPr>
        <p:grpSpPr bwMode="auto">
          <a:xfrm>
            <a:off x="5353050" y="1181100"/>
            <a:ext cx="1733550" cy="2644775"/>
            <a:chOff x="3372" y="744"/>
            <a:chExt cx="1092" cy="1666"/>
          </a:xfrm>
        </p:grpSpPr>
        <p:sp>
          <p:nvSpPr>
            <p:cNvPr id="30731" name="Oval 11"/>
            <p:cNvSpPr>
              <a:spLocks noChangeArrowheads="1"/>
            </p:cNvSpPr>
            <p:nvPr/>
          </p:nvSpPr>
          <p:spPr bwMode="auto">
            <a:xfrm>
              <a:off x="3492" y="744"/>
              <a:ext cx="972" cy="9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32" name="Oval 12"/>
            <p:cNvSpPr>
              <a:spLocks noChangeArrowheads="1"/>
            </p:cNvSpPr>
            <p:nvPr/>
          </p:nvSpPr>
          <p:spPr bwMode="auto">
            <a:xfrm>
              <a:off x="3828" y="1164"/>
              <a:ext cx="56" cy="56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33" name="Text Box 13"/>
            <p:cNvSpPr txBox="1">
              <a:spLocks noChangeArrowheads="1"/>
            </p:cNvSpPr>
            <p:nvPr/>
          </p:nvSpPr>
          <p:spPr bwMode="auto">
            <a:xfrm>
              <a:off x="3864" y="996"/>
              <a:ext cx="552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000">
                  <a:latin typeface="Arial" charset="0"/>
                </a:rPr>
                <a:t>c</a:t>
              </a:r>
            </a:p>
          </p:txBody>
        </p:sp>
        <p:sp>
          <p:nvSpPr>
            <p:cNvPr id="30734" name="Line 14"/>
            <p:cNvSpPr>
              <a:spLocks noChangeShapeType="1"/>
            </p:cNvSpPr>
            <p:nvPr/>
          </p:nvSpPr>
          <p:spPr bwMode="auto">
            <a:xfrm flipH="1">
              <a:off x="3696" y="1704"/>
              <a:ext cx="288" cy="4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35" name="Text Box 15"/>
            <p:cNvSpPr txBox="1">
              <a:spLocks noChangeArrowheads="1"/>
            </p:cNvSpPr>
            <p:nvPr/>
          </p:nvSpPr>
          <p:spPr bwMode="auto">
            <a:xfrm>
              <a:off x="3372" y="1968"/>
              <a:ext cx="75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000">
                  <a:latin typeface="Arial" charset="0"/>
                </a:rPr>
                <a:t>Y</a:t>
              </a:r>
            </a:p>
          </p:txBody>
        </p:sp>
      </p:grpSp>
      <p:graphicFrame>
        <p:nvGraphicFramePr>
          <p:cNvPr id="30736" name="Rectangle 16"/>
          <p:cNvGraphicFramePr>
            <a:graphicFrameLocks noGrp="1"/>
          </p:cNvGraphicFramePr>
          <p:nvPr>
            <p:ph sz="half" idx="1"/>
          </p:nvPr>
        </p:nvGraphicFramePr>
        <p:xfrm>
          <a:off x="5665788" y="2692400"/>
          <a:ext cx="3111500" cy="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1" name="Equation" r:id="rId4" imgW="0" imgH="0" progId="Equation.DSMT4">
                  <p:embed/>
                </p:oleObj>
              </mc:Choice>
              <mc:Fallback>
                <p:oleObj name="Equation" r:id="rId4" imgW="0" imgH="0" progId="Equation.DSMT4">
                  <p:embed/>
                  <p:pic>
                    <p:nvPicPr>
                      <p:cNvPr id="0" name="Rectangle 1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5788" y="2692400"/>
                        <a:ext cx="3111500" cy="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0737" name="Group 17"/>
          <p:cNvGrpSpPr>
            <a:grpSpLocks/>
          </p:cNvGrpSpPr>
          <p:nvPr/>
        </p:nvGrpSpPr>
        <p:grpSpPr bwMode="auto">
          <a:xfrm>
            <a:off x="3905250" y="5008563"/>
            <a:ext cx="0" cy="276225"/>
            <a:chOff x="1116" y="3120"/>
            <a:chExt cx="2112" cy="442"/>
          </a:xfrm>
        </p:grpSpPr>
        <p:sp>
          <p:nvSpPr>
            <p:cNvPr id="30738" name="Text Box 18"/>
            <p:cNvSpPr txBox="1">
              <a:spLocks noChangeArrowheads="1"/>
            </p:cNvSpPr>
            <p:nvPr/>
          </p:nvSpPr>
          <p:spPr bwMode="auto">
            <a:xfrm>
              <a:off x="1116" y="3120"/>
              <a:ext cx="2112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000">
                  <a:latin typeface="Arial" charset="0"/>
                </a:rPr>
                <a:t>X        Y =  </a:t>
              </a:r>
            </a:p>
          </p:txBody>
        </p:sp>
        <p:graphicFrame>
          <p:nvGraphicFramePr>
            <p:cNvPr id="30739" name="Object 19"/>
            <p:cNvGraphicFramePr>
              <a:graphicFrameLocks noChangeAspect="1"/>
            </p:cNvGraphicFramePr>
            <p:nvPr/>
          </p:nvGraphicFramePr>
          <p:xfrm>
            <a:off x="1534" y="3167"/>
            <a:ext cx="424" cy="3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42" name="Equation" r:id="rId5" imgW="177480" imgH="139680" progId="Equation.DSMT4">
                    <p:embed/>
                  </p:oleObj>
                </mc:Choice>
                <mc:Fallback>
                  <p:oleObj name="Equation" r:id="rId5" imgW="177480" imgH="139680" progId="Equation.DSMT4">
                    <p:embed/>
                    <p:pic>
                      <p:nvPicPr>
                        <p:cNvPr id="0" name="Picture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34" y="3167"/>
                          <a:ext cx="424" cy="33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740" name="Object 20"/>
            <p:cNvGraphicFramePr>
              <a:graphicFrameLocks noChangeAspect="1"/>
            </p:cNvGraphicFramePr>
            <p:nvPr/>
          </p:nvGraphicFramePr>
          <p:xfrm>
            <a:off x="2699" y="3120"/>
            <a:ext cx="437" cy="4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43" name="Equation" r:id="rId7" imgW="190440" imgH="177480" progId="Equation.DSMT4">
                    <p:embed/>
                  </p:oleObj>
                </mc:Choice>
                <mc:Fallback>
                  <p:oleObj name="Equation" r:id="rId7" imgW="190440" imgH="177480" progId="Equation.DSMT4">
                    <p:embed/>
                    <p:pic>
                      <p:nvPicPr>
                        <p:cNvPr id="0" name="Picture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99" y="3120"/>
                          <a:ext cx="437" cy="40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0742" name="AutoShape 22">
            <a:hlinkClick r:id="rId9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620000" y="5562600"/>
            <a:ext cx="1143000" cy="838200"/>
          </a:xfrm>
          <a:prstGeom prst="actionButtonBackPrevious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1017588" y="1377950"/>
            <a:ext cx="57165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>
                <a:latin typeface=".VnTimeH" pitchFamily="34" charset="0"/>
              </a:rPr>
              <a:t>­</a:t>
            </a:r>
            <a:r>
              <a:rPr lang="en-US" sz="4000">
                <a:latin typeface="VNI-Times" pitchFamily="2" charset="0"/>
              </a:rPr>
              <a:t>(4) = {  ;   ; 4}</a:t>
            </a: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954088" y="2349500"/>
            <a:ext cx="780891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>
                <a:latin typeface=".VnTimeH" pitchFamily="34" charset="0"/>
              </a:rPr>
              <a:t>­</a:t>
            </a:r>
            <a:r>
              <a:rPr lang="en-US" sz="4000">
                <a:latin typeface="VNI-Times" pitchFamily="2" charset="0"/>
              </a:rPr>
              <a:t>(6) = {  ;   ; 3; 6}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949325" y="3206750"/>
            <a:ext cx="17176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>
                <a:latin typeface=".VnTimeH" pitchFamily="34" charset="0"/>
              </a:rPr>
              <a:t>­</a:t>
            </a:r>
            <a:r>
              <a:rPr lang="en-US" sz="4000">
                <a:latin typeface="VNI-Times" pitchFamily="2" charset="0"/>
              </a:rPr>
              <a:t>(8) = </a:t>
            </a: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2133600" y="1431925"/>
            <a:ext cx="17192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>
                <a:latin typeface="VNI-Times" pitchFamily="2" charset="0"/>
              </a:rPr>
              <a:t>1</a:t>
            </a: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2528888" y="2362200"/>
            <a:ext cx="8255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>
                <a:latin typeface="VNI-Times" pitchFamily="2" charset="0"/>
              </a:rPr>
              <a:t>1</a:t>
            </a: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2057400" y="3260725"/>
            <a:ext cx="17192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>
                <a:latin typeface="VNI-Times" pitchFamily="2" charset="0"/>
              </a:rPr>
              <a:t>1</a:t>
            </a:r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3200400" y="1393825"/>
            <a:ext cx="5635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>
                <a:latin typeface="VNI-Times" pitchFamily="2" charset="0"/>
              </a:rPr>
              <a:t>2</a:t>
            </a:r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3170238" y="2362200"/>
            <a:ext cx="5635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>
                <a:latin typeface="VNI-Times" pitchFamily="2" charset="0"/>
              </a:rPr>
              <a:t>2</a:t>
            </a:r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3124200" y="3260725"/>
            <a:ext cx="565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>
                <a:latin typeface="VNI-Times" pitchFamily="2" charset="0"/>
              </a:rPr>
              <a:t>2</a:t>
            </a:r>
          </a:p>
        </p:txBody>
      </p:sp>
      <p:sp>
        <p:nvSpPr>
          <p:cNvPr id="13323" name="Text Box 11"/>
          <p:cNvSpPr txBox="1">
            <a:spLocks noChangeArrowheads="1"/>
          </p:cNvSpPr>
          <p:nvPr/>
        </p:nvSpPr>
        <p:spPr bwMode="auto">
          <a:xfrm>
            <a:off x="742950" y="3886200"/>
            <a:ext cx="65008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>
                <a:latin typeface=".VnTimeH" pitchFamily="34" charset="0"/>
              </a:rPr>
              <a:t>­C(4,6,8</a:t>
            </a:r>
            <a:r>
              <a:rPr lang="en-US" sz="4000">
                <a:latin typeface="VNI-Times" pitchFamily="2" charset="0"/>
              </a:rPr>
              <a:t>) = </a:t>
            </a:r>
          </a:p>
        </p:txBody>
      </p:sp>
      <p:sp>
        <p:nvSpPr>
          <p:cNvPr id="13324" name="Text Box 12"/>
          <p:cNvSpPr txBox="1">
            <a:spLocks noChangeArrowheads="1"/>
          </p:cNvSpPr>
          <p:nvPr/>
        </p:nvSpPr>
        <p:spPr bwMode="auto">
          <a:xfrm>
            <a:off x="5335588" y="3905250"/>
            <a:ext cx="24765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>
                <a:latin typeface="VNI-Times" pitchFamily="2" charset="0"/>
              </a:rPr>
              <a:t>{</a:t>
            </a:r>
            <a:r>
              <a:rPr lang="en-US" sz="4000">
                <a:solidFill>
                  <a:srgbClr val="FF3300"/>
                </a:solidFill>
                <a:latin typeface="VNI-Times" pitchFamily="2" charset="0"/>
              </a:rPr>
              <a:t>1</a:t>
            </a:r>
            <a:r>
              <a:rPr lang="en-US" sz="4000">
                <a:solidFill>
                  <a:srgbClr val="000000"/>
                </a:solidFill>
                <a:latin typeface="VNI-Times" pitchFamily="2" charset="0"/>
              </a:rPr>
              <a:t>; </a:t>
            </a:r>
            <a:r>
              <a:rPr lang="en-US" sz="4000">
                <a:solidFill>
                  <a:srgbClr val="FF3300"/>
                </a:solidFill>
                <a:latin typeface="VNI-Times" pitchFamily="2" charset="0"/>
              </a:rPr>
              <a:t>2</a:t>
            </a:r>
            <a:r>
              <a:rPr lang="en-US" sz="4000">
                <a:latin typeface="VNI-Times" pitchFamily="2" charset="0"/>
              </a:rPr>
              <a:t>}</a:t>
            </a:r>
          </a:p>
        </p:txBody>
      </p:sp>
      <p:sp>
        <p:nvSpPr>
          <p:cNvPr id="13325" name="Text Box 13"/>
          <p:cNvSpPr txBox="1">
            <a:spLocks noChangeArrowheads="1"/>
          </p:cNvSpPr>
          <p:nvPr/>
        </p:nvSpPr>
        <p:spPr bwMode="auto">
          <a:xfrm>
            <a:off x="2409825" y="3200400"/>
            <a:ext cx="4800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>
                <a:latin typeface="VNI-Times" pitchFamily="2" charset="0"/>
              </a:rPr>
              <a:t>{  ;    ; 4; 8}</a:t>
            </a:r>
          </a:p>
        </p:txBody>
      </p:sp>
      <p:sp>
        <p:nvSpPr>
          <p:cNvPr id="13327" name="AutoShape 15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458200" y="6324600"/>
            <a:ext cx="1447800" cy="533400"/>
          </a:xfrm>
          <a:prstGeom prst="actionButtonBackPrevious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329" name="AutoShape 17"/>
          <p:cNvSpPr>
            <a:spLocks noChangeArrowheads="1"/>
          </p:cNvSpPr>
          <p:nvPr/>
        </p:nvSpPr>
        <p:spPr bwMode="auto">
          <a:xfrm>
            <a:off x="3733800" y="0"/>
            <a:ext cx="5715000" cy="1143000"/>
          </a:xfrm>
          <a:prstGeom prst="cloudCallout">
            <a:avLst>
              <a:gd name="adj1" fmla="val -48722"/>
              <a:gd name="adj2" fmla="val 83194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3600">
                <a:latin typeface="VNI-Times" pitchFamily="2" charset="0"/>
              </a:rPr>
              <a:t>Tìm ÖC(4,6,8)</a:t>
            </a:r>
          </a:p>
          <a:p>
            <a:pPr algn="ctr"/>
            <a:endParaRPr lang="en-US" sz="3600">
              <a:latin typeface="VNI-Times" pitchFamily="2" charset="0"/>
            </a:endParaRP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0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42" dur="500" autoRev="1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3" dur="500" autoRev="1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4" dur="500" autoRev="1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0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46" dur="500" autoRev="1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7" dur="500" autoRev="1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8" dur="500" autoRev="1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0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50" dur="500" autoRev="1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1" dur="500" autoRev="1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2" dur="500" autoRev="1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0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54" dur="250" autoRev="1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5" dur="250" autoRev="1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6" dur="250" autoRev="1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0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58" dur="500" autoRev="1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9" dur="500" autoRev="1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0" dur="500" autoRev="1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0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2" dur="500" autoRev="1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3" dur="500" autoRev="1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4" dur="500" autoRev="1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3315" grpId="0"/>
      <p:bldP spid="13316" grpId="0"/>
      <p:bldP spid="13317" grpId="0"/>
      <p:bldP spid="13317" grpId="1"/>
      <p:bldP spid="13318" grpId="0"/>
      <p:bldP spid="13318" grpId="1"/>
      <p:bldP spid="13319" grpId="0"/>
      <p:bldP spid="13319" grpId="1"/>
      <p:bldP spid="13320" grpId="0"/>
      <p:bldP spid="13320" grpId="1"/>
      <p:bldP spid="13321" grpId="0"/>
      <p:bldP spid="13321" grpId="1"/>
      <p:bldP spid="13322" grpId="0"/>
      <p:bldP spid="13322" grpId="1"/>
      <p:bldP spid="13323" grpId="0"/>
      <p:bldP spid="13324" grpId="0"/>
      <p:bldP spid="1332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533400" y="2209800"/>
            <a:ext cx="86042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>
                <a:latin typeface="VNI-Times" pitchFamily="2" charset="0"/>
              </a:rPr>
              <a:t>B(4) = {   ; 4; 8 ;     ; 16 ; 20;      ; …}</a:t>
            </a: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1066800" y="3276600"/>
            <a:ext cx="73850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>
                <a:latin typeface="VNI-Times" pitchFamily="2" charset="0"/>
              </a:rPr>
              <a:t>B(6) = {  ; 6 ;     ; 18 ;     ; …}</a:t>
            </a: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914400" y="4406900"/>
            <a:ext cx="18129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>
                <a:latin typeface="VNI-Times" pitchFamily="2" charset="0"/>
              </a:rPr>
              <a:t>B(3) =</a:t>
            </a: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4419600" y="2222500"/>
            <a:ext cx="7858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>
                <a:latin typeface="VNI-Times" pitchFamily="2" charset="0"/>
              </a:rPr>
              <a:t>12</a:t>
            </a: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2743200" y="2247900"/>
            <a:ext cx="5000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>
                <a:latin typeface="VNI-Times" pitchFamily="2" charset="0"/>
              </a:rPr>
              <a:t>0</a:t>
            </a:r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7010400" y="2222500"/>
            <a:ext cx="7858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>
                <a:latin typeface="VNI-Times" pitchFamily="2" charset="0"/>
              </a:rPr>
              <a:t>24</a:t>
            </a:r>
          </a:p>
        </p:txBody>
      </p:sp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914400" y="5638800"/>
            <a:ext cx="31988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>
                <a:latin typeface="VNI-Times" pitchFamily="2" charset="0"/>
              </a:rPr>
              <a:t>BC(3,4,6) =</a:t>
            </a:r>
          </a:p>
        </p:txBody>
      </p:sp>
      <p:sp>
        <p:nvSpPr>
          <p:cNvPr id="18441" name="Text Box 9"/>
          <p:cNvSpPr txBox="1">
            <a:spLocks noChangeArrowheads="1"/>
          </p:cNvSpPr>
          <p:nvPr/>
        </p:nvSpPr>
        <p:spPr bwMode="auto">
          <a:xfrm>
            <a:off x="3505200" y="5638800"/>
            <a:ext cx="43957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>
                <a:latin typeface="VNI-Times" pitchFamily="2" charset="0"/>
              </a:rPr>
              <a:t>{</a:t>
            </a:r>
            <a:r>
              <a:rPr lang="en-US" sz="4000">
                <a:solidFill>
                  <a:srgbClr val="FF3300"/>
                </a:solidFill>
                <a:latin typeface="VNI-Times" pitchFamily="2" charset="0"/>
              </a:rPr>
              <a:t>0</a:t>
            </a:r>
            <a:r>
              <a:rPr lang="en-US" sz="4000">
                <a:latin typeface="VNI-Times" pitchFamily="2" charset="0"/>
              </a:rPr>
              <a:t>; </a:t>
            </a:r>
            <a:r>
              <a:rPr lang="en-US" sz="4000">
                <a:solidFill>
                  <a:srgbClr val="FF3300"/>
                </a:solidFill>
                <a:latin typeface="VNI-Times" pitchFamily="2" charset="0"/>
              </a:rPr>
              <a:t>12</a:t>
            </a:r>
            <a:r>
              <a:rPr lang="en-US" sz="4000">
                <a:latin typeface="VNI-Times" pitchFamily="2" charset="0"/>
              </a:rPr>
              <a:t>; </a:t>
            </a:r>
            <a:r>
              <a:rPr lang="en-US" sz="4000">
                <a:solidFill>
                  <a:srgbClr val="FF3300"/>
                </a:solidFill>
                <a:latin typeface="VNI-Times" pitchFamily="2" charset="0"/>
              </a:rPr>
              <a:t>24</a:t>
            </a:r>
            <a:r>
              <a:rPr lang="en-US" sz="4000">
                <a:latin typeface="VNI-Times" pitchFamily="2" charset="0"/>
              </a:rPr>
              <a:t>; …}</a:t>
            </a:r>
          </a:p>
        </p:txBody>
      </p:sp>
      <p:sp>
        <p:nvSpPr>
          <p:cNvPr id="18442" name="Text Box 10"/>
          <p:cNvSpPr txBox="1">
            <a:spLocks noChangeArrowheads="1"/>
          </p:cNvSpPr>
          <p:nvPr/>
        </p:nvSpPr>
        <p:spPr bwMode="auto">
          <a:xfrm>
            <a:off x="2540000" y="4330700"/>
            <a:ext cx="7366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>
                <a:latin typeface="VNI-Times" pitchFamily="2" charset="0"/>
              </a:rPr>
              <a:t>{  ; 3; 6;9 ;     ; 15; 18; 21 ;     ;…}</a:t>
            </a:r>
          </a:p>
        </p:txBody>
      </p:sp>
      <p:sp>
        <p:nvSpPr>
          <p:cNvPr id="18443" name="Text Box 11"/>
          <p:cNvSpPr txBox="1">
            <a:spLocks noChangeArrowheads="1"/>
          </p:cNvSpPr>
          <p:nvPr/>
        </p:nvSpPr>
        <p:spPr bwMode="auto">
          <a:xfrm>
            <a:off x="3886200" y="3327400"/>
            <a:ext cx="7858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>
                <a:latin typeface="VNI-Times" pitchFamily="2" charset="0"/>
              </a:rPr>
              <a:t>12</a:t>
            </a:r>
          </a:p>
        </p:txBody>
      </p:sp>
      <p:sp>
        <p:nvSpPr>
          <p:cNvPr id="18444" name="Text Box 12"/>
          <p:cNvSpPr txBox="1">
            <a:spLocks noChangeArrowheads="1"/>
          </p:cNvSpPr>
          <p:nvPr/>
        </p:nvSpPr>
        <p:spPr bwMode="auto">
          <a:xfrm>
            <a:off x="2743200" y="3289300"/>
            <a:ext cx="5000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>
                <a:latin typeface="VNI-Times" pitchFamily="2" charset="0"/>
              </a:rPr>
              <a:t>0</a:t>
            </a:r>
          </a:p>
        </p:txBody>
      </p:sp>
      <p:sp>
        <p:nvSpPr>
          <p:cNvPr id="18445" name="Text Box 13"/>
          <p:cNvSpPr txBox="1">
            <a:spLocks noChangeArrowheads="1"/>
          </p:cNvSpPr>
          <p:nvPr/>
        </p:nvSpPr>
        <p:spPr bwMode="auto">
          <a:xfrm>
            <a:off x="5562600" y="3276600"/>
            <a:ext cx="787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>
                <a:latin typeface="VNI-Times" pitchFamily="2" charset="0"/>
              </a:rPr>
              <a:t>24</a:t>
            </a:r>
          </a:p>
        </p:txBody>
      </p:sp>
      <p:sp>
        <p:nvSpPr>
          <p:cNvPr id="18446" name="Text Box 14"/>
          <p:cNvSpPr txBox="1">
            <a:spLocks noChangeArrowheads="1"/>
          </p:cNvSpPr>
          <p:nvPr/>
        </p:nvSpPr>
        <p:spPr bwMode="auto">
          <a:xfrm>
            <a:off x="4711700" y="4381500"/>
            <a:ext cx="7858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>
                <a:latin typeface="VNI-Times" pitchFamily="2" charset="0"/>
              </a:rPr>
              <a:t>12</a:t>
            </a:r>
          </a:p>
        </p:txBody>
      </p:sp>
      <p:sp>
        <p:nvSpPr>
          <p:cNvPr id="18447" name="Text Box 15"/>
          <p:cNvSpPr txBox="1">
            <a:spLocks noChangeArrowheads="1"/>
          </p:cNvSpPr>
          <p:nvPr/>
        </p:nvSpPr>
        <p:spPr bwMode="auto">
          <a:xfrm>
            <a:off x="2654300" y="4368800"/>
            <a:ext cx="5000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>
                <a:latin typeface="VNI-Times" pitchFamily="2" charset="0"/>
              </a:rPr>
              <a:t>0</a:t>
            </a:r>
          </a:p>
        </p:txBody>
      </p:sp>
      <p:sp>
        <p:nvSpPr>
          <p:cNvPr id="18448" name="Text Box 16"/>
          <p:cNvSpPr txBox="1">
            <a:spLocks noChangeArrowheads="1"/>
          </p:cNvSpPr>
          <p:nvPr/>
        </p:nvSpPr>
        <p:spPr bwMode="auto">
          <a:xfrm>
            <a:off x="8051800" y="4381500"/>
            <a:ext cx="7858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>
                <a:latin typeface="VNI-Times" pitchFamily="2" charset="0"/>
              </a:rPr>
              <a:t>24</a:t>
            </a:r>
          </a:p>
        </p:txBody>
      </p:sp>
      <p:sp>
        <p:nvSpPr>
          <p:cNvPr id="18449" name="AutoShape 1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34400" y="6172200"/>
            <a:ext cx="1371600" cy="685800"/>
          </a:xfrm>
          <a:prstGeom prst="actionButtonBackPrevious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450" name="AutoShape 18"/>
          <p:cNvSpPr>
            <a:spLocks noChangeArrowheads="1"/>
          </p:cNvSpPr>
          <p:nvPr/>
        </p:nvSpPr>
        <p:spPr bwMode="auto">
          <a:xfrm>
            <a:off x="838200" y="381000"/>
            <a:ext cx="5257800" cy="1066800"/>
          </a:xfrm>
          <a:prstGeom prst="wedgeEllipseCallout">
            <a:avLst>
              <a:gd name="adj1" fmla="val 39130"/>
              <a:gd name="adj2" fmla="val 9851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3600">
                <a:latin typeface="VNI-Times" pitchFamily="2" charset="0"/>
              </a:rPr>
              <a:t>Tìm BC(3,4,6) ?</a:t>
            </a: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8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8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8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0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51" dur="500" autoRev="1" fill="hold"/>
                                        <p:tgtEl>
                                          <p:spTgt spid="184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2" dur="500" autoRev="1" fill="hold"/>
                                        <p:tgtEl>
                                          <p:spTgt spid="184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3" dur="500" autoRev="1" fill="hold"/>
                                        <p:tgtEl>
                                          <p:spTgt spid="184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0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55" dur="500" autoRev="1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6" dur="500" autoRev="1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7" dur="500" autoRev="1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0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59" dur="500" autoRev="1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0" dur="500" autoRev="1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1" dur="500" autoRev="1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0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3" dur="500" autoRev="1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4" dur="500" autoRev="1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5" dur="500" autoRev="1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0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7" dur="500" autoRev="1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8" dur="500" autoRev="1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9" dur="500" autoRev="1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0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71" dur="500" autoRev="1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2" dur="500" autoRev="1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3" dur="500" autoRev="1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20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75" dur="500" autoRev="1" fill="hold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6" dur="500" autoRev="1" fill="hold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7" dur="500" autoRev="1" fill="hold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0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79" dur="500" autoRev="1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0" dur="500" autoRev="1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1" dur="500" autoRev="1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0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83" dur="500" autoRev="1" fill="hold"/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4" dur="500" autoRev="1" fill="hold"/>
                                        <p:tgtEl>
                                          <p:spTgt spid="184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5" dur="500" autoRev="1" fill="hold"/>
                                        <p:tgtEl>
                                          <p:spTgt spid="184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18435" grpId="0"/>
      <p:bldP spid="18436" grpId="0"/>
      <p:bldP spid="18437" grpId="0"/>
      <p:bldP spid="18437" grpId="1"/>
      <p:bldP spid="18438" grpId="0"/>
      <p:bldP spid="18438" grpId="1"/>
      <p:bldP spid="18439" grpId="0"/>
      <p:bldP spid="18439" grpId="1"/>
      <p:bldP spid="18440" grpId="0"/>
      <p:bldP spid="18441" grpId="0"/>
      <p:bldP spid="18442" grpId="0"/>
      <p:bldP spid="18443" grpId="0"/>
      <p:bldP spid="18443" grpId="1"/>
      <p:bldP spid="18444" grpId="0"/>
      <p:bldP spid="18444" grpId="1"/>
      <p:bldP spid="18445" grpId="0"/>
      <p:bldP spid="18445" grpId="1"/>
      <p:bldP spid="18446" grpId="0"/>
      <p:bldP spid="18446" grpId="1"/>
      <p:bldP spid="18447" grpId="0"/>
      <p:bldP spid="18447" grpId="1"/>
      <p:bldP spid="18448" grpId="0"/>
      <p:bldP spid="18448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685800" y="990600"/>
            <a:ext cx="7745413" cy="1387475"/>
          </a:xfrm>
          <a:prstGeom prst="rect">
            <a:avLst/>
          </a:prstGeom>
          <a:noFill/>
          <a:ln w="76200" cmpd="tri">
            <a:solidFill>
              <a:srgbClr val="FF3399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>
                <a:latin typeface=".VnTimeH" pitchFamily="34" charset="0"/>
              </a:rPr>
              <a:t>­</a:t>
            </a:r>
            <a:r>
              <a:rPr lang="en-US" sz="4000">
                <a:latin typeface=".VnTime" pitchFamily="34" charset="0"/>
              </a:rPr>
              <a:t>íc chung cña hai hay nhiÒu sè lµ ­íc cña tÊt c¶ c¸c sè ®ã</a:t>
            </a: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609600" y="2362200"/>
            <a:ext cx="88201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>
                <a:latin typeface=".VnTime" pitchFamily="34" charset="0"/>
              </a:rPr>
              <a:t>Ta kÝ hiÖu tËp hîp c¸c ­íc chung cña 4 vµ 6 lµ</a:t>
            </a:r>
            <a:r>
              <a:rPr lang="en-US" sz="4000">
                <a:latin typeface="VNI-Times" pitchFamily="2" charset="0"/>
              </a:rPr>
              <a:t> </a:t>
            </a:r>
            <a:r>
              <a:rPr lang="en-US" sz="4000">
                <a:solidFill>
                  <a:srgbClr val="000000"/>
                </a:solidFill>
                <a:latin typeface="VNI-Times" pitchFamily="2" charset="0"/>
              </a:rPr>
              <a:t>ÖC(4,6)</a:t>
            </a:r>
            <a:r>
              <a:rPr lang="en-US" sz="4000">
                <a:latin typeface="VNI-Times" pitchFamily="2" charset="0"/>
              </a:rPr>
              <a:t>. </a:t>
            </a: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1568450" y="3517900"/>
            <a:ext cx="4375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>
                <a:latin typeface=".VnTime" pitchFamily="34" charset="0"/>
              </a:rPr>
              <a:t>Ta cã:</a:t>
            </a:r>
            <a:r>
              <a:rPr lang="en-US" sz="4000">
                <a:latin typeface="VNI-Times" pitchFamily="2" charset="0"/>
              </a:rPr>
              <a:t> </a:t>
            </a:r>
            <a:r>
              <a:rPr lang="en-US" sz="4000">
                <a:latin typeface=".VnTimeH" pitchFamily="34" charset="0"/>
              </a:rPr>
              <a:t>­</a:t>
            </a:r>
            <a:r>
              <a:rPr lang="en-US" sz="4000">
                <a:latin typeface=".VnTime" pitchFamily="34" charset="0"/>
              </a:rPr>
              <a:t>C</a:t>
            </a:r>
            <a:r>
              <a:rPr lang="en-US" sz="4000">
                <a:latin typeface="VNI-Times" pitchFamily="2" charset="0"/>
              </a:rPr>
              <a:t>(4,6) =</a:t>
            </a:r>
          </a:p>
        </p:txBody>
      </p:sp>
      <p:grpSp>
        <p:nvGrpSpPr>
          <p:cNvPr id="11291" name="Group 27"/>
          <p:cNvGrpSpPr>
            <a:grpSpLocks/>
          </p:cNvGrpSpPr>
          <p:nvPr/>
        </p:nvGrpSpPr>
        <p:grpSpPr bwMode="auto">
          <a:xfrm>
            <a:off x="1835150" y="4292600"/>
            <a:ext cx="6394450" cy="711200"/>
            <a:chOff x="1156" y="2704"/>
            <a:chExt cx="4028" cy="448"/>
          </a:xfrm>
        </p:grpSpPr>
        <p:sp>
          <p:nvSpPr>
            <p:cNvPr id="11270" name="Text Box 6"/>
            <p:cNvSpPr txBox="1">
              <a:spLocks noChangeArrowheads="1"/>
            </p:cNvSpPr>
            <p:nvPr/>
          </p:nvSpPr>
          <p:spPr bwMode="auto">
            <a:xfrm>
              <a:off x="1156" y="2704"/>
              <a:ext cx="4028" cy="4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000">
                  <a:latin typeface="VNI-Times" pitchFamily="2" charset="0"/>
                </a:rPr>
                <a:t>x    </a:t>
              </a:r>
              <a:r>
                <a:rPr lang="en-US" sz="4000">
                  <a:latin typeface=".VnTimeH" pitchFamily="34" charset="0"/>
                </a:rPr>
                <a:t>­</a:t>
              </a:r>
              <a:r>
                <a:rPr lang="en-US" sz="4000">
                  <a:latin typeface=".VnTime" pitchFamily="34" charset="0"/>
                </a:rPr>
                <a:t>C</a:t>
              </a:r>
              <a:r>
                <a:rPr lang="en-US" sz="4000">
                  <a:latin typeface="VNI-Times" pitchFamily="2" charset="0"/>
                </a:rPr>
                <a:t>(a, b) </a:t>
              </a:r>
            </a:p>
          </p:txBody>
        </p:sp>
        <p:graphicFrame>
          <p:nvGraphicFramePr>
            <p:cNvPr id="11271" name="Object 7"/>
            <p:cNvGraphicFramePr>
              <a:graphicFrameLocks noChangeAspect="1"/>
            </p:cNvGraphicFramePr>
            <p:nvPr/>
          </p:nvGraphicFramePr>
          <p:xfrm>
            <a:off x="1394" y="2820"/>
            <a:ext cx="304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90" name="Equation" r:id="rId4" imgW="139680" imgH="139680" progId="Equation.DSMT4">
                    <p:embed/>
                  </p:oleObj>
                </mc:Choice>
                <mc:Fallback>
                  <p:oleObj name="Equation" r:id="rId4" imgW="139680" imgH="139680" progId="Equation.DSMT4">
                    <p:embed/>
                    <p:pic>
                      <p:nvPicPr>
                        <p:cNvPr id="0" name="Picture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94" y="2820"/>
                          <a:ext cx="304" cy="2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1274" name="Text Box 10"/>
          <p:cNvSpPr txBox="1">
            <a:spLocks noChangeArrowheads="1"/>
          </p:cNvSpPr>
          <p:nvPr/>
        </p:nvSpPr>
        <p:spPr bwMode="auto">
          <a:xfrm>
            <a:off x="5067300" y="3524250"/>
            <a:ext cx="24765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>
                <a:latin typeface="VNI-Times" pitchFamily="2" charset="0"/>
              </a:rPr>
              <a:t>{1 ; 2 }</a:t>
            </a:r>
          </a:p>
        </p:txBody>
      </p:sp>
      <p:sp>
        <p:nvSpPr>
          <p:cNvPr id="11276" name="AutoShape 12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07388" y="6248400"/>
            <a:ext cx="1598612" cy="609600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1278" name="Group 14"/>
          <p:cNvGrpSpPr>
            <a:grpSpLocks/>
          </p:cNvGrpSpPr>
          <p:nvPr/>
        </p:nvGrpSpPr>
        <p:grpSpPr bwMode="auto">
          <a:xfrm>
            <a:off x="798513" y="5359400"/>
            <a:ext cx="8667750" cy="711200"/>
            <a:chOff x="503" y="3376"/>
            <a:chExt cx="5460" cy="448"/>
          </a:xfrm>
        </p:grpSpPr>
        <p:sp>
          <p:nvSpPr>
            <p:cNvPr id="11279" name="Text Box 15"/>
            <p:cNvSpPr txBox="1">
              <a:spLocks noChangeArrowheads="1"/>
            </p:cNvSpPr>
            <p:nvPr/>
          </p:nvSpPr>
          <p:spPr bwMode="auto">
            <a:xfrm>
              <a:off x="503" y="3376"/>
              <a:ext cx="5460" cy="4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000">
                  <a:latin typeface="VNI-Times" pitchFamily="2" charset="0"/>
                </a:rPr>
                <a:t>x    </a:t>
              </a:r>
              <a:r>
                <a:rPr lang="en-US" sz="4000">
                  <a:latin typeface=".VnTimeH" pitchFamily="34" charset="0"/>
                </a:rPr>
                <a:t>­</a:t>
              </a:r>
              <a:r>
                <a:rPr lang="en-US" sz="4000">
                  <a:latin typeface=".VnTime" pitchFamily="34" charset="0"/>
                </a:rPr>
                <a:t>C(a,b,c) NÕu a   x , b   x vµ c   x</a:t>
              </a:r>
            </a:p>
          </p:txBody>
        </p:sp>
        <p:graphicFrame>
          <p:nvGraphicFramePr>
            <p:cNvPr id="11280" name="Object 16"/>
            <p:cNvGraphicFramePr>
              <a:graphicFrameLocks noChangeAspect="1"/>
            </p:cNvGraphicFramePr>
            <p:nvPr/>
          </p:nvGraphicFramePr>
          <p:xfrm>
            <a:off x="707" y="3508"/>
            <a:ext cx="268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91" name="Equation" r:id="rId7" imgW="139680" imgH="139680" progId="Equation.DSMT4">
                    <p:embed/>
                  </p:oleObj>
                </mc:Choice>
                <mc:Fallback>
                  <p:oleObj name="Equation" r:id="rId7" imgW="139680" imgH="139680" progId="Equation.DSMT4">
                    <p:embed/>
                    <p:pic>
                      <p:nvPicPr>
                        <p:cNvPr id="0" name="Picture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07" y="3508"/>
                          <a:ext cx="268" cy="24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281" name="Object 17"/>
            <p:cNvGraphicFramePr>
              <a:graphicFrameLocks noChangeAspect="1"/>
            </p:cNvGraphicFramePr>
            <p:nvPr/>
          </p:nvGraphicFramePr>
          <p:xfrm>
            <a:off x="3204" y="3456"/>
            <a:ext cx="147" cy="3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92" name="Equation" r:id="rId9" imgW="75960" imgH="190440" progId="Equation.DSMT4">
                    <p:embed/>
                  </p:oleObj>
                </mc:Choice>
                <mc:Fallback>
                  <p:oleObj name="Equation" r:id="rId9" imgW="75960" imgH="190440" progId="Equation.DSMT4">
                    <p:embed/>
                    <p:pic>
                      <p:nvPicPr>
                        <p:cNvPr id="0" name="Picture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04" y="3456"/>
                          <a:ext cx="147" cy="3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282" name="Object 18"/>
            <p:cNvGraphicFramePr>
              <a:graphicFrameLocks noChangeAspect="1"/>
            </p:cNvGraphicFramePr>
            <p:nvPr/>
          </p:nvGraphicFramePr>
          <p:xfrm>
            <a:off x="4008" y="3480"/>
            <a:ext cx="147" cy="3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93" name="Equation" r:id="rId11" imgW="75960" imgH="190440" progId="Equation.DSMT4">
                    <p:embed/>
                  </p:oleObj>
                </mc:Choice>
                <mc:Fallback>
                  <p:oleObj name="Equation" r:id="rId11" imgW="75960" imgH="190440" progId="Equation.DSMT4">
                    <p:embed/>
                    <p:pic>
                      <p:nvPicPr>
                        <p:cNvPr id="0" name="Picture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08" y="3480"/>
                          <a:ext cx="147" cy="3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283" name="Object 19"/>
            <p:cNvGraphicFramePr>
              <a:graphicFrameLocks noChangeAspect="1"/>
            </p:cNvGraphicFramePr>
            <p:nvPr/>
          </p:nvGraphicFramePr>
          <p:xfrm>
            <a:off x="5028" y="3456"/>
            <a:ext cx="147" cy="3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94" name="Equation" r:id="rId13" imgW="75960" imgH="190440" progId="Equation.DSMT4">
                    <p:embed/>
                  </p:oleObj>
                </mc:Choice>
                <mc:Fallback>
                  <p:oleObj name="Equation" r:id="rId13" imgW="75960" imgH="190440" progId="Equation.DSMT4">
                    <p:embed/>
                    <p:pic>
                      <p:nvPicPr>
                        <p:cNvPr id="0" name="Picture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28" y="3456"/>
                          <a:ext cx="147" cy="3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1284" name="Rectangle 20"/>
          <p:cNvSpPr>
            <a:spLocks noChangeArrowheads="1"/>
          </p:cNvSpPr>
          <p:nvPr/>
        </p:nvSpPr>
        <p:spPr bwMode="auto">
          <a:xfrm>
            <a:off x="762000" y="304800"/>
            <a:ext cx="8915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>
                <a:solidFill>
                  <a:srgbClr val="FFFF00"/>
                </a:solidFill>
                <a:latin typeface="VNI-Times" pitchFamily="2" charset="0"/>
              </a:rPr>
              <a:t>Tiết 29: ÖÔÙC CHUNG VAØ BOÄI CHUNG</a:t>
            </a:r>
          </a:p>
        </p:txBody>
      </p:sp>
      <p:grpSp>
        <p:nvGrpSpPr>
          <p:cNvPr id="11290" name="Group 26"/>
          <p:cNvGrpSpPr>
            <a:grpSpLocks/>
          </p:cNvGrpSpPr>
          <p:nvPr/>
        </p:nvGrpSpPr>
        <p:grpSpPr bwMode="auto">
          <a:xfrm>
            <a:off x="1981200" y="4267200"/>
            <a:ext cx="6394450" cy="701675"/>
            <a:chOff x="1056" y="3872"/>
            <a:chExt cx="4028" cy="442"/>
          </a:xfrm>
        </p:grpSpPr>
        <p:sp>
          <p:nvSpPr>
            <p:cNvPr id="11286" name="Text Box 22"/>
            <p:cNvSpPr txBox="1">
              <a:spLocks noChangeArrowheads="1"/>
            </p:cNvSpPr>
            <p:nvPr/>
          </p:nvSpPr>
          <p:spPr bwMode="auto">
            <a:xfrm>
              <a:off x="1056" y="3872"/>
              <a:ext cx="4028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000">
                  <a:latin typeface="VNI-Times" pitchFamily="2" charset="0"/>
                </a:rPr>
                <a:t>                     </a:t>
              </a:r>
              <a:r>
                <a:rPr lang="en-US" sz="4000">
                  <a:latin typeface=".VnTime" pitchFamily="34" charset="0"/>
                </a:rPr>
                <a:t>NÕu</a:t>
              </a:r>
              <a:r>
                <a:rPr lang="en-US" sz="4000">
                  <a:latin typeface="VNI-Times" pitchFamily="2" charset="0"/>
                </a:rPr>
                <a:t> a  x </a:t>
              </a:r>
              <a:r>
                <a:rPr lang="en-US" sz="4000">
                  <a:latin typeface=".VnTime" pitchFamily="34" charset="0"/>
                </a:rPr>
                <a:t>va</a:t>
              </a:r>
              <a:r>
                <a:rPr lang="en-US" sz="4000">
                  <a:latin typeface="VNI-Times" pitchFamily="2" charset="0"/>
                </a:rPr>
                <a:t>ø b   x </a:t>
              </a:r>
            </a:p>
          </p:txBody>
        </p:sp>
        <p:graphicFrame>
          <p:nvGraphicFramePr>
            <p:cNvPr id="11288" name="Object 24"/>
            <p:cNvGraphicFramePr>
              <a:graphicFrameLocks noChangeAspect="1"/>
            </p:cNvGraphicFramePr>
            <p:nvPr/>
          </p:nvGraphicFramePr>
          <p:xfrm>
            <a:off x="3541" y="3956"/>
            <a:ext cx="148" cy="3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95" name="Equation" r:id="rId14" imgW="75960" imgH="190440" progId="Equation.DSMT4">
                    <p:embed/>
                  </p:oleObj>
                </mc:Choice>
                <mc:Fallback>
                  <p:oleObj name="Equation" r:id="rId14" imgW="75960" imgH="190440" progId="Equation.DSMT4">
                    <p:embed/>
                    <p:pic>
                      <p:nvPicPr>
                        <p:cNvPr id="0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41" y="3956"/>
                          <a:ext cx="148" cy="3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289" name="Object 25"/>
            <p:cNvGraphicFramePr>
              <a:graphicFrameLocks noChangeAspect="1"/>
            </p:cNvGraphicFramePr>
            <p:nvPr/>
          </p:nvGraphicFramePr>
          <p:xfrm>
            <a:off x="4585" y="3948"/>
            <a:ext cx="148" cy="3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96" name="Equation" r:id="rId16" imgW="75960" imgH="190440" progId="Equation.DSMT4">
                    <p:embed/>
                  </p:oleObj>
                </mc:Choice>
                <mc:Fallback>
                  <p:oleObj name="Equation" r:id="rId16" imgW="75960" imgH="190440" progId="Equation.DSMT4">
                    <p:embed/>
                    <p:pic>
                      <p:nvPicPr>
                        <p:cNvPr id="0" name="Picture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85" y="3948"/>
                          <a:ext cx="148" cy="3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0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5" dur="250" autoRev="1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250" autoRev="1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250" autoRev="1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1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770" decel="100000"/>
                                        <p:tgtEl>
                                          <p:spTgt spid="112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770" decel="100000"/>
                                        <p:tgtEl>
                                          <p:spTgt spid="1129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9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8" dur="770" fill="hold"/>
                                        <p:tgtEl>
                                          <p:spTgt spid="11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0" dur="770" fill="hold"/>
                                        <p:tgtEl>
                                          <p:spTgt spid="11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nimBg="1"/>
      <p:bldP spid="11266" grpId="1" animBg="1"/>
      <p:bldP spid="11267" grpId="0"/>
      <p:bldP spid="11268" grpId="0"/>
      <p:bldP spid="1127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1219200" y="1295400"/>
            <a:ext cx="80629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>
                <a:latin typeface=".VnTime" pitchFamily="34" charset="0"/>
              </a:rPr>
              <a:t>Kh¼ng ®Þnh sau ®óng hay sai</a:t>
            </a:r>
            <a:r>
              <a:rPr lang="en-US" sz="4000">
                <a:latin typeface="VNI-Times" pitchFamily="2" charset="0"/>
              </a:rPr>
              <a:t> ?</a:t>
            </a:r>
          </a:p>
        </p:txBody>
      </p:sp>
      <p:grpSp>
        <p:nvGrpSpPr>
          <p:cNvPr id="15363" name="Group 3"/>
          <p:cNvGrpSpPr>
            <a:grpSpLocks/>
          </p:cNvGrpSpPr>
          <p:nvPr/>
        </p:nvGrpSpPr>
        <p:grpSpPr bwMode="auto">
          <a:xfrm>
            <a:off x="914400" y="2209800"/>
            <a:ext cx="3411538" cy="701675"/>
            <a:chOff x="512" y="736"/>
            <a:chExt cx="1984" cy="442"/>
          </a:xfrm>
        </p:grpSpPr>
        <p:sp>
          <p:nvSpPr>
            <p:cNvPr id="15364" name="Text Box 4"/>
            <p:cNvSpPr txBox="1">
              <a:spLocks noChangeArrowheads="1"/>
            </p:cNvSpPr>
            <p:nvPr/>
          </p:nvSpPr>
          <p:spPr bwMode="auto">
            <a:xfrm>
              <a:off x="512" y="736"/>
              <a:ext cx="1984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000">
                  <a:latin typeface="VNI-Times" pitchFamily="2" charset="0"/>
                </a:rPr>
                <a:t>8   ÖC(16,40)</a:t>
              </a:r>
            </a:p>
          </p:txBody>
        </p:sp>
        <p:graphicFrame>
          <p:nvGraphicFramePr>
            <p:cNvPr id="15365" name="Object 5"/>
            <p:cNvGraphicFramePr>
              <a:graphicFrameLocks noChangeAspect="1"/>
            </p:cNvGraphicFramePr>
            <p:nvPr/>
          </p:nvGraphicFramePr>
          <p:xfrm>
            <a:off x="708" y="852"/>
            <a:ext cx="21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81" name="Equation" r:id="rId3" imgW="139680" imgH="139680" progId="Equation.DSMT4">
                    <p:embed/>
                  </p:oleObj>
                </mc:Choice>
                <mc:Fallback>
                  <p:oleObj name="Equation" r:id="rId3" imgW="139680" imgH="139680" progId="Equation.DSMT4">
                    <p:embed/>
                    <p:pic>
                      <p:nvPicPr>
                        <p:cNvPr id="0" name="Picture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08" y="852"/>
                          <a:ext cx="21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5366" name="Group 6"/>
          <p:cNvGrpSpPr>
            <a:grpSpLocks/>
          </p:cNvGrpSpPr>
          <p:nvPr/>
        </p:nvGrpSpPr>
        <p:grpSpPr bwMode="auto">
          <a:xfrm>
            <a:off x="5562600" y="2247900"/>
            <a:ext cx="3343275" cy="701675"/>
            <a:chOff x="3248" y="800"/>
            <a:chExt cx="1944" cy="442"/>
          </a:xfrm>
        </p:grpSpPr>
        <p:sp>
          <p:nvSpPr>
            <p:cNvPr id="15367" name="Text Box 7"/>
            <p:cNvSpPr txBox="1">
              <a:spLocks noChangeArrowheads="1"/>
            </p:cNvSpPr>
            <p:nvPr/>
          </p:nvSpPr>
          <p:spPr bwMode="auto">
            <a:xfrm>
              <a:off x="3248" y="800"/>
              <a:ext cx="1944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000">
                  <a:latin typeface="VNI-Times" pitchFamily="2" charset="0"/>
                </a:rPr>
                <a:t>8   ÖC(32,28) </a:t>
              </a:r>
            </a:p>
          </p:txBody>
        </p:sp>
        <p:graphicFrame>
          <p:nvGraphicFramePr>
            <p:cNvPr id="15368" name="Object 8"/>
            <p:cNvGraphicFramePr>
              <a:graphicFrameLocks noChangeAspect="1"/>
            </p:cNvGraphicFramePr>
            <p:nvPr/>
          </p:nvGraphicFramePr>
          <p:xfrm>
            <a:off x="3452" y="900"/>
            <a:ext cx="240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82" name="Equation" r:id="rId5" imgW="139680" imgH="139680" progId="Equation.DSMT4">
                    <p:embed/>
                  </p:oleObj>
                </mc:Choice>
                <mc:Fallback>
                  <p:oleObj name="Equation" r:id="rId5" imgW="139680" imgH="139680" progId="Equation.DSMT4">
                    <p:embed/>
                    <p:pic>
                      <p:nvPicPr>
                        <p:cNvPr id="0" name="Picture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52" y="900"/>
                          <a:ext cx="240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5369" name="AutoShape 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04800" y="1371600"/>
            <a:ext cx="763588" cy="723900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228600" y="1371600"/>
            <a:ext cx="8255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>
                <a:latin typeface="VNI-Times" pitchFamily="2" charset="0"/>
              </a:rPr>
              <a:t>?1</a:t>
            </a:r>
          </a:p>
        </p:txBody>
      </p: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914400" y="2895600"/>
            <a:ext cx="2057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>
                <a:latin typeface=".VnTime" pitchFamily="34" charset="0"/>
              </a:rPr>
              <a:t>§óng</a:t>
            </a:r>
          </a:p>
        </p:txBody>
      </p:sp>
      <p:grpSp>
        <p:nvGrpSpPr>
          <p:cNvPr id="15372" name="Group 12"/>
          <p:cNvGrpSpPr>
            <a:grpSpLocks/>
          </p:cNvGrpSpPr>
          <p:nvPr/>
        </p:nvGrpSpPr>
        <p:grpSpPr bwMode="auto">
          <a:xfrm>
            <a:off x="762000" y="4038600"/>
            <a:ext cx="4189413" cy="1692275"/>
            <a:chOff x="240" y="1872"/>
            <a:chExt cx="2640" cy="1066"/>
          </a:xfrm>
        </p:grpSpPr>
        <p:sp>
          <p:nvSpPr>
            <p:cNvPr id="15373" name="Text Box 13"/>
            <p:cNvSpPr txBox="1">
              <a:spLocks noChangeArrowheads="1"/>
            </p:cNvSpPr>
            <p:nvPr/>
          </p:nvSpPr>
          <p:spPr bwMode="auto">
            <a:xfrm>
              <a:off x="240" y="1920"/>
              <a:ext cx="2640" cy="10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000">
                  <a:latin typeface=".VnTime" pitchFamily="34" charset="0"/>
                </a:rPr>
                <a:t>V×</a:t>
              </a:r>
              <a:r>
                <a:rPr lang="en-US" sz="4000">
                  <a:latin typeface="VNI-Times" pitchFamily="2" charset="0"/>
                </a:rPr>
                <a:t> 16    8</a:t>
              </a:r>
            </a:p>
            <a:p>
              <a:pPr>
                <a:spcBef>
                  <a:spcPct val="50000"/>
                </a:spcBef>
              </a:pPr>
              <a:r>
                <a:rPr lang="en-US" sz="4000">
                  <a:latin typeface="VNI-Times" pitchFamily="2" charset="0"/>
                </a:rPr>
                <a:t>      40    8 </a:t>
              </a:r>
            </a:p>
          </p:txBody>
        </p:sp>
        <p:graphicFrame>
          <p:nvGraphicFramePr>
            <p:cNvPr id="15374" name="Object 14"/>
            <p:cNvGraphicFramePr>
              <a:graphicFrameLocks noChangeAspect="1"/>
            </p:cNvGraphicFramePr>
            <p:nvPr/>
          </p:nvGraphicFramePr>
          <p:xfrm>
            <a:off x="1104" y="1872"/>
            <a:ext cx="177" cy="44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83" name="Equation" r:id="rId7" imgW="75960" imgH="190440" progId="Equation.DSMT4">
                    <p:embed/>
                  </p:oleObj>
                </mc:Choice>
                <mc:Fallback>
                  <p:oleObj name="Equation" r:id="rId7" imgW="75960" imgH="190440" progId="Equation.DSMT4">
                    <p:embed/>
                    <p:pic>
                      <p:nvPicPr>
                        <p:cNvPr id="0" name="Picture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04" y="1872"/>
                          <a:ext cx="177" cy="44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375" name="Object 15"/>
            <p:cNvGraphicFramePr>
              <a:graphicFrameLocks noChangeAspect="1"/>
            </p:cNvGraphicFramePr>
            <p:nvPr/>
          </p:nvGraphicFramePr>
          <p:xfrm>
            <a:off x="1104" y="2485"/>
            <a:ext cx="177" cy="44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84" name="Equation" r:id="rId9" imgW="75960" imgH="190440" progId="Equation.DSMT4">
                    <p:embed/>
                  </p:oleObj>
                </mc:Choice>
                <mc:Fallback>
                  <p:oleObj name="Equation" r:id="rId9" imgW="75960" imgH="190440" progId="Equation.DSMT4">
                    <p:embed/>
                    <p:pic>
                      <p:nvPicPr>
                        <p:cNvPr id="0" name="Picture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04" y="2485"/>
                          <a:ext cx="177" cy="44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5376" name="Text Box 16"/>
          <p:cNvSpPr txBox="1">
            <a:spLocks noChangeArrowheads="1"/>
          </p:cNvSpPr>
          <p:nvPr/>
        </p:nvSpPr>
        <p:spPr bwMode="auto">
          <a:xfrm>
            <a:off x="5867400" y="2971800"/>
            <a:ext cx="2590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>
                <a:latin typeface=".VnTime" pitchFamily="34" charset="0"/>
              </a:rPr>
              <a:t>Sai</a:t>
            </a:r>
          </a:p>
        </p:txBody>
      </p:sp>
      <p:grpSp>
        <p:nvGrpSpPr>
          <p:cNvPr id="15377" name="Group 17"/>
          <p:cNvGrpSpPr>
            <a:grpSpLocks/>
          </p:cNvGrpSpPr>
          <p:nvPr/>
        </p:nvGrpSpPr>
        <p:grpSpPr bwMode="auto">
          <a:xfrm>
            <a:off x="5181600" y="4114800"/>
            <a:ext cx="3886200" cy="1635125"/>
            <a:chOff x="3408" y="2101"/>
            <a:chExt cx="2448" cy="1030"/>
          </a:xfrm>
        </p:grpSpPr>
        <p:sp>
          <p:nvSpPr>
            <p:cNvPr id="15378" name="Text Box 18"/>
            <p:cNvSpPr txBox="1">
              <a:spLocks noChangeArrowheads="1"/>
            </p:cNvSpPr>
            <p:nvPr/>
          </p:nvSpPr>
          <p:spPr bwMode="auto">
            <a:xfrm>
              <a:off x="3408" y="2112"/>
              <a:ext cx="2448" cy="10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000">
                  <a:latin typeface=".VnTime" pitchFamily="34" charset="0"/>
                </a:rPr>
                <a:t>V×</a:t>
              </a:r>
              <a:r>
                <a:rPr lang="en-US" sz="4000">
                  <a:latin typeface="VNI-Times" pitchFamily="2" charset="0"/>
                </a:rPr>
                <a:t> 32     8</a:t>
              </a:r>
            </a:p>
            <a:p>
              <a:pPr>
                <a:spcBef>
                  <a:spcPct val="50000"/>
                </a:spcBef>
              </a:pPr>
              <a:r>
                <a:rPr lang="en-US" sz="4000">
                  <a:latin typeface="VNI-Times" pitchFamily="2" charset="0"/>
                </a:rPr>
                <a:t>      28    8     </a:t>
              </a:r>
            </a:p>
          </p:txBody>
        </p:sp>
        <p:graphicFrame>
          <p:nvGraphicFramePr>
            <p:cNvPr id="15379" name="Object 19"/>
            <p:cNvGraphicFramePr>
              <a:graphicFrameLocks noChangeAspect="1"/>
            </p:cNvGraphicFramePr>
            <p:nvPr/>
          </p:nvGraphicFramePr>
          <p:xfrm>
            <a:off x="4191" y="2101"/>
            <a:ext cx="177" cy="44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85" name="Equation" r:id="rId10" imgW="75960" imgH="190440" progId="Equation.DSMT4">
                    <p:embed/>
                  </p:oleObj>
                </mc:Choice>
                <mc:Fallback>
                  <p:oleObj name="Equation" r:id="rId10" imgW="75960" imgH="190440" progId="Equation.DSMT4">
                    <p:embed/>
                    <p:pic>
                      <p:nvPicPr>
                        <p:cNvPr id="0" name="Picture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91" y="2101"/>
                          <a:ext cx="177" cy="44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380" name="Object 20"/>
            <p:cNvGraphicFramePr>
              <a:graphicFrameLocks noChangeAspect="1"/>
            </p:cNvGraphicFramePr>
            <p:nvPr/>
          </p:nvGraphicFramePr>
          <p:xfrm>
            <a:off x="4320" y="2688"/>
            <a:ext cx="177" cy="44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86" name="Equation" r:id="rId11" imgW="75960" imgH="190440" progId="Equation.DSMT4">
                    <p:embed/>
                  </p:oleObj>
                </mc:Choice>
                <mc:Fallback>
                  <p:oleObj name="Equation" r:id="rId11" imgW="75960" imgH="190440" progId="Equation.DSMT4">
                    <p:embed/>
                    <p:pic>
                      <p:nvPicPr>
                        <p:cNvPr id="0" name="Picture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0" y="2688"/>
                          <a:ext cx="177" cy="44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381" name="Line 21"/>
            <p:cNvSpPr>
              <a:spLocks noChangeShapeType="1"/>
            </p:cNvSpPr>
            <p:nvPr/>
          </p:nvSpPr>
          <p:spPr bwMode="auto">
            <a:xfrm flipV="1">
              <a:off x="4320" y="2784"/>
              <a:ext cx="192" cy="24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5382" name="Rectangle 22"/>
          <p:cNvSpPr>
            <a:spLocks noChangeArrowheads="1"/>
          </p:cNvSpPr>
          <p:nvPr/>
        </p:nvSpPr>
        <p:spPr bwMode="auto">
          <a:xfrm>
            <a:off x="1066800" y="228600"/>
            <a:ext cx="79549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>
                <a:solidFill>
                  <a:srgbClr val="FFFF00"/>
                </a:solidFill>
                <a:latin typeface="VNI-Times" pitchFamily="2" charset="0"/>
              </a:rPr>
              <a:t>Tiết 29: ÖÔÙC CHUNG VAØ BOÄI CHUNG</a:t>
            </a: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5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1" grpId="0"/>
      <p:bldP spid="1537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1703388" y="3214688"/>
            <a:ext cx="1377950" cy="116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80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en-US" sz="2800">
              <a:latin typeface="Times New Roman" pitchFamily="18" charset="0"/>
            </a:endParaRP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685800" y="914400"/>
            <a:ext cx="33162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>
                <a:latin typeface="VNI-Times" pitchFamily="2" charset="0"/>
              </a:rPr>
              <a:t>2. </a:t>
            </a:r>
            <a:r>
              <a:rPr lang="en-US" sz="4000" u="sng">
                <a:latin typeface="VNI-Times" pitchFamily="2" charset="0"/>
              </a:rPr>
              <a:t>Boäi chung:</a:t>
            </a: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914400" y="1676400"/>
            <a:ext cx="844867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>
                <a:latin typeface=".VnTime" pitchFamily="34" charset="0"/>
              </a:rPr>
              <a:t>VÝ dô: ViÕt tËp hîp c¸c béi cña 4 vµ tËp hîp c¸c béi cña 6? 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914400" y="3048000"/>
            <a:ext cx="84740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>
                <a:latin typeface="VNI-Times" pitchFamily="2" charset="0"/>
              </a:rPr>
              <a:t>B(4) = {0; 4; 8; 12; 16; 20; 24;…}</a:t>
            </a: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1600200" y="3695700"/>
            <a:ext cx="8915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>
                <a:latin typeface="VNI-Times" pitchFamily="2" charset="0"/>
              </a:rPr>
              <a:t>B(6) = {0; 6; 12; 18; 24; …}</a:t>
            </a: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3305175" y="3048000"/>
            <a:ext cx="5064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>
                <a:solidFill>
                  <a:srgbClr val="FF3300"/>
                </a:solidFill>
                <a:latin typeface="VNI-Times" pitchFamily="2" charset="0"/>
              </a:rPr>
              <a:t>0</a:t>
            </a: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3294063" y="3695700"/>
            <a:ext cx="50641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>
                <a:solidFill>
                  <a:srgbClr val="FF3300"/>
                </a:solidFill>
                <a:latin typeface="VNI-Times" pitchFamily="2" charset="0"/>
              </a:rPr>
              <a:t>0</a:t>
            </a:r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4891088" y="3057525"/>
            <a:ext cx="79851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>
                <a:solidFill>
                  <a:srgbClr val="FF3300"/>
                </a:solidFill>
                <a:latin typeface="VNI-Times" pitchFamily="2" charset="0"/>
              </a:rPr>
              <a:t>12</a:t>
            </a:r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7258050" y="3044825"/>
            <a:ext cx="7985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>
                <a:solidFill>
                  <a:srgbClr val="FF3300"/>
                </a:solidFill>
                <a:latin typeface="VNI-Times" pitchFamily="2" charset="0"/>
              </a:rPr>
              <a:t>24</a:t>
            </a:r>
          </a:p>
        </p:txBody>
      </p:sp>
      <p:sp>
        <p:nvSpPr>
          <p:cNvPr id="16395" name="Text Box 11"/>
          <p:cNvSpPr txBox="1">
            <a:spLocks noChangeArrowheads="1"/>
          </p:cNvSpPr>
          <p:nvPr/>
        </p:nvSpPr>
        <p:spPr bwMode="auto">
          <a:xfrm>
            <a:off x="4321175" y="3702050"/>
            <a:ext cx="7969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>
                <a:solidFill>
                  <a:srgbClr val="FF3300"/>
                </a:solidFill>
                <a:latin typeface="VNI-Times" pitchFamily="2" charset="0"/>
              </a:rPr>
              <a:t>12</a:t>
            </a:r>
          </a:p>
        </p:txBody>
      </p:sp>
      <p:sp>
        <p:nvSpPr>
          <p:cNvPr id="16396" name="Text Box 12"/>
          <p:cNvSpPr txBox="1">
            <a:spLocks noChangeArrowheads="1"/>
          </p:cNvSpPr>
          <p:nvPr/>
        </p:nvSpPr>
        <p:spPr bwMode="auto">
          <a:xfrm>
            <a:off x="5895975" y="3695700"/>
            <a:ext cx="7985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>
                <a:solidFill>
                  <a:srgbClr val="FF3300"/>
                </a:solidFill>
                <a:latin typeface="VNI-Times" pitchFamily="2" charset="0"/>
              </a:rPr>
              <a:t>24</a:t>
            </a:r>
          </a:p>
        </p:txBody>
      </p:sp>
      <p:sp>
        <p:nvSpPr>
          <p:cNvPr id="16397" name="Text Box 13"/>
          <p:cNvSpPr txBox="1">
            <a:spLocks noChangeArrowheads="1"/>
          </p:cNvSpPr>
          <p:nvPr/>
        </p:nvSpPr>
        <p:spPr bwMode="auto">
          <a:xfrm>
            <a:off x="728663" y="4445000"/>
            <a:ext cx="8723312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>
                <a:latin typeface=".VnTime" pitchFamily="34" charset="0"/>
              </a:rPr>
              <a:t>C¸c sè</a:t>
            </a:r>
            <a:r>
              <a:rPr lang="en-US" sz="4000">
                <a:latin typeface="VNI-Times" pitchFamily="2" charset="0"/>
              </a:rPr>
              <a:t> </a:t>
            </a:r>
            <a:r>
              <a:rPr lang="en-US" sz="4000">
                <a:solidFill>
                  <a:srgbClr val="FF3300"/>
                </a:solidFill>
                <a:latin typeface="VNI-Times" pitchFamily="2" charset="0"/>
              </a:rPr>
              <a:t>0 ; 12 ; 24, …</a:t>
            </a:r>
            <a:r>
              <a:rPr lang="en-US" sz="4000">
                <a:latin typeface="VNI-Times" pitchFamily="2" charset="0"/>
              </a:rPr>
              <a:t> </a:t>
            </a:r>
            <a:r>
              <a:rPr lang="en-US" sz="4000">
                <a:latin typeface=".VnTime" pitchFamily="34" charset="0"/>
              </a:rPr>
              <a:t>võa lµ béi cña 4, võa lµ béi cña 6</a:t>
            </a:r>
            <a:r>
              <a:rPr lang="en-US" sz="4000">
                <a:latin typeface="VNI-Times" pitchFamily="2" charset="0"/>
              </a:rPr>
              <a:t>. </a:t>
            </a:r>
            <a:r>
              <a:rPr lang="en-US" sz="4000">
                <a:latin typeface=".VnTime" pitchFamily="34" charset="0"/>
              </a:rPr>
              <a:t>Ta nãi chóng lµ c¸c</a:t>
            </a:r>
            <a:r>
              <a:rPr lang="en-US" sz="4000">
                <a:latin typeface="VNI-Times" pitchFamily="2" charset="0"/>
              </a:rPr>
              <a:t> </a:t>
            </a:r>
            <a:r>
              <a:rPr lang="en-US" sz="4000" b="1" i="1">
                <a:solidFill>
                  <a:srgbClr val="FF3300"/>
                </a:solidFill>
                <a:latin typeface=".VnTime" pitchFamily="34" charset="0"/>
              </a:rPr>
              <a:t>béi chung</a:t>
            </a:r>
            <a:r>
              <a:rPr lang="en-US" sz="4000">
                <a:latin typeface="VNI-Times" pitchFamily="2" charset="0"/>
              </a:rPr>
              <a:t> </a:t>
            </a:r>
            <a:r>
              <a:rPr lang="en-US" sz="4000">
                <a:latin typeface=".VnTime" pitchFamily="34" charset="0"/>
              </a:rPr>
              <a:t>cña 4 vµ 6</a:t>
            </a:r>
          </a:p>
        </p:txBody>
      </p:sp>
      <p:grpSp>
        <p:nvGrpSpPr>
          <p:cNvPr id="16398" name="Group 14"/>
          <p:cNvGrpSpPr>
            <a:grpSpLocks/>
          </p:cNvGrpSpPr>
          <p:nvPr/>
        </p:nvGrpSpPr>
        <p:grpSpPr bwMode="auto">
          <a:xfrm>
            <a:off x="604838" y="4800600"/>
            <a:ext cx="8613775" cy="1311275"/>
            <a:chOff x="176" y="4096"/>
            <a:chExt cx="5008" cy="826"/>
          </a:xfrm>
        </p:grpSpPr>
        <p:sp>
          <p:nvSpPr>
            <p:cNvPr id="16399" name="Text Box 15"/>
            <p:cNvSpPr txBox="1">
              <a:spLocks noChangeArrowheads="1"/>
            </p:cNvSpPr>
            <p:nvPr/>
          </p:nvSpPr>
          <p:spPr bwMode="auto">
            <a:xfrm>
              <a:off x="624" y="4096"/>
              <a:ext cx="4560" cy="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000">
                  <a:latin typeface=".VnTime" pitchFamily="34" charset="0"/>
                </a:rPr>
                <a:t>VËy thÕ nµo lµ béi chung cña hai hay nhiÒu sè?</a:t>
              </a:r>
            </a:p>
          </p:txBody>
        </p:sp>
        <p:sp>
          <p:nvSpPr>
            <p:cNvPr id="16400" name="AutoShape 16">
              <a:hlinkClick r:id="" action="ppaction://noaction" highlightClick="1"/>
            </p:cNvPr>
            <p:cNvSpPr>
              <a:spLocks noChangeArrowheads="1"/>
            </p:cNvSpPr>
            <p:nvPr/>
          </p:nvSpPr>
          <p:spPr bwMode="auto">
            <a:xfrm>
              <a:off x="176" y="4320"/>
              <a:ext cx="320" cy="528"/>
            </a:xfrm>
            <a:prstGeom prst="actionButtonHelp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6401" name="Rectangle 17"/>
          <p:cNvSpPr>
            <a:spLocks noChangeArrowheads="1"/>
          </p:cNvSpPr>
          <p:nvPr/>
        </p:nvSpPr>
        <p:spPr bwMode="auto">
          <a:xfrm>
            <a:off x="990600" y="152400"/>
            <a:ext cx="77993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>
                <a:solidFill>
                  <a:srgbClr val="FFFF00"/>
                </a:solidFill>
                <a:latin typeface=".VnTime" pitchFamily="34" charset="0"/>
              </a:rPr>
              <a:t>TiÕt 29</a:t>
            </a:r>
            <a:r>
              <a:rPr lang="en-US" sz="3600">
                <a:solidFill>
                  <a:srgbClr val="FFFF00"/>
                </a:solidFill>
                <a:latin typeface="VNI-Times" pitchFamily="2" charset="0"/>
              </a:rPr>
              <a:t>: </a:t>
            </a:r>
            <a:r>
              <a:rPr lang="en-US" sz="3600">
                <a:solidFill>
                  <a:srgbClr val="FFFF00"/>
                </a:solidFill>
                <a:latin typeface=".VnTimeH" pitchFamily="34" charset="0"/>
              </a:rPr>
              <a:t>­íc CHUNG vµ béi CHUNG</a:t>
            </a:r>
          </a:p>
        </p:txBody>
      </p:sp>
      <p:sp>
        <p:nvSpPr>
          <p:cNvPr id="16402" name="Text Box 18"/>
          <p:cNvSpPr txBox="1">
            <a:spLocks noChangeArrowheads="1"/>
          </p:cNvSpPr>
          <p:nvPr/>
        </p:nvSpPr>
        <p:spPr bwMode="auto">
          <a:xfrm>
            <a:off x="4800600" y="2286000"/>
            <a:ext cx="1600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>
                <a:latin typeface=".VnTime" pitchFamily="34" charset="0"/>
              </a:rPr>
              <a:t>ta  cã:</a:t>
            </a: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6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1" dur="500"/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/>
      <p:bldP spid="16388" grpId="0"/>
      <p:bldP spid="16389" grpId="0"/>
      <p:bldP spid="16390" grpId="0"/>
      <p:bldP spid="16391" grpId="0"/>
      <p:bldP spid="16392" grpId="0"/>
      <p:bldP spid="16393" grpId="0"/>
      <p:bldP spid="16394" grpId="0"/>
      <p:bldP spid="16395" grpId="0"/>
      <p:bldP spid="16396" grpId="0"/>
      <p:bldP spid="16397" grpId="0"/>
      <p:bldP spid="16397" grpId="1"/>
      <p:bldP spid="1640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533400" y="1143000"/>
            <a:ext cx="9136063" cy="1387475"/>
          </a:xfrm>
          <a:prstGeom prst="rect">
            <a:avLst/>
          </a:prstGeom>
          <a:noFill/>
          <a:ln w="76200" cmpd="tri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>
                <a:latin typeface=".VnTime" pitchFamily="34" charset="0"/>
              </a:rPr>
              <a:t>Béi chung cña hai hay nhiÒu sè lµ béi cña tÊt c¶ c¸c sè ®ã.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838200" y="2438400"/>
            <a:ext cx="8434388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>
                <a:latin typeface=".VnTime" pitchFamily="34" charset="0"/>
              </a:rPr>
              <a:t>KÝ hiÖu tËp hîp c¸c béi chung cña 4 vµ 6 lµ</a:t>
            </a:r>
            <a:r>
              <a:rPr lang="en-US" sz="4000">
                <a:latin typeface="VNI-Times" pitchFamily="2" charset="0"/>
              </a:rPr>
              <a:t> </a:t>
            </a:r>
            <a:r>
              <a:rPr lang="en-US" sz="4000">
                <a:solidFill>
                  <a:srgbClr val="FF3300"/>
                </a:solidFill>
                <a:latin typeface="VNI-Times" pitchFamily="2" charset="0"/>
              </a:rPr>
              <a:t>BC(4,6)</a:t>
            </a: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1373188" y="3733800"/>
            <a:ext cx="2667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>
                <a:latin typeface="VNI-Times" pitchFamily="2" charset="0"/>
              </a:rPr>
              <a:t>BC(4;6) =</a:t>
            </a:r>
          </a:p>
        </p:txBody>
      </p:sp>
      <p:grpSp>
        <p:nvGrpSpPr>
          <p:cNvPr id="17432" name="Group 24"/>
          <p:cNvGrpSpPr>
            <a:grpSpLocks/>
          </p:cNvGrpSpPr>
          <p:nvPr/>
        </p:nvGrpSpPr>
        <p:grpSpPr bwMode="auto">
          <a:xfrm>
            <a:off x="838200" y="4572000"/>
            <a:ext cx="8337550" cy="711200"/>
            <a:chOff x="528" y="2880"/>
            <a:chExt cx="5252" cy="448"/>
          </a:xfrm>
        </p:grpSpPr>
        <p:sp>
          <p:nvSpPr>
            <p:cNvPr id="17414" name="Text Box 6"/>
            <p:cNvSpPr txBox="1">
              <a:spLocks noChangeArrowheads="1"/>
            </p:cNvSpPr>
            <p:nvPr/>
          </p:nvSpPr>
          <p:spPr bwMode="auto">
            <a:xfrm>
              <a:off x="528" y="2880"/>
              <a:ext cx="5252" cy="4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000">
                  <a:latin typeface="VNI-Times" pitchFamily="2" charset="0"/>
                </a:rPr>
                <a:t>x    BC(a, b) </a:t>
              </a:r>
            </a:p>
          </p:txBody>
        </p:sp>
        <p:graphicFrame>
          <p:nvGraphicFramePr>
            <p:cNvPr id="17415" name="Object 7"/>
            <p:cNvGraphicFramePr>
              <a:graphicFrameLocks noChangeAspect="1"/>
            </p:cNvGraphicFramePr>
            <p:nvPr/>
          </p:nvGraphicFramePr>
          <p:xfrm>
            <a:off x="766" y="2996"/>
            <a:ext cx="304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32" name="Equation" r:id="rId3" imgW="139680" imgH="139680" progId="Equation.DSMT4">
                    <p:embed/>
                  </p:oleObj>
                </mc:Choice>
                <mc:Fallback>
                  <p:oleObj name="Equation" r:id="rId3" imgW="139680" imgH="139680" progId="Equation.DSMT4">
                    <p:embed/>
                    <p:pic>
                      <p:nvPicPr>
                        <p:cNvPr id="0" name="Picture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66" y="2996"/>
                          <a:ext cx="304" cy="2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3657600" y="3733800"/>
            <a:ext cx="38179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>
                <a:latin typeface="VNI-Times" pitchFamily="2" charset="0"/>
              </a:rPr>
              <a:t>{</a:t>
            </a:r>
            <a:r>
              <a:rPr lang="en-US" sz="4000">
                <a:solidFill>
                  <a:srgbClr val="FF3300"/>
                </a:solidFill>
                <a:latin typeface="VNI-Times" pitchFamily="2" charset="0"/>
              </a:rPr>
              <a:t>0; 12; 24;</a:t>
            </a:r>
            <a:r>
              <a:rPr lang="en-US" sz="4000">
                <a:latin typeface="VNI-Times" pitchFamily="2" charset="0"/>
              </a:rPr>
              <a:t>…}</a:t>
            </a:r>
          </a:p>
        </p:txBody>
      </p:sp>
      <p:sp>
        <p:nvSpPr>
          <p:cNvPr id="17419" name="AutoShape 11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763000" y="4572000"/>
            <a:ext cx="1143000" cy="762000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7420" name="Group 12"/>
          <p:cNvGrpSpPr>
            <a:grpSpLocks/>
          </p:cNvGrpSpPr>
          <p:nvPr/>
        </p:nvGrpSpPr>
        <p:grpSpPr bwMode="auto">
          <a:xfrm>
            <a:off x="762000" y="5562600"/>
            <a:ext cx="8667750" cy="711200"/>
            <a:chOff x="503" y="3376"/>
            <a:chExt cx="5460" cy="448"/>
          </a:xfrm>
        </p:grpSpPr>
        <p:sp>
          <p:nvSpPr>
            <p:cNvPr id="17421" name="Text Box 13"/>
            <p:cNvSpPr txBox="1">
              <a:spLocks noChangeArrowheads="1"/>
            </p:cNvSpPr>
            <p:nvPr/>
          </p:nvSpPr>
          <p:spPr bwMode="auto">
            <a:xfrm>
              <a:off x="503" y="3376"/>
              <a:ext cx="5460" cy="4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000">
                  <a:latin typeface="VNI-Times" pitchFamily="2" charset="0"/>
                </a:rPr>
                <a:t>x    BC(a,b,c) </a:t>
              </a:r>
              <a:r>
                <a:rPr lang="en-US" sz="4000">
                  <a:latin typeface=".VnTime" pitchFamily="34" charset="0"/>
                </a:rPr>
                <a:t>nÕu</a:t>
              </a:r>
              <a:r>
                <a:rPr lang="en-US" sz="4000">
                  <a:latin typeface="VNI-Times" pitchFamily="2" charset="0"/>
                </a:rPr>
                <a:t> x   a , x   b vaø x   c</a:t>
              </a:r>
            </a:p>
          </p:txBody>
        </p:sp>
        <p:graphicFrame>
          <p:nvGraphicFramePr>
            <p:cNvPr id="17422" name="Object 14"/>
            <p:cNvGraphicFramePr>
              <a:graphicFrameLocks noChangeAspect="1"/>
            </p:cNvGraphicFramePr>
            <p:nvPr/>
          </p:nvGraphicFramePr>
          <p:xfrm>
            <a:off x="707" y="3508"/>
            <a:ext cx="268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33" name="Equation" r:id="rId6" imgW="139680" imgH="139680" progId="Equation.DSMT4">
                    <p:embed/>
                  </p:oleObj>
                </mc:Choice>
                <mc:Fallback>
                  <p:oleObj name="Equation" r:id="rId6" imgW="139680" imgH="139680" progId="Equation.DSMT4">
                    <p:embed/>
                    <p:pic>
                      <p:nvPicPr>
                        <p:cNvPr id="0" name="Picture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07" y="3508"/>
                          <a:ext cx="268" cy="24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423" name="Object 15"/>
            <p:cNvGraphicFramePr>
              <a:graphicFrameLocks noChangeAspect="1"/>
            </p:cNvGraphicFramePr>
            <p:nvPr/>
          </p:nvGraphicFramePr>
          <p:xfrm>
            <a:off x="3204" y="3444"/>
            <a:ext cx="147" cy="3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34" name="Equation" r:id="rId8" imgW="75960" imgH="190440" progId="Equation.DSMT4">
                    <p:embed/>
                  </p:oleObj>
                </mc:Choice>
                <mc:Fallback>
                  <p:oleObj name="Equation" r:id="rId8" imgW="75960" imgH="190440" progId="Equation.DSMT4">
                    <p:embed/>
                    <p:pic>
                      <p:nvPicPr>
                        <p:cNvPr id="0" name="Picture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04" y="3444"/>
                          <a:ext cx="147" cy="3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424" name="Object 16"/>
            <p:cNvGraphicFramePr>
              <a:graphicFrameLocks noChangeAspect="1"/>
            </p:cNvGraphicFramePr>
            <p:nvPr/>
          </p:nvGraphicFramePr>
          <p:xfrm>
            <a:off x="3984" y="3456"/>
            <a:ext cx="147" cy="3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35" name="Equation" r:id="rId10" imgW="75960" imgH="190440" progId="Equation.DSMT4">
                    <p:embed/>
                  </p:oleObj>
                </mc:Choice>
                <mc:Fallback>
                  <p:oleObj name="Equation" r:id="rId10" imgW="75960" imgH="190440" progId="Equation.DSMT4">
                    <p:embed/>
                    <p:pic>
                      <p:nvPicPr>
                        <p:cNvPr id="0" name="Picture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84" y="3456"/>
                          <a:ext cx="147" cy="3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425" name="Object 17"/>
            <p:cNvGraphicFramePr>
              <a:graphicFrameLocks noChangeAspect="1"/>
            </p:cNvGraphicFramePr>
            <p:nvPr/>
          </p:nvGraphicFramePr>
          <p:xfrm>
            <a:off x="5040" y="3444"/>
            <a:ext cx="147" cy="3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36" name="Equation" r:id="rId12" imgW="75960" imgH="190440" progId="Equation.DSMT4">
                    <p:embed/>
                  </p:oleObj>
                </mc:Choice>
                <mc:Fallback>
                  <p:oleObj name="Equation" r:id="rId12" imgW="75960" imgH="190440" progId="Equation.DSMT4">
                    <p:embed/>
                    <p:pic>
                      <p:nvPicPr>
                        <p:cNvPr id="0" name="Picture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40" y="3444"/>
                          <a:ext cx="147" cy="3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7426" name="Rectangle 18"/>
          <p:cNvSpPr>
            <a:spLocks noChangeArrowheads="1"/>
          </p:cNvSpPr>
          <p:nvPr/>
        </p:nvSpPr>
        <p:spPr bwMode="auto">
          <a:xfrm>
            <a:off x="990600" y="228600"/>
            <a:ext cx="79549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>
                <a:latin typeface="VNI-Times" pitchFamily="2" charset="0"/>
              </a:rPr>
              <a:t>Tiết 29: ÖÔÙC CHUNG VAØ BOÄI CHUNG</a:t>
            </a:r>
          </a:p>
        </p:txBody>
      </p:sp>
      <p:grpSp>
        <p:nvGrpSpPr>
          <p:cNvPr id="17433" name="Group 25"/>
          <p:cNvGrpSpPr>
            <a:grpSpLocks/>
          </p:cNvGrpSpPr>
          <p:nvPr/>
        </p:nvGrpSpPr>
        <p:grpSpPr bwMode="auto">
          <a:xfrm>
            <a:off x="838200" y="4572000"/>
            <a:ext cx="8337550" cy="701675"/>
            <a:chOff x="384" y="3878"/>
            <a:chExt cx="5252" cy="442"/>
          </a:xfrm>
        </p:grpSpPr>
        <p:sp>
          <p:nvSpPr>
            <p:cNvPr id="17428" name="Text Box 20"/>
            <p:cNvSpPr txBox="1">
              <a:spLocks noChangeArrowheads="1"/>
            </p:cNvSpPr>
            <p:nvPr/>
          </p:nvSpPr>
          <p:spPr bwMode="auto">
            <a:xfrm>
              <a:off x="384" y="3878"/>
              <a:ext cx="5252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000">
                  <a:latin typeface="VNI-Times" pitchFamily="2" charset="0"/>
                </a:rPr>
                <a:t>                         </a:t>
              </a:r>
              <a:r>
                <a:rPr lang="en-US" sz="4000">
                  <a:latin typeface=".VnTime" pitchFamily="34" charset="0"/>
                </a:rPr>
                <a:t>NÕu</a:t>
              </a:r>
              <a:r>
                <a:rPr lang="en-US" sz="4000">
                  <a:latin typeface="VNI-Times" pitchFamily="2" charset="0"/>
                </a:rPr>
                <a:t> x   a </a:t>
              </a:r>
              <a:r>
                <a:rPr lang="en-US" sz="4000">
                  <a:latin typeface=".VnTime" pitchFamily="34" charset="0"/>
                </a:rPr>
                <a:t>va</a:t>
              </a:r>
              <a:r>
                <a:rPr lang="en-US" sz="4000">
                  <a:latin typeface="VNI-Times" pitchFamily="2" charset="0"/>
                </a:rPr>
                <a:t>ø x   b </a:t>
              </a:r>
            </a:p>
          </p:txBody>
        </p:sp>
        <p:graphicFrame>
          <p:nvGraphicFramePr>
            <p:cNvPr id="17430" name="Object 22"/>
            <p:cNvGraphicFramePr>
              <a:graphicFrameLocks noChangeAspect="1"/>
            </p:cNvGraphicFramePr>
            <p:nvPr/>
          </p:nvGraphicFramePr>
          <p:xfrm>
            <a:off x="3168" y="3980"/>
            <a:ext cx="148" cy="3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37" name="Equation" r:id="rId13" imgW="75960" imgH="190440" progId="Equation.DSMT4">
                    <p:embed/>
                  </p:oleObj>
                </mc:Choice>
                <mc:Fallback>
                  <p:oleObj name="Equation" r:id="rId13" imgW="75960" imgH="190440" progId="Equation.DSMT4">
                    <p:embed/>
                    <p:pic>
                      <p:nvPicPr>
                        <p:cNvPr id="0" name="Picture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68" y="3980"/>
                          <a:ext cx="148" cy="3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431" name="Object 23"/>
            <p:cNvGraphicFramePr>
              <a:graphicFrameLocks noChangeAspect="1"/>
            </p:cNvGraphicFramePr>
            <p:nvPr/>
          </p:nvGraphicFramePr>
          <p:xfrm>
            <a:off x="4224" y="3980"/>
            <a:ext cx="148" cy="3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38" name="Equation" r:id="rId15" imgW="75960" imgH="190440" progId="Equation.DSMT4">
                    <p:embed/>
                  </p:oleObj>
                </mc:Choice>
                <mc:Fallback>
                  <p:oleObj name="Equation" r:id="rId15" imgW="75960" imgH="190440" progId="Equation.DSMT4">
                    <p:embed/>
                    <p:pic>
                      <p:nvPicPr>
                        <p:cNvPr id="0" name="Picture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24" y="3980"/>
                          <a:ext cx="148" cy="3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1" dur="250" autoRev="1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250" autoRev="1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250" autoRev="1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7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74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74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7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7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animBg="1"/>
      <p:bldP spid="17410" grpId="1" animBg="1"/>
      <p:bldP spid="17411" grpId="0"/>
      <p:bldP spid="17412" grpId="0"/>
      <p:bldP spid="174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oup 2"/>
          <p:cNvGrpSpPr>
            <a:grpSpLocks/>
          </p:cNvGrpSpPr>
          <p:nvPr/>
        </p:nvGrpSpPr>
        <p:grpSpPr bwMode="auto">
          <a:xfrm>
            <a:off x="304800" y="2133600"/>
            <a:ext cx="949325" cy="819150"/>
            <a:chOff x="276" y="276"/>
            <a:chExt cx="684" cy="684"/>
          </a:xfrm>
        </p:grpSpPr>
        <p:sp>
          <p:nvSpPr>
            <p:cNvPr id="20483" name="AutoShape 3">
              <a:hlinkClick r:id="" action="ppaction://noaction" highlightClick="1"/>
            </p:cNvPr>
            <p:cNvSpPr>
              <a:spLocks noChangeArrowheads="1"/>
            </p:cNvSpPr>
            <p:nvPr/>
          </p:nvSpPr>
          <p:spPr bwMode="auto">
            <a:xfrm>
              <a:off x="276" y="276"/>
              <a:ext cx="684" cy="684"/>
            </a:xfrm>
            <a:prstGeom prst="actionButtonBlank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4" name="Text Box 4"/>
            <p:cNvSpPr txBox="1">
              <a:spLocks noChangeArrowheads="1"/>
            </p:cNvSpPr>
            <p:nvPr/>
          </p:nvSpPr>
          <p:spPr bwMode="auto">
            <a:xfrm>
              <a:off x="324" y="348"/>
              <a:ext cx="564" cy="5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4000">
                  <a:latin typeface="VNI-Times" pitchFamily="2" charset="0"/>
                </a:rPr>
                <a:t>?2</a:t>
              </a:r>
            </a:p>
          </p:txBody>
        </p:sp>
      </p:grp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1219200" y="1905000"/>
            <a:ext cx="7656513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>
                <a:latin typeface=".VnTime" pitchFamily="34" charset="0"/>
              </a:rPr>
              <a:t>§iÒn vµo « vu«ng ®Ó ®­îc kh¼ng ®Þnh ®óng?</a:t>
            </a:r>
          </a:p>
        </p:txBody>
      </p:sp>
      <p:grpSp>
        <p:nvGrpSpPr>
          <p:cNvPr id="20486" name="Group 6"/>
          <p:cNvGrpSpPr>
            <a:grpSpLocks/>
          </p:cNvGrpSpPr>
          <p:nvPr/>
        </p:nvGrpSpPr>
        <p:grpSpPr bwMode="auto">
          <a:xfrm>
            <a:off x="4381500" y="2590800"/>
            <a:ext cx="4395788" cy="701675"/>
            <a:chOff x="1308" y="1463"/>
            <a:chExt cx="2556" cy="442"/>
          </a:xfrm>
        </p:grpSpPr>
        <p:sp>
          <p:nvSpPr>
            <p:cNvPr id="20487" name="Text Box 7"/>
            <p:cNvSpPr txBox="1">
              <a:spLocks noChangeArrowheads="1"/>
            </p:cNvSpPr>
            <p:nvPr/>
          </p:nvSpPr>
          <p:spPr bwMode="auto">
            <a:xfrm>
              <a:off x="1308" y="1463"/>
              <a:ext cx="255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000">
                  <a:latin typeface="VNI-Times" pitchFamily="2" charset="0"/>
                </a:rPr>
                <a:t>6     BC(3, </a:t>
              </a:r>
              <a:r>
                <a:rPr lang="en-US" sz="4000">
                  <a:latin typeface="VNI-Times" pitchFamily="2" charset="0"/>
                  <a:sym typeface="Wingdings 2" pitchFamily="18" charset="2"/>
                </a:rPr>
                <a:t></a:t>
              </a:r>
              <a:r>
                <a:rPr lang="en-US" sz="4000">
                  <a:latin typeface="VNI-Times" pitchFamily="2" charset="0"/>
                </a:rPr>
                <a:t> ) </a:t>
              </a:r>
            </a:p>
          </p:txBody>
        </p:sp>
        <p:graphicFrame>
          <p:nvGraphicFramePr>
            <p:cNvPr id="20488" name="Object 8"/>
            <p:cNvGraphicFramePr>
              <a:graphicFrameLocks noChangeAspect="1"/>
            </p:cNvGraphicFramePr>
            <p:nvPr/>
          </p:nvGraphicFramePr>
          <p:xfrm>
            <a:off x="1624" y="1588"/>
            <a:ext cx="184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02" name="Equation" r:id="rId3" imgW="291960" imgH="291960" progId="Equation.DSMT4">
                    <p:embed/>
                  </p:oleObj>
                </mc:Choice>
                <mc:Fallback>
                  <p:oleObj name="Equation" r:id="rId3" imgW="291960" imgH="291960" progId="Equation.DSMT4">
                    <p:embed/>
                    <p:pic>
                      <p:nvPicPr>
                        <p:cNvPr id="0" name="Picture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24" y="1588"/>
                          <a:ext cx="184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0489" name="Group 9"/>
          <p:cNvGrpSpPr>
            <a:grpSpLocks/>
          </p:cNvGrpSpPr>
          <p:nvPr/>
        </p:nvGrpSpPr>
        <p:grpSpPr bwMode="auto">
          <a:xfrm>
            <a:off x="609600" y="3429000"/>
            <a:ext cx="4395788" cy="1006475"/>
            <a:chOff x="432" y="1526"/>
            <a:chExt cx="2769" cy="634"/>
          </a:xfrm>
        </p:grpSpPr>
        <p:sp>
          <p:nvSpPr>
            <p:cNvPr id="20490" name="Text Box 10"/>
            <p:cNvSpPr txBox="1">
              <a:spLocks noChangeArrowheads="1"/>
            </p:cNvSpPr>
            <p:nvPr/>
          </p:nvSpPr>
          <p:spPr bwMode="auto">
            <a:xfrm>
              <a:off x="432" y="1526"/>
              <a:ext cx="2769" cy="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000">
                  <a:latin typeface="VNI-Times" pitchFamily="2" charset="0"/>
                </a:rPr>
                <a:t>6     BC(3, </a:t>
              </a:r>
              <a:r>
                <a:rPr lang="en-US" sz="6000">
                  <a:latin typeface="VNI-Times" pitchFamily="2" charset="0"/>
                  <a:sym typeface="Wingdings 2" pitchFamily="18" charset="2"/>
                </a:rPr>
                <a:t></a:t>
              </a:r>
              <a:r>
                <a:rPr lang="en-US" sz="4000">
                  <a:latin typeface="VNI-Times" pitchFamily="2" charset="0"/>
                </a:rPr>
                <a:t> ) </a:t>
              </a:r>
            </a:p>
          </p:txBody>
        </p:sp>
        <p:graphicFrame>
          <p:nvGraphicFramePr>
            <p:cNvPr id="20491" name="Object 11"/>
            <p:cNvGraphicFramePr>
              <a:graphicFrameLocks noChangeAspect="1"/>
            </p:cNvGraphicFramePr>
            <p:nvPr/>
          </p:nvGraphicFramePr>
          <p:xfrm>
            <a:off x="768" y="1832"/>
            <a:ext cx="200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03" name="Equation" r:id="rId5" imgW="291960" imgH="291960" progId="Equation.DSMT4">
                    <p:embed/>
                  </p:oleObj>
                </mc:Choice>
                <mc:Fallback>
                  <p:oleObj name="Equation" r:id="rId5" imgW="291960" imgH="291960" progId="Equation.DSMT4">
                    <p:embed/>
                    <p:pic>
                      <p:nvPicPr>
                        <p:cNvPr id="0" name="Picture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68" y="1832"/>
                          <a:ext cx="200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0492" name="Text Box 12"/>
          <p:cNvSpPr txBox="1">
            <a:spLocks noChangeArrowheads="1"/>
          </p:cNvSpPr>
          <p:nvPr/>
        </p:nvSpPr>
        <p:spPr bwMode="auto">
          <a:xfrm>
            <a:off x="3124200" y="3619500"/>
            <a:ext cx="457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>
                <a:solidFill>
                  <a:srgbClr val="FF3300"/>
                </a:solidFill>
                <a:latin typeface="VNI-Times" pitchFamily="2" charset="0"/>
              </a:rPr>
              <a:t>1</a:t>
            </a:r>
          </a:p>
        </p:txBody>
      </p:sp>
      <p:grpSp>
        <p:nvGrpSpPr>
          <p:cNvPr id="20493" name="Group 13"/>
          <p:cNvGrpSpPr>
            <a:grpSpLocks/>
          </p:cNvGrpSpPr>
          <p:nvPr/>
        </p:nvGrpSpPr>
        <p:grpSpPr bwMode="auto">
          <a:xfrm>
            <a:off x="5181600" y="3352800"/>
            <a:ext cx="4395788" cy="1006475"/>
            <a:chOff x="432" y="1526"/>
            <a:chExt cx="2769" cy="634"/>
          </a:xfrm>
        </p:grpSpPr>
        <p:sp>
          <p:nvSpPr>
            <p:cNvPr id="20494" name="Text Box 14"/>
            <p:cNvSpPr txBox="1">
              <a:spLocks noChangeArrowheads="1"/>
            </p:cNvSpPr>
            <p:nvPr/>
          </p:nvSpPr>
          <p:spPr bwMode="auto">
            <a:xfrm>
              <a:off x="432" y="1526"/>
              <a:ext cx="2769" cy="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000">
                  <a:latin typeface="VNI-Times" pitchFamily="2" charset="0"/>
                </a:rPr>
                <a:t>6     BC(3, </a:t>
              </a:r>
              <a:r>
                <a:rPr lang="en-US" sz="6000">
                  <a:latin typeface="VNI-Times" pitchFamily="2" charset="0"/>
                  <a:sym typeface="Wingdings 2" pitchFamily="18" charset="2"/>
                </a:rPr>
                <a:t></a:t>
              </a:r>
              <a:r>
                <a:rPr lang="en-US" sz="4000">
                  <a:latin typeface="VNI-Times" pitchFamily="2" charset="0"/>
                </a:rPr>
                <a:t> ) </a:t>
              </a:r>
            </a:p>
          </p:txBody>
        </p:sp>
        <p:graphicFrame>
          <p:nvGraphicFramePr>
            <p:cNvPr id="20495" name="Object 15"/>
            <p:cNvGraphicFramePr>
              <a:graphicFrameLocks noChangeAspect="1"/>
            </p:cNvGraphicFramePr>
            <p:nvPr/>
          </p:nvGraphicFramePr>
          <p:xfrm>
            <a:off x="768" y="1832"/>
            <a:ext cx="200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04" name="Equation" r:id="rId6" imgW="291960" imgH="291960" progId="Equation.DSMT4">
                    <p:embed/>
                  </p:oleObj>
                </mc:Choice>
                <mc:Fallback>
                  <p:oleObj name="Equation" r:id="rId6" imgW="291960" imgH="291960" progId="Equation.DSMT4">
                    <p:embed/>
                    <p:pic>
                      <p:nvPicPr>
                        <p:cNvPr id="0" name="Picture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68" y="1832"/>
                          <a:ext cx="200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0496" name="Group 16"/>
          <p:cNvGrpSpPr>
            <a:grpSpLocks/>
          </p:cNvGrpSpPr>
          <p:nvPr/>
        </p:nvGrpSpPr>
        <p:grpSpPr bwMode="auto">
          <a:xfrm>
            <a:off x="762000" y="4724400"/>
            <a:ext cx="4395788" cy="1006475"/>
            <a:chOff x="432" y="1526"/>
            <a:chExt cx="2769" cy="634"/>
          </a:xfrm>
        </p:grpSpPr>
        <p:sp>
          <p:nvSpPr>
            <p:cNvPr id="20497" name="Text Box 17"/>
            <p:cNvSpPr txBox="1">
              <a:spLocks noChangeArrowheads="1"/>
            </p:cNvSpPr>
            <p:nvPr/>
          </p:nvSpPr>
          <p:spPr bwMode="auto">
            <a:xfrm>
              <a:off x="432" y="1526"/>
              <a:ext cx="2769" cy="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000">
                  <a:latin typeface="VNI-Times" pitchFamily="2" charset="0"/>
                </a:rPr>
                <a:t>6     BC(3, </a:t>
              </a:r>
              <a:r>
                <a:rPr lang="en-US" sz="6000">
                  <a:latin typeface="VNI-Times" pitchFamily="2" charset="0"/>
                  <a:sym typeface="Wingdings 2" pitchFamily="18" charset="2"/>
                </a:rPr>
                <a:t></a:t>
              </a:r>
              <a:r>
                <a:rPr lang="en-US" sz="4000">
                  <a:latin typeface="VNI-Times" pitchFamily="2" charset="0"/>
                </a:rPr>
                <a:t> ) </a:t>
              </a:r>
            </a:p>
          </p:txBody>
        </p:sp>
        <p:graphicFrame>
          <p:nvGraphicFramePr>
            <p:cNvPr id="20498" name="Object 18"/>
            <p:cNvGraphicFramePr>
              <a:graphicFrameLocks noChangeAspect="1"/>
            </p:cNvGraphicFramePr>
            <p:nvPr/>
          </p:nvGraphicFramePr>
          <p:xfrm>
            <a:off x="768" y="1832"/>
            <a:ext cx="200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05" name="Equation" r:id="rId7" imgW="291960" imgH="291960" progId="Equation.DSMT4">
                    <p:embed/>
                  </p:oleObj>
                </mc:Choice>
                <mc:Fallback>
                  <p:oleObj name="Equation" r:id="rId7" imgW="291960" imgH="291960" progId="Equation.DSMT4">
                    <p:embed/>
                    <p:pic>
                      <p:nvPicPr>
                        <p:cNvPr id="0" name="Picture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68" y="1832"/>
                          <a:ext cx="200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0499" name="Group 19"/>
          <p:cNvGrpSpPr>
            <a:grpSpLocks/>
          </p:cNvGrpSpPr>
          <p:nvPr/>
        </p:nvGrpSpPr>
        <p:grpSpPr bwMode="auto">
          <a:xfrm>
            <a:off x="5181600" y="4648200"/>
            <a:ext cx="4395788" cy="1006475"/>
            <a:chOff x="432" y="1526"/>
            <a:chExt cx="2769" cy="634"/>
          </a:xfrm>
        </p:grpSpPr>
        <p:sp>
          <p:nvSpPr>
            <p:cNvPr id="20500" name="Text Box 20"/>
            <p:cNvSpPr txBox="1">
              <a:spLocks noChangeArrowheads="1"/>
            </p:cNvSpPr>
            <p:nvPr/>
          </p:nvSpPr>
          <p:spPr bwMode="auto">
            <a:xfrm>
              <a:off x="432" y="1526"/>
              <a:ext cx="2769" cy="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000">
                  <a:latin typeface="VNI-Times" pitchFamily="2" charset="0"/>
                </a:rPr>
                <a:t>6     BC(3, </a:t>
              </a:r>
              <a:r>
                <a:rPr lang="en-US" sz="6000">
                  <a:latin typeface="VNI-Times" pitchFamily="2" charset="0"/>
                  <a:sym typeface="Wingdings 2" pitchFamily="18" charset="2"/>
                </a:rPr>
                <a:t></a:t>
              </a:r>
              <a:r>
                <a:rPr lang="en-US" sz="4000">
                  <a:latin typeface="VNI-Times" pitchFamily="2" charset="0"/>
                </a:rPr>
                <a:t> ) </a:t>
              </a:r>
            </a:p>
          </p:txBody>
        </p:sp>
        <p:graphicFrame>
          <p:nvGraphicFramePr>
            <p:cNvPr id="20501" name="Object 21"/>
            <p:cNvGraphicFramePr>
              <a:graphicFrameLocks noChangeAspect="1"/>
            </p:cNvGraphicFramePr>
            <p:nvPr/>
          </p:nvGraphicFramePr>
          <p:xfrm>
            <a:off x="768" y="1832"/>
            <a:ext cx="200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06" name="Equation" r:id="rId8" imgW="291960" imgH="291960" progId="Equation.DSMT4">
                    <p:embed/>
                  </p:oleObj>
                </mc:Choice>
                <mc:Fallback>
                  <p:oleObj name="Equation" r:id="rId8" imgW="291960" imgH="291960" progId="Equation.DSMT4">
                    <p:embed/>
                    <p:pic>
                      <p:nvPicPr>
                        <p:cNvPr id="0" name="Picture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68" y="1832"/>
                          <a:ext cx="200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0502" name="Text Box 22"/>
          <p:cNvSpPr txBox="1">
            <a:spLocks noChangeArrowheads="1"/>
          </p:cNvSpPr>
          <p:nvPr/>
        </p:nvSpPr>
        <p:spPr bwMode="auto">
          <a:xfrm>
            <a:off x="7696200" y="3530600"/>
            <a:ext cx="457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>
                <a:solidFill>
                  <a:srgbClr val="FF3300"/>
                </a:solidFill>
                <a:latin typeface="VNI-Times" pitchFamily="2" charset="0"/>
              </a:rPr>
              <a:t>2</a:t>
            </a:r>
          </a:p>
        </p:txBody>
      </p:sp>
      <p:sp>
        <p:nvSpPr>
          <p:cNvPr id="20503" name="Text Box 23"/>
          <p:cNvSpPr txBox="1">
            <a:spLocks noChangeArrowheads="1"/>
          </p:cNvSpPr>
          <p:nvPr/>
        </p:nvSpPr>
        <p:spPr bwMode="auto">
          <a:xfrm>
            <a:off x="3200400" y="4876800"/>
            <a:ext cx="457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>
                <a:solidFill>
                  <a:srgbClr val="FF3300"/>
                </a:solidFill>
                <a:latin typeface="VNI-Times" pitchFamily="2" charset="0"/>
              </a:rPr>
              <a:t>3</a:t>
            </a:r>
          </a:p>
        </p:txBody>
      </p:sp>
      <p:sp>
        <p:nvSpPr>
          <p:cNvPr id="20504" name="Text Box 24"/>
          <p:cNvSpPr txBox="1">
            <a:spLocks noChangeArrowheads="1"/>
          </p:cNvSpPr>
          <p:nvPr/>
        </p:nvSpPr>
        <p:spPr bwMode="auto">
          <a:xfrm>
            <a:off x="7696200" y="4800600"/>
            <a:ext cx="457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>
                <a:solidFill>
                  <a:srgbClr val="FF3300"/>
                </a:solidFill>
                <a:latin typeface="VNI-Times" pitchFamily="2" charset="0"/>
              </a:rPr>
              <a:t>6</a:t>
            </a:r>
          </a:p>
        </p:txBody>
      </p:sp>
    </p:spTree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2" grpId="0"/>
      <p:bldP spid="20502" grpId="0"/>
      <p:bldP spid="20503" grpId="0"/>
      <p:bldP spid="2050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536575" y="0"/>
            <a:ext cx="89979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u="sng">
                <a:solidFill>
                  <a:srgbClr val="000000"/>
                </a:solidFill>
                <a:latin typeface="VNI-Times" pitchFamily="2" charset="0"/>
              </a:rPr>
              <a:t>Baøi taäp 134/53 (SGK)</a:t>
            </a:r>
          </a:p>
        </p:txBody>
      </p:sp>
      <p:grpSp>
        <p:nvGrpSpPr>
          <p:cNvPr id="21507" name="Group 3"/>
          <p:cNvGrpSpPr>
            <a:grpSpLocks/>
          </p:cNvGrpSpPr>
          <p:nvPr/>
        </p:nvGrpSpPr>
        <p:grpSpPr bwMode="auto">
          <a:xfrm>
            <a:off x="576263" y="666750"/>
            <a:ext cx="9018587" cy="1311275"/>
            <a:chOff x="324" y="900"/>
            <a:chExt cx="5244" cy="826"/>
          </a:xfrm>
        </p:grpSpPr>
        <p:sp>
          <p:nvSpPr>
            <p:cNvPr id="21508" name="Text Box 4"/>
            <p:cNvSpPr txBox="1">
              <a:spLocks noChangeArrowheads="1"/>
            </p:cNvSpPr>
            <p:nvPr/>
          </p:nvSpPr>
          <p:spPr bwMode="auto">
            <a:xfrm>
              <a:off x="324" y="900"/>
              <a:ext cx="5244" cy="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000">
                  <a:latin typeface=".VnTime" pitchFamily="34" charset="0"/>
                </a:rPr>
                <a:t>§iÒn kÝ hiÖu</a:t>
              </a:r>
              <a:r>
                <a:rPr lang="en-US" sz="4000">
                  <a:latin typeface="VNI-Times" pitchFamily="2" charset="0"/>
                </a:rPr>
                <a:t>       </a:t>
              </a:r>
              <a:r>
                <a:rPr lang="en-US" sz="4000">
                  <a:latin typeface=".VnTime" pitchFamily="34" charset="0"/>
                </a:rPr>
                <a:t>hoÆc</a:t>
              </a:r>
              <a:r>
                <a:rPr lang="en-US" sz="4000">
                  <a:latin typeface="VNI-Times" pitchFamily="2" charset="0"/>
                </a:rPr>
                <a:t>      </a:t>
              </a:r>
              <a:r>
                <a:rPr lang="en-US" sz="4000">
                  <a:latin typeface=".VnTime" pitchFamily="34" charset="0"/>
                </a:rPr>
                <a:t>vµo « vu«ng cho ®óng?</a:t>
              </a:r>
            </a:p>
          </p:txBody>
        </p:sp>
        <p:graphicFrame>
          <p:nvGraphicFramePr>
            <p:cNvPr id="21509" name="Object 5"/>
            <p:cNvGraphicFramePr>
              <a:graphicFrameLocks noChangeAspect="1"/>
            </p:cNvGraphicFramePr>
            <p:nvPr/>
          </p:nvGraphicFramePr>
          <p:xfrm>
            <a:off x="2140" y="1060"/>
            <a:ext cx="184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20" name="Equation" r:id="rId3" imgW="291960" imgH="291960" progId="Equation.DSMT4">
                    <p:embed/>
                  </p:oleObj>
                </mc:Choice>
                <mc:Fallback>
                  <p:oleObj name="Equation" r:id="rId3" imgW="291960" imgH="291960" progId="Equation.DSMT4">
                    <p:embed/>
                    <p:pic>
                      <p:nvPicPr>
                        <p:cNvPr id="0" name="Picture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40" y="1060"/>
                          <a:ext cx="184" cy="1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3399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FF33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510" name="Object 6"/>
            <p:cNvGraphicFramePr>
              <a:graphicFrameLocks noChangeAspect="1"/>
            </p:cNvGraphicFramePr>
            <p:nvPr/>
          </p:nvGraphicFramePr>
          <p:xfrm>
            <a:off x="3124" y="1032"/>
            <a:ext cx="184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21" name="Equation" r:id="rId5" imgW="291960" imgH="380880" progId="Equation.DSMT4">
                    <p:embed/>
                  </p:oleObj>
                </mc:Choice>
                <mc:Fallback>
                  <p:oleObj name="Equation" r:id="rId5" imgW="291960" imgH="380880" progId="Equation.DSMT4">
                    <p:embed/>
                    <p:pic>
                      <p:nvPicPr>
                        <p:cNvPr id="0" name="Picture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24" y="1032"/>
                          <a:ext cx="184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CC3300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263525" y="2400300"/>
            <a:ext cx="9456738" cy="377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>
                <a:latin typeface="VNI-Times" pitchFamily="2" charset="0"/>
              </a:rPr>
              <a:t>a/ 4 </a:t>
            </a:r>
            <a:r>
              <a:rPr lang="en-US" sz="4400">
                <a:latin typeface="VNI-Times" pitchFamily="2" charset="0"/>
                <a:sym typeface="Wingdings 2" pitchFamily="18" charset="2"/>
              </a:rPr>
              <a:t> </a:t>
            </a:r>
            <a:r>
              <a:rPr lang="en-US" sz="4400">
                <a:latin typeface=".VnTimeH" pitchFamily="34" charset="0"/>
                <a:sym typeface="Wingdings 2" pitchFamily="18" charset="2"/>
              </a:rPr>
              <a:t>­</a:t>
            </a:r>
            <a:r>
              <a:rPr lang="en-US" sz="4400">
                <a:latin typeface=".VnTime" pitchFamily="34" charset="0"/>
                <a:sym typeface="Wingdings 2" pitchFamily="18" charset="2"/>
              </a:rPr>
              <a:t>C</a:t>
            </a:r>
            <a:r>
              <a:rPr lang="en-US" sz="4400">
                <a:latin typeface="VNI-Times" pitchFamily="2" charset="0"/>
                <a:sym typeface="Wingdings 2" pitchFamily="18" charset="2"/>
              </a:rPr>
              <a:t>(12,18)	  b/ 6  </a:t>
            </a:r>
            <a:r>
              <a:rPr lang="en-US" sz="4400">
                <a:latin typeface=".VnTimeH" pitchFamily="34" charset="0"/>
                <a:sym typeface="Wingdings 2" pitchFamily="18" charset="2"/>
              </a:rPr>
              <a:t>­C</a:t>
            </a:r>
            <a:r>
              <a:rPr lang="en-US" sz="4400">
                <a:latin typeface="VNI-Times" pitchFamily="2" charset="0"/>
                <a:sym typeface="Wingdings 2" pitchFamily="18" charset="2"/>
              </a:rPr>
              <a:t>(12,18)</a:t>
            </a:r>
          </a:p>
          <a:p>
            <a:pPr>
              <a:spcBef>
                <a:spcPct val="50000"/>
              </a:spcBef>
            </a:pPr>
            <a:r>
              <a:rPr lang="en-US" sz="4400">
                <a:latin typeface="VNI-Times" pitchFamily="2" charset="0"/>
                <a:sym typeface="Wingdings 2" pitchFamily="18" charset="2"/>
              </a:rPr>
              <a:t>c/ 2  </a:t>
            </a:r>
            <a:r>
              <a:rPr lang="en-US" sz="4000">
                <a:latin typeface=".VnTimeH" pitchFamily="34" charset="0"/>
                <a:sym typeface="Wingdings 2" pitchFamily="18" charset="2"/>
              </a:rPr>
              <a:t>­C</a:t>
            </a:r>
            <a:r>
              <a:rPr lang="en-US" sz="4400">
                <a:latin typeface="VNI-Times" pitchFamily="2" charset="0"/>
                <a:sym typeface="Wingdings 2" pitchFamily="18" charset="2"/>
              </a:rPr>
              <a:t>(4,6,8)	 d/ 4  </a:t>
            </a:r>
            <a:r>
              <a:rPr lang="en-US" sz="4400">
                <a:latin typeface=".VnTimeH" pitchFamily="34" charset="0"/>
                <a:sym typeface="Wingdings 2" pitchFamily="18" charset="2"/>
              </a:rPr>
              <a:t>­</a:t>
            </a:r>
            <a:r>
              <a:rPr lang="en-US" sz="4400">
                <a:latin typeface="VNI-Times" pitchFamily="2" charset="0"/>
                <a:sym typeface="Wingdings 2" pitchFamily="18" charset="2"/>
              </a:rPr>
              <a:t>C(4,6,8)</a:t>
            </a:r>
          </a:p>
          <a:p>
            <a:pPr>
              <a:spcBef>
                <a:spcPct val="50000"/>
              </a:spcBef>
            </a:pPr>
            <a:r>
              <a:rPr lang="en-US" sz="4400">
                <a:latin typeface="VNI-Times" pitchFamily="2" charset="0"/>
                <a:sym typeface="Wingdings 2" pitchFamily="18" charset="2"/>
              </a:rPr>
              <a:t>e/ 80  BC(20,30)	 g/ 60  BC(20,30) </a:t>
            </a:r>
          </a:p>
          <a:p>
            <a:pPr>
              <a:spcBef>
                <a:spcPct val="50000"/>
              </a:spcBef>
            </a:pPr>
            <a:r>
              <a:rPr lang="en-US" sz="4400">
                <a:latin typeface="VNI-Times" pitchFamily="2" charset="0"/>
                <a:sym typeface="Wingdings 2" pitchFamily="18" charset="2"/>
              </a:rPr>
              <a:t>h/ 12  BC(4,6,8)	 j/ 24  BC(4,6,8)</a:t>
            </a:r>
          </a:p>
        </p:txBody>
      </p:sp>
      <p:graphicFrame>
        <p:nvGraphicFramePr>
          <p:cNvPr id="21512" name="Object 8"/>
          <p:cNvGraphicFramePr>
            <a:graphicFrameLocks noChangeAspect="1"/>
          </p:cNvGraphicFramePr>
          <p:nvPr/>
        </p:nvGraphicFramePr>
        <p:xfrm>
          <a:off x="6311900" y="2633663"/>
          <a:ext cx="2921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2" name="Equation" r:id="rId7" imgW="291960" imgH="291960" progId="Equation.DSMT4">
                  <p:embed/>
                </p:oleObj>
              </mc:Choice>
              <mc:Fallback>
                <p:oleObj name="Equation" r:id="rId7" imgW="291960" imgH="29196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1900" y="2633663"/>
                        <a:ext cx="292100" cy="292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33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3" name="Object 9"/>
          <p:cNvGraphicFramePr>
            <a:graphicFrameLocks noChangeAspect="1"/>
          </p:cNvGraphicFramePr>
          <p:nvPr/>
        </p:nvGraphicFramePr>
        <p:xfrm>
          <a:off x="6445250" y="4633913"/>
          <a:ext cx="2921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3" name="Equation" r:id="rId9" imgW="291960" imgH="291960" progId="Equation.DSMT4">
                  <p:embed/>
                </p:oleObj>
              </mc:Choice>
              <mc:Fallback>
                <p:oleObj name="Equation" r:id="rId9" imgW="291960" imgH="291960" progId="Equation.DSMT4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5250" y="4633913"/>
                        <a:ext cx="292100" cy="292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33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4" name="Object 10"/>
          <p:cNvGraphicFramePr>
            <a:graphicFrameLocks noChangeAspect="1"/>
          </p:cNvGraphicFramePr>
          <p:nvPr/>
        </p:nvGraphicFramePr>
        <p:xfrm>
          <a:off x="6330950" y="5643563"/>
          <a:ext cx="2921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4" name="Equation" r:id="rId10" imgW="291960" imgH="291960" progId="Equation.DSMT4">
                  <p:embed/>
                </p:oleObj>
              </mc:Choice>
              <mc:Fallback>
                <p:oleObj name="Equation" r:id="rId10" imgW="291960" imgH="291960" progId="Equation.DSMT4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30950" y="5643563"/>
                        <a:ext cx="292100" cy="292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33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5" name="Object 11"/>
          <p:cNvGraphicFramePr>
            <a:graphicFrameLocks noChangeAspect="1"/>
          </p:cNvGraphicFramePr>
          <p:nvPr/>
        </p:nvGraphicFramePr>
        <p:xfrm>
          <a:off x="1392238" y="3624263"/>
          <a:ext cx="2921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5" name="Equation" r:id="rId11" imgW="291960" imgH="291960" progId="Equation.DSMT4">
                  <p:embed/>
                </p:oleObj>
              </mc:Choice>
              <mc:Fallback>
                <p:oleObj name="Equation" r:id="rId11" imgW="291960" imgH="291960" progId="Equation.DSMT4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2238" y="3624263"/>
                        <a:ext cx="292100" cy="292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33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6" name="Object 12"/>
          <p:cNvGraphicFramePr>
            <a:graphicFrameLocks noChangeAspect="1"/>
          </p:cNvGraphicFramePr>
          <p:nvPr/>
        </p:nvGraphicFramePr>
        <p:xfrm>
          <a:off x="1433513" y="2608263"/>
          <a:ext cx="2921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6" name="Equation" r:id="rId12" imgW="291960" imgH="380880" progId="Equation.DSMT4">
                  <p:embed/>
                </p:oleObj>
              </mc:Choice>
              <mc:Fallback>
                <p:oleObj name="Equation" r:id="rId12" imgW="291960" imgH="380880" progId="Equation.DSMT4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3513" y="2608263"/>
                        <a:ext cx="2921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33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7" name="Object 13"/>
          <p:cNvGraphicFramePr>
            <a:graphicFrameLocks noChangeAspect="1"/>
          </p:cNvGraphicFramePr>
          <p:nvPr/>
        </p:nvGraphicFramePr>
        <p:xfrm>
          <a:off x="1720850" y="4627563"/>
          <a:ext cx="2921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7" name="Equation" r:id="rId14" imgW="291960" imgH="380880" progId="Equation.DSMT4">
                  <p:embed/>
                </p:oleObj>
              </mc:Choice>
              <mc:Fallback>
                <p:oleObj name="Equation" r:id="rId14" imgW="291960" imgH="380880" progId="Equation.DSMT4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0850" y="4627563"/>
                        <a:ext cx="2921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33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8" name="Object 14"/>
          <p:cNvGraphicFramePr>
            <a:graphicFrameLocks noChangeAspect="1"/>
          </p:cNvGraphicFramePr>
          <p:nvPr/>
        </p:nvGraphicFramePr>
        <p:xfrm>
          <a:off x="1739900" y="5599113"/>
          <a:ext cx="2921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8" name="Equation" r:id="rId15" imgW="291960" imgH="380880" progId="Equation.DSMT4">
                  <p:embed/>
                </p:oleObj>
              </mc:Choice>
              <mc:Fallback>
                <p:oleObj name="Equation" r:id="rId15" imgW="291960" imgH="380880" progId="Equation.DSMT4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9900" y="5599113"/>
                        <a:ext cx="2921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33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9" name="Object 15"/>
          <p:cNvGraphicFramePr>
            <a:graphicFrameLocks noChangeAspect="1"/>
          </p:cNvGraphicFramePr>
          <p:nvPr/>
        </p:nvGraphicFramePr>
        <p:xfrm>
          <a:off x="6159500" y="3598863"/>
          <a:ext cx="2921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9" name="Equation" r:id="rId16" imgW="291960" imgH="380880" progId="Equation.DSMT4">
                  <p:embed/>
                </p:oleObj>
              </mc:Choice>
              <mc:Fallback>
                <p:oleObj name="Equation" r:id="rId16" imgW="291960" imgH="380880" progId="Equation.DSMT4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9500" y="3598863"/>
                        <a:ext cx="2921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33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20" name="Text Box 16"/>
          <p:cNvSpPr txBox="1">
            <a:spLocks noChangeArrowheads="1"/>
          </p:cNvSpPr>
          <p:nvPr/>
        </p:nvSpPr>
        <p:spPr bwMode="auto">
          <a:xfrm>
            <a:off x="914400" y="1828800"/>
            <a:ext cx="33337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u="sng">
                <a:solidFill>
                  <a:srgbClr val="000000"/>
                </a:solidFill>
                <a:latin typeface=".VnTimeH" pitchFamily="34" charset="0"/>
              </a:rPr>
              <a:t>Nhãm</a:t>
            </a:r>
            <a:r>
              <a:rPr lang="en-US" sz="4000" b="1" u="sng">
                <a:solidFill>
                  <a:srgbClr val="000000"/>
                </a:solidFill>
                <a:latin typeface="VN-NTime" pitchFamily="2" charset="0"/>
              </a:rPr>
              <a:t> 1</a:t>
            </a:r>
          </a:p>
        </p:txBody>
      </p:sp>
      <p:sp>
        <p:nvSpPr>
          <p:cNvPr id="21521" name="Text Box 17"/>
          <p:cNvSpPr txBox="1">
            <a:spLocks noChangeArrowheads="1"/>
          </p:cNvSpPr>
          <p:nvPr/>
        </p:nvSpPr>
        <p:spPr bwMode="auto">
          <a:xfrm>
            <a:off x="5391150" y="1847850"/>
            <a:ext cx="33337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u="sng">
                <a:solidFill>
                  <a:srgbClr val="000000"/>
                </a:solidFill>
                <a:latin typeface=".VnTimeH" pitchFamily="34" charset="0"/>
              </a:rPr>
              <a:t>NHãM </a:t>
            </a:r>
            <a:r>
              <a:rPr lang="en-US" sz="4000" b="1" u="sng">
                <a:solidFill>
                  <a:srgbClr val="000000"/>
                </a:solidFill>
                <a:latin typeface="VN-NTime" pitchFamily="2" charset="0"/>
              </a:rPr>
              <a:t>2</a:t>
            </a:r>
          </a:p>
        </p:txBody>
      </p:sp>
      <p:sp>
        <p:nvSpPr>
          <p:cNvPr id="21522" name="Line 18"/>
          <p:cNvSpPr>
            <a:spLocks noChangeShapeType="1"/>
          </p:cNvSpPr>
          <p:nvPr/>
        </p:nvSpPr>
        <p:spPr bwMode="auto">
          <a:xfrm>
            <a:off x="4857750" y="1809750"/>
            <a:ext cx="0" cy="46863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838200" y="685800"/>
            <a:ext cx="3733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>
                <a:latin typeface="VNI-Times" pitchFamily="2" charset="0"/>
              </a:rPr>
              <a:t>3. </a:t>
            </a:r>
            <a:r>
              <a:rPr lang="en-US" sz="4000" u="sng">
                <a:latin typeface=".VnTime" pitchFamily="34" charset="0"/>
              </a:rPr>
              <a:t>Chó ý:</a:t>
            </a:r>
            <a:endParaRPr lang="en-US" sz="4000" u="sng">
              <a:latin typeface="VNI-Times" pitchFamily="2" charset="0"/>
            </a:endParaRPr>
          </a:p>
        </p:txBody>
      </p:sp>
      <p:grpSp>
        <p:nvGrpSpPr>
          <p:cNvPr id="23555" name="Group 3"/>
          <p:cNvGrpSpPr>
            <a:grpSpLocks/>
          </p:cNvGrpSpPr>
          <p:nvPr/>
        </p:nvGrpSpPr>
        <p:grpSpPr bwMode="auto">
          <a:xfrm>
            <a:off x="382588" y="1828800"/>
            <a:ext cx="3219450" cy="3311525"/>
            <a:chOff x="540" y="876"/>
            <a:chExt cx="2028" cy="2086"/>
          </a:xfrm>
        </p:grpSpPr>
        <p:grpSp>
          <p:nvGrpSpPr>
            <p:cNvPr id="23556" name="Group 4"/>
            <p:cNvGrpSpPr>
              <a:grpSpLocks/>
            </p:cNvGrpSpPr>
            <p:nvPr/>
          </p:nvGrpSpPr>
          <p:grpSpPr bwMode="auto">
            <a:xfrm>
              <a:off x="540" y="876"/>
              <a:ext cx="2028" cy="1284"/>
              <a:chOff x="540" y="876"/>
              <a:chExt cx="2028" cy="1284"/>
            </a:xfrm>
          </p:grpSpPr>
          <p:sp>
            <p:nvSpPr>
              <p:cNvPr id="23557" name="Oval 5"/>
              <p:cNvSpPr>
                <a:spLocks noChangeArrowheads="1"/>
              </p:cNvSpPr>
              <p:nvPr/>
            </p:nvSpPr>
            <p:spPr bwMode="auto">
              <a:xfrm rot="-1200814">
                <a:off x="540" y="876"/>
                <a:ext cx="2028" cy="1284"/>
              </a:xfrm>
              <a:prstGeom prst="ellipse">
                <a:avLst/>
              </a:prstGeom>
              <a:noFill/>
              <a:ln w="38100">
                <a:solidFill>
                  <a:srgbClr val="FF00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58" name="AutoShape 6"/>
              <p:cNvSpPr>
                <a:spLocks noChangeArrowheads="1"/>
              </p:cNvSpPr>
              <p:nvPr/>
            </p:nvSpPr>
            <p:spPr bwMode="auto">
              <a:xfrm>
                <a:off x="960" y="1740"/>
                <a:ext cx="72" cy="60"/>
              </a:xfrm>
              <a:prstGeom prst="flowChartConnector">
                <a:avLst/>
              </a:prstGeom>
              <a:solidFill>
                <a:schemeClr val="accent1"/>
              </a:solidFill>
              <a:ln w="9525">
                <a:solidFill>
                  <a:srgbClr val="3366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59" name="Oval 7"/>
              <p:cNvSpPr>
                <a:spLocks noChangeArrowheads="1"/>
              </p:cNvSpPr>
              <p:nvPr/>
            </p:nvSpPr>
            <p:spPr bwMode="auto">
              <a:xfrm>
                <a:off x="1908" y="1044"/>
                <a:ext cx="56" cy="7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rgbClr val="3366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60" name="Oval 8"/>
              <p:cNvSpPr>
                <a:spLocks noChangeArrowheads="1"/>
              </p:cNvSpPr>
              <p:nvPr/>
            </p:nvSpPr>
            <p:spPr bwMode="auto">
              <a:xfrm>
                <a:off x="2124" y="1488"/>
                <a:ext cx="96" cy="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rgbClr val="3366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61" name="Text Box 9"/>
              <p:cNvSpPr txBox="1">
                <a:spLocks noChangeArrowheads="1"/>
              </p:cNvSpPr>
              <p:nvPr/>
            </p:nvSpPr>
            <p:spPr bwMode="auto">
              <a:xfrm>
                <a:off x="1452" y="888"/>
                <a:ext cx="696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4000">
                    <a:latin typeface="VNI-Times" pitchFamily="2" charset="0"/>
                  </a:rPr>
                  <a:t>1</a:t>
                </a:r>
              </a:p>
            </p:txBody>
          </p:sp>
          <p:sp>
            <p:nvSpPr>
              <p:cNvPr id="23562" name="Text Box 10"/>
              <p:cNvSpPr txBox="1">
                <a:spLocks noChangeArrowheads="1"/>
              </p:cNvSpPr>
              <p:nvPr/>
            </p:nvSpPr>
            <p:spPr bwMode="auto">
              <a:xfrm>
                <a:off x="1932" y="1464"/>
                <a:ext cx="372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4000">
                    <a:latin typeface="VNI-Times" pitchFamily="2" charset="0"/>
                  </a:rPr>
                  <a:t>2</a:t>
                </a:r>
              </a:p>
            </p:txBody>
          </p:sp>
          <p:sp>
            <p:nvSpPr>
              <p:cNvPr id="23563" name="Text Box 11"/>
              <p:cNvSpPr txBox="1">
                <a:spLocks noChangeArrowheads="1"/>
              </p:cNvSpPr>
              <p:nvPr/>
            </p:nvSpPr>
            <p:spPr bwMode="auto">
              <a:xfrm>
                <a:off x="744" y="1632"/>
                <a:ext cx="240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4000">
                    <a:latin typeface="VNI-Times" pitchFamily="2" charset="0"/>
                  </a:rPr>
                  <a:t>4</a:t>
                </a:r>
              </a:p>
            </p:txBody>
          </p:sp>
        </p:grpSp>
        <p:sp>
          <p:nvSpPr>
            <p:cNvPr id="23564" name="Line 12"/>
            <p:cNvSpPr>
              <a:spLocks noChangeShapeType="1"/>
            </p:cNvSpPr>
            <p:nvPr/>
          </p:nvSpPr>
          <p:spPr bwMode="auto">
            <a:xfrm>
              <a:off x="1284" y="2208"/>
              <a:ext cx="0" cy="22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65" name="Text Box 13"/>
            <p:cNvSpPr txBox="1">
              <a:spLocks noChangeArrowheads="1"/>
            </p:cNvSpPr>
            <p:nvPr/>
          </p:nvSpPr>
          <p:spPr bwMode="auto">
            <a:xfrm>
              <a:off x="804" y="2520"/>
              <a:ext cx="1584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000">
                  <a:latin typeface=".VnTimeH" pitchFamily="34" charset="0"/>
                </a:rPr>
                <a:t>­</a:t>
              </a:r>
              <a:r>
                <a:rPr lang="en-US" sz="4000">
                  <a:latin typeface="VNI-Times" pitchFamily="2" charset="0"/>
                </a:rPr>
                <a:t>(4)</a:t>
              </a:r>
            </a:p>
          </p:txBody>
        </p:sp>
      </p:grpSp>
      <p:grpSp>
        <p:nvGrpSpPr>
          <p:cNvPr id="23566" name="Group 14"/>
          <p:cNvGrpSpPr>
            <a:grpSpLocks/>
          </p:cNvGrpSpPr>
          <p:nvPr/>
        </p:nvGrpSpPr>
        <p:grpSpPr bwMode="auto">
          <a:xfrm>
            <a:off x="1778000" y="1447800"/>
            <a:ext cx="3752850" cy="3540125"/>
            <a:chOff x="1416" y="624"/>
            <a:chExt cx="2364" cy="2230"/>
          </a:xfrm>
        </p:grpSpPr>
        <p:grpSp>
          <p:nvGrpSpPr>
            <p:cNvPr id="23567" name="Group 15"/>
            <p:cNvGrpSpPr>
              <a:grpSpLocks/>
            </p:cNvGrpSpPr>
            <p:nvPr/>
          </p:nvGrpSpPr>
          <p:grpSpPr bwMode="auto">
            <a:xfrm>
              <a:off x="1416" y="624"/>
              <a:ext cx="1992" cy="1282"/>
              <a:chOff x="2916" y="276"/>
              <a:chExt cx="1992" cy="1282"/>
            </a:xfrm>
          </p:grpSpPr>
          <p:grpSp>
            <p:nvGrpSpPr>
              <p:cNvPr id="23568" name="Group 16"/>
              <p:cNvGrpSpPr>
                <a:grpSpLocks/>
              </p:cNvGrpSpPr>
              <p:nvPr/>
            </p:nvGrpSpPr>
            <p:grpSpPr bwMode="auto">
              <a:xfrm>
                <a:off x="2916" y="276"/>
                <a:ext cx="1992" cy="1176"/>
                <a:chOff x="1356" y="624"/>
                <a:chExt cx="1992" cy="1176"/>
              </a:xfrm>
            </p:grpSpPr>
            <p:sp>
              <p:nvSpPr>
                <p:cNvPr id="23569" name="Oval 17"/>
                <p:cNvSpPr>
                  <a:spLocks noChangeArrowheads="1"/>
                </p:cNvSpPr>
                <p:nvPr/>
              </p:nvSpPr>
              <p:spPr bwMode="auto">
                <a:xfrm rot="-1094297">
                  <a:off x="1356" y="696"/>
                  <a:ext cx="1992" cy="1104"/>
                </a:xfrm>
                <a:prstGeom prst="ellipse">
                  <a:avLst/>
                </a:prstGeom>
                <a:noFill/>
                <a:ln w="57150">
                  <a:solidFill>
                    <a:srgbClr val="FFFF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570" name="Oval 18"/>
                <p:cNvSpPr>
                  <a:spLocks noChangeArrowheads="1"/>
                </p:cNvSpPr>
                <p:nvPr/>
              </p:nvSpPr>
              <p:spPr bwMode="auto">
                <a:xfrm>
                  <a:off x="2664" y="816"/>
                  <a:ext cx="60" cy="56"/>
                </a:xfrm>
                <a:prstGeom prst="ellipse">
                  <a:avLst/>
                </a:prstGeom>
                <a:solidFill>
                  <a:schemeClr val="accent1"/>
                </a:solidFill>
                <a:ln w="19050">
                  <a:solidFill>
                    <a:srgbClr val="3366FF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571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2712" y="624"/>
                  <a:ext cx="264" cy="442"/>
                </a:xfrm>
                <a:prstGeom prst="rect">
                  <a:avLst/>
                </a:prstGeom>
                <a:noFill/>
                <a:ln w="19050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4000">
                      <a:latin typeface="VNI-Times" pitchFamily="2" charset="0"/>
                    </a:rPr>
                    <a:t>3</a:t>
                  </a:r>
                </a:p>
              </p:txBody>
            </p:sp>
            <p:sp>
              <p:nvSpPr>
                <p:cNvPr id="23572" name="Oval 20"/>
                <p:cNvSpPr>
                  <a:spLocks noChangeArrowheads="1"/>
                </p:cNvSpPr>
                <p:nvPr/>
              </p:nvSpPr>
              <p:spPr bwMode="auto">
                <a:xfrm>
                  <a:off x="2928" y="1320"/>
                  <a:ext cx="84" cy="60"/>
                </a:xfrm>
                <a:prstGeom prst="ellipse">
                  <a:avLst/>
                </a:prstGeom>
                <a:solidFill>
                  <a:schemeClr val="accent1"/>
                </a:solidFill>
                <a:ln w="19050">
                  <a:solidFill>
                    <a:srgbClr val="3366FF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573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2664" y="1176"/>
                  <a:ext cx="300" cy="442"/>
                </a:xfrm>
                <a:prstGeom prst="rect">
                  <a:avLst/>
                </a:prstGeom>
                <a:noFill/>
                <a:ln w="19050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4000">
                      <a:latin typeface="VNI-Times" pitchFamily="2" charset="0"/>
                    </a:rPr>
                    <a:t>6</a:t>
                  </a:r>
                </a:p>
              </p:txBody>
            </p:sp>
          </p:grpSp>
          <p:sp>
            <p:nvSpPr>
              <p:cNvPr id="23574" name="Oval 22"/>
              <p:cNvSpPr>
                <a:spLocks noChangeArrowheads="1"/>
              </p:cNvSpPr>
              <p:nvPr/>
            </p:nvSpPr>
            <p:spPr bwMode="auto">
              <a:xfrm>
                <a:off x="3396" y="696"/>
                <a:ext cx="56" cy="72"/>
              </a:xfrm>
              <a:prstGeom prst="ellipse">
                <a:avLst/>
              </a:prstGeom>
              <a:solidFill>
                <a:schemeClr val="accent1"/>
              </a:solidFill>
              <a:ln w="19050">
                <a:solidFill>
                  <a:srgbClr val="3366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75" name="Oval 23"/>
              <p:cNvSpPr>
                <a:spLocks noChangeArrowheads="1"/>
              </p:cNvSpPr>
              <p:nvPr/>
            </p:nvSpPr>
            <p:spPr bwMode="auto">
              <a:xfrm>
                <a:off x="3612" y="1140"/>
                <a:ext cx="96" cy="60"/>
              </a:xfrm>
              <a:prstGeom prst="ellipse">
                <a:avLst/>
              </a:prstGeom>
              <a:solidFill>
                <a:schemeClr val="accent1"/>
              </a:solidFill>
              <a:ln w="19050">
                <a:solidFill>
                  <a:srgbClr val="3366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76" name="Text Box 24"/>
              <p:cNvSpPr txBox="1">
                <a:spLocks noChangeArrowheads="1"/>
              </p:cNvSpPr>
              <p:nvPr/>
            </p:nvSpPr>
            <p:spPr bwMode="auto">
              <a:xfrm>
                <a:off x="2940" y="540"/>
                <a:ext cx="696" cy="442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4000">
                    <a:latin typeface="VNI-Times" pitchFamily="2" charset="0"/>
                  </a:rPr>
                  <a:t>1</a:t>
                </a:r>
              </a:p>
            </p:txBody>
          </p:sp>
          <p:sp>
            <p:nvSpPr>
              <p:cNvPr id="23577" name="Text Box 25"/>
              <p:cNvSpPr txBox="1">
                <a:spLocks noChangeArrowheads="1"/>
              </p:cNvSpPr>
              <p:nvPr/>
            </p:nvSpPr>
            <p:spPr bwMode="auto">
              <a:xfrm>
                <a:off x="3420" y="1116"/>
                <a:ext cx="372" cy="442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4000">
                    <a:latin typeface="VNI-Times" pitchFamily="2" charset="0"/>
                  </a:rPr>
                  <a:t>2</a:t>
                </a:r>
              </a:p>
            </p:txBody>
          </p:sp>
        </p:grpSp>
        <p:sp>
          <p:nvSpPr>
            <p:cNvPr id="23578" name="Line 26"/>
            <p:cNvSpPr>
              <a:spLocks noChangeShapeType="1"/>
            </p:cNvSpPr>
            <p:nvPr/>
          </p:nvSpPr>
          <p:spPr bwMode="auto">
            <a:xfrm>
              <a:off x="3168" y="1428"/>
              <a:ext cx="0" cy="90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79" name="Text Box 27"/>
            <p:cNvSpPr txBox="1">
              <a:spLocks noChangeArrowheads="1"/>
            </p:cNvSpPr>
            <p:nvPr/>
          </p:nvSpPr>
          <p:spPr bwMode="auto">
            <a:xfrm>
              <a:off x="2700" y="2412"/>
              <a:ext cx="1080" cy="44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4000">
                  <a:latin typeface=".VnTimeH" pitchFamily="34" charset="0"/>
                </a:rPr>
                <a:t>­</a:t>
              </a:r>
              <a:r>
                <a:rPr lang="en-US" sz="4000">
                  <a:latin typeface="VNI-Times" pitchFamily="2" charset="0"/>
                </a:rPr>
                <a:t>(6)</a:t>
              </a:r>
            </a:p>
          </p:txBody>
        </p:sp>
      </p:grpSp>
      <p:grpSp>
        <p:nvGrpSpPr>
          <p:cNvPr id="23580" name="Group 28"/>
          <p:cNvGrpSpPr>
            <a:grpSpLocks/>
          </p:cNvGrpSpPr>
          <p:nvPr/>
        </p:nvGrpSpPr>
        <p:grpSpPr bwMode="auto">
          <a:xfrm>
            <a:off x="1981200" y="1752600"/>
            <a:ext cx="2209800" cy="3235325"/>
            <a:chOff x="1524" y="864"/>
            <a:chExt cx="1392" cy="2038"/>
          </a:xfrm>
        </p:grpSpPr>
        <p:grpSp>
          <p:nvGrpSpPr>
            <p:cNvPr id="23581" name="Group 29"/>
            <p:cNvGrpSpPr>
              <a:grpSpLocks/>
            </p:cNvGrpSpPr>
            <p:nvPr/>
          </p:nvGrpSpPr>
          <p:grpSpPr bwMode="auto">
            <a:xfrm>
              <a:off x="1524" y="864"/>
              <a:ext cx="948" cy="972"/>
              <a:chOff x="1524" y="852"/>
              <a:chExt cx="948" cy="972"/>
            </a:xfrm>
          </p:grpSpPr>
          <p:sp>
            <p:nvSpPr>
              <p:cNvPr id="23582" name="Line 30"/>
              <p:cNvSpPr>
                <a:spLocks noChangeShapeType="1"/>
              </p:cNvSpPr>
              <p:nvPr/>
            </p:nvSpPr>
            <p:spPr bwMode="auto">
              <a:xfrm flipH="1">
                <a:off x="1668" y="852"/>
                <a:ext cx="288" cy="888"/>
              </a:xfrm>
              <a:prstGeom prst="line">
                <a:avLst/>
              </a:prstGeom>
              <a:noFill/>
              <a:ln w="9525">
                <a:solidFill>
                  <a:srgbClr val="FF33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83" name="Line 31"/>
              <p:cNvSpPr>
                <a:spLocks noChangeShapeType="1"/>
              </p:cNvSpPr>
              <p:nvPr/>
            </p:nvSpPr>
            <p:spPr bwMode="auto">
              <a:xfrm flipH="1">
                <a:off x="1872" y="900"/>
                <a:ext cx="276" cy="900"/>
              </a:xfrm>
              <a:prstGeom prst="line">
                <a:avLst/>
              </a:prstGeom>
              <a:noFill/>
              <a:ln w="9525">
                <a:solidFill>
                  <a:srgbClr val="FF33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84" name="Line 32"/>
              <p:cNvSpPr>
                <a:spLocks noChangeShapeType="1"/>
              </p:cNvSpPr>
              <p:nvPr/>
            </p:nvSpPr>
            <p:spPr bwMode="auto">
              <a:xfrm flipH="1">
                <a:off x="2088" y="1020"/>
                <a:ext cx="276" cy="804"/>
              </a:xfrm>
              <a:prstGeom prst="line">
                <a:avLst/>
              </a:prstGeom>
              <a:noFill/>
              <a:ln w="9525">
                <a:solidFill>
                  <a:srgbClr val="FF33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85" name="Line 33"/>
              <p:cNvSpPr>
                <a:spLocks noChangeShapeType="1"/>
              </p:cNvSpPr>
              <p:nvPr/>
            </p:nvSpPr>
            <p:spPr bwMode="auto">
              <a:xfrm flipH="1">
                <a:off x="1524" y="1044"/>
                <a:ext cx="168" cy="528"/>
              </a:xfrm>
              <a:prstGeom prst="line">
                <a:avLst/>
              </a:prstGeom>
              <a:noFill/>
              <a:ln w="9525">
                <a:solidFill>
                  <a:srgbClr val="FF33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86" name="Line 34"/>
              <p:cNvSpPr>
                <a:spLocks noChangeShapeType="1"/>
              </p:cNvSpPr>
              <p:nvPr/>
            </p:nvSpPr>
            <p:spPr bwMode="auto">
              <a:xfrm flipH="1">
                <a:off x="2304" y="1164"/>
                <a:ext cx="168" cy="588"/>
              </a:xfrm>
              <a:prstGeom prst="line">
                <a:avLst/>
              </a:prstGeom>
              <a:noFill/>
              <a:ln w="9525">
                <a:solidFill>
                  <a:srgbClr val="FF33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3587" name="Line 35"/>
            <p:cNvSpPr>
              <a:spLocks noChangeShapeType="1"/>
            </p:cNvSpPr>
            <p:nvPr/>
          </p:nvSpPr>
          <p:spPr bwMode="auto">
            <a:xfrm>
              <a:off x="2220" y="1716"/>
              <a:ext cx="0" cy="78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88" name="Text Box 36"/>
            <p:cNvSpPr txBox="1">
              <a:spLocks noChangeArrowheads="1"/>
            </p:cNvSpPr>
            <p:nvPr/>
          </p:nvSpPr>
          <p:spPr bwMode="auto">
            <a:xfrm>
              <a:off x="1608" y="2460"/>
              <a:ext cx="1308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4000">
                  <a:solidFill>
                    <a:srgbClr val="FFFF00"/>
                  </a:solidFill>
                  <a:latin typeface=".VnTimeH" pitchFamily="34" charset="0"/>
                </a:rPr>
                <a:t>­</a:t>
              </a:r>
              <a:r>
                <a:rPr lang="en-US" sz="4000">
                  <a:solidFill>
                    <a:srgbClr val="FFFF00"/>
                  </a:solidFill>
                  <a:latin typeface="VNI-Times" pitchFamily="2" charset="0"/>
                </a:rPr>
                <a:t>C(4,6)</a:t>
              </a:r>
            </a:p>
          </p:txBody>
        </p:sp>
      </p:grpSp>
      <p:sp>
        <p:nvSpPr>
          <p:cNvPr id="23589" name="Text Box 37"/>
          <p:cNvSpPr txBox="1">
            <a:spLocks noChangeArrowheads="1"/>
          </p:cNvSpPr>
          <p:nvPr/>
        </p:nvSpPr>
        <p:spPr bwMode="auto">
          <a:xfrm>
            <a:off x="5943600" y="1066800"/>
            <a:ext cx="3676650" cy="3825875"/>
          </a:xfrm>
          <a:prstGeom prst="rect">
            <a:avLst/>
          </a:prstGeom>
          <a:noFill/>
          <a:ln w="76200" cmpd="tri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4000" b="1">
                <a:latin typeface=".VnTime" pitchFamily="34" charset="0"/>
              </a:rPr>
              <a:t>Giao cña hai tËp hîp lµ mét tËp hîp gåm c¸c phÇn tö chung cña hai tËp hîp ®ã.</a:t>
            </a:r>
            <a:endParaRPr lang="en-US" sz="4000">
              <a:latin typeface=".VnTime" pitchFamily="34" charset="0"/>
            </a:endParaRPr>
          </a:p>
        </p:txBody>
      </p:sp>
      <p:grpSp>
        <p:nvGrpSpPr>
          <p:cNvPr id="23590" name="Group 38"/>
          <p:cNvGrpSpPr>
            <a:grpSpLocks/>
          </p:cNvGrpSpPr>
          <p:nvPr/>
        </p:nvGrpSpPr>
        <p:grpSpPr bwMode="auto">
          <a:xfrm>
            <a:off x="342900" y="5029200"/>
            <a:ext cx="9563100" cy="1616075"/>
            <a:chOff x="288" y="2952"/>
            <a:chExt cx="6024" cy="1018"/>
          </a:xfrm>
        </p:grpSpPr>
        <p:sp>
          <p:nvSpPr>
            <p:cNvPr id="23591" name="Text Box 39"/>
            <p:cNvSpPr txBox="1">
              <a:spLocks noChangeArrowheads="1"/>
            </p:cNvSpPr>
            <p:nvPr/>
          </p:nvSpPr>
          <p:spPr bwMode="auto">
            <a:xfrm>
              <a:off x="288" y="2952"/>
              <a:ext cx="6024" cy="10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000">
                  <a:latin typeface=".VnTime" pitchFamily="34" charset="0"/>
                </a:rPr>
                <a:t>Ta kÝ hiÖu giao cña hai tËp hîp A vµ B lµ:</a:t>
              </a:r>
              <a:endParaRPr lang="en-US" sz="4000">
                <a:latin typeface="VNI-Times" pitchFamily="2" charset="0"/>
              </a:endParaRPr>
            </a:p>
            <a:p>
              <a:pPr>
                <a:spcBef>
                  <a:spcPct val="50000"/>
                </a:spcBef>
              </a:pPr>
              <a:r>
                <a:rPr lang="en-US" sz="4000">
                  <a:latin typeface="VNI-Times" pitchFamily="2" charset="0"/>
                </a:rPr>
                <a:t>			    </a:t>
              </a:r>
              <a:r>
                <a:rPr lang="en-US" sz="4000">
                  <a:solidFill>
                    <a:srgbClr val="FFFF00"/>
                  </a:solidFill>
                  <a:latin typeface="VNI-Times" pitchFamily="2" charset="0"/>
                </a:rPr>
                <a:t>A</a:t>
              </a:r>
              <a:r>
                <a:rPr lang="en-US" sz="4000">
                  <a:solidFill>
                    <a:srgbClr val="FF3300"/>
                  </a:solidFill>
                  <a:latin typeface="VNI-Times" pitchFamily="2" charset="0"/>
                </a:rPr>
                <a:t>       </a:t>
              </a:r>
              <a:r>
                <a:rPr lang="en-US" sz="4000">
                  <a:solidFill>
                    <a:srgbClr val="FFFF00"/>
                  </a:solidFill>
                  <a:latin typeface="VNI-Times" pitchFamily="2" charset="0"/>
                </a:rPr>
                <a:t>B</a:t>
              </a:r>
            </a:p>
          </p:txBody>
        </p:sp>
        <p:graphicFrame>
          <p:nvGraphicFramePr>
            <p:cNvPr id="23592" name="Object 40"/>
            <p:cNvGraphicFramePr>
              <a:graphicFrameLocks noChangeAspect="1"/>
            </p:cNvGraphicFramePr>
            <p:nvPr/>
          </p:nvGraphicFramePr>
          <p:xfrm>
            <a:off x="2656" y="3546"/>
            <a:ext cx="429" cy="3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93" name="Equation" r:id="rId3" imgW="177480" imgH="139680" progId="Equation.DSMT4">
                    <p:embed/>
                  </p:oleObj>
                </mc:Choice>
                <mc:Fallback>
                  <p:oleObj name="Equation" r:id="rId3" imgW="177480" imgH="139680" progId="Equation.DSMT4">
                    <p:embed/>
                    <p:pic>
                      <p:nvPicPr>
                        <p:cNvPr id="0" name="Picture 4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56" y="3546"/>
                          <a:ext cx="429" cy="3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FF33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3593" name="Rectangle 41"/>
          <p:cNvSpPr>
            <a:spLocks noChangeArrowheads="1"/>
          </p:cNvSpPr>
          <p:nvPr/>
        </p:nvSpPr>
        <p:spPr bwMode="auto">
          <a:xfrm>
            <a:off x="990600" y="165100"/>
            <a:ext cx="7956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>
                <a:solidFill>
                  <a:srgbClr val="FFFF00"/>
                </a:solidFill>
                <a:latin typeface="VNI-Times" pitchFamily="2" charset="0"/>
              </a:rPr>
              <a:t>Tiết 29: ÖÔÙC CHUNG VAØ BOÄI CHUNG</a:t>
            </a:r>
          </a:p>
        </p:txBody>
      </p:sp>
      <p:sp>
        <p:nvSpPr>
          <p:cNvPr id="23594" name="Text Box 42"/>
          <p:cNvSpPr txBox="1">
            <a:spLocks noChangeArrowheads="1"/>
          </p:cNvSpPr>
          <p:nvPr/>
        </p:nvSpPr>
        <p:spPr bwMode="auto">
          <a:xfrm>
            <a:off x="838200" y="5105400"/>
            <a:ext cx="68580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000" b="1">
                <a:latin typeface=".VnArial" pitchFamily="34" charset="0"/>
              </a:rPr>
              <a:t>Muèn t×m giao cña hai tËp hîp ta lµm nh­ thÕ nµo?</a:t>
            </a:r>
          </a:p>
        </p:txBody>
      </p:sp>
      <p:sp>
        <p:nvSpPr>
          <p:cNvPr id="23596" name="Text Box 44"/>
          <p:cNvSpPr txBox="1">
            <a:spLocks noChangeArrowheads="1"/>
          </p:cNvSpPr>
          <p:nvPr/>
        </p:nvSpPr>
        <p:spPr bwMode="auto">
          <a:xfrm>
            <a:off x="685800" y="5334000"/>
            <a:ext cx="64770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.VnTime" pitchFamily="34" charset="0"/>
              </a:rPr>
              <a:t>Ta t×m c¸c phÇn tö chung </a:t>
            </a:r>
          </a:p>
          <a:p>
            <a:r>
              <a:rPr lang="en-US" sz="4000" b="1">
                <a:solidFill>
                  <a:srgbClr val="FF0000"/>
                </a:solidFill>
                <a:latin typeface=".VnTime" pitchFamily="34" charset="0"/>
              </a:rPr>
              <a:t>cña hai tËp hîp ®ã.</a:t>
            </a:r>
            <a:endParaRPr lang="en-US" sz="4000">
              <a:latin typeface=".VnTime" pitchFamily="34" charset="0"/>
            </a:endParaRPr>
          </a:p>
        </p:txBody>
      </p:sp>
      <p:sp>
        <p:nvSpPr>
          <p:cNvPr id="23597" name="Text Box 45"/>
          <p:cNvSpPr txBox="1">
            <a:spLocks noChangeArrowheads="1"/>
          </p:cNvSpPr>
          <p:nvPr/>
        </p:nvSpPr>
        <p:spPr bwMode="auto">
          <a:xfrm>
            <a:off x="6172200" y="1371600"/>
            <a:ext cx="25146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>
                <a:latin typeface=".VnTime" pitchFamily="34" charset="0"/>
              </a:rPr>
              <a:t>Giao cña hai tËp hîp lµ g×?</a:t>
            </a: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35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35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23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4" dur="500"/>
                                        <p:tgtEl>
                                          <p:spTgt spid="235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44" dur="250" autoRev="1" fill="hold"/>
                                        <p:tgtEl>
                                          <p:spTgt spid="235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5" dur="250" autoRev="1" fill="hold"/>
                                        <p:tgtEl>
                                          <p:spTgt spid="235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6" dur="250" autoRev="1" fill="hold"/>
                                        <p:tgtEl>
                                          <p:spTgt spid="235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5" dur="500"/>
                                        <p:tgtEl>
                                          <p:spTgt spid="235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3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3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3" dur="1000"/>
                                        <p:tgtEl>
                                          <p:spTgt spid="23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235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235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35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23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89" grpId="0" animBg="1"/>
      <p:bldP spid="23589" grpId="1" animBg="1"/>
      <p:bldP spid="23594" grpId="0"/>
      <p:bldP spid="23594" grpId="1"/>
      <p:bldP spid="23596" grpId="0"/>
      <p:bldP spid="23597" grpId="0"/>
      <p:bldP spid="23597" grpId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655</TotalTime>
  <Words>1259</Words>
  <Application>Microsoft Office PowerPoint</Application>
  <PresentationFormat>A4 Paper (210x297 mm)</PresentationFormat>
  <Paragraphs>245</Paragraphs>
  <Slides>23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Metro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Ke_Toan</dc:creator>
  <cp:lastModifiedBy>Nguyen</cp:lastModifiedBy>
  <cp:revision>152</cp:revision>
  <dcterms:created xsi:type="dcterms:W3CDTF">2007-11-16T16:20:34Z</dcterms:created>
  <dcterms:modified xsi:type="dcterms:W3CDTF">2018-02-27T03:12:32Z</dcterms:modified>
</cp:coreProperties>
</file>