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7" r:id="rId2"/>
    <p:sldId id="299" r:id="rId3"/>
    <p:sldId id="300" r:id="rId4"/>
    <p:sldId id="258" r:id="rId5"/>
    <p:sldId id="262" r:id="rId6"/>
    <p:sldId id="281" r:id="rId7"/>
    <p:sldId id="307" r:id="rId8"/>
    <p:sldId id="301" r:id="rId9"/>
    <p:sldId id="283" r:id="rId10"/>
    <p:sldId id="284" r:id="rId11"/>
    <p:sldId id="267" r:id="rId12"/>
    <p:sldId id="285" r:id="rId13"/>
    <p:sldId id="269" r:id="rId14"/>
    <p:sldId id="286" r:id="rId15"/>
    <p:sldId id="303" r:id="rId16"/>
    <p:sldId id="287" r:id="rId17"/>
    <p:sldId id="288" r:id="rId18"/>
    <p:sldId id="289" r:id="rId19"/>
    <p:sldId id="274" r:id="rId20"/>
    <p:sldId id="291" r:id="rId21"/>
    <p:sldId id="305" r:id="rId22"/>
    <p:sldId id="292" r:id="rId23"/>
    <p:sldId id="29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042BE-2CBE-45B3-A591-7164171A3926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969A5-8389-4FC9-ACCE-60A08D38AC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0413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276999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0413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276999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0413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4032655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0413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4032655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0413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4032655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9B44A-F06C-44F4-9211-F43CE4DCEBC0}" type="datetimeFigureOut">
              <a:rPr lang="en-US" smtClean="0"/>
              <a:pPr/>
              <a:t>11/24/2011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191F8-628C-4182-A328-767532FBFC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W7\Downloads\Music\Giong%20Mau%20Lac%20Hong(Dan%20Truong).mp3" TargetMode="Externa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W7\Downloads\Music\Noi%20Trong%20Len%20Cac%20Ban%20Oi%20!%20-%20Various%20Artists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7\Documents\HinhNenPowerpoint_DienDanBacLieu.Net\HinhNenPowerpoint_DienDanBacLieu.Net\background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9469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Phòng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dục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đào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huyện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Hoài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Đức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Trường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THCS Minh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Khai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--------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21211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Người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thực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hiện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Nguyễn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Thị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Hương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Đơn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vị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công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Trường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THCS Minh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Khai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80151" y="1676400"/>
            <a:ext cx="71836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Giáo</a:t>
            </a:r>
            <a:r>
              <a:rPr kumimoji="0" lang="en-US" sz="5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án</a:t>
            </a:r>
            <a:endParaRPr kumimoji="0" lang="en-US" sz="5400" b="1" i="0" u="none" strike="noStrike" normalizeH="0" baseline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Môn</a:t>
            </a:r>
            <a:r>
              <a:rPr kumimoji="0" lang="en-US" sz="5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r>
              <a:rPr kumimoji="0" lang="en-US" sz="5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Ngữ</a:t>
            </a:r>
            <a:r>
              <a:rPr kumimoji="0" lang="en-US" sz="5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Văn</a:t>
            </a:r>
            <a:r>
              <a:rPr kumimoji="0" lang="en-US" sz="5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5400" b="1" i="0" u="none" strike="noStrike" normalizeH="0" baseline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lớp</a:t>
            </a:r>
            <a:r>
              <a:rPr kumimoji="0" lang="en-US" sz="5400" b="1" i="0" u="none" strike="noStrike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200" y="5867400"/>
            <a:ext cx="35866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2010 - 2011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W7\Documents\HinhNenPowerpoint_DienDanBacLieu.Net\HinhNenPowerpoint_DienDanBacLieu.Net\background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0" y="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0" y="533401"/>
            <a:ext cx="5181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>
                <a:srgbClr val="333333"/>
              </a:buClr>
            </a:pP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Lạc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Long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“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giúp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diệt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trừ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Ngư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Tinh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Hồ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Tinh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Mộc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Tinh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” –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những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loại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yêu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quái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làm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hại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lành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ở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vùng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biển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đồng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bằng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rừng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núi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tức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những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nơi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ta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thuở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ấy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khai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phá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ổn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định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cuộc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sống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Thần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còn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“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dạy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cách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trồng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trọt,chăn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nuôi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cách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ăn</a:t>
            </a:r>
            <a:endParaRPr lang="en-US" sz="2800" b="1" i="1" dirty="0" smtClean="0">
              <a:solidFill>
                <a:srgbClr val="0000FF"/>
              </a:solidFill>
              <a:latin typeface="Times New Roman" pitchFamily="18" charset="0"/>
              <a:ea typeface="MS Gothic" pitchFamily="2"/>
              <a:cs typeface="Times New Roman" pitchFamily="18" charset="0"/>
            </a:endParaRPr>
          </a:p>
          <a:p>
            <a:pPr hangingPunct="0">
              <a:buClr>
                <a:srgbClr val="333333"/>
              </a:buClr>
            </a:pPr>
            <a:endParaRPr lang="en-US" sz="2800" b="1" i="1" dirty="0">
              <a:solidFill>
                <a:srgbClr val="0000FF"/>
              </a:solidFill>
              <a:latin typeface=".VnArabia" pitchFamily="34" charset="0"/>
              <a:ea typeface="MS Gothic" pitchFamily="2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105399" y="685800"/>
            <a:ext cx="4038033" cy="4648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0" y="4191000"/>
            <a:ext cx="4953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>
                <a:srgbClr val="333333"/>
              </a:buClr>
            </a:pP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    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Như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vậy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Lạc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Long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đã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có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công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khai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phá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ổn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định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nơi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sinh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sống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cho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giúp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cách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sản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xuất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sinh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hoạt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ea typeface="MS Gothic" pitchFamily="2"/>
                <a:cs typeface="Times New Roman" pitchFamily="18" charset="0"/>
              </a:rPr>
              <a:t>.</a:t>
            </a:r>
            <a:endParaRPr lang="en-US" sz="2800" b="1" i="1" dirty="0">
              <a:solidFill>
                <a:srgbClr val="0000FF"/>
              </a:solidFill>
              <a:latin typeface=".VnTime" pitchFamily="34"/>
              <a:ea typeface="MS Gothic" pitchFamily="2"/>
              <a:cs typeface="Tahoma" pitchFamily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7912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buClr>
                <a:srgbClr val="333333"/>
              </a:buClr>
              <a:buSzPct val="45000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Đó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tưởng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tượng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người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Việt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cổ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sự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kì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lạ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tài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năng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phi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thường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hai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vị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tổ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đầu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tiên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"/>
                <a:cs typeface="Times New Roman" pitchFamily="18" charset="0"/>
              </a:rPr>
              <a:t>mình</a:t>
            </a:r>
            <a:endParaRPr lang="en-US" sz="3200" dirty="0">
              <a:solidFill>
                <a:srgbClr val="FF0000"/>
              </a:solidFill>
              <a:latin typeface=".VnArial" pitchFamily="34" charset="0"/>
              <a:ea typeface="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9143433" cy="6858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W7\Documents\HinhNenPowerpoint_DienDanBacLieu.Net\HinhNenPowerpoint_DienDanBacLieu.Net\background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0" y="152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0" y="1295400"/>
            <a:ext cx="403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dirty="0">
              <a:solidFill>
                <a:srgbClr val="FF0000"/>
              </a:solidFill>
              <a:latin typeface=".VnArial" pitchFamily="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362200"/>
            <a:ext cx="464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</p:txBody>
      </p:sp>
      <p:sp>
        <p:nvSpPr>
          <p:cNvPr id="7" name="Heart 6"/>
          <p:cNvSpPr/>
          <p:nvPr/>
        </p:nvSpPr>
        <p:spPr>
          <a:xfrm>
            <a:off x="457200" y="1828800"/>
            <a:ext cx="4114800" cy="44958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6400" y="1447800"/>
            <a:ext cx="6019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bọc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nở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b="1" dirty="0">
              <a:solidFill>
                <a:srgbClr val="FF0000"/>
              </a:solidFill>
              <a:latin typeface=".VnArial" pitchFamily="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36220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228600" y="2667000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Ý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nghĩa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nổi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bật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nhất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của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hình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tượng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"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cái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bọc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trăm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trứng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"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là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gì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?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685800" y="3886200"/>
            <a:ext cx="739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A,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Giải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thích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sự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ra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đời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của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các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dân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tộc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Việt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Nam.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685800" y="4495800"/>
            <a:ext cx="8153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B, Ca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ngợi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sự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hình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thành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của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nhà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nước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Văn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Lang.</a:t>
            </a:r>
            <a:b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</a:b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C,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Tình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yêu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đất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nước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và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lòng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tự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hào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dân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tộc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/>
            </a:r>
            <a:b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</a:b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D,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Mọi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người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,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mọi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dân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tộc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Việt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Nam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phải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thương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yêu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nhau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như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anh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em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một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 </a:t>
            </a:r>
            <a:r>
              <a:rPr lang="en-US" sz="2800" b="1" i="1" dirty="0" err="1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nhà</a:t>
            </a:r>
            <a:r>
              <a:rPr lang="en-US" sz="2800" b="1" i="1" dirty="0" smtClean="0">
                <a:solidFill>
                  <a:srgbClr val="000080"/>
                </a:solidFill>
                <a:latin typeface="Times New Roman" pitchFamily="18"/>
                <a:ea typeface="Lucida Sans Unicode" pitchFamily="2"/>
                <a:cs typeface="Tahoma" pitchFamily="2"/>
              </a:rPr>
              <a:t>.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314175"/>
            <a:ext cx="8228763" cy="1063362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53102" y="1796220"/>
            <a:ext cx="3919594" cy="3674087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Clr>
                <a:srgbClr val="FF6633"/>
              </a:buClr>
              <a:buSzPct val="45000"/>
              <a:buFont typeface="StarSymbol"/>
              <a:buNone/>
              <a:defRPr lang="en-US" sz="32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32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Clr>
                <a:srgbClr val="FF6633"/>
              </a:buClr>
              <a:buSzPct val="75000"/>
              <a:buFont typeface="StarSymbol"/>
              <a:buChar char="–"/>
              <a:defRPr lang="en-US" sz="28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4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Clr>
                <a:srgbClr val="FF6633"/>
              </a:buClr>
              <a:buSzPct val="75000"/>
              <a:buFont typeface="StarSymbol"/>
              <a:buChar char="–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en-US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768953" y="1796220"/>
            <a:ext cx="3919594" cy="3674087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Clr>
                <a:srgbClr val="FF6633"/>
              </a:buClr>
              <a:buSzPct val="45000"/>
              <a:buFont typeface="StarSymbol"/>
              <a:buNone/>
              <a:defRPr lang="en-US" sz="32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32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Clr>
                <a:srgbClr val="FF6633"/>
              </a:buClr>
              <a:buSzPct val="75000"/>
              <a:buFont typeface="StarSymbol"/>
              <a:buChar char="–"/>
              <a:defRPr lang="en-US" sz="28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4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Clr>
                <a:srgbClr val="FF6633"/>
              </a:buClr>
              <a:buSzPct val="75000"/>
              <a:buFont typeface="StarSymbol"/>
              <a:buChar char="–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Clr>
                <a:srgbClr val="FF6633"/>
              </a:buClr>
              <a:buSzPct val="45000"/>
              <a:buFont typeface="StarSymbol"/>
              <a:buChar char="●"/>
              <a:defRPr lang="en-US" sz="2000" b="0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ea typeface="Andale Sans UI" pitchFamily="2"/>
                <a:cs typeface="Tahoma" pitchFamily="2"/>
              </a:defRPr>
            </a:lvl9pPr>
          </a:lstStyle>
          <a:p>
            <a:pPr marL="0" indent="0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0" y="327"/>
            <a:ext cx="9123840" cy="68435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W7\Documents\HinhNenPowerpoint_DienDanBacLieu.Net\HinhNenPowerpoint_DienDanBacLieu.Net\background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0" y="45720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       Chi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.VnArial" pitchFamily="34" charset="0"/>
              </a:rPr>
              <a:t>: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đẻ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bọc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bọc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trúng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tráng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đẽ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mối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endParaRPr lang="en-US" sz="3200" i="1" dirty="0" smtClean="0">
              <a:solidFill>
                <a:srgbClr val="FF0000"/>
              </a:solidFill>
              <a:latin typeface=".VnArial" pitchFamily="34" charset="0"/>
            </a:endParaRPr>
          </a:p>
          <a:p>
            <a:pPr lvl="0"/>
            <a:endParaRPr lang="en-US" sz="3200" dirty="0">
              <a:solidFill>
                <a:srgbClr val="FF0000"/>
              </a:solidFill>
              <a:latin typeface=".VnArial" pitchFamily="34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7\Documents\HinhNenPowerpoint_DienDanBacLieu.Net\HinhNenPowerpoint_DienDanBacLieu.Net\background-2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0" y="152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305342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này,có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v.v...</a:t>
            </a:r>
          </a:p>
          <a:p>
            <a:pPr lvl="0"/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đẽ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thiêng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nòi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, tin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W7\Documents\HinhNenPowerpoint_DienDanBacLieu.Net\HinhNenPowerpoint_DienDanBacLieu.Net\background-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609600" y="228600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914400"/>
            <a:ext cx="8001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0"/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_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                               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mãi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32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32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Nòi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endParaRPr lang="en-US" sz="32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vẫy</a:t>
            </a:r>
            <a:endParaRPr lang="en-US" sz="32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chốn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khơi</a:t>
            </a:r>
            <a:endParaRPr lang="en-US" sz="32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lvl="0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6019800" y="1143000"/>
            <a:ext cx="3124200" cy="4546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W7\Documents\HinhNenPowerpoint_DienDanBacLieu.Net\HinhNenPowerpoint_DienDanBacLieu.Net\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0" y="152400"/>
            <a:ext cx="5410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buClr>
                <a:srgbClr val="FF6633"/>
              </a:buClr>
              <a:buSzPct val="45000"/>
              <a:buFont typeface="StarSymbol"/>
              <a:buChar char="●"/>
            </a:pP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Đàn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đông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đúc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tất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nhiên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cũng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phải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chia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đôi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nửa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theo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cha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về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dưới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biển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nửa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ở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lại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cùng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mẹ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trên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rừng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.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Cái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lõi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lịch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sử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sự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phát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triển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cộng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đồng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tộc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đến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thời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điểm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mở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mang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về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hai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hướng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: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Biển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rừng.đây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chính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sự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dạng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các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tộc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người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sinh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sống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trên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VN,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nhưng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đều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chung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1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dòng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máu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chung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một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cha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mẹ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gia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đình</a:t>
            </a:r>
            <a:endParaRPr lang="en-US" sz="28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"/>
              <a:cs typeface="Times New Roman" pitchFamily="18" charset="0"/>
            </a:endParaRPr>
          </a:p>
          <a:p>
            <a:pPr lvl="0" hangingPunct="0">
              <a:buClr>
                <a:srgbClr val="FF6633"/>
              </a:buClr>
              <a:buSzPct val="45000"/>
              <a:buFont typeface="StarSymbol"/>
              <a:buChar char="●"/>
            </a:pP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Lời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dặn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Lạc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long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lúc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chia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tay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phản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ánh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ý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nguyện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đoàn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kết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giúp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đỡ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lẫn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nhau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gắn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bó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lâu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bền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tộc</a:t>
            </a:r>
            <a:r>
              <a:rPr lang="en-US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"/>
                <a:cs typeface="Times New Roman" pitchFamily="18" charset="0"/>
              </a:rPr>
              <a:t> VN.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5410200" y="609600"/>
            <a:ext cx="3713640" cy="5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ocuments\HinhNenPowerpoint_DienDanBacLieu.Net\HinhNenPowerpoint_DienDanBacLieu.Net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80975"/>
            <a:ext cx="9753600" cy="7219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0" y="0"/>
            <a:ext cx="937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858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838200" y="2209800"/>
            <a:ext cx="7848600" cy="3048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Nửa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quán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xưa?5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58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800" b="1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1440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         _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Lang “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Nghiã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ngời,có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ông,những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chàng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(Lang).</a:t>
            </a:r>
          </a:p>
          <a:p>
            <a:pPr lvl="0"/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        _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đô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Lang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Bạch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Hạc</a:t>
            </a:r>
            <a:endParaRPr lang="en-US" sz="2800" b="1" i="1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        _Con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Lang con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Mị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Nương</a:t>
            </a:r>
            <a:endParaRPr lang="en-US" sz="2800" b="1" i="1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        _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Pò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khun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lvl="0"/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        _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lvl="0"/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Lang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i="1" u="sng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i="1" u="sng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b="1" i="1" u="sng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i="1" u="sng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b="1" i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endParaRPr lang="en-US" sz="2800" b="1" i="1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9123840" cy="6858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ocuments\HinhNenPowerpoint_DienDanBacLieu.Net\HinhNenPowerpoint_DienDanBacLieu.Net\background-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0"/>
            <a:ext cx="9753600" cy="7315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304800"/>
            <a:ext cx="937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19200"/>
            <a:ext cx="9448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352800"/>
            <a:ext cx="259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W7\Documents\HinhNenPowerpoint_DienDanBacLieu.Net\HinhNenPowerpoint_DienDanBacLieu.Net\background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0" y="1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Ý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762000"/>
            <a:ext cx="8763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thích,suy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thiêng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liêng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ngươì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Tiên,Rồng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đẹp,rất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thiêng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nguyện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VN,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xuôi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ven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ở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7\Documents\HinhNenPowerpoint_DienDanBacLieu.Net\HinhNenPowerpoint_DienDanBacLieu.Net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0"/>
            <a:ext cx="9753600" cy="73152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28600" y="533400"/>
            <a:ext cx="8610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5240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dung ý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endParaRPr lang="en-US" sz="3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lvl="0"/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7\Documents\HinhNenPowerpoint_DienDanBacLieu.Net\HinhNenPowerpoint_DienDanBacLieu.Net\background-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-228600"/>
            <a:ext cx="9753600" cy="731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438401" y="304800"/>
            <a:ext cx="4495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43200" y="1600200"/>
            <a:ext cx="6400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6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1,2,3</a:t>
            </a:r>
          </a:p>
          <a:p>
            <a:pPr lvl="0"/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36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7\Documents\HinhNenPowerpoint_DienDanBacLieu.Net\HinhNenPowerpoint_DienDanBacLieu.Net\background-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24104" y="1143000"/>
            <a:ext cx="569579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Giờ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học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kết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thúc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2362201"/>
            <a:ext cx="79248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Cảm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ơn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cô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giáo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và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các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bạn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đã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chú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ý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lắng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nghe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1" name="Giong Mau Lac Hong(Dan Truong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45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7\Documents\HinhNenPowerpoint_DienDanBacLieu.Net\HinhNenPowerpoint_DienDanBacLieu.Net\background-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5" name="Picture 3" descr="C:\Users\W7\Documents\HinhNenPowerpoint_DienDanBacLieu.Net\HinhNenPowerpoint_DienDanBacLieu.Net\background-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Noi Trong Len Cac Ban Oi ! - Various Artists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7099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0" y="1295400"/>
            <a:ext cx="9144000" cy="556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457171" y="278904"/>
            <a:ext cx="8228763" cy="1134231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r"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1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1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RỒNG CHÁU TIÊN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                            </a:t>
            </a:r>
            <a:r>
              <a:rPr lang="en-US" sz="2500" dirty="0">
                <a:solidFill>
                  <a:srgbClr val="000000"/>
                </a:solidFill>
              </a:rPr>
              <a:t>(</a:t>
            </a:r>
            <a:r>
              <a:rPr lang="en-US" sz="2500" dirty="0" err="1">
                <a:solidFill>
                  <a:srgbClr val="000000"/>
                </a:solidFill>
              </a:rPr>
              <a:t>Truyền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thuyết</a:t>
            </a:r>
            <a:r>
              <a:rPr lang="en-US" sz="2500" dirty="0">
                <a:solidFill>
                  <a:srgbClr val="000000"/>
                </a:solidFill>
              </a:rPr>
              <a:t>) </a:t>
            </a:r>
            <a:r>
              <a:rPr lang="en-US" dirty="0">
                <a:solidFill>
                  <a:srgbClr val="000000"/>
                </a:solidFill>
              </a:rPr>
              <a:t>   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ubtitle 3"/>
          <p:cNvSpPr txBox="1">
            <a:spLocks noGrp="1"/>
          </p:cNvSpPr>
          <p:nvPr>
            <p:ph type="subTitle" idx="4294967295"/>
          </p:nvPr>
        </p:nvSpPr>
        <p:spPr>
          <a:xfrm>
            <a:off x="653102" y="3381862"/>
            <a:ext cx="8032833" cy="584775"/>
          </a:xfrm>
        </p:spPr>
        <p:txBody>
          <a:bodyPr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indent="-195934" algn="ctr"/>
            <a:endParaRPr lang="en-US" dirty="0">
              <a:solidFill>
                <a:srgbClr val="280099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1066800" y="533400"/>
            <a:ext cx="9123839" cy="68435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7\Documents\HinhNenPowerpoint_DienDanBacLieu.Net\HinhNenPowerpoint_DienDanBacLieu.Net\background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I.    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609600"/>
            <a:ext cx="8991600" cy="552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>
              <a:buAutoNum type="arabicPeriod"/>
            </a:pP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lvl="0" indent="-742950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3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/>
            <a:endParaRPr lang="en-US" sz="32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/>
            <a:endParaRPr lang="en-US" sz="36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36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286000"/>
            <a:ext cx="60525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286001"/>
            <a:ext cx="8686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3200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khứ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lvl="0"/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lvl="0"/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lvl="0"/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7\Documents\HinhNenPowerpoint_DienDanBacLieu.Net\HinhNenPowerpoint_DienDanBacLieu.Net\background-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702050" y="3086100"/>
          <a:ext cx="1739900" cy="685800"/>
        </p:xfrm>
        <a:graphic>
          <a:graphicData uri="http://schemas.openxmlformats.org/presentationml/2006/ole">
            <p:oleObj spid="_x0000_s2051" name="Packager Shell Object" showAsIcon="1" r:id="rId4" imgW="1740240" imgH="685800" progId="Package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W7\Documents\HinhNenPowerpoint_DienDanBacLieu.Net\HinhNenPowerpoint_DienDanBacLieu.Net\background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457200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0"/>
            <a:r>
              <a:rPr lang="en-US" sz="3600" b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 Long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“: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duyên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lvl="0"/>
            <a:r>
              <a:rPr lang="en-US" sz="3600" b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”: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nở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.</a:t>
            </a:r>
          </a:p>
          <a:p>
            <a:pPr lvl="0"/>
            <a:r>
              <a:rPr lang="en-US" sz="3600" b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lại:Giải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W7\Documents\HinhNenPowerpoint_DienDanBacLieu.Net\HinhNenPowerpoint_DienDanBacLieu.Net\background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-228600"/>
            <a:ext cx="9753600" cy="7315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-304800" y="0"/>
            <a:ext cx="975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II.        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1"/>
            <a:ext cx="91440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cội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Nam).</a:t>
            </a:r>
          </a:p>
          <a:p>
            <a:pPr lvl="0"/>
            <a:endParaRPr lang="en-US" sz="3200" i="1" dirty="0" smtClean="0">
              <a:solidFill>
                <a:srgbClr val="FF0000"/>
              </a:solidFill>
              <a:latin typeface=".VnArabia" pitchFamily="34" charset="0"/>
              <a:cs typeface="Times New Roman" pitchFamily="18" charset="0"/>
            </a:endParaRPr>
          </a:p>
          <a:p>
            <a:pPr lvl="0"/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533400" y="1828800"/>
            <a:ext cx="8839200" cy="2590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/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đẽ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endParaRPr lang="en-US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752600"/>
            <a:ext cx="9372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lphaLcPeriod"/>
            </a:pP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đẽ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endParaRPr lang="en-US" sz="3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/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” . Long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nòi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rồng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trot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cày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cấy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tuyết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trần</a:t>
            </a:r>
            <a:r>
              <a:rPr lang="en-US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1522</Words>
  <Application>Microsoft Office PowerPoint</Application>
  <PresentationFormat>On-screen Show (4:3)</PresentationFormat>
  <Paragraphs>94</Paragraphs>
  <Slides>23</Slides>
  <Notes>5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Package</vt:lpstr>
      <vt:lpstr>Slide 1</vt:lpstr>
      <vt:lpstr>Slide 2</vt:lpstr>
      <vt:lpstr>Slide 3</vt:lpstr>
      <vt:lpstr> Tiết 1 Bài 1 CON RỒNG CHÁU TIÊN                             (Truyền thuyết)    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Mãi Như Bây Giờ</dc:creator>
  <cp:lastModifiedBy>Mãi Như Bây Giờ</cp:lastModifiedBy>
  <cp:revision>74</cp:revision>
  <dcterms:created xsi:type="dcterms:W3CDTF">2011-11-13T02:00:45Z</dcterms:created>
  <dcterms:modified xsi:type="dcterms:W3CDTF">2011-11-24T01:14:04Z</dcterms:modified>
</cp:coreProperties>
</file>