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3" r:id="rId2"/>
    <p:sldId id="273" r:id="rId3"/>
    <p:sldId id="258" r:id="rId4"/>
    <p:sldId id="284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75" r:id="rId13"/>
    <p:sldId id="276" r:id="rId14"/>
    <p:sldId id="277" r:id="rId15"/>
    <p:sldId id="278" r:id="rId16"/>
    <p:sldId id="280" r:id="rId17"/>
    <p:sldId id="279" r:id="rId18"/>
    <p:sldId id="282" r:id="rId19"/>
    <p:sldId id="281" r:id="rId20"/>
    <p:sldId id="265" r:id="rId21"/>
    <p:sldId id="266" r:id="rId22"/>
    <p:sldId id="267" r:id="rId23"/>
    <p:sldId id="268" r:id="rId24"/>
    <p:sldId id="269" r:id="rId25"/>
    <p:sldId id="270" r:id="rId26"/>
    <p:sldId id="27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98EA7-406F-4E11-A974-752BC7DD768B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61C6E-F0CE-4AB8-9DF0-528D4B17C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13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22A5D2-0874-41B5-92C8-864FB3DBFEB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7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99DFB8-C703-432B-A5E1-9A92BA2E5E6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F04CE-1EC4-4129-AA9C-BCF50C9578F3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33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4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3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68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C1678-985F-4029-B3B7-4A533A57DF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499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255D-17F7-43F0-8E8B-F2A26B20E467}" type="datetime1">
              <a:rPr lang="en-GB" smtClean="0"/>
              <a:t>27/10/2020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80349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89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99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22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6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0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1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4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E401E-20F8-4145-BA21-C0BD55916281}" type="datetimeFigureOut">
              <a:rPr lang="en-US" smtClean="0"/>
              <a:t>10/27/2020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CB7C2-B339-449F-BDCE-7C9D03F94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2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10.jpe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0.xml"/><Relationship Id="rId10" Type="http://schemas.openxmlformats.org/officeDocument/2006/relationships/slide" Target="slide18.xml"/><Relationship Id="rId4" Type="http://schemas.openxmlformats.org/officeDocument/2006/relationships/slide" Target="slide11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2.gif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11.png"/><Relationship Id="rId4" Type="http://schemas.openxmlformats.org/officeDocument/2006/relationships/image" Target="../media/image1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&#160;\Unit2-L9T&#272;\Unit%202-Getting%20started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G:\&#160;\Unit2-L9T&#272;\Unit%202-Getting%20started.mp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Kết quả hình ảnh cho welc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32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193675"/>
            <a:ext cx="8686800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c. Answer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287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i="1" dirty="0"/>
              <a:t>Where did Paul grow up?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2. What is the biggest city in Australia?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3. How is the public transport in Sydney?</a:t>
            </a:r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4. Why is,there a great variety of things and foods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 smtClean="0"/>
              <a:t>5</a:t>
            </a:r>
            <a:r>
              <a:rPr lang="en-US" sz="2400" b="1" i="1" dirty="0"/>
              <a:t>. When was the first university built in Sydney?</a:t>
            </a:r>
            <a:br>
              <a:rPr lang="en-US" sz="2400" b="1" i="1" dirty="0"/>
            </a:b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34908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5" name="Picture 3" descr="EJ02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295400" y="0"/>
            <a:ext cx="10439400" cy="7086600"/>
          </a:xfrm>
          <a:noFill/>
        </p:spPr>
      </p:pic>
      <p:sp>
        <p:nvSpPr>
          <p:cNvPr id="199684" name="WordArt 4"/>
          <p:cNvSpPr>
            <a:spLocks noChangeArrowheads="1" noChangeShapeType="1" noTextEdit="1"/>
          </p:cNvSpPr>
          <p:nvPr/>
        </p:nvSpPr>
        <p:spPr bwMode="auto">
          <a:xfrm>
            <a:off x="1219200" y="2362200"/>
            <a:ext cx="6019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Lucky </a:t>
            </a:r>
            <a:r>
              <a:rPr lang="en-US" sz="3200" kern="1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Number </a:t>
            </a:r>
            <a:r>
              <a:rPr lang="en-US" sz="3200" kern="10" smtClean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Game</a:t>
            </a:r>
          </a:p>
          <a:p>
            <a:pPr algn="ctr"/>
            <a:r>
              <a:rPr lang="en-US" sz="3200" kern="10" smtClean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endParaRPr lang="en-US" sz="3200" kern="10" dirty="0">
              <a:ln w="38100">
                <a:solidFill>
                  <a:srgbClr val="FF00FF"/>
                </a:solidFill>
                <a:round/>
                <a:headEnd/>
                <a:tailEnd/>
              </a:ln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9744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J08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0728" name="Group 24"/>
          <p:cNvGraphicFramePr>
            <a:graphicFrameLocks noGrp="1"/>
          </p:cNvGraphicFramePr>
          <p:nvPr/>
        </p:nvGraphicFramePr>
        <p:xfrm>
          <a:off x="2057400" y="2057400"/>
          <a:ext cx="5105400" cy="2895600"/>
        </p:xfrm>
        <a:graphic>
          <a:graphicData uri="http://schemas.openxmlformats.org/drawingml/2006/table">
            <a:tbl>
              <a:tblPr/>
              <a:tblGrid>
                <a:gridCol w="170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0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4" action="ppaction://hlinksldjump"/>
                        </a:rPr>
                        <a:t>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5" action="ppaction://hlinksldjump"/>
                        </a:rPr>
                        <a:t>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6" action="ppaction://hlinksldjump"/>
                        </a:rPr>
                        <a:t>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4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7" action="ppaction://hlinksldjump"/>
                        </a:rPr>
                        <a:t>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7" action="ppaction://hlinksldjump"/>
                        </a:rPr>
                        <a:t>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sym typeface="Wingdings" pitchFamily="2" charset="2"/>
                          <a:hlinkClick r:id="rId8" action="ppaction://hlinksldjump"/>
                        </a:rPr>
                        <a:t></a:t>
                      </a:r>
                      <a:endParaRPr kumimoji="0" lang="en-US" sz="6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sym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113" name="Picture 21" descr="flowersrigh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AutoShape 22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4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15" name="Picture 23" descr="flowersrigh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909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5953125" cy="7747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Lucky number</a:t>
            </a:r>
            <a:r>
              <a:rPr lang="en-US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7300" y="1905000"/>
            <a:ext cx="4889500" cy="4102100"/>
          </a:xfrm>
        </p:spPr>
        <p:txBody>
          <a:bodyPr/>
          <a:lstStyle/>
          <a:p>
            <a:pPr marL="609600" indent="-609600" eaLnBrk="1" hangingPunct="1"/>
            <a:r>
              <a:rPr lang="en-US" sz="3600" smtClean="0"/>
              <a:t>Congratulation ! </a:t>
            </a:r>
          </a:p>
          <a:p>
            <a:pPr marL="609600" indent="-609600" eaLnBrk="1" hangingPunct="1">
              <a:buFontTx/>
              <a:buNone/>
            </a:pPr>
            <a:r>
              <a:rPr lang="en-US" sz="3600" smtClean="0"/>
              <a:t> </a:t>
            </a:r>
            <a:endParaRPr lang="en-US" sz="2800" smtClean="0"/>
          </a:p>
        </p:txBody>
      </p:sp>
      <p:pic>
        <p:nvPicPr>
          <p:cNvPr id="5124" name="Picture 4" descr="angela_looking_at_world_h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143000" y="0"/>
            <a:ext cx="5562600" cy="1600200"/>
          </a:xfrm>
          <a:prstGeom prst="cloudCallout">
            <a:avLst>
              <a:gd name="adj1" fmla="val -32361"/>
              <a:gd name="adj2" fmla="val 79861"/>
            </a:avLst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pic>
        <p:nvPicPr>
          <p:cNvPr id="5126" name="Picture 6" descr="gobackpurp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562600"/>
            <a:ext cx="2667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flowersrigh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0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667000"/>
            <a:ext cx="4343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62450"/>
      </p:ext>
    </p:extLst>
  </p:cSld>
  <p:clrMapOvr>
    <a:masterClrMapping/>
  </p:clrMapOvr>
  <p:transition>
    <p:cover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8458200" cy="8382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US" sz="4000" b="1" i="1" dirty="0" smtClean="0"/>
              <a:t>1. Where </a:t>
            </a:r>
            <a:r>
              <a:rPr lang="en-US" sz="4000" b="1" i="1" dirty="0"/>
              <a:t>did Paul grow up?</a:t>
            </a:r>
          </a:p>
        </p:txBody>
      </p:sp>
      <p:pic>
        <p:nvPicPr>
          <p:cNvPr id="6149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934075"/>
            <a:ext cx="1981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45806">
            <a:off x="8201025" y="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8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-3175" y="4402138"/>
            <a:ext cx="274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600200" y="2890838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solidFill>
                  <a:srgbClr val="FF0000"/>
                </a:solidFill>
              </a:rPr>
              <a:t>- He grew up in Sydney.</a:t>
            </a:r>
          </a:p>
        </p:txBody>
      </p:sp>
    </p:spTree>
    <p:extLst>
      <p:ext uri="{BB962C8B-B14F-4D97-AF65-F5344CB8AC3E}">
        <p14:creationId xmlns:p14="http://schemas.microsoft.com/office/powerpoint/2010/main" val="96313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1295400"/>
            <a:ext cx="8534400" cy="1447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i="1" dirty="0"/>
              <a:t>2. What is the biggest city in Australia?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2438400"/>
            <a:ext cx="3810000" cy="76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>
                <a:solidFill>
                  <a:srgbClr val="FF0000"/>
                </a:solidFill>
              </a:rPr>
              <a:t>- Sydney is</a:t>
            </a:r>
            <a:endParaRPr lang="en-US" b="1" i="1" dirty="0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7173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019800"/>
            <a:ext cx="1752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550602"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32" name="Picture 8" descr="LOOK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-11113" y="4313238"/>
            <a:ext cx="2422526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9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-692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752600"/>
            <a:ext cx="784860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b="1" i="1" dirty="0"/>
              <a:t>3. How is the public transport in Sydney?</a:t>
            </a:r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0" y="2971800"/>
            <a:ext cx="6067425" cy="121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- It is convenient and reliable.</a:t>
            </a:r>
          </a:p>
        </p:txBody>
      </p:sp>
      <p:pic>
        <p:nvPicPr>
          <p:cNvPr id="9221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019800"/>
            <a:ext cx="182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40220"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80" name="Picture 8" descr="LOOK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271463" y="4222750"/>
            <a:ext cx="28575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71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752600"/>
            <a:ext cx="7543800" cy="990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 smtClean="0">
                <a:latin typeface="Times New Roman" pitchFamily="18" charset="0"/>
              </a:rPr>
              <a:t/>
            </a:r>
            <a:br>
              <a:rPr lang="en-US" sz="4000" b="1" dirty="0" smtClean="0">
                <a:latin typeface="Times New Roman" pitchFamily="18" charset="0"/>
              </a:rPr>
            </a:br>
            <a:r>
              <a:rPr lang="en-US" sz="3600" b="1" i="1" dirty="0" smtClean="0"/>
              <a:t>4</a:t>
            </a:r>
            <a:r>
              <a:rPr lang="en-US" sz="3600" b="1" i="1" dirty="0"/>
              <a:t>. Why </a:t>
            </a:r>
            <a:r>
              <a:rPr lang="en-US" sz="3600" b="1" i="1" dirty="0" smtClean="0"/>
              <a:t>is there </a:t>
            </a:r>
            <a:r>
              <a:rPr lang="en-US" sz="3600" b="1" i="1" dirty="0"/>
              <a:t>a great variety of things and foods in Sydney?</a:t>
            </a: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71600" y="3124200"/>
            <a:ext cx="6400800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>
                <a:solidFill>
                  <a:srgbClr val="FF0000"/>
                </a:solidFill>
              </a:rPr>
              <a:t>- </a:t>
            </a:r>
            <a:r>
              <a:rPr lang="en-US" b="1" i="1" dirty="0">
                <a:solidFill>
                  <a:srgbClr val="FF0000"/>
                </a:solidFill>
              </a:rPr>
              <a:t>Because it is a metropolitan and multicultural city.</a:t>
            </a:r>
          </a:p>
        </p:txBody>
      </p:sp>
      <p:pic>
        <p:nvPicPr>
          <p:cNvPr id="8197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0" y="4800600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33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00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2133600"/>
            <a:ext cx="8763000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 smtClean="0">
                <a:latin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</a:rPr>
            </a:br>
            <a:r>
              <a:rPr lang="en-US" sz="3200" b="1" i="1" dirty="0"/>
              <a:t>5. When was the first university built in Sydney?</a:t>
            </a:r>
            <a:br>
              <a:rPr lang="en-US" sz="3200" b="1" i="1" dirty="0"/>
            </a:br>
            <a:endParaRPr lang="en-US" sz="3200" b="1" i="1" dirty="0"/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819400" y="3048000"/>
            <a:ext cx="3810000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- In 1850.</a:t>
            </a:r>
          </a:p>
        </p:txBody>
      </p:sp>
      <p:pic>
        <p:nvPicPr>
          <p:cNvPr id="8197" name="Picture 5" descr="gobackpurp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flowersrigh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381000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0" y="4800600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5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28600" y="193675"/>
            <a:ext cx="8686800" cy="584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c. Answer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28700"/>
            <a:ext cx="9296400" cy="5170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2400" b="1" i="1" dirty="0"/>
              <a:t>Where did Paul grow up?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2. What is the biggest city in Australia?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3. How is the public transport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4. Why </a:t>
            </a:r>
            <a:r>
              <a:rPr lang="en-US" sz="2400" b="1" i="1" dirty="0" smtClean="0"/>
              <a:t>is there </a:t>
            </a:r>
            <a:r>
              <a:rPr lang="en-US" sz="2400" b="1" i="1" dirty="0"/>
              <a:t>a great variety of things and foods in Sydney?</a:t>
            </a:r>
          </a:p>
          <a:p>
            <a:pPr>
              <a:defRPr/>
            </a:pPr>
            <a:endParaRPr lang="en-US" sz="2400" b="1" i="1" dirty="0"/>
          </a:p>
          <a:p>
            <a:pPr>
              <a:defRPr/>
            </a:pPr>
            <a:r>
              <a:rPr lang="en-US" sz="2400" b="1" i="1" dirty="0"/>
              <a:t/>
            </a:r>
            <a:br>
              <a:rPr lang="en-US" sz="2400" b="1" i="1" dirty="0"/>
            </a:br>
            <a:r>
              <a:rPr lang="en-US" sz="2400" b="1" i="1" dirty="0"/>
              <a:t>5. When was the first university built in Sydney?</a:t>
            </a:r>
            <a:r>
              <a:rPr lang="en-US" b="1" i="1" dirty="0"/>
              <a:t/>
            </a:r>
            <a:br>
              <a:rPr lang="en-US" b="1" i="1" dirty="0"/>
            </a:br>
            <a:endParaRPr lang="en-US" b="1" i="1" dirty="0"/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685800" y="1519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He grew up in Sydney.</a:t>
            </a:r>
          </a:p>
        </p:txBody>
      </p:sp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685800" y="2662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- Sydney is.</a:t>
            </a:r>
          </a:p>
        </p:txBody>
      </p:sp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685800" y="3805238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- It is convenient and reliable.</a:t>
            </a:r>
          </a:p>
        </p:txBody>
      </p:sp>
      <p:sp>
        <p:nvSpPr>
          <p:cNvPr id="6151" name="TextBox 7"/>
          <p:cNvSpPr txBox="1">
            <a:spLocks noChangeArrowheads="1"/>
          </p:cNvSpPr>
          <p:nvPr/>
        </p:nvSpPr>
        <p:spPr bwMode="auto">
          <a:xfrm>
            <a:off x="685800" y="48768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Because it is a metropolitan and multicultural city.</a:t>
            </a:r>
          </a:p>
        </p:txBody>
      </p:sp>
      <p:sp>
        <p:nvSpPr>
          <p:cNvPr id="6152" name="TextBox 8"/>
          <p:cNvSpPr txBox="1">
            <a:spLocks noChangeArrowheads="1"/>
          </p:cNvSpPr>
          <p:nvPr/>
        </p:nvSpPr>
        <p:spPr bwMode="auto">
          <a:xfrm>
            <a:off x="685800" y="5867400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solidFill>
                  <a:srgbClr val="FF0000"/>
                </a:solidFill>
              </a:rPr>
              <a:t>- In 1850.</a:t>
            </a:r>
          </a:p>
        </p:txBody>
      </p:sp>
    </p:spTree>
    <p:extLst>
      <p:ext uri="{BB962C8B-B14F-4D97-AF65-F5344CB8AC3E}">
        <p14:creationId xmlns:p14="http://schemas.microsoft.com/office/powerpoint/2010/main" val="220397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K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152400"/>
            <a:ext cx="9601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1066800" y="1661517"/>
            <a:ext cx="7010400" cy="2369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ENGLISH 9</a:t>
            </a:r>
          </a:p>
          <a:p>
            <a:pPr algn="ctr">
              <a:defRPr/>
            </a:pPr>
            <a:r>
              <a:rPr lang="en-US" sz="54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UNIT 2: CITY LIFE</a:t>
            </a:r>
          </a:p>
          <a:p>
            <a:pPr algn="ctr">
              <a:defRPr/>
            </a:pPr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Lesson 2: Getting started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7030A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374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6200" y="407988"/>
            <a:ext cx="89916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002060"/>
                </a:solidFill>
              </a:rPr>
              <a:t>d. </a:t>
            </a:r>
            <a:r>
              <a:rPr lang="en-US" sz="2600" b="1" dirty="0">
                <a:solidFill>
                  <a:srgbClr val="002060"/>
                </a:solidFill>
              </a:rPr>
              <a:t>Think of other ways to say these expressions from the conversation.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28600" y="1689100"/>
            <a:ext cx="7239000" cy="1570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1. "How's it going?"</a:t>
            </a:r>
            <a:br>
              <a:rPr lang="en-US" sz="2400" dirty="0"/>
            </a:br>
            <a:r>
              <a:rPr lang="en-US" sz="2400" dirty="0"/>
              <a:t>2. "Getting over the jet lag?"</a:t>
            </a:r>
            <a:br>
              <a:rPr lang="en-US" sz="2400" dirty="0"/>
            </a:br>
            <a:r>
              <a:rPr lang="en-US" sz="2400" dirty="0"/>
              <a:t>3. "I slept pretty well"</a:t>
            </a:r>
            <a:br>
              <a:rPr lang="en-US" sz="2400" dirty="0"/>
            </a:br>
            <a:r>
              <a:rPr lang="en-US" sz="2400" dirty="0"/>
              <a:t>4. "No worries"</a:t>
            </a:r>
          </a:p>
        </p:txBody>
      </p:sp>
    </p:spTree>
    <p:extLst>
      <p:ext uri="{BB962C8B-B14F-4D97-AF65-F5344CB8AC3E}">
        <p14:creationId xmlns:p14="http://schemas.microsoft.com/office/powerpoint/2010/main" val="16041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" y="407988"/>
            <a:ext cx="89916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>
                <a:solidFill>
                  <a:srgbClr val="002060"/>
                </a:solidFill>
              </a:rPr>
              <a:t>d. </a:t>
            </a:r>
            <a:r>
              <a:rPr lang="en-US" sz="2600" b="1" dirty="0">
                <a:solidFill>
                  <a:srgbClr val="002060"/>
                </a:solidFill>
              </a:rPr>
              <a:t>Think of other ways to say these expressions from the conversation.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8600" y="1689100"/>
            <a:ext cx="7239000" cy="34163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b="1" i="1" dirty="0" smtClean="0"/>
              <a:t>Suggested answer</a:t>
            </a:r>
          </a:p>
          <a:p>
            <a:endParaRPr lang="en-US" sz="2400" b="1" i="1" dirty="0" smtClean="0"/>
          </a:p>
          <a:p>
            <a:r>
              <a:rPr lang="en-US" sz="2400" dirty="0" smtClean="0"/>
              <a:t>1</a:t>
            </a:r>
            <a:r>
              <a:rPr lang="en-US" sz="2400" dirty="0"/>
              <a:t>. "How's it going</a:t>
            </a:r>
            <a:r>
              <a:rPr lang="en-US" sz="2400" dirty="0" smtClean="0"/>
              <a:t>?"</a:t>
            </a:r>
            <a:r>
              <a:rPr lang="en-US" sz="2400" dirty="0" smtClean="0">
                <a:solidFill>
                  <a:srgbClr val="FF0000"/>
                </a:solidFill>
              </a:rPr>
              <a:t>/ How are you going? / How are the things”</a:t>
            </a:r>
            <a:r>
              <a:rPr lang="en-US" sz="2400" dirty="0">
                <a:solidFill>
                  <a:srgbClr val="FF0000"/>
                </a:solidFill>
              </a:rPr>
              <a:t/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/>
              <a:t>2. "Getting over the jet lag</a:t>
            </a:r>
            <a:r>
              <a:rPr lang="en-US" sz="2400" dirty="0" smtClean="0"/>
              <a:t>?“/ </a:t>
            </a:r>
            <a:r>
              <a:rPr lang="en-US" sz="2400" dirty="0" smtClean="0">
                <a:solidFill>
                  <a:srgbClr val="FF0000"/>
                </a:solidFill>
              </a:rPr>
              <a:t>Are you recovering from the jet lag?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3. "I slept pretty </a:t>
            </a:r>
            <a:r>
              <a:rPr lang="en-US" sz="2400" dirty="0" smtClean="0"/>
              <a:t>well“/ </a:t>
            </a:r>
            <a:r>
              <a:rPr lang="en-US" sz="2400" dirty="0" smtClean="0">
                <a:solidFill>
                  <a:srgbClr val="FF0000"/>
                </a:solidFill>
              </a:rPr>
              <a:t>I slept quite well/ I slept tight.</a:t>
            </a:r>
            <a:r>
              <a:rPr lang="en-US" sz="2400" dirty="0">
                <a:solidFill>
                  <a:srgbClr val="FF0000"/>
                </a:solidFill>
              </a:rPr>
              <a:t/>
            </a: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/>
              <a:t>4. "No </a:t>
            </a:r>
            <a:r>
              <a:rPr lang="en-US" sz="2400" dirty="0" smtClean="0"/>
              <a:t>worries"/ </a:t>
            </a:r>
            <a:r>
              <a:rPr lang="en-US" sz="2400" dirty="0" smtClean="0">
                <a:solidFill>
                  <a:srgbClr val="FF0000"/>
                </a:solidFill>
              </a:rPr>
              <a:t>That’s OK/ It’s not a problem/ It’s my pleasure.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4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6200" y="76200"/>
            <a:ext cx="8839200" cy="95410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rgbClr val="002060"/>
                </a:solidFill>
              </a:rPr>
              <a:t>2. Replace the word(s) in italics with one of the words from the box.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914400" y="2236788"/>
            <a:ext cx="5715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400" dirty="0"/>
              <a:t>1. There is not a lot of </a:t>
            </a:r>
            <a:r>
              <a:rPr lang="en-US" sz="2400" i="1" dirty="0"/>
              <a:t>world </a:t>
            </a:r>
            <a:r>
              <a:rPr lang="en-US" sz="2400" dirty="0"/>
              <a:t>news in this</a:t>
            </a:r>
            <a:br>
              <a:rPr lang="en-US" sz="2400" dirty="0"/>
            </a:br>
            <a:r>
              <a:rPr lang="en-US" sz="2400" dirty="0"/>
              <a:t>newspaper.</a:t>
            </a:r>
            <a:br>
              <a:rPr lang="en-US" sz="2400" dirty="0"/>
            </a:br>
            <a:r>
              <a:rPr lang="en-US" sz="2400" dirty="0"/>
              <a:t>2. I do my shopping in the </a:t>
            </a:r>
            <a:r>
              <a:rPr lang="en-US" sz="2400" i="1" dirty="0" err="1"/>
              <a:t>neighbourhood</a:t>
            </a:r>
            <a:r>
              <a:rPr lang="en-US" sz="2400" i="1" dirty="0"/>
              <a:t> </a:t>
            </a:r>
            <a:r>
              <a:rPr lang="en-US" sz="2400" dirty="0"/>
              <a:t>shops, not in the town </a:t>
            </a:r>
            <a:r>
              <a:rPr lang="en-US" sz="2400" dirty="0" err="1"/>
              <a:t>centre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>3. At weekends the city </a:t>
            </a:r>
            <a:r>
              <a:rPr lang="en-US" sz="2400" dirty="0" err="1"/>
              <a:t>centre</a:t>
            </a:r>
            <a:r>
              <a:rPr lang="en-US" sz="2400" dirty="0"/>
              <a:t> is always </a:t>
            </a:r>
            <a:r>
              <a:rPr lang="en-US" sz="2400" i="1" dirty="0"/>
              <a:t>packed </a:t>
            </a:r>
            <a:r>
              <a:rPr lang="en-US" sz="2400" dirty="0"/>
              <a:t>with people.</a:t>
            </a:r>
            <a:br>
              <a:rPr lang="en-US" sz="2400" dirty="0"/>
            </a:br>
            <a:r>
              <a:rPr lang="en-US" sz="2400" dirty="0"/>
              <a:t>4. My friend's family has just moved to a </a:t>
            </a:r>
            <a:r>
              <a:rPr lang="en-US" sz="2400" i="1" dirty="0"/>
              <a:t>nearby </a:t>
            </a:r>
            <a:r>
              <a:rPr lang="en-US" sz="2400" dirty="0"/>
              <a:t>town.</a:t>
            </a:r>
            <a:br>
              <a:rPr lang="en-US" sz="2400" dirty="0"/>
            </a:br>
            <a:r>
              <a:rPr lang="en-US" sz="2400" dirty="0"/>
              <a:t>5. There is far too much pollution nowadays in </a:t>
            </a:r>
            <a:r>
              <a:rPr lang="en-US" sz="2400" i="1" dirty="0"/>
              <a:t>city </a:t>
            </a:r>
            <a:r>
              <a:rPr lang="en-US" sz="2400" dirty="0"/>
              <a:t>areas.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00800" y="2286000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international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400800" y="29987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local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00800" y="3684588"/>
            <a:ext cx="22098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crowded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00800" y="4446587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 err="1">
                <a:solidFill>
                  <a:srgbClr val="FF0000"/>
                </a:solidFill>
              </a:rPr>
              <a:t>neighbouring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00800" y="5284787"/>
            <a:ext cx="22098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FF0000"/>
                </a:solidFill>
              </a:rPr>
              <a:t>urban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066800"/>
            <a:ext cx="8686800" cy="685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10250" name="TextBox 10"/>
          <p:cNvSpPr txBox="1">
            <a:spLocks noChangeArrowheads="1"/>
          </p:cNvSpPr>
          <p:nvPr/>
        </p:nvSpPr>
        <p:spPr bwMode="auto">
          <a:xfrm>
            <a:off x="381000" y="12192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crowded </a:t>
            </a:r>
            <a:r>
              <a:rPr lang="en-US" sz="2400" b="1" dirty="0" smtClean="0"/>
              <a:t>– international –  local –  urban  – </a:t>
            </a:r>
            <a:r>
              <a:rPr lang="en-US" sz="2400" b="1" dirty="0" err="1" smtClean="0"/>
              <a:t>neighbouring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366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598488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096000" y="35163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6263" y="424497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084888" y="49641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30575" y="5715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084888" y="276542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2" name="Rectangle 2"/>
          <p:cNvSpPr>
            <a:spLocks noChangeArrowheads="1"/>
          </p:cNvSpPr>
          <p:nvPr/>
        </p:nvSpPr>
        <p:spPr bwMode="auto">
          <a:xfrm>
            <a:off x="609600" y="304800"/>
            <a:ext cx="7924800" cy="52322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Work in pairs to do the quiz.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8305800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i="1" dirty="0"/>
              <a:t>1. Which city is the oldest?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Ha Noi		B. Hue		</a:t>
            </a:r>
            <a:r>
              <a:rPr lang="en-US" sz="2400" dirty="0" smtClean="0"/>
              <a:t>	C</a:t>
            </a:r>
            <a:r>
              <a:rPr lang="en-US" sz="2400" dirty="0"/>
              <a:t>. Can Tho</a:t>
            </a:r>
          </a:p>
          <a:p>
            <a:pPr>
              <a:defRPr/>
            </a:pPr>
            <a:r>
              <a:rPr lang="en-US" sz="2400" b="1" i="1" dirty="0"/>
              <a:t>2. Which city is in Oceania?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Baghdad		B. Amsterdam	</a:t>
            </a:r>
            <a:r>
              <a:rPr lang="en-US" sz="2400" dirty="0" smtClean="0"/>
              <a:t>	C</a:t>
            </a:r>
            <a:r>
              <a:rPr lang="en-US" sz="2400" dirty="0"/>
              <a:t>. Canberra</a:t>
            </a:r>
          </a:p>
          <a:p>
            <a:pPr>
              <a:defRPr/>
            </a:pPr>
            <a:r>
              <a:rPr lang="en-US" sz="2400" b="1" i="1" dirty="0"/>
              <a:t>3. Which city is the best-known city in North America?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Chicago		B. Vancouver		C. New York</a:t>
            </a:r>
          </a:p>
          <a:p>
            <a:pPr>
              <a:defRPr/>
            </a:pPr>
            <a:r>
              <a:rPr lang="en-US" sz="2400" b="1" i="1" dirty="0"/>
              <a:t>4. Which city is in Africa?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Luanda		B. Athens		C. Buenos Aires</a:t>
            </a:r>
          </a:p>
          <a:p>
            <a:pPr>
              <a:defRPr/>
            </a:pPr>
            <a:r>
              <a:rPr lang="en-US" sz="2400" b="1" i="1" dirty="0"/>
              <a:t>5. Which city has the World Heritage status?</a:t>
            </a:r>
          </a:p>
          <a:p>
            <a:pPr marL="457200" indent="-457200">
              <a:buFontTx/>
              <a:buAutoNum type="alphaUcPeriod"/>
              <a:defRPr/>
            </a:pPr>
            <a:r>
              <a:rPr lang="en-US" sz="2400" dirty="0"/>
              <a:t>Bac Giang	</a:t>
            </a:r>
            <a:r>
              <a:rPr lang="en-US" sz="2400" dirty="0" smtClean="0"/>
              <a:t>	B</a:t>
            </a:r>
            <a:r>
              <a:rPr lang="en-US" sz="2400" dirty="0"/>
              <a:t>. Vinh		</a:t>
            </a:r>
            <a:r>
              <a:rPr lang="en-US" sz="2400" dirty="0" smtClean="0"/>
              <a:t>	C</a:t>
            </a:r>
            <a:r>
              <a:rPr lang="en-US" sz="2400" dirty="0"/>
              <a:t>. Hoi An</a:t>
            </a:r>
          </a:p>
          <a:p>
            <a:pPr>
              <a:defRPr/>
            </a:pPr>
            <a:r>
              <a:rPr lang="en-US" sz="2400" b="1" i="1" dirty="0"/>
              <a:t>6. Which is a capital city? </a:t>
            </a:r>
          </a:p>
          <a:p>
            <a:pPr>
              <a:defRPr/>
            </a:pPr>
            <a:r>
              <a:rPr lang="en-US" sz="2400" dirty="0"/>
              <a:t>A. Rio			B. Moscow		C. Osaka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67000" y="1066800"/>
            <a:ext cx="35052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5" name="TextBox 17"/>
          <p:cNvSpPr txBox="1">
            <a:spLocks noChangeArrowheads="1"/>
          </p:cNvSpPr>
          <p:nvPr/>
        </p:nvSpPr>
        <p:spPr bwMode="auto">
          <a:xfrm>
            <a:off x="2895600" y="1066800"/>
            <a:ext cx="297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dirty="0">
                <a:solidFill>
                  <a:srgbClr val="FF0000"/>
                </a:solidFill>
              </a:rPr>
              <a:t>CITY QUIZ</a:t>
            </a:r>
          </a:p>
        </p:txBody>
      </p:sp>
    </p:spTree>
    <p:extLst>
      <p:ext uri="{BB962C8B-B14F-4D97-AF65-F5344CB8AC3E}">
        <p14:creationId xmlns:p14="http://schemas.microsoft.com/office/powerpoint/2010/main" val="406329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Complete the </a:t>
            </a:r>
            <a:r>
              <a:rPr lang="en-US" b="1" dirty="0">
                <a:solidFill>
                  <a:srgbClr val="002060"/>
                </a:solidFill>
              </a:rPr>
              <a:t>summary of the dialogue between Duong and Paul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en-US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2060"/>
              </a:solidFill>
              <a:effectLst/>
            </a:endParaRPr>
          </a:p>
          <a:p>
            <a:pPr marL="0" indent="0">
              <a:buNone/>
            </a:pPr>
            <a:r>
              <a:rPr lang="en-US" i="1" dirty="0"/>
              <a:t>This is the ______ time Duong has been to Sydney, the biggest city in Australia. Through the trip, he has learnt that Sydney’s a metropolitan and ______ city. There are many great ______ there such as: Sydney </a:t>
            </a:r>
            <a:r>
              <a:rPr lang="en-US" i="1" dirty="0" err="1"/>
              <a:t>harbour</a:t>
            </a:r>
            <a:r>
              <a:rPr lang="en-US" i="1" dirty="0"/>
              <a:t>, the Royal National park, </a:t>
            </a:r>
            <a:r>
              <a:rPr lang="en-US" i="1" dirty="0" err="1"/>
              <a:t>Bondi</a:t>
            </a:r>
            <a:r>
              <a:rPr lang="en-US" i="1" dirty="0"/>
              <a:t> beach,…  Public transport here is convenient and ______.  Sydney has ______ big universities and some smaller ones. The oldest of them was set up in ______. He likes this city very much.</a:t>
            </a:r>
            <a:endParaRPr lang="en-US" i="1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Complete the </a:t>
            </a:r>
            <a:r>
              <a:rPr lang="en-US" b="1" dirty="0">
                <a:solidFill>
                  <a:srgbClr val="002060"/>
                </a:solidFill>
              </a:rPr>
              <a:t>summary of the dialogue between Duong and </a:t>
            </a:r>
            <a:r>
              <a:rPr lang="en-US" b="1" dirty="0" smtClean="0">
                <a:solidFill>
                  <a:srgbClr val="002060"/>
                </a:solidFill>
              </a:rPr>
              <a:t>Paul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i="1" dirty="0" smtClean="0"/>
              <a:t>This </a:t>
            </a:r>
            <a:r>
              <a:rPr lang="en-US" i="1" dirty="0"/>
              <a:t>is the </a:t>
            </a:r>
            <a:r>
              <a:rPr lang="en-US" i="1" dirty="0" smtClean="0">
                <a:solidFill>
                  <a:srgbClr val="FF0000"/>
                </a:solidFill>
              </a:rPr>
              <a:t>first</a:t>
            </a:r>
            <a:r>
              <a:rPr lang="en-US" i="1" dirty="0" smtClean="0"/>
              <a:t> </a:t>
            </a:r>
            <a:r>
              <a:rPr lang="en-US" i="1" dirty="0"/>
              <a:t>time Duong has been to Sydney, the biggest city in Australia. Through the trip, he has learnt that Sydney’s a metropolitan and </a:t>
            </a:r>
            <a:r>
              <a:rPr lang="en-US" i="1" dirty="0" smtClean="0">
                <a:solidFill>
                  <a:srgbClr val="FF0000"/>
                </a:solidFill>
              </a:rPr>
              <a:t>multicultural </a:t>
            </a:r>
            <a:r>
              <a:rPr lang="en-US" i="1" dirty="0" smtClean="0"/>
              <a:t>city</a:t>
            </a:r>
            <a:r>
              <a:rPr lang="en-US" i="1" dirty="0"/>
              <a:t>. There are many great </a:t>
            </a:r>
            <a:r>
              <a:rPr lang="en-US" i="1" dirty="0" smtClean="0">
                <a:solidFill>
                  <a:srgbClr val="FF0000"/>
                </a:solidFill>
              </a:rPr>
              <a:t>attractions </a:t>
            </a:r>
            <a:r>
              <a:rPr lang="en-US" i="1" dirty="0" smtClean="0"/>
              <a:t>there </a:t>
            </a:r>
            <a:r>
              <a:rPr lang="en-US" i="1" dirty="0"/>
              <a:t>such as: Sydney </a:t>
            </a:r>
            <a:r>
              <a:rPr lang="en-US" i="1" dirty="0" smtClean="0"/>
              <a:t>harbor</a:t>
            </a:r>
            <a:r>
              <a:rPr lang="en-US" i="1" dirty="0"/>
              <a:t>, the Royal National park, </a:t>
            </a:r>
            <a:r>
              <a:rPr lang="en-US" i="1" dirty="0" err="1"/>
              <a:t>Bondi</a:t>
            </a:r>
            <a:r>
              <a:rPr lang="en-US" i="1" dirty="0"/>
              <a:t> beach,…  Public transport here is convenient and </a:t>
            </a:r>
            <a:r>
              <a:rPr lang="en-US" i="1" dirty="0" smtClean="0">
                <a:solidFill>
                  <a:srgbClr val="FF0000"/>
                </a:solidFill>
              </a:rPr>
              <a:t>reliable </a:t>
            </a:r>
            <a:r>
              <a:rPr lang="en-US" i="1" dirty="0" smtClean="0"/>
              <a:t>.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/>
              <a:t>Sydney </a:t>
            </a:r>
            <a:r>
              <a:rPr lang="en-US" i="1" dirty="0"/>
              <a:t>has </a:t>
            </a:r>
            <a:r>
              <a:rPr lang="en-US" i="1" dirty="0" smtClean="0">
                <a:solidFill>
                  <a:srgbClr val="FF0000"/>
                </a:solidFill>
              </a:rPr>
              <a:t>five </a:t>
            </a:r>
            <a:r>
              <a:rPr lang="en-US" i="1" dirty="0" smtClean="0"/>
              <a:t>big </a:t>
            </a:r>
            <a:r>
              <a:rPr lang="en-US" i="1" dirty="0"/>
              <a:t>universities and some smaller ones. The oldest of them was set up in </a:t>
            </a:r>
            <a:r>
              <a:rPr lang="en-US" i="1" dirty="0" smtClean="0">
                <a:solidFill>
                  <a:srgbClr val="FF0000"/>
                </a:solidFill>
              </a:rPr>
              <a:t>1850 . </a:t>
            </a:r>
            <a:r>
              <a:rPr lang="en-US" i="1" dirty="0" smtClean="0"/>
              <a:t>He </a:t>
            </a:r>
            <a:r>
              <a:rPr lang="en-US" i="1" dirty="0"/>
              <a:t>likes this city very much.</a:t>
            </a:r>
            <a:endParaRPr lang="en-US" i="1" dirty="0" smtClean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i="0" u="none" strike="noStrike" baseline="0" dirty="0" smtClean="0">
                <a:solidFill>
                  <a:srgbClr val="002060"/>
                </a:solidFill>
              </a:rPr>
              <a:t>III. </a:t>
            </a:r>
            <a:r>
              <a:rPr lang="en-GB" b="1" dirty="0" smtClean="0">
                <a:solidFill>
                  <a:srgbClr val="002060"/>
                </a:solidFill>
              </a:rPr>
              <a:t>Home assignments</a:t>
            </a:r>
            <a:endParaRPr lang="en-GB" b="1" i="0" u="none" strike="noStrike" baseline="0" dirty="0" smtClean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indent="0" algn="just">
              <a:buClr>
                <a:srgbClr val="00B0F0"/>
              </a:buClr>
              <a:buNone/>
            </a:pPr>
            <a:r>
              <a:rPr lang="en-US" sz="3200" b="1" i="1" dirty="0"/>
              <a:t>Write a short paragraph </a:t>
            </a:r>
            <a:r>
              <a:rPr lang="en-US" sz="3200" b="1" i="1" dirty="0" smtClean="0"/>
              <a:t>(60-80 </a:t>
            </a:r>
            <a:r>
              <a:rPr lang="en-US" sz="3200" b="1" i="1" dirty="0"/>
              <a:t>words) about one of your trips to a famous city.</a:t>
            </a:r>
            <a:endParaRPr lang="en-US" sz="3000" b="1" i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t>26</a:t>
            </a:fld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9750"/>
            <a:ext cx="9144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6086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578932"/>
              </p:ext>
            </p:extLst>
          </p:nvPr>
        </p:nvGraphicFramePr>
        <p:xfrm>
          <a:off x="1142995" y="1295400"/>
          <a:ext cx="6781800" cy="4343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83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8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WordArt 183" descr="Cork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533400" y="228600"/>
            <a:ext cx="7924800" cy="6858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00" kern="10" dirty="0">
                <a:ln w="31750">
                  <a:solidFill>
                    <a:srgbClr val="0000CC"/>
                  </a:solidFill>
                  <a:round/>
                  <a:headEnd/>
                  <a:tailEnd/>
                </a:ln>
                <a:blipFill dpi="0" rotWithShape="1">
                  <a:blip r:embed="rId3"/>
                  <a:srcRect/>
                  <a:tile tx="0" ty="0" sx="100000" sy="100000" flip="none" algn="tl"/>
                </a:blipFill>
                <a:latin typeface="VNI-Auchon"/>
              </a:rPr>
              <a:t>GAME:CROSSWORD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76200" y="6015335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… village of Bat </a:t>
            </a:r>
            <a:r>
              <a:rPr lang="en-US" sz="2400" b="1" dirty="0" err="1" smtClean="0">
                <a:solidFill>
                  <a:srgbClr val="0000FF"/>
                </a:solidFill>
              </a:rPr>
              <a:t>Trang</a:t>
            </a:r>
            <a:r>
              <a:rPr lang="en-US" sz="2400" b="1" dirty="0" smtClean="0">
                <a:solidFill>
                  <a:srgbClr val="0000FF"/>
                </a:solidFill>
              </a:rPr>
              <a:t> lies on the bank of the Red river.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1371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1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400" y="1900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250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2971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3069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5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92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6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0" y="4643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7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5253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8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1341329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816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8674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553200" y="13671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5400" y="136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1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95400" y="1900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2</a:t>
            </a: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228600" y="60198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This kind of …... hat is made in </a:t>
            </a:r>
            <a:r>
              <a:rPr lang="en-US" sz="2400" b="1" dirty="0" err="1" smtClean="0">
                <a:solidFill>
                  <a:srgbClr val="0000FF"/>
                </a:solidFill>
              </a:rPr>
              <a:t>Chuong</a:t>
            </a:r>
            <a:r>
              <a:rPr lang="en-US" sz="2400" b="1" dirty="0" smtClean="0">
                <a:solidFill>
                  <a:srgbClr val="0000FF"/>
                </a:solidFill>
              </a:rPr>
              <a:t> village.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46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442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86200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778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6063669" y="1905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9488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25584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1680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8862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</a:t>
            </a:r>
            <a:endParaRPr lang="en-US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3016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987469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33528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624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720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290131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5975931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7056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7391400" y="4034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Y</a:t>
            </a:r>
            <a:endParaRPr lang="en-US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962400" y="4606012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F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72000" y="4572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5299581" y="45720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</a:t>
            </a:r>
            <a:endParaRPr lang="en-US" sz="2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987469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705600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</a:t>
            </a:r>
            <a:endParaRPr lang="en-US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7391400" y="45675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9812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</a:t>
            </a:r>
            <a:endParaRPr lang="en-US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25908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N</a:t>
            </a:r>
            <a:endParaRPr lang="en-US" sz="24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32004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4006269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04331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3340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</a:t>
            </a:r>
            <a:endParaRPr lang="en-US" sz="24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6019800" y="51771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4572000" y="3531006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</a:t>
            </a:r>
            <a:endParaRPr lang="en-US" sz="2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590800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3200400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</a:t>
            </a:r>
            <a:endParaRPr lang="en-US" sz="24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3918531" y="29673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9812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5908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</a:t>
            </a:r>
            <a:endParaRPr lang="en-US" sz="24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3200400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</a:t>
            </a:r>
            <a:endParaRPr lang="en-US" sz="24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3918531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L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295400" y="24339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3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295400" y="24384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3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4" name="TextBox 3"/>
          <p:cNvSpPr txBox="1">
            <a:spLocks noChangeArrowheads="1"/>
          </p:cNvSpPr>
          <p:nvPr/>
        </p:nvSpPr>
        <p:spPr bwMode="auto">
          <a:xfrm>
            <a:off x="228600" y="60198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In Hoi An you can see colorful ….. Hanging in the streets.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629400" y="24384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</a:t>
            </a:r>
            <a:endParaRPr lang="en-US" sz="2400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1295400" y="2971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4</a:t>
            </a:r>
          </a:p>
        </p:txBody>
      </p:sp>
      <p:sp>
        <p:nvSpPr>
          <p:cNvPr id="77" name="TextBox 3"/>
          <p:cNvSpPr txBox="1">
            <a:spLocks noChangeArrowheads="1"/>
          </p:cNvSpPr>
          <p:nvPr/>
        </p:nvSpPr>
        <p:spPr bwMode="auto">
          <a:xfrm>
            <a:off x="76200" y="6015335"/>
            <a:ext cx="8991600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Some people….. that a place of interest should be a well- known site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263069" y="3500735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5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79" name="TextBox 3"/>
          <p:cNvSpPr txBox="1">
            <a:spLocks noChangeArrowheads="1"/>
          </p:cNvSpPr>
          <p:nvPr/>
        </p:nvSpPr>
        <p:spPr bwMode="auto">
          <a:xfrm>
            <a:off x="228600" y="61722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children can ….. the clay into many shapes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219200" y="4038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6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1" name="TextBox 3"/>
          <p:cNvSpPr txBox="1">
            <a:spLocks noChangeArrowheads="1"/>
          </p:cNvSpPr>
          <p:nvPr/>
        </p:nvSpPr>
        <p:spPr bwMode="auto">
          <a:xfrm>
            <a:off x="228600" y="6248400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The ….... of Ha </a:t>
            </a:r>
            <a:r>
              <a:rPr lang="en-US" sz="2400" b="1" dirty="0" err="1" smtClean="0">
                <a:solidFill>
                  <a:srgbClr val="0000FF"/>
                </a:solidFill>
              </a:rPr>
              <a:t>Noi</a:t>
            </a:r>
            <a:r>
              <a:rPr lang="en-US" sz="2400" b="1" dirty="0" smtClean="0">
                <a:solidFill>
                  <a:srgbClr val="0000FF"/>
                </a:solidFill>
              </a:rPr>
              <a:t> began over a thousand years ago.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219200" y="46482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7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3" name="TextBox 3"/>
          <p:cNvSpPr txBox="1">
            <a:spLocks noChangeArrowheads="1"/>
          </p:cNvSpPr>
          <p:nvPr/>
        </p:nvSpPr>
        <p:spPr bwMode="auto">
          <a:xfrm>
            <a:off x="228600" y="6167735"/>
            <a:ext cx="8991600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 smtClean="0">
                <a:solidFill>
                  <a:srgbClr val="0000FF"/>
                </a:solidFill>
              </a:rPr>
              <a:t>This village is ….. for its wood- carving craft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219200" y="52578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800000"/>
                </a:solidFill>
              </a:rPr>
              <a:t>8</a:t>
            </a:r>
            <a:endParaRPr lang="en-US" sz="2400" b="1" dirty="0">
              <a:solidFill>
                <a:srgbClr val="80000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673269" y="5181600"/>
            <a:ext cx="33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391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" grpId="0"/>
      <p:bldP spid="2" grpId="1"/>
      <p:bldP spid="8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0" grpId="1"/>
      <p:bldP spid="20" grpId="2"/>
      <p:bldP spid="21" grpId="0" animBg="1"/>
      <p:bldP spid="21" grpId="1" animBg="1"/>
      <p:bldP spid="22" grpId="0"/>
      <p:bldP spid="23" grpId="0"/>
      <p:bldP spid="24" grpId="0"/>
      <p:bldP spid="25" grpId="0"/>
      <p:bldP spid="26" grpId="0"/>
      <p:bldP spid="27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3" grpId="0"/>
      <p:bldP spid="73" grpId="1"/>
      <p:bldP spid="73" grpId="2"/>
      <p:bldP spid="74" grpId="0" animBg="1"/>
      <p:bldP spid="74" grpId="1" animBg="1"/>
      <p:bldP spid="75" grpId="0"/>
      <p:bldP spid="76" grpId="0"/>
      <p:bldP spid="76" grpId="1"/>
      <p:bldP spid="76" grpId="2"/>
      <p:bldP spid="76" grpId="3"/>
      <p:bldP spid="77" grpId="0" animBg="1"/>
      <p:bldP spid="77" grpId="1" animBg="1"/>
      <p:bldP spid="78" grpId="0"/>
      <p:bldP spid="78" grpId="1"/>
      <p:bldP spid="79" grpId="0" animBg="1"/>
      <p:bldP spid="79" grpId="1" animBg="1"/>
      <p:bldP spid="80" grpId="0"/>
      <p:bldP spid="80" grpId="1"/>
      <p:bldP spid="80" grpId="2"/>
      <p:bldP spid="81" grpId="0" animBg="1"/>
      <p:bldP spid="81" grpId="1" animBg="1"/>
      <p:bldP spid="82" grpId="0"/>
      <p:bldP spid="82" grpId="1"/>
      <p:bldP spid="83" grpId="0" animBg="1"/>
      <p:bldP spid="83" grpId="1" animBg="1"/>
      <p:bldP spid="83" grpId="2" animBg="1"/>
      <p:bldP spid="83" grpId="3" animBg="1"/>
      <p:bldP spid="84" grpId="0"/>
      <p:bldP spid="84" grpId="1"/>
      <p:bldP spid="84" grpId="2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96" y="259011"/>
            <a:ext cx="1944657" cy="616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95" y="875764"/>
            <a:ext cx="4400327" cy="5272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731" y="394138"/>
            <a:ext cx="3901965" cy="627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9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IMG_13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0"/>
            <a:ext cx="3505200" cy="3733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371600" y="500063"/>
            <a:ext cx="7162800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0000FF"/>
                </a:solidFill>
              </a:rPr>
              <a:t>Answer the following questions.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81400" y="22098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1. What can you see in the picture?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81400" y="28956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2. Do you know these two boys?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81400" y="35052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3. Where are they now?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81400" y="4267200"/>
            <a:ext cx="541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4. What are they talking about?</a:t>
            </a:r>
          </a:p>
        </p:txBody>
      </p:sp>
    </p:spTree>
    <p:extLst>
      <p:ext uri="{BB962C8B-B14F-4D97-AF65-F5344CB8AC3E}">
        <p14:creationId xmlns:p14="http://schemas.microsoft.com/office/powerpoint/2010/main" val="278372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76200" y="703263"/>
            <a:ext cx="8991600" cy="600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FF0000"/>
                </a:solidFill>
              </a:rPr>
              <a:t>Duong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Hey, Paul! Over here!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Hi, Duong! How's it going? Getting over the jet lag?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Yes, I slept pretty well last night. Hey, thanks so much for showing me around today.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No worries, it'll be good fun.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So, are you from around here?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Me? Yes, I was born and grew up here. Sydney's my hometown.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</a:t>
            </a:r>
            <a:r>
              <a:rPr lang="en-US" sz="2400">
                <a:solidFill>
                  <a:srgbClr val="000000"/>
                </a:solidFill>
              </a:rPr>
              <a:t>It's fabulous. Is it an ancient city?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</a:t>
            </a:r>
            <a:r>
              <a:rPr lang="en-US" sz="2400">
                <a:solidFill>
                  <a:srgbClr val="0000FF"/>
                </a:solidFill>
              </a:rPr>
              <a:t>	No, it's not very old, but it's Australia's biggest city, and the history of our country began here.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>
                <a:solidFill>
                  <a:srgbClr val="000000"/>
                </a:solidFill>
              </a:rPr>
              <a:t>: </a:t>
            </a:r>
            <a:r>
              <a:rPr lang="en-US" sz="2400">
                <a:solidFill>
                  <a:srgbClr val="000000"/>
                </a:solidFill>
              </a:rPr>
              <a:t>Wow! So what are the greatest attractions in Sydney?</a:t>
            </a:r>
            <a:br>
              <a:rPr lang="en-US" sz="2400">
                <a:solidFill>
                  <a:srgbClr val="000000"/>
                </a:solidFill>
              </a:rPr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Well, its natural features include Sydney Harbour, the Royal National Park, and Bondi Beach. Man-made attractions such as the Royal Botanic Gardens, Sydney Opera House, and the Harbour Bridge are also well known to visitors.</a:t>
            </a:r>
          </a:p>
        </p:txBody>
      </p:sp>
      <p:pic>
        <p:nvPicPr>
          <p:cNvPr id="3" name="Unit 2-Getting start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152400" y="0"/>
            <a:ext cx="8686800" cy="492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600" b="1">
                <a:solidFill>
                  <a:srgbClr val="002060"/>
                </a:solidFill>
              </a:rPr>
              <a:t>1. Listen and read</a:t>
            </a:r>
          </a:p>
        </p:txBody>
      </p:sp>
    </p:spTree>
    <p:extLst>
      <p:ext uri="{BB962C8B-B14F-4D97-AF65-F5344CB8AC3E}">
        <p14:creationId xmlns:p14="http://schemas.microsoft.com/office/powerpoint/2010/main" val="258879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6200" y="768350"/>
            <a:ext cx="8991600" cy="5632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What about transport?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Public transport here is convenient and reliable: you can go by bus, by train, 	or light rail. Taxis are more expensive, of course.</a:t>
            </a:r>
          </a:p>
          <a:p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And is Sydney good for shopping?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Of course! You know, Sydney's a metropolitan and multicultural city, so 	we have a great variety of things and foods from different countries. I'll take you to Paddington Market later, </a:t>
            </a:r>
          </a:p>
          <a:p>
            <a:r>
              <a:rPr lang="en-US" sz="2400">
                <a:solidFill>
                  <a:srgbClr val="0000FF"/>
                </a:solidFill>
              </a:rPr>
              <a:t>if you like.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Wonderful. What about education? Are there many universities?</a:t>
            </a:r>
            <a:br>
              <a:rPr lang="en-US" sz="2400"/>
            </a:br>
            <a:r>
              <a:rPr lang="en-US" sz="2400" i="1">
                <a:solidFill>
                  <a:srgbClr val="0000FF"/>
                </a:solidFill>
              </a:rPr>
              <a:t>Paul: 	</a:t>
            </a:r>
            <a:r>
              <a:rPr lang="en-US" sz="2400">
                <a:solidFill>
                  <a:srgbClr val="0000FF"/>
                </a:solidFill>
              </a:rPr>
              <a:t>Sydney has five big universities and some smaller ones. The oldest of them 	was set up in 1850, I believe.</a:t>
            </a:r>
            <a:br>
              <a:rPr lang="en-US" sz="2400">
                <a:solidFill>
                  <a:srgbClr val="0000FF"/>
                </a:solidFill>
              </a:rPr>
            </a:br>
            <a:r>
              <a:rPr lang="en-US" sz="2400" i="1">
                <a:solidFill>
                  <a:srgbClr val="FF0000"/>
                </a:solidFill>
              </a:rPr>
              <a:t>Duong </a:t>
            </a:r>
            <a:r>
              <a:rPr lang="en-US" sz="2400" i="1"/>
              <a:t>: </a:t>
            </a:r>
            <a:r>
              <a:rPr lang="en-US" sz="2400"/>
              <a:t>Oh, it sounds like a good place to get higher education. I like this town!</a:t>
            </a:r>
          </a:p>
        </p:txBody>
      </p:sp>
      <p:pic>
        <p:nvPicPr>
          <p:cNvPr id="3" name="Unit 2-Getting starte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52400" y="152400"/>
            <a:ext cx="8686800" cy="492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600" b="1" dirty="0">
                <a:solidFill>
                  <a:srgbClr val="002060"/>
                </a:solidFill>
              </a:rPr>
              <a:t>1. Listen and read</a:t>
            </a:r>
          </a:p>
        </p:txBody>
      </p:sp>
    </p:spTree>
    <p:extLst>
      <p:ext uri="{BB962C8B-B14F-4D97-AF65-F5344CB8AC3E}">
        <p14:creationId xmlns:p14="http://schemas.microsoft.com/office/powerpoint/2010/main" val="2169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76200" y="1725613"/>
            <a:ext cx="8893175" cy="1938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en-US" sz="2400" b="1"/>
              <a:t>1. It is Duong's first _________ to Sydney.</a:t>
            </a:r>
            <a:br>
              <a:rPr lang="en-US" sz="2400" b="1"/>
            </a:br>
            <a:r>
              <a:rPr lang="en-US" sz="2400" b="1"/>
              <a:t>2. In Paul's opinion, Sydney is not _________ an city.</a:t>
            </a:r>
            <a:br>
              <a:rPr lang="en-US" sz="2400" b="1"/>
            </a:br>
            <a:r>
              <a:rPr lang="en-US" sz="2400" b="1"/>
              <a:t>3. Sydney Harbour is a _________  attraction of Sydney.</a:t>
            </a:r>
            <a:br>
              <a:rPr lang="en-US" sz="2400" b="1"/>
            </a:br>
            <a:r>
              <a:rPr lang="en-US" sz="2400" b="1"/>
              <a:t>4. The shopping is good because of the ________ of things.</a:t>
            </a:r>
            <a:br>
              <a:rPr lang="en-US" sz="2400" b="1"/>
            </a:br>
            <a:r>
              <a:rPr lang="en-US" sz="2400" b="1"/>
              <a:t>5. Duong thinks Sydney may be a good place to _________.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228600" y="465138"/>
            <a:ext cx="8686800" cy="892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600" b="1" dirty="0">
                <a:solidFill>
                  <a:srgbClr val="002060"/>
                </a:solidFill>
              </a:rPr>
              <a:t>a. Complete the sentences with information from the conversation.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28938" y="1676400"/>
            <a:ext cx="1752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visit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81600" y="20574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ancient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29000" y="24384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natural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15000" y="2814638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variety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0400" y="31242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0000"/>
                </a:solidFill>
              </a:rPr>
              <a:t>study</a:t>
            </a:r>
          </a:p>
        </p:txBody>
      </p:sp>
    </p:spTree>
    <p:extLst>
      <p:ext uri="{BB962C8B-B14F-4D97-AF65-F5344CB8AC3E}">
        <p14:creationId xmlns:p14="http://schemas.microsoft.com/office/powerpoint/2010/main" val="69226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341313"/>
            <a:ext cx="8686800" cy="9540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/>
              <a:t>b. Find the word in the conversation to match these definitions.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631950"/>
          <a:ext cx="8632825" cy="454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2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0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3098">
                <a:tc>
                  <a:txBody>
                    <a:bodyPr/>
                    <a:lstStyle/>
                    <a:p>
                      <a:r>
                        <a:rPr lang="en-US" sz="24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tiredness from traveling across different tome zones</a:t>
                      </a:r>
                      <a:endParaRPr lang="en-US" sz="24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28" marB="45728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28" marB="45728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2. an attraction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/>
                    </a:p>
                  </a:txBody>
                  <a:tcPr marL="91445" marR="91445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3. that can be trusted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/>
                    </a:p>
                  </a:txBody>
                  <a:tcPr marL="91445" marR="91445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40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4. belonging to a</a:t>
                      </a:r>
                      <a:r>
                        <a:rPr lang="en-US" sz="2400" b="1" i="1" baseline="0" dirty="0" smtClean="0"/>
                        <a:t> very large city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 dirty="0"/>
                    </a:p>
                  </a:txBody>
                  <a:tcPr marL="91445" marR="91445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8943">
                <a:tc>
                  <a:txBody>
                    <a:bodyPr/>
                    <a:lstStyle/>
                    <a:p>
                      <a:r>
                        <a:rPr lang="en-US" sz="2400" b="1" i="1" dirty="0" smtClean="0"/>
                        <a:t>5.</a:t>
                      </a:r>
                      <a:r>
                        <a:rPr lang="en-US" sz="2400" b="1" i="1" baseline="0" dirty="0" smtClean="0"/>
                        <a:t> including people of different races, religons, languages, and traditions</a:t>
                      </a:r>
                      <a:endParaRPr lang="en-US" sz="2400" b="1" i="1" dirty="0"/>
                    </a:p>
                  </a:txBody>
                  <a:tcPr marL="91445" marR="91445" marT="45728" marB="45728"/>
                </a:tc>
                <a:tc>
                  <a:txBody>
                    <a:bodyPr/>
                    <a:lstStyle/>
                    <a:p>
                      <a:endParaRPr lang="en-US" sz="2400" b="1" i="1" dirty="0"/>
                    </a:p>
                  </a:txBody>
                  <a:tcPr marL="91445" marR="91445"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30988" y="1660525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jet lag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630988" y="2441575"/>
            <a:ext cx="2143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a feature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600825" y="32321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reliable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629400" y="40703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metropolitan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00825" y="4832350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>
                <a:solidFill>
                  <a:srgbClr val="FF0000"/>
                </a:solidFill>
              </a:rPr>
              <a:t>multicultural</a:t>
            </a:r>
          </a:p>
        </p:txBody>
      </p:sp>
    </p:spTree>
    <p:extLst>
      <p:ext uri="{BB962C8B-B14F-4D97-AF65-F5344CB8AC3E}">
        <p14:creationId xmlns:p14="http://schemas.microsoft.com/office/powerpoint/2010/main" val="292157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F82337-1F4C-4748-AA49-E9390970B431}&quot;/&gt;&lt;filename val=&quot;D:\data\asimages\{7AF82337-1F4C-4748-AA49-E9390970B431}.png&quot;/&gt;&lt;hasEffects val=&quot;1&quot;/&gt;&lt;left val=&quot;155.28&quot;/&gt;&lt;top val=&quot;171.12&quot;/&gt;&lt;width val=&quot;464.64&quot;/&gt;&lt;height val=&quot;100.8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1590</Words>
  <Application>Microsoft Office PowerPoint</Application>
  <PresentationFormat>On-screen Show (4:3)</PresentationFormat>
  <Paragraphs>216</Paragraphs>
  <Slides>26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Comic Sans MS</vt:lpstr>
      <vt:lpstr>Times New Roman</vt:lpstr>
      <vt:lpstr>VNI-Auchon</vt:lpstr>
      <vt:lpstr>Wingdings</vt:lpstr>
      <vt:lpstr>Office Theme</vt:lpstr>
      <vt:lpstr>PowerPoint Presentation</vt:lpstr>
      <vt:lpstr>PowerPoint Presentation</vt:lpstr>
      <vt:lpstr>GAME:CROSSWORD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Lucky number.</vt:lpstr>
      <vt:lpstr>1. Where did Paul grow up?</vt:lpstr>
      <vt:lpstr>2. What is the biggest city in Australia?</vt:lpstr>
      <vt:lpstr>3. How is the public transport in Sydney?</vt:lpstr>
      <vt:lpstr> 4. Why is there a great variety of things and foods in Sydney?</vt:lpstr>
      <vt:lpstr> 5. When was the first university built in Sydney?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Home assignments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TVQ</dc:creator>
  <cp:lastModifiedBy>TUYET</cp:lastModifiedBy>
  <cp:revision>26</cp:revision>
  <dcterms:created xsi:type="dcterms:W3CDTF">2020-09-02T06:19:05Z</dcterms:created>
  <dcterms:modified xsi:type="dcterms:W3CDTF">2020-10-27T15:32:06Z</dcterms:modified>
</cp:coreProperties>
</file>