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tiff" ContentType="image/tif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90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  <p:sldId id="266" r:id="rId11"/>
    <p:sldId id="268" r:id="rId12"/>
    <p:sldId id="271" r:id="rId13"/>
    <p:sldId id="272" r:id="rId14"/>
    <p:sldId id="273" r:id="rId15"/>
    <p:sldId id="274" r:id="rId16"/>
    <p:sldId id="279" r:id="rId17"/>
    <p:sldId id="276" r:id="rId18"/>
    <p:sldId id="277" r:id="rId19"/>
    <p:sldId id="280" r:id="rId20"/>
    <p:sldId id="281" r:id="rId21"/>
    <p:sldId id="282" r:id="rId22"/>
    <p:sldId id="283" r:id="rId23"/>
    <p:sldId id="284" r:id="rId24"/>
    <p:sldId id="285" r:id="rId25"/>
    <p:sldId id="286" r:id="rId26"/>
    <p:sldId id="287" r:id="rId27"/>
    <p:sldId id="288" r:id="rId28"/>
    <p:sldId id="289" r:id="rId29"/>
    <p:sldId id="278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A81FF"/>
    <a:srgbClr val="D883FF"/>
    <a:srgbClr val="FF8AD8"/>
    <a:srgbClr val="0096FF"/>
    <a:srgbClr val="0432FF"/>
    <a:srgbClr val="9416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70"/>
    <p:restoredTop sz="94597"/>
  </p:normalViewPr>
  <p:slideViewPr>
    <p:cSldViewPr snapToGrid="0" snapToObjects="1">
      <p:cViewPr varScale="1">
        <p:scale>
          <a:sx n="65" d="100"/>
          <a:sy n="65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E177B-0412-5848-96F4-EF7FCE38A0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DD8997-F58A-1048-9C41-7CB2B98873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C8ED1B-595C-4A44-8719-5C38F9407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3C6A7-17F8-C946-B939-94C2C2937567}" type="datetimeFigureOut">
              <a:rPr lang="en-US" smtClean="0"/>
              <a:t>2/19/2020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1883F4-EDA5-9844-AFDC-F3319F343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DD285-37D2-9347-B559-CEA4D1D04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B9D56-0255-6343-9AD1-C2380EFB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8514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1B45F-14F9-F540-B64A-CC57FCDA7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67475-8EAE-0D4B-A2C0-E7AC27B5BA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72D429-EE46-6243-95BE-DF845E1F20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3C6A7-17F8-C946-B939-94C2C2937567}" type="datetimeFigureOut">
              <a:rPr lang="en-US" smtClean="0"/>
              <a:t>2/19/2020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0F2CAD-F42A-0245-984F-DF53B7102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F3D9A-129C-5B44-9CAA-94B2A3188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B9D56-0255-6343-9AD1-C2380EFB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943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D2356-42A9-154C-B567-7E34BAC25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615BB4-4EA7-2F49-9046-0638F9AEF6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DD2D0-421D-5549-9D23-DEA9BFCC43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3C6A7-17F8-C946-B939-94C2C2937567}" type="datetimeFigureOut">
              <a:rPr lang="en-US" smtClean="0"/>
              <a:t>2/19/2020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3FBE26-BED1-7A4D-B41A-B14A9D52B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51F0BB-7E54-9645-B937-CC688BCE4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B9D56-0255-6343-9AD1-C2380EFB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614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0A6BD-788B-B348-9745-A06461CA25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3C8437-65CF-3D48-B4EA-B58E96C93F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237F15-364D-5A42-A563-599923A1D7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9E230-AD65-CD4A-B3C8-6B39810521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3C6A7-17F8-C946-B939-94C2C2937567}" type="datetimeFigureOut">
              <a:rPr lang="en-US" smtClean="0"/>
              <a:t>2/19/2020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124F0F-363E-DF4D-9269-CBF5F9CE7A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AC18BE-269E-524E-890D-E2AAE5821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B9D56-0255-6343-9AD1-C2380EFB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896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12FF7-4814-F54B-8126-AA8A58E87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23E4DD-731F-8349-AF6A-3DC1B6A6D4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98D11D-4024-1741-8BBF-E993A177B0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AFD6A2-0B97-9E45-A303-21C39E9886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459B5B-2122-7E42-86C1-14095B0169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BFAC14-3D3A-C449-B211-327DCA88B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3C6A7-17F8-C946-B939-94C2C2937567}" type="datetimeFigureOut">
              <a:rPr lang="en-US" smtClean="0"/>
              <a:t>2/19/2020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753F53-2FBF-5D4A-A225-ED03E6585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25B8693-1050-3E48-AEDD-0733AD848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B9D56-0255-6343-9AD1-C2380EFB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5100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05CD1-2D4A-B941-BF24-398573B639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D6C83F-A3E9-3A41-8BFC-64863798B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3C6A7-17F8-C946-B939-94C2C2937567}" type="datetimeFigureOut">
              <a:rPr lang="en-US" smtClean="0"/>
              <a:t>2/19/2020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578493-FCCB-4747-8F9F-186A19E13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888884-C692-F94D-A2BD-24FDEB141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B9D56-0255-6343-9AD1-C2380EFB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268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657954-A6E7-B043-8345-DDAAD15B5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3C6A7-17F8-C946-B939-94C2C2937567}" type="datetimeFigureOut">
              <a:rPr lang="en-US" smtClean="0"/>
              <a:t>2/19/2020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055142-C925-B942-896F-FFED962D5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F6244B-94C1-174B-A1F4-5A5058673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B9D56-0255-6343-9AD1-C2380EFB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2466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2E3DD-8AEB-2249-9297-26EB2AE61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9A87C0-CBEA-774C-AB38-187C92383E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CB3864-3327-D749-A31F-4000EB88DF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D06632-8E2E-1745-8B59-9EF903A7C2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3C6A7-17F8-C946-B939-94C2C2937567}" type="datetimeFigureOut">
              <a:rPr lang="en-US" smtClean="0"/>
              <a:t>2/19/2020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21F6B7-A3A0-794E-A4D9-C0E54658B7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A8DFF4-6686-EA44-8CDE-A64A28CADE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B9D56-0255-6343-9AD1-C2380EFB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4289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F86D9-3277-4341-B5E9-8A052F07D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6F2F64A-C003-3B4F-8BA4-9A147DE713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CE3A67-126E-5741-89F6-8FA85C0B41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BEE516-5E9E-4847-A16B-33C7D6ED5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3C6A7-17F8-C946-B939-94C2C2937567}" type="datetimeFigureOut">
              <a:rPr lang="en-US" smtClean="0"/>
              <a:t>2/19/2020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D451FE-E392-0D46-ABFF-25CDBA2BE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2E81FB-A313-2D48-9BF2-D8CCAD64F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B9D56-0255-6343-9AD1-C2380EFB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482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5E8F8-2414-8A4F-A077-30895B8A38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D14991-FBB6-1B4B-8186-1AAF9C8CC5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7FA0D3-BBB8-4B40-8ED1-D051A5DA96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3C6A7-17F8-C946-B939-94C2C2937567}" type="datetimeFigureOut">
              <a:rPr lang="en-US" smtClean="0"/>
              <a:t>2/19/2020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4D4947-F037-F14D-8263-923A28B476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897235-ADA3-2541-A619-F8FA95507A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B9D56-0255-6343-9AD1-C2380EFB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858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B22F8A-5424-6044-BD1D-5E39B575C48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53ED3F-DAB6-0B45-A1D8-49C0253037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7F7AF3-1030-574F-B9D5-22D21B5CC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3C6A7-17F8-C946-B939-94C2C2937567}" type="datetimeFigureOut">
              <a:rPr lang="en-US" smtClean="0"/>
              <a:t>2/19/2020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08398-E9FB-E44F-9E89-277F20E69B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3569C-263E-1843-910A-5E0732808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B9D56-0255-6343-9AD1-C2380EFB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571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6A5F62-672A-8849-B318-DA5169BBB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5C23C1-076C-B543-BAE5-B595105043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02CC12-5A81-3E4A-8960-AD7BBB437E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43C6A7-17F8-C946-B939-94C2C2937567}" type="datetimeFigureOut">
              <a:rPr lang="en-US" smtClean="0"/>
              <a:t>2/19/2020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68FD35-EC57-2943-8805-F24F8F8945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5D0F89-7552-BD4D-AAD8-6B36C71A63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0B9D56-0255-6343-9AD1-C2380EFB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4259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3" Type="http://schemas.openxmlformats.org/officeDocument/2006/relationships/slide" Target="slide4.xml"/><Relationship Id="rId7" Type="http://schemas.openxmlformats.org/officeDocument/2006/relationships/slide" Target="slide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5" Type="http://schemas.openxmlformats.org/officeDocument/2006/relationships/slide" Target="slide7.xml"/><Relationship Id="rId4" Type="http://schemas.openxmlformats.org/officeDocument/2006/relationships/slide" Target="slide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slide" Target="slide23.xml"/><Relationship Id="rId3" Type="http://schemas.openxmlformats.org/officeDocument/2006/relationships/slide" Target="slide28.xml"/><Relationship Id="rId7" Type="http://schemas.openxmlformats.org/officeDocument/2006/relationships/slide" Target="slide25.xml"/><Relationship Id="rId12" Type="http://schemas.openxmlformats.org/officeDocument/2006/relationships/slide" Target="slide19.xm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6" Type="http://schemas.openxmlformats.org/officeDocument/2006/relationships/slide" Target="slide24.xml"/><Relationship Id="rId11" Type="http://schemas.openxmlformats.org/officeDocument/2006/relationships/slide" Target="slide20.xml"/><Relationship Id="rId5" Type="http://schemas.openxmlformats.org/officeDocument/2006/relationships/slide" Target="slide27.xml"/><Relationship Id="rId10" Type="http://schemas.openxmlformats.org/officeDocument/2006/relationships/slide" Target="slide21.xml"/><Relationship Id="rId4" Type="http://schemas.openxmlformats.org/officeDocument/2006/relationships/slide" Target="slide26.xml"/><Relationship Id="rId9" Type="http://schemas.openxmlformats.org/officeDocument/2006/relationships/slide" Target="slide2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slide" Target="slide18.xml"/><Relationship Id="rId4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slide" Target="slide18.xml"/><Relationship Id="rId4" Type="http://schemas.openxmlformats.org/officeDocument/2006/relationships/image" Target="../media/image2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slide" Target="slide18.xml"/><Relationship Id="rId4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slide" Target="slide18.xml"/><Relationship Id="rId4" Type="http://schemas.openxmlformats.org/officeDocument/2006/relationships/image" Target="../media/image2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slide" Target="slide18.xml"/><Relationship Id="rId4" Type="http://schemas.openxmlformats.org/officeDocument/2006/relationships/image" Target="../media/image2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slide" Target="slide18.xml"/><Relationship Id="rId4" Type="http://schemas.openxmlformats.org/officeDocument/2006/relationships/image" Target="../media/image2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slide" Target="slide18.xml"/><Relationship Id="rId4" Type="http://schemas.openxmlformats.org/officeDocument/2006/relationships/image" Target="../media/image2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slide" Target="slide18.xml"/><Relationship Id="rId4" Type="http://schemas.openxmlformats.org/officeDocument/2006/relationships/image" Target="../media/image2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slide" Target="slide18.xml"/><Relationship Id="rId4" Type="http://schemas.openxmlformats.org/officeDocument/2006/relationships/image" Target="../media/image2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5" Type="http://schemas.openxmlformats.org/officeDocument/2006/relationships/slide" Target="slide18.xml"/><Relationship Id="rId4" Type="http://schemas.openxmlformats.org/officeDocument/2006/relationships/image" Target="../media/image29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30D0B5A-D88C-BE40-B294-57422359B2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723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7821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8D949FCF-6AC0-DB4B-85EA-B6B55ADA0E50}"/>
              </a:ext>
            </a:extLst>
          </p:cNvPr>
          <p:cNvSpPr/>
          <p:nvPr/>
        </p:nvSpPr>
        <p:spPr>
          <a:xfrm>
            <a:off x="0" y="0"/>
            <a:ext cx="4071938" cy="3386138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b="1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5" name="Rectangle 4">
            <a:hlinkClick r:id="rId4" action="ppaction://hlinksldjump"/>
            <a:extLst>
              <a:ext uri="{FF2B5EF4-FFF2-40B4-BE49-F238E27FC236}">
                <a16:creationId xmlns:a16="http://schemas.microsoft.com/office/drawing/2014/main" id="{D6B65888-B7CA-0C47-A8AD-4E01E2444090}"/>
              </a:ext>
            </a:extLst>
          </p:cNvPr>
          <p:cNvSpPr/>
          <p:nvPr/>
        </p:nvSpPr>
        <p:spPr>
          <a:xfrm>
            <a:off x="4043362" y="3371851"/>
            <a:ext cx="4038600" cy="348615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b="1" dirty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6" name="Rectangle 5">
            <a:hlinkClick r:id="rId5" action="ppaction://hlinksldjump"/>
            <a:extLst>
              <a:ext uri="{FF2B5EF4-FFF2-40B4-BE49-F238E27FC236}">
                <a16:creationId xmlns:a16="http://schemas.microsoft.com/office/drawing/2014/main" id="{A982E3FC-B2C9-994F-8774-E9DAF79DE787}"/>
              </a:ext>
            </a:extLst>
          </p:cNvPr>
          <p:cNvSpPr/>
          <p:nvPr/>
        </p:nvSpPr>
        <p:spPr>
          <a:xfrm>
            <a:off x="0" y="3386139"/>
            <a:ext cx="4029075" cy="347186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7000"/>
                </a:schemeClr>
              </a:gs>
              <a:gs pos="48000">
                <a:schemeClr val="accent5">
                  <a:lumMod val="97000"/>
                  <a:lumOff val="3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7" name="Rectangle 6">
            <a:hlinkClick r:id="rId6" action="ppaction://hlinksldjump"/>
            <a:extLst>
              <a:ext uri="{FF2B5EF4-FFF2-40B4-BE49-F238E27FC236}">
                <a16:creationId xmlns:a16="http://schemas.microsoft.com/office/drawing/2014/main" id="{FED13B19-9DF9-B741-842D-93E42AE70455}"/>
              </a:ext>
            </a:extLst>
          </p:cNvPr>
          <p:cNvSpPr/>
          <p:nvPr/>
        </p:nvSpPr>
        <p:spPr>
          <a:xfrm>
            <a:off x="8086725" y="3371851"/>
            <a:ext cx="4105274" cy="348615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8" name="Rectangle 7">
            <a:hlinkClick r:id="rId7" action="ppaction://hlinksldjump"/>
            <a:extLst>
              <a:ext uri="{FF2B5EF4-FFF2-40B4-BE49-F238E27FC236}">
                <a16:creationId xmlns:a16="http://schemas.microsoft.com/office/drawing/2014/main" id="{C764A927-2A0D-ED4C-8C7D-803D0A0B7847}"/>
              </a:ext>
            </a:extLst>
          </p:cNvPr>
          <p:cNvSpPr/>
          <p:nvPr/>
        </p:nvSpPr>
        <p:spPr>
          <a:xfrm>
            <a:off x="8046721" y="0"/>
            <a:ext cx="4145280" cy="339852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b="1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9" name="Rectangle 8">
            <a:hlinkClick r:id="rId8" action="ppaction://hlinksldjump"/>
            <a:extLst>
              <a:ext uri="{FF2B5EF4-FFF2-40B4-BE49-F238E27FC236}">
                <a16:creationId xmlns:a16="http://schemas.microsoft.com/office/drawing/2014/main" id="{54FF04C8-8EB0-E746-9435-8816D3CB5419}"/>
              </a:ext>
            </a:extLst>
          </p:cNvPr>
          <p:cNvSpPr/>
          <p:nvPr/>
        </p:nvSpPr>
        <p:spPr>
          <a:xfrm>
            <a:off x="4052888" y="0"/>
            <a:ext cx="4043363" cy="338613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7000"/>
                </a:schemeClr>
              </a:gs>
              <a:gs pos="48000">
                <a:schemeClr val="accent5">
                  <a:lumMod val="97000"/>
                  <a:lumOff val="3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b="1" dirty="0">
                <a:solidFill>
                  <a:schemeClr val="bg1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184096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5989F-798C-8046-96F8-DF11207CFC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/>
            </a:r>
            <a:br>
              <a:rPr lang="en-US" dirty="0"/>
            </a:br>
            <a:r>
              <a:rPr lang="en-US" sz="8000" b="1" dirty="0"/>
              <a:t>Parade : </a:t>
            </a:r>
            <a:r>
              <a:rPr lang="en-US" sz="6700" b="1" dirty="0" err="1"/>
              <a:t>cuộc</a:t>
            </a:r>
            <a:r>
              <a:rPr lang="en-US" sz="6700" b="1" dirty="0"/>
              <a:t> </a:t>
            </a:r>
            <a:r>
              <a:rPr lang="en-US" sz="6700" b="1" dirty="0" err="1"/>
              <a:t>diễu</a:t>
            </a:r>
            <a:r>
              <a:rPr lang="en-US" sz="6700" b="1" dirty="0"/>
              <a:t> </a:t>
            </a:r>
            <a:r>
              <a:rPr lang="en-US" sz="6700" b="1" dirty="0" err="1"/>
              <a:t>hành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593515-FDBC-5143-9CF6-C51D9F2CB2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3731" y="1871662"/>
            <a:ext cx="10404537" cy="4986337"/>
          </a:xfrm>
          <a:prstGeom prst="rect">
            <a:avLst/>
          </a:prstGeom>
        </p:spPr>
      </p:pic>
      <p:sp>
        <p:nvSpPr>
          <p:cNvPr id="5" name="Left Arrow 4">
            <a:hlinkClick r:id="rId3" action="ppaction://hlinksldjump"/>
            <a:extLst>
              <a:ext uri="{FF2B5EF4-FFF2-40B4-BE49-F238E27FC236}">
                <a16:creationId xmlns:a16="http://schemas.microsoft.com/office/drawing/2014/main" id="{0D5887FD-C3B3-844E-8FE4-376C8EFAE590}"/>
              </a:ext>
            </a:extLst>
          </p:cNvPr>
          <p:cNvSpPr/>
          <p:nvPr/>
        </p:nvSpPr>
        <p:spPr>
          <a:xfrm>
            <a:off x="10472738" y="157163"/>
            <a:ext cx="1457325" cy="857250"/>
          </a:xfrm>
          <a:prstGeom prst="leftArrow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>
            <a:scene3d>
              <a:camera prst="perspectiveLef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/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2906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C4267-2C65-6D48-B676-DF53258A7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405688" cy="1325563"/>
          </a:xfrm>
        </p:spPr>
        <p:txBody>
          <a:bodyPr>
            <a:normAutofit/>
          </a:bodyPr>
          <a:lstStyle/>
          <a:p>
            <a:r>
              <a:rPr lang="en-US" sz="7200" b="1" dirty="0"/>
              <a:t>Castle: </a:t>
            </a:r>
            <a:r>
              <a:rPr lang="en-US" sz="6000" b="1" dirty="0" err="1"/>
              <a:t>lâu</a:t>
            </a:r>
            <a:r>
              <a:rPr lang="en-US" sz="6000" b="1" dirty="0"/>
              <a:t> </a:t>
            </a:r>
            <a:r>
              <a:rPr lang="en-US" sz="6000" b="1" dirty="0" err="1"/>
              <a:t>đài</a:t>
            </a:r>
            <a:endParaRPr lang="en-US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7D25E0-B107-1F4B-B884-A9F401EE86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468" y="1857376"/>
            <a:ext cx="10267064" cy="5000624"/>
          </a:xfrm>
          <a:prstGeom prst="rect">
            <a:avLst/>
          </a:prstGeom>
        </p:spPr>
      </p:pic>
      <p:sp>
        <p:nvSpPr>
          <p:cNvPr id="5" name="Left Arrow 4">
            <a:hlinkClick r:id="rId3" action="ppaction://hlinksldjump"/>
            <a:extLst>
              <a:ext uri="{FF2B5EF4-FFF2-40B4-BE49-F238E27FC236}">
                <a16:creationId xmlns:a16="http://schemas.microsoft.com/office/drawing/2014/main" id="{AFCDA0D2-0C36-9248-8DBC-9028AE4700FB}"/>
              </a:ext>
            </a:extLst>
          </p:cNvPr>
          <p:cNvSpPr/>
          <p:nvPr/>
        </p:nvSpPr>
        <p:spPr>
          <a:xfrm>
            <a:off x="10472738" y="157163"/>
            <a:ext cx="1457325" cy="857250"/>
          </a:xfrm>
          <a:prstGeom prst="leftArrow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>
            <a:scene3d>
              <a:camera prst="perspectiveLef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/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8357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0AD42-2ED4-E341-9DE6-CEA59648F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 </a:t>
            </a:r>
            <a:br>
              <a:rPr lang="en-US" dirty="0"/>
            </a:br>
            <a:r>
              <a:rPr lang="en-US" sz="8000" b="1" dirty="0"/>
              <a:t>Loch : </a:t>
            </a:r>
            <a:r>
              <a:rPr lang="en-US" sz="6700" b="1" dirty="0" err="1"/>
              <a:t>hồ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50F90E-F1C5-C649-932B-C1674A2ED1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923" y="1971675"/>
            <a:ext cx="10504153" cy="4886325"/>
          </a:xfrm>
          <a:prstGeom prst="rect">
            <a:avLst/>
          </a:prstGeom>
        </p:spPr>
      </p:pic>
      <p:sp>
        <p:nvSpPr>
          <p:cNvPr id="5" name="Left Arrow 4">
            <a:hlinkClick r:id="rId3" action="ppaction://hlinksldjump"/>
            <a:extLst>
              <a:ext uri="{FF2B5EF4-FFF2-40B4-BE49-F238E27FC236}">
                <a16:creationId xmlns:a16="http://schemas.microsoft.com/office/drawing/2014/main" id="{B127915B-2736-894F-94E5-9A0BFD5AF636}"/>
              </a:ext>
            </a:extLst>
          </p:cNvPr>
          <p:cNvSpPr/>
          <p:nvPr/>
        </p:nvSpPr>
        <p:spPr>
          <a:xfrm>
            <a:off x="10472738" y="157163"/>
            <a:ext cx="1457325" cy="857250"/>
          </a:xfrm>
          <a:prstGeom prst="leftArrow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>
            <a:scene3d>
              <a:camera prst="perspectiveLef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/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94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108D2-7DC1-8D4F-9D05-F4C314FC2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sz="8000" b="1" dirty="0"/>
              <a:t>Monument: </a:t>
            </a:r>
            <a:r>
              <a:rPr lang="en-US" sz="6700" b="1" dirty="0" err="1"/>
              <a:t>đài</a:t>
            </a:r>
            <a:r>
              <a:rPr lang="en-US" sz="6700" b="1" dirty="0"/>
              <a:t> </a:t>
            </a:r>
            <a:r>
              <a:rPr lang="en-US" sz="6700" b="1" dirty="0" err="1"/>
              <a:t>kỷ</a:t>
            </a:r>
            <a:r>
              <a:rPr lang="en-US" sz="6700" b="1" dirty="0"/>
              <a:t> </a:t>
            </a:r>
            <a:r>
              <a:rPr lang="en-US" sz="6700" b="1" dirty="0" err="1"/>
              <a:t>niệm</a:t>
            </a:r>
            <a:r>
              <a:rPr lang="en-US" sz="6700" b="1" dirty="0"/>
              <a:t> 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E61A29-FB8E-2342-83A0-9D17E8612B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162" y="1885950"/>
            <a:ext cx="10379676" cy="4972050"/>
          </a:xfrm>
          <a:prstGeom prst="rect">
            <a:avLst/>
          </a:prstGeom>
        </p:spPr>
      </p:pic>
      <p:sp>
        <p:nvSpPr>
          <p:cNvPr id="5" name="Left Arrow 4">
            <a:hlinkClick r:id="rId3" action="ppaction://hlinksldjump"/>
            <a:extLst>
              <a:ext uri="{FF2B5EF4-FFF2-40B4-BE49-F238E27FC236}">
                <a16:creationId xmlns:a16="http://schemas.microsoft.com/office/drawing/2014/main" id="{0B086BC1-01D6-C149-A354-E6C80D3F0AF0}"/>
              </a:ext>
            </a:extLst>
          </p:cNvPr>
          <p:cNvSpPr/>
          <p:nvPr/>
        </p:nvSpPr>
        <p:spPr>
          <a:xfrm>
            <a:off x="10472738" y="157163"/>
            <a:ext cx="1457325" cy="857250"/>
          </a:xfrm>
          <a:prstGeom prst="leftArrow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>
            <a:scene3d>
              <a:camera prst="perspectiveLef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/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5376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44C36-40EC-AB48-BA41-F24A7F918D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 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sz="8000" b="1" dirty="0"/>
              <a:t>State: </a:t>
            </a:r>
            <a:r>
              <a:rPr lang="en-US" sz="6700" b="1" dirty="0"/>
              <a:t>bang  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/>
            </a:r>
            <a:br>
              <a:rPr lang="en-US" b="1" dirty="0"/>
            </a:br>
            <a:endParaRPr lang="en-US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76EDBE-D8A8-0E41-B684-B19E08D1D5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217" y="1900238"/>
            <a:ext cx="10493566" cy="4957762"/>
          </a:xfrm>
          <a:prstGeom prst="rect">
            <a:avLst/>
          </a:prstGeom>
        </p:spPr>
      </p:pic>
      <p:sp>
        <p:nvSpPr>
          <p:cNvPr id="5" name="Left Arrow 4">
            <a:hlinkClick r:id="rId3" action="ppaction://hlinksldjump"/>
            <a:extLst>
              <a:ext uri="{FF2B5EF4-FFF2-40B4-BE49-F238E27FC236}">
                <a16:creationId xmlns:a16="http://schemas.microsoft.com/office/drawing/2014/main" id="{2378D447-2319-8E4D-8040-94FBBC9C78C2}"/>
              </a:ext>
            </a:extLst>
          </p:cNvPr>
          <p:cNvSpPr/>
          <p:nvPr/>
        </p:nvSpPr>
        <p:spPr>
          <a:xfrm>
            <a:off x="10472738" y="157163"/>
            <a:ext cx="1457325" cy="857250"/>
          </a:xfrm>
          <a:prstGeom prst="leftArrow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>
            <a:scene3d>
              <a:camera prst="perspectiveLef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/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1125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9D0B0-F7E2-E843-8B46-52DD710F0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888" y="336550"/>
            <a:ext cx="11168062" cy="1325563"/>
          </a:xfrm>
        </p:spPr>
        <p:txBody>
          <a:bodyPr>
            <a:noAutofit/>
          </a:bodyPr>
          <a:lstStyle/>
          <a:p>
            <a:r>
              <a:rPr lang="en-US" sz="7200" b="1" dirty="0"/>
              <a:t>Cattle </a:t>
            </a:r>
            <a:r>
              <a:rPr lang="en-US" sz="7200" b="1" dirty="0" err="1"/>
              <a:t>station:</a:t>
            </a:r>
            <a:r>
              <a:rPr lang="en-US" sz="6000" b="1" dirty="0" err="1"/>
              <a:t>trại</a:t>
            </a:r>
            <a:r>
              <a:rPr lang="en-US" sz="6000" b="1" dirty="0"/>
              <a:t> </a:t>
            </a:r>
            <a:r>
              <a:rPr lang="en-US" sz="6000" b="1" dirty="0" err="1"/>
              <a:t>nuôi</a:t>
            </a:r>
            <a:r>
              <a:rPr lang="en-US" sz="6000" b="1" dirty="0"/>
              <a:t> </a:t>
            </a:r>
            <a:r>
              <a:rPr lang="en-US" sz="6000" b="1" dirty="0" err="1"/>
              <a:t>gia</a:t>
            </a:r>
            <a:r>
              <a:rPr lang="en-US" sz="6000" b="1" dirty="0"/>
              <a:t> </a:t>
            </a:r>
            <a:r>
              <a:rPr lang="en-US" sz="6000" b="1" dirty="0" err="1"/>
              <a:t>súc</a:t>
            </a:r>
            <a:r>
              <a:rPr lang="en-US" sz="6000" b="1" dirty="0"/>
              <a:t>  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AB2FB7-1C10-624C-A0C8-31084F5801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301" y="1785938"/>
            <a:ext cx="10379398" cy="5072062"/>
          </a:xfrm>
          <a:prstGeom prst="rect">
            <a:avLst/>
          </a:prstGeom>
        </p:spPr>
      </p:pic>
      <p:sp>
        <p:nvSpPr>
          <p:cNvPr id="8" name="Left Arrow 7">
            <a:hlinkClick r:id="rId3" action="ppaction://hlinksldjump"/>
            <a:extLst>
              <a:ext uri="{FF2B5EF4-FFF2-40B4-BE49-F238E27FC236}">
                <a16:creationId xmlns:a16="http://schemas.microsoft.com/office/drawing/2014/main" id="{18442D1C-E00F-8B46-8167-124D47DC82BB}"/>
              </a:ext>
            </a:extLst>
          </p:cNvPr>
          <p:cNvSpPr/>
          <p:nvPr/>
        </p:nvSpPr>
        <p:spPr>
          <a:xfrm>
            <a:off x="10472738" y="157163"/>
            <a:ext cx="1457325" cy="857250"/>
          </a:xfrm>
          <a:prstGeom prst="leftArrow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>
            <a:scene3d>
              <a:camera prst="perspectiveLef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/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2996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F5541171-39AA-0942-A21C-8B2A045C96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904" y="1068779"/>
            <a:ext cx="10628415" cy="300445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66401D5-238F-9348-BD8A-429341538F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4405" y="4013860"/>
            <a:ext cx="10331533" cy="284414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4A5D255A-9E1A-A84A-B09E-8FCE9EEC5C91}"/>
              </a:ext>
            </a:extLst>
          </p:cNvPr>
          <p:cNvSpPr txBox="1"/>
          <p:nvPr/>
        </p:nvSpPr>
        <p:spPr>
          <a:xfrm>
            <a:off x="154381" y="688769"/>
            <a:ext cx="1141218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C00000"/>
                </a:solidFill>
              </a:rPr>
              <a:t>1</a:t>
            </a:r>
            <a:r>
              <a:rPr lang="en-US" b="1" dirty="0">
                <a:solidFill>
                  <a:srgbClr val="FF0000"/>
                </a:solidFill>
                <a:latin typeface="+mj-lt"/>
              </a:rPr>
              <a:t>. </a:t>
            </a:r>
            <a:r>
              <a:rPr lang="en-US" b="1" dirty="0">
                <a:latin typeface="+mj-lt"/>
              </a:rPr>
              <a:t>Complete the sentences with the correct forms of the verbs (present simple, present continuous or present perfect).</a:t>
            </a:r>
            <a:r>
              <a:rPr lang="en-US" sz="1600" b="1" dirty="0">
                <a:latin typeface="+mj-lt"/>
              </a:rPr>
              <a:t/>
            </a:r>
            <a:br>
              <a:rPr lang="en-US" sz="1600" b="1" dirty="0">
                <a:latin typeface="+mj-lt"/>
              </a:rPr>
            </a:br>
            <a:r>
              <a:rPr lang="en-US" sz="1600" b="1" dirty="0">
                <a:latin typeface="+mj-lt"/>
              </a:rPr>
              <a:t/>
            </a:r>
            <a:br>
              <a:rPr lang="en-US" sz="1600" b="1" dirty="0">
                <a:latin typeface="+mj-lt"/>
              </a:rPr>
            </a:br>
            <a:endParaRPr lang="en-US" sz="1600" b="1" dirty="0">
              <a:latin typeface="+mj-lt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BAB4F08-2569-FD40-829E-02D75266A697}"/>
              </a:ext>
            </a:extLst>
          </p:cNvPr>
          <p:cNvSpPr txBox="1"/>
          <p:nvPr/>
        </p:nvSpPr>
        <p:spPr>
          <a:xfrm>
            <a:off x="1959429" y="3420094"/>
            <a:ext cx="13300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FF0000"/>
                </a:solidFill>
                <a:latin typeface="+mj-lt"/>
              </a:rPr>
              <a:t>has served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4A17AB4-5809-E544-B944-129F53B51865}"/>
              </a:ext>
            </a:extLst>
          </p:cNvPr>
          <p:cNvSpPr txBox="1"/>
          <p:nvPr/>
        </p:nvSpPr>
        <p:spPr>
          <a:xfrm>
            <a:off x="6412676" y="3586348"/>
            <a:ext cx="14250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FF0000"/>
                </a:solidFill>
                <a:latin typeface="+mj-lt"/>
              </a:rPr>
              <a:t> </a:t>
            </a:r>
            <a:r>
              <a:rPr lang="en-US" sz="1400" b="1" dirty="0">
                <a:solidFill>
                  <a:srgbClr val="FF0000"/>
                </a:solidFill>
                <a:latin typeface="+mj-lt"/>
              </a:rPr>
              <a:t>is increasing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88F5B5A-8E79-0B45-99B2-6FDBC70A0984}"/>
              </a:ext>
            </a:extLst>
          </p:cNvPr>
          <p:cNvSpPr txBox="1"/>
          <p:nvPr/>
        </p:nvSpPr>
        <p:spPr>
          <a:xfrm>
            <a:off x="8550233" y="3562597"/>
            <a:ext cx="147254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 err="1">
                <a:solidFill>
                  <a:srgbClr val="FF0000"/>
                </a:solidFill>
                <a:latin typeface="+mj-lt"/>
              </a:rPr>
              <a:t>symbolises</a:t>
            </a:r>
            <a:endParaRPr lang="en-US" sz="1600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15B3CCF-FAE3-AD4D-A837-F1615CD1FF1A}"/>
              </a:ext>
            </a:extLst>
          </p:cNvPr>
          <p:cNvSpPr txBox="1"/>
          <p:nvPr/>
        </p:nvSpPr>
        <p:spPr>
          <a:xfrm>
            <a:off x="1579418" y="6365174"/>
            <a:ext cx="7006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FF0000"/>
                </a:solidFill>
                <a:latin typeface="+mj-lt"/>
              </a:rPr>
              <a:t>form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870DCC7-9830-6545-8288-65DF9A1C0C62}"/>
              </a:ext>
            </a:extLst>
          </p:cNvPr>
          <p:cNvSpPr txBox="1"/>
          <p:nvPr/>
        </p:nvSpPr>
        <p:spPr>
          <a:xfrm>
            <a:off x="5676405" y="6080166"/>
            <a:ext cx="16506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rgbClr val="FF0000"/>
                </a:solidFill>
                <a:latin typeface="+mj-lt"/>
              </a:rPr>
              <a:t>has celebrated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6312A98-1205-8B4B-B423-FC2D98D12CDF}"/>
              </a:ext>
            </a:extLst>
          </p:cNvPr>
          <p:cNvSpPr txBox="1"/>
          <p:nvPr/>
        </p:nvSpPr>
        <p:spPr>
          <a:xfrm>
            <a:off x="9856519" y="6020790"/>
            <a:ext cx="8787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FF0000"/>
                </a:solidFill>
                <a:latin typeface="+mj-lt"/>
              </a:rPr>
              <a:t> is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9F84D52-F1C3-1546-B020-2E6D1EF62CBD}"/>
              </a:ext>
            </a:extLst>
          </p:cNvPr>
          <p:cNvSpPr txBox="1"/>
          <p:nvPr/>
        </p:nvSpPr>
        <p:spPr>
          <a:xfrm>
            <a:off x="308758" y="83128"/>
            <a:ext cx="395448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accent2"/>
                </a:solidFill>
              </a:rPr>
              <a:t>Grammar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7698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6725F6-5789-E740-B04A-D922661202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00089"/>
            <a:ext cx="12192000" cy="6157912"/>
          </a:xfr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7CCD450-580F-8A4D-A6B2-3AA12E440238}"/>
              </a:ext>
            </a:extLst>
          </p:cNvPr>
          <p:cNvSpPr txBox="1">
            <a:spLocks/>
          </p:cNvSpPr>
          <p:nvPr/>
        </p:nvSpPr>
        <p:spPr>
          <a:xfrm>
            <a:off x="766763" y="185738"/>
            <a:ext cx="10515600" cy="9001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b="1" dirty="0">
                <a:solidFill>
                  <a:srgbClr val="C00000"/>
                </a:solidFill>
                <a:latin typeface="+mn-lt"/>
              </a:rPr>
              <a:t>2</a:t>
            </a:r>
            <a:r>
              <a:rPr lang="en-US" sz="2400" dirty="0"/>
              <a:t>.</a:t>
            </a:r>
            <a:r>
              <a:rPr lang="en-US" sz="2200" dirty="0"/>
              <a:t> </a:t>
            </a:r>
            <a:r>
              <a:rPr lang="en-US" sz="2000" dirty="0">
                <a:latin typeface="+mn-lt"/>
              </a:rPr>
              <a:t>Four of the underlined verbs in the passage are incorrect in tense. Find and correct them.</a:t>
            </a:r>
            <a:br>
              <a:rPr lang="en-US" sz="2000" dirty="0">
                <a:latin typeface="+mn-lt"/>
              </a:rPr>
            </a:br>
            <a:r>
              <a:rPr lang="en-US" sz="2000" dirty="0">
                <a:latin typeface="+mn-lt"/>
              </a:rPr>
              <a:t/>
            </a:r>
            <a:br>
              <a:rPr lang="en-US" sz="2000" dirty="0">
                <a:latin typeface="+mn-lt"/>
              </a:rPr>
            </a:br>
            <a:endParaRPr lang="en-US" sz="2000" dirty="0"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9FF9E0-9E95-4143-B47C-5282067FEADB}"/>
              </a:ext>
            </a:extLst>
          </p:cNvPr>
          <p:cNvSpPr txBox="1"/>
          <p:nvPr/>
        </p:nvSpPr>
        <p:spPr>
          <a:xfrm>
            <a:off x="5629275" y="4812388"/>
            <a:ext cx="67341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The four incorrect verbs are numbers            ,           ,           and           .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en-US" b="1" dirty="0"/>
              <a:t>Correct answers:</a:t>
            </a:r>
            <a:br>
              <a:rPr lang="en-US" b="1" dirty="0"/>
            </a:br>
            <a:r>
              <a:rPr lang="en-US" b="1" dirty="0"/>
              <a:t>1.  </a:t>
            </a:r>
            <a:br>
              <a:rPr lang="en-US" b="1" dirty="0"/>
            </a:br>
            <a:r>
              <a:rPr lang="en-US" b="1" dirty="0"/>
              <a:t>2. </a:t>
            </a:r>
            <a:br>
              <a:rPr lang="en-US" b="1" dirty="0"/>
            </a:br>
            <a:r>
              <a:rPr lang="en-US" b="1" dirty="0"/>
              <a:t>3. </a:t>
            </a:r>
            <a:br>
              <a:rPr lang="en-US" b="1" dirty="0"/>
            </a:br>
            <a:r>
              <a:rPr lang="en-US" b="1" dirty="0"/>
              <a:t>4. 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06741442-1632-0844-8E6B-2C8589B85B99}"/>
              </a:ext>
            </a:extLst>
          </p:cNvPr>
          <p:cNvSpPr txBox="1">
            <a:spLocks/>
          </p:cNvSpPr>
          <p:nvPr/>
        </p:nvSpPr>
        <p:spPr>
          <a:xfrm>
            <a:off x="0" y="1800225"/>
            <a:ext cx="5672138" cy="48006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400" dirty="0"/>
              <a:t>California (1) </a:t>
            </a:r>
            <a:r>
              <a:rPr lang="en-US" sz="2400" u="sng" dirty="0"/>
              <a:t>is</a:t>
            </a:r>
            <a:r>
              <a:rPr lang="en-US" sz="2400" dirty="0"/>
              <a:t> home to the most iconic theme park in the world – Disneyland. Over 670 million people (2) </a:t>
            </a:r>
            <a:r>
              <a:rPr lang="en-US" sz="2400" u="sng" dirty="0"/>
              <a:t>visit</a:t>
            </a:r>
            <a:r>
              <a:rPr lang="en-US" sz="2400" dirty="0"/>
              <a:t> it since it opened in 1955, and the number (3) </a:t>
            </a:r>
            <a:r>
              <a:rPr lang="en-US" sz="2400" u="sng" dirty="0"/>
              <a:t>increases</a:t>
            </a:r>
            <a:r>
              <a:rPr lang="en-US" sz="2400" dirty="0"/>
              <a:t> fast. Different kinds of entertainment (4) </a:t>
            </a:r>
            <a:r>
              <a:rPr lang="en-US" sz="2400" u="sng" dirty="0"/>
              <a:t>are provided</a:t>
            </a:r>
            <a:r>
              <a:rPr lang="en-US" sz="2400" dirty="0"/>
              <a:t> throughout the park. </a:t>
            </a:r>
            <a:r>
              <a:rPr lang="en-US" sz="2400" i="1" dirty="0"/>
              <a:t>Mickey’s </a:t>
            </a:r>
            <a:r>
              <a:rPr lang="en-US" sz="2400" i="1" dirty="0" err="1"/>
              <a:t>Soundsational</a:t>
            </a:r>
            <a:r>
              <a:rPr lang="en-US" sz="2400" i="1" dirty="0"/>
              <a:t> Parade</a:t>
            </a:r>
            <a:r>
              <a:rPr lang="en-US" sz="2400" dirty="0"/>
              <a:t>, the most popular event, (5) </a:t>
            </a:r>
            <a:r>
              <a:rPr lang="en-US" sz="2400" u="sng" dirty="0"/>
              <a:t>has </a:t>
            </a:r>
            <a:r>
              <a:rPr lang="en-US" sz="2400" u="sng" dirty="0" err="1"/>
              <a:t>celebrated</a:t>
            </a:r>
            <a:r>
              <a:rPr lang="en-US" sz="2400" dirty="0" err="1"/>
              <a:t>music</a:t>
            </a:r>
            <a:r>
              <a:rPr lang="en-US" sz="2400" dirty="0"/>
              <a:t> from famous Disney films. In the parade, well-known Disney characters (6) </a:t>
            </a:r>
            <a:r>
              <a:rPr lang="en-US" sz="2400" u="sng" dirty="0"/>
              <a:t>march</a:t>
            </a:r>
            <a:r>
              <a:rPr lang="en-US" sz="2400" dirty="0"/>
              <a:t> along the street, either on floats or on foot. They (7) </a:t>
            </a:r>
            <a:r>
              <a:rPr lang="en-US" sz="2400" u="sng" dirty="0"/>
              <a:t>are dancing</a:t>
            </a:r>
            <a:r>
              <a:rPr lang="en-US" sz="2400" dirty="0"/>
              <a:t> along with the music, greet visitors, talk with children and pose for photos. Everybody (8) </a:t>
            </a:r>
            <a:r>
              <a:rPr lang="en-US" sz="2400" u="sng" dirty="0"/>
              <a:t>is</a:t>
            </a:r>
            <a:r>
              <a:rPr lang="en-US" sz="2400" dirty="0"/>
              <a:t> welcome to join in the fun.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B992CFB-834E-E545-9837-02AE3BAE6904}"/>
              </a:ext>
            </a:extLst>
          </p:cNvPr>
          <p:cNvSpPr txBox="1"/>
          <p:nvPr/>
        </p:nvSpPr>
        <p:spPr>
          <a:xfrm>
            <a:off x="0" y="857250"/>
            <a:ext cx="59721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 dirty="0">
                <a:solidFill>
                  <a:schemeClr val="bg1"/>
                </a:solidFill>
                <a:latin typeface="Segoe Print" panose="02000800000000000000" pitchFamily="2" charset="0"/>
              </a:rPr>
              <a:t>DISNEYLAND</a:t>
            </a:r>
            <a:endParaRPr lang="en-US" sz="60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0EBA169-816D-DC47-8FC5-A6C1D9BBF8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43403">
            <a:off x="6538293" y="2092033"/>
            <a:ext cx="5575283" cy="241458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BEAEF10-D1D4-274D-91BC-EA68F6995E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377238">
            <a:off x="5774404" y="658490"/>
            <a:ext cx="3857626" cy="1954253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D6BE871-D177-1745-B4CE-EA686695F452}"/>
              </a:ext>
            </a:extLst>
          </p:cNvPr>
          <p:cNvCxnSpPr>
            <a:cxnSpLocks/>
          </p:cNvCxnSpPr>
          <p:nvPr/>
        </p:nvCxnSpPr>
        <p:spPr>
          <a:xfrm>
            <a:off x="5643563" y="728663"/>
            <a:ext cx="0" cy="6129337"/>
          </a:xfrm>
          <a:prstGeom prst="line">
            <a:avLst/>
          </a:prstGeom>
          <a:ln w="9525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21A8CDCB-1718-AA42-957B-227175FBDCC1}"/>
              </a:ext>
            </a:extLst>
          </p:cNvPr>
          <p:cNvSpPr txBox="1"/>
          <p:nvPr/>
        </p:nvSpPr>
        <p:spPr>
          <a:xfrm>
            <a:off x="9401176" y="4814888"/>
            <a:ext cx="4143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292CA30-AE0D-5D4B-AED1-3DBA9B525358}"/>
              </a:ext>
            </a:extLst>
          </p:cNvPr>
          <p:cNvSpPr txBox="1"/>
          <p:nvPr/>
        </p:nvSpPr>
        <p:spPr>
          <a:xfrm>
            <a:off x="10072688" y="4814888"/>
            <a:ext cx="5286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0A47419-AB27-5240-BF45-9AD78CDC0694}"/>
              </a:ext>
            </a:extLst>
          </p:cNvPr>
          <p:cNvSpPr txBox="1"/>
          <p:nvPr/>
        </p:nvSpPr>
        <p:spPr>
          <a:xfrm>
            <a:off x="10701338" y="4800600"/>
            <a:ext cx="3857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628F014-B15F-6F47-84A3-F36FD7A96ED2}"/>
              </a:ext>
            </a:extLst>
          </p:cNvPr>
          <p:cNvSpPr txBox="1"/>
          <p:nvPr/>
        </p:nvSpPr>
        <p:spPr>
          <a:xfrm>
            <a:off x="11615738" y="4814888"/>
            <a:ext cx="3857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7BB4916-46F5-FF41-AC36-7FFA0C17EAA9}"/>
              </a:ext>
            </a:extLst>
          </p:cNvPr>
          <p:cNvSpPr txBox="1"/>
          <p:nvPr/>
        </p:nvSpPr>
        <p:spPr>
          <a:xfrm>
            <a:off x="5900737" y="5614988"/>
            <a:ext cx="16430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have visited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63FFFCE-81FE-A047-9505-3FAAA54AD430}"/>
              </a:ext>
            </a:extLst>
          </p:cNvPr>
          <p:cNvSpPr txBox="1"/>
          <p:nvPr/>
        </p:nvSpPr>
        <p:spPr>
          <a:xfrm>
            <a:off x="5872162" y="5900738"/>
            <a:ext cx="167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is increasing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D9B16C2-B6BC-5E44-BE32-38CC2E9D04FE}"/>
              </a:ext>
            </a:extLst>
          </p:cNvPr>
          <p:cNvSpPr txBox="1"/>
          <p:nvPr/>
        </p:nvSpPr>
        <p:spPr>
          <a:xfrm>
            <a:off x="5886450" y="6143626"/>
            <a:ext cx="15287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celebrates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99BFC02-287C-E74D-8CE3-6C1438C665AB}"/>
              </a:ext>
            </a:extLst>
          </p:cNvPr>
          <p:cNvSpPr txBox="1"/>
          <p:nvPr/>
        </p:nvSpPr>
        <p:spPr>
          <a:xfrm>
            <a:off x="5886450" y="6457890"/>
            <a:ext cx="14573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dance</a:t>
            </a:r>
          </a:p>
        </p:txBody>
      </p:sp>
    </p:spTree>
    <p:extLst>
      <p:ext uri="{BB962C8B-B14F-4D97-AF65-F5344CB8AC3E}">
        <p14:creationId xmlns:p14="http://schemas.microsoft.com/office/powerpoint/2010/main" val="2283597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  <p:bldP spid="27" grpId="0"/>
      <p:bldP spid="28" grpId="0"/>
      <p:bldP spid="29" grpId="0"/>
      <p:bldP spid="3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3F5E46-268C-5B4B-BAD0-A14832DC9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449" y="750888"/>
            <a:ext cx="6143626" cy="534988"/>
          </a:xfrm>
        </p:spPr>
        <p:txBody>
          <a:bodyPr>
            <a:normAutofit fontScale="90000"/>
          </a:bodyPr>
          <a:lstStyle/>
          <a:p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/>
            </a:r>
            <a:br>
              <a:rPr lang="en-US" b="1" dirty="0"/>
            </a:br>
            <a:r>
              <a:rPr lang="en-US" sz="3300" b="1" dirty="0">
                <a:solidFill>
                  <a:srgbClr val="C00000"/>
                </a:solidFill>
                <a:latin typeface="+mn-lt"/>
              </a:rPr>
              <a:t>3a. </a:t>
            </a:r>
            <a:r>
              <a:rPr lang="en-US" sz="3100" b="1" dirty="0">
                <a:latin typeface="+mn-lt"/>
              </a:rPr>
              <a:t>Read the schedule and underline the verbs in the sentences describing the activities.</a:t>
            </a:r>
            <a:br>
              <a:rPr lang="en-US" sz="3100" b="1" dirty="0">
                <a:latin typeface="+mn-lt"/>
              </a:rPr>
            </a:br>
            <a:r>
              <a:rPr lang="en-US" sz="2200" b="1" dirty="0">
                <a:latin typeface="+mn-lt"/>
              </a:rPr>
              <a:t/>
            </a:r>
            <a:br>
              <a:rPr lang="en-US" sz="2200" b="1" dirty="0">
                <a:latin typeface="+mn-lt"/>
              </a:rPr>
            </a:b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9BD303-2FDB-F84F-8989-B74FD8BE70B3}"/>
              </a:ext>
            </a:extLst>
          </p:cNvPr>
          <p:cNvSpPr txBox="1"/>
          <p:nvPr/>
        </p:nvSpPr>
        <p:spPr>
          <a:xfrm>
            <a:off x="0" y="2543177"/>
            <a:ext cx="59864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1. The Debating Competition takes place in the Main Hall on April 3</a:t>
            </a:r>
            <a:r>
              <a:rPr lang="en-US" sz="2400" baseline="30000" dirty="0"/>
              <a:t>rd</a:t>
            </a:r>
            <a:r>
              <a:rPr lang="en-US" sz="2400" dirty="0"/>
              <a:t>.</a:t>
            </a:r>
          </a:p>
          <a:p>
            <a:r>
              <a:rPr lang="en-US" sz="2400" dirty="0"/>
              <a:t>2. The bus for excursion to the chocolate factory leaves at 8.00 am on April 14</a:t>
            </a:r>
            <a:r>
              <a:rPr lang="en-US" sz="2400" baseline="30000" dirty="0"/>
              <a:t>th</a:t>
            </a:r>
            <a:r>
              <a:rPr lang="en-US" sz="2400" dirty="0"/>
              <a:t>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DEB773F-9A41-8B40-ABC0-D88099D607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9267" y="0"/>
            <a:ext cx="6072733" cy="685800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860AAB5-A10F-D748-94F2-7B309ACC9E63}"/>
              </a:ext>
            </a:extLst>
          </p:cNvPr>
          <p:cNvCxnSpPr>
            <a:cxnSpLocks/>
          </p:cNvCxnSpPr>
          <p:nvPr/>
        </p:nvCxnSpPr>
        <p:spPr>
          <a:xfrm>
            <a:off x="3700463" y="2914650"/>
            <a:ext cx="6777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E1BFDBF-AB91-F340-97E1-B3225302300A}"/>
              </a:ext>
            </a:extLst>
          </p:cNvPr>
          <p:cNvCxnSpPr/>
          <p:nvPr/>
        </p:nvCxnSpPr>
        <p:spPr>
          <a:xfrm>
            <a:off x="1000125" y="4043363"/>
            <a:ext cx="8001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5916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B1A38-48FE-C140-9878-3B80EB262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762" y="-192087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rgbClr val="C00000"/>
                </a:solidFill>
                <a:latin typeface="+mn-lt"/>
              </a:rPr>
              <a:t>3b.</a:t>
            </a:r>
            <a:r>
              <a:rPr lang="en-US" b="1" dirty="0"/>
              <a:t> </a:t>
            </a:r>
            <a:r>
              <a:rPr lang="en-US" sz="4000" b="1" dirty="0">
                <a:latin typeface="+mn-lt"/>
              </a:rPr>
              <a:t>Work in groups. Discuss the questions.</a:t>
            </a:r>
            <a:endParaRPr lang="en-US" sz="4000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5B5C8-39D8-2643-8AB8-C6A68558EF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150" y="838119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US" sz="3200" dirty="0"/>
              <a:t>1.What time do the sentences refer to: the present or the future?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r>
              <a:rPr lang="en-US" sz="3200" dirty="0"/>
              <a:t>2.What tense are the verbs in the sentences?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C13D2A-E09A-094E-BD91-7480CE530A6B}"/>
              </a:ext>
            </a:extLst>
          </p:cNvPr>
          <p:cNvSpPr txBox="1"/>
          <p:nvPr/>
        </p:nvSpPr>
        <p:spPr>
          <a:xfrm>
            <a:off x="449593" y="1832326"/>
            <a:ext cx="29705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highlight>
                  <a:srgbClr val="FFFF00"/>
                </a:highlight>
              </a:rPr>
              <a:t>The future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911675-C1EE-7D4C-A296-D4C6A9FF36A3}"/>
              </a:ext>
            </a:extLst>
          </p:cNvPr>
          <p:cNvSpPr txBox="1"/>
          <p:nvPr/>
        </p:nvSpPr>
        <p:spPr>
          <a:xfrm>
            <a:off x="467777" y="3593770"/>
            <a:ext cx="4557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highlight>
                  <a:srgbClr val="FFFF00"/>
                </a:highlight>
              </a:rPr>
              <a:t>The</a:t>
            </a:r>
            <a:r>
              <a:rPr lang="en-US" sz="3600" dirty="0">
                <a:highlight>
                  <a:srgbClr val="FFFF00"/>
                </a:highlight>
              </a:rPr>
              <a:t> </a:t>
            </a:r>
            <a:r>
              <a:rPr lang="en-US" sz="3600" b="1" dirty="0">
                <a:highlight>
                  <a:srgbClr val="FFFF00"/>
                </a:highlight>
              </a:rPr>
              <a:t>present</a:t>
            </a:r>
            <a:r>
              <a:rPr lang="en-US" sz="3600" dirty="0">
                <a:highlight>
                  <a:srgbClr val="FFFF00"/>
                </a:highlight>
              </a:rPr>
              <a:t> </a:t>
            </a:r>
            <a:r>
              <a:rPr lang="en-US" sz="3600" b="1" dirty="0">
                <a:highlight>
                  <a:srgbClr val="FFFF00"/>
                </a:highlight>
              </a:rPr>
              <a:t>simple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F035267-1E9D-AC43-A970-D991A9CAD8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5174" y="3574472"/>
            <a:ext cx="5826826" cy="3383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601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0BCE1-9636-8346-A5B3-212CB62C6A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7999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sz="3600" b="1" dirty="0">
                <a:solidFill>
                  <a:srgbClr val="C00000"/>
                </a:solidFill>
                <a:latin typeface="+mn-lt"/>
              </a:rPr>
              <a:t>4.</a:t>
            </a:r>
            <a:r>
              <a:rPr lang="en-US" sz="2800" b="1" dirty="0">
                <a:solidFill>
                  <a:srgbClr val="C00000"/>
                </a:solidFill>
                <a:latin typeface="+mn-lt"/>
              </a:rPr>
              <a:t> </a:t>
            </a:r>
            <a:r>
              <a:rPr lang="en-US" sz="3100" dirty="0">
                <a:latin typeface="+mn-lt"/>
              </a:rPr>
              <a:t>Use the verbs in the box in their correct forms to complete the sentences describing other </a:t>
            </a:r>
            <a:r>
              <a:rPr lang="en-US" sz="3100" dirty="0" err="1">
                <a:latin typeface="+mn-lt"/>
              </a:rPr>
              <a:t>activitiec</a:t>
            </a:r>
            <a:r>
              <a:rPr lang="en-US" sz="3100" dirty="0">
                <a:latin typeface="+mn-lt"/>
              </a:rPr>
              <a:t> in </a:t>
            </a:r>
            <a:r>
              <a:rPr lang="en-US" sz="3600" b="1" dirty="0">
                <a:solidFill>
                  <a:srgbClr val="C00000"/>
                </a:solidFill>
                <a:latin typeface="+mn-lt"/>
              </a:rPr>
              <a:t>3a.</a:t>
            </a:r>
            <a:r>
              <a:rPr lang="en-US" sz="2400" dirty="0">
                <a:latin typeface="+mn-lt"/>
              </a:rPr>
              <a:t/>
            </a:r>
            <a:br>
              <a:rPr lang="en-US" sz="2400" dirty="0">
                <a:latin typeface="+mn-lt"/>
              </a:rPr>
            </a:br>
            <a:r>
              <a:rPr lang="en-US" sz="2000" dirty="0">
                <a:latin typeface="+mn-lt"/>
              </a:rPr>
              <a:t/>
            </a:r>
            <a:br>
              <a:rPr lang="en-US" sz="2000" dirty="0">
                <a:latin typeface="+mn-lt"/>
              </a:rPr>
            </a:br>
            <a:endParaRPr lang="en-US" sz="2000" dirty="0"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4D1BC7-D6AA-AF4C-B793-FC8958454215}"/>
              </a:ext>
            </a:extLst>
          </p:cNvPr>
          <p:cNvSpPr txBox="1"/>
          <p:nvPr/>
        </p:nvSpPr>
        <p:spPr>
          <a:xfrm>
            <a:off x="5462589" y="2500312"/>
            <a:ext cx="6729411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1.The Public Speaking session             at 11.15 and 	          at 12.45 in Room 6, Felix Building.</a:t>
            </a:r>
          </a:p>
          <a:p>
            <a:endParaRPr lang="en-US" sz="2000" dirty="0"/>
          </a:p>
          <a:p>
            <a:r>
              <a:rPr lang="en-US" sz="2000" dirty="0"/>
              <a:t>2.The Sports Festival 		 in the sports </a:t>
            </a:r>
            <a:r>
              <a:rPr lang="en-US" sz="2000" dirty="0" err="1"/>
              <a:t>centre</a:t>
            </a:r>
            <a:r>
              <a:rPr lang="en-US" sz="2000" dirty="0"/>
              <a:t> on April 18th. It is a day to promote children’s participation in sports.</a:t>
            </a:r>
          </a:p>
          <a:p>
            <a:endParaRPr lang="en-US" sz="2000" dirty="0"/>
          </a:p>
          <a:p>
            <a:r>
              <a:rPr lang="en-US" sz="2000" dirty="0"/>
              <a:t>3.The Association of School Newspapers 	     the opening of their Journalism Club on April 26th, in the school library.</a:t>
            </a:r>
          </a:p>
          <a:p>
            <a:endParaRPr lang="en-US" sz="2000" dirty="0"/>
          </a:p>
          <a:p>
            <a:r>
              <a:rPr lang="en-US" sz="2000" dirty="0"/>
              <a:t>4.The school library 	   the Photo Exhibition.</a:t>
            </a:r>
          </a:p>
          <a:p>
            <a:endParaRPr lang="en-US" sz="2000" dirty="0"/>
          </a:p>
          <a:p>
            <a:r>
              <a:rPr lang="en-US" sz="2000" dirty="0"/>
              <a:t>5.The Photo Exhibition  	    two days, from the 28th to the 29th of April.</a:t>
            </a:r>
          </a:p>
          <a:p>
            <a:endParaRPr lang="en-US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0AD6D3-3DB3-784D-9FD5-B0E7AB47F508}"/>
              </a:ext>
            </a:extLst>
          </p:cNvPr>
          <p:cNvSpPr txBox="1"/>
          <p:nvPr/>
        </p:nvSpPr>
        <p:spPr>
          <a:xfrm>
            <a:off x="8543925" y="2471738"/>
            <a:ext cx="8572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starts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B42F7A-2E1D-8543-BC2A-229600C6B868}"/>
              </a:ext>
            </a:extLst>
          </p:cNvPr>
          <p:cNvSpPr txBox="1"/>
          <p:nvPr/>
        </p:nvSpPr>
        <p:spPr>
          <a:xfrm>
            <a:off x="7772400" y="3400425"/>
            <a:ext cx="13858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takes place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A8B0EF-8177-244B-A950-560014F06457}"/>
              </a:ext>
            </a:extLst>
          </p:cNvPr>
          <p:cNvSpPr txBox="1"/>
          <p:nvPr/>
        </p:nvSpPr>
        <p:spPr>
          <a:xfrm>
            <a:off x="9615488" y="4629150"/>
            <a:ext cx="1371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 </a:t>
            </a:r>
            <a:r>
              <a:rPr lang="en-US" sz="2000" b="1" dirty="0">
                <a:solidFill>
                  <a:srgbClr val="FF0000"/>
                </a:solidFill>
              </a:rPr>
              <a:t>holds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5EA99E-35DE-374B-9DCB-8BDFFA1E5D5C}"/>
              </a:ext>
            </a:extLst>
          </p:cNvPr>
          <p:cNvSpPr txBox="1"/>
          <p:nvPr/>
        </p:nvSpPr>
        <p:spPr>
          <a:xfrm>
            <a:off x="7558089" y="5529263"/>
            <a:ext cx="13144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 hosts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ADC0523-70EB-564A-9492-7FE978FC51FA}"/>
              </a:ext>
            </a:extLst>
          </p:cNvPr>
          <p:cNvSpPr txBox="1"/>
          <p:nvPr/>
        </p:nvSpPr>
        <p:spPr>
          <a:xfrm>
            <a:off x="7900988" y="6115051"/>
            <a:ext cx="6642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lasts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1D88D2-B439-0643-B479-D4FD53373DC7}"/>
              </a:ext>
            </a:extLst>
          </p:cNvPr>
          <p:cNvSpPr txBox="1"/>
          <p:nvPr/>
        </p:nvSpPr>
        <p:spPr>
          <a:xfrm>
            <a:off x="10601325" y="2500312"/>
            <a:ext cx="12001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finishes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585ED213-4F67-5E4E-BEF5-4B87D0031B52}"/>
              </a:ext>
            </a:extLst>
          </p:cNvPr>
          <p:cNvSpPr/>
          <p:nvPr/>
        </p:nvSpPr>
        <p:spPr>
          <a:xfrm>
            <a:off x="571500" y="1514475"/>
            <a:ext cx="11115675" cy="71437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sz="3200" dirty="0">
                <a:solidFill>
                  <a:schemeClr val="accent2">
                    <a:lumMod val="75000"/>
                  </a:schemeClr>
                </a:solidFill>
              </a:rPr>
              <a:t>        Host       finish	 hold	 	take place 		start		 last</a:t>
            </a:r>
          </a:p>
          <a:p>
            <a:r>
              <a:rPr lang="en-US" dirty="0"/>
              <a:t/>
            </a:r>
            <a:br>
              <a:rPr lang="en-US" dirty="0"/>
            </a:br>
            <a:endParaRPr lang="en-US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61070FD-47C4-3645-B1FF-BC22BCEFAD17}"/>
              </a:ext>
            </a:extLst>
          </p:cNvPr>
          <p:cNvCxnSpPr/>
          <p:nvPr/>
        </p:nvCxnSpPr>
        <p:spPr>
          <a:xfrm>
            <a:off x="8601075" y="2786063"/>
            <a:ext cx="64293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8760D52-752F-5F40-ABF0-68F0583BA1D6}"/>
              </a:ext>
            </a:extLst>
          </p:cNvPr>
          <p:cNvCxnSpPr/>
          <p:nvPr/>
        </p:nvCxnSpPr>
        <p:spPr>
          <a:xfrm>
            <a:off x="10672763" y="2800350"/>
            <a:ext cx="84296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B939965-B8BD-5F4B-8014-00A9F9965C52}"/>
              </a:ext>
            </a:extLst>
          </p:cNvPr>
          <p:cNvCxnSpPr/>
          <p:nvPr/>
        </p:nvCxnSpPr>
        <p:spPr>
          <a:xfrm>
            <a:off x="7715250" y="3729038"/>
            <a:ext cx="138588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92896B7D-FA7D-2346-AC36-A08B594E3C68}"/>
              </a:ext>
            </a:extLst>
          </p:cNvPr>
          <p:cNvCxnSpPr/>
          <p:nvPr/>
        </p:nvCxnSpPr>
        <p:spPr>
          <a:xfrm>
            <a:off x="9729788" y="4929188"/>
            <a:ext cx="600075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D8A5248-BCC0-0D42-89A2-F2AFFF2D3BFA}"/>
              </a:ext>
            </a:extLst>
          </p:cNvPr>
          <p:cNvCxnSpPr/>
          <p:nvPr/>
        </p:nvCxnSpPr>
        <p:spPr>
          <a:xfrm>
            <a:off x="7643812" y="5872163"/>
            <a:ext cx="6858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F5D27E3-B127-EF45-A719-21E496AB81BD}"/>
              </a:ext>
            </a:extLst>
          </p:cNvPr>
          <p:cNvCxnSpPr/>
          <p:nvPr/>
        </p:nvCxnSpPr>
        <p:spPr>
          <a:xfrm>
            <a:off x="7943850" y="6429375"/>
            <a:ext cx="51435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7" name="Picture 26">
            <a:extLst>
              <a:ext uri="{FF2B5EF4-FFF2-40B4-BE49-F238E27FC236}">
                <a16:creationId xmlns:a16="http://schemas.microsoft.com/office/drawing/2014/main" id="{F9B02A1F-ABB7-9D4D-951A-AA51922DDF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771" y="2371725"/>
            <a:ext cx="4298430" cy="4357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485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1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6443F-E5E4-C34C-892D-CA07BA4BF9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875" y="522287"/>
            <a:ext cx="12049125" cy="1325563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C00000"/>
                </a:solidFill>
                <a:latin typeface="+mn-lt"/>
              </a:rPr>
              <a:t>5</a:t>
            </a:r>
            <a:r>
              <a:rPr lang="en-US" sz="3200" dirty="0">
                <a:latin typeface="+mn-lt"/>
              </a:rPr>
              <a:t>. </a:t>
            </a:r>
            <a:r>
              <a:rPr lang="en-US" sz="2800" dirty="0">
                <a:latin typeface="+mn-lt"/>
              </a:rPr>
              <a:t>Make notes of some activities your school has planned for next week. Write five sentences about the activities, using the simple present with a future meaning.</a:t>
            </a:r>
            <a:br>
              <a:rPr lang="en-US" sz="2800" dirty="0">
                <a:latin typeface="+mn-lt"/>
              </a:rPr>
            </a:br>
            <a:r>
              <a:rPr lang="en-US" sz="3200" dirty="0"/>
              <a:t/>
            </a:r>
            <a:br>
              <a:rPr lang="en-US" sz="3200" dirty="0"/>
            </a:br>
            <a:endParaRPr lang="en-US" sz="32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BFA8E2A-5E57-6044-B8A6-2D858E66BE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0013" y="1600200"/>
            <a:ext cx="4672012" cy="4657725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F563780-2798-8C4B-B1A5-9D9AFB6D406E}"/>
              </a:ext>
            </a:extLst>
          </p:cNvPr>
          <p:cNvSpPr txBox="1"/>
          <p:nvPr/>
        </p:nvSpPr>
        <p:spPr>
          <a:xfrm>
            <a:off x="5157788" y="1657351"/>
            <a:ext cx="63007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accent5">
                    <a:lumMod val="75000"/>
                  </a:schemeClr>
                </a:solidFill>
              </a:rPr>
              <a:t>1.</a:t>
            </a:r>
          </a:p>
          <a:p>
            <a:endParaRPr lang="en-US" sz="3200" b="1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en-US" sz="3200" b="1" dirty="0">
                <a:solidFill>
                  <a:schemeClr val="accent5">
                    <a:lumMod val="75000"/>
                  </a:schemeClr>
                </a:solidFill>
              </a:rPr>
              <a:t>2.</a:t>
            </a:r>
          </a:p>
          <a:p>
            <a:endParaRPr lang="en-US" sz="3200" b="1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en-US" sz="3200" b="1" dirty="0">
                <a:solidFill>
                  <a:schemeClr val="accent5">
                    <a:lumMod val="75000"/>
                  </a:schemeClr>
                </a:solidFill>
              </a:rPr>
              <a:t>3.</a:t>
            </a:r>
          </a:p>
          <a:p>
            <a:endParaRPr lang="en-US" sz="3200" b="1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en-US" sz="3200" b="1" dirty="0">
                <a:solidFill>
                  <a:schemeClr val="accent5">
                    <a:lumMod val="75000"/>
                  </a:schemeClr>
                </a:solidFill>
              </a:rPr>
              <a:t>4.</a:t>
            </a:r>
          </a:p>
          <a:p>
            <a:endParaRPr lang="en-US" sz="3200" b="1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en-US" sz="3200" b="1" dirty="0">
                <a:solidFill>
                  <a:schemeClr val="accent5">
                    <a:lumMod val="75000"/>
                  </a:schemeClr>
                </a:solidFill>
              </a:rPr>
              <a:t>5.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280ECD4-9D23-BB4B-A6FC-59F03B1E4635}"/>
              </a:ext>
            </a:extLst>
          </p:cNvPr>
          <p:cNvSpPr txBox="1"/>
          <p:nvPr/>
        </p:nvSpPr>
        <p:spPr>
          <a:xfrm>
            <a:off x="5765153" y="1757362"/>
            <a:ext cx="63145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Monday: we has the English speaking Contest at the main hall.</a:t>
            </a:r>
          </a:p>
          <a:p>
            <a:r>
              <a:rPr lang="en-US" sz="2400" dirty="0"/>
              <a:t/>
            </a:r>
            <a:br>
              <a:rPr lang="en-US" sz="2400" dirty="0"/>
            </a:br>
            <a:r>
              <a:rPr lang="en-US" sz="2400" dirty="0"/>
              <a:t/>
            </a:r>
            <a:br>
              <a:rPr lang="en-US" sz="2400" dirty="0"/>
            </a:br>
            <a:endParaRPr lang="en-US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1C14827-509E-2740-9C7D-6251948B4437}"/>
              </a:ext>
            </a:extLst>
          </p:cNvPr>
          <p:cNvSpPr txBox="1"/>
          <p:nvPr/>
        </p:nvSpPr>
        <p:spPr>
          <a:xfrm>
            <a:off x="5736578" y="2700337"/>
            <a:ext cx="64554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Tuesday: the school celebrates drawing </a:t>
            </a:r>
            <a:r>
              <a:rPr lang="en-US" sz="2400" dirty="0" err="1"/>
              <a:t>activites</a:t>
            </a:r>
            <a:r>
              <a:rPr lang="en-US" sz="2400" dirty="0"/>
              <a:t> about sea and islands at the library.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18D6DCF-9BEC-EC4D-AD29-B285E4A9A9FD}"/>
              </a:ext>
            </a:extLst>
          </p:cNvPr>
          <p:cNvSpPr txBox="1"/>
          <p:nvPr/>
        </p:nvSpPr>
        <p:spPr>
          <a:xfrm>
            <a:off x="5708003" y="3686175"/>
            <a:ext cx="64839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Wednesday: the school holds an exhibition of good drawings at the main hall.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44C8B17-71F8-224B-B79E-7BDD19903EC8}"/>
              </a:ext>
            </a:extLst>
          </p:cNvPr>
          <p:cNvSpPr txBox="1"/>
          <p:nvPr/>
        </p:nvSpPr>
        <p:spPr>
          <a:xfrm>
            <a:off x="5693715" y="4672012"/>
            <a:ext cx="64982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Thursday: the school hosts an opening of photographing club at the main hall.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DC6C9F7-F33A-AA47-A4F9-0A479C46CA47}"/>
              </a:ext>
            </a:extLst>
          </p:cNvPr>
          <p:cNvSpPr txBox="1"/>
          <p:nvPr/>
        </p:nvSpPr>
        <p:spPr>
          <a:xfrm>
            <a:off x="5722291" y="5629275"/>
            <a:ext cx="64697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Friday: the school has a sport activity to celebrate the sea and island festival.</a:t>
            </a:r>
          </a:p>
        </p:txBody>
      </p:sp>
    </p:spTree>
    <p:extLst>
      <p:ext uri="{BB962C8B-B14F-4D97-AF65-F5344CB8AC3E}">
        <p14:creationId xmlns:p14="http://schemas.microsoft.com/office/powerpoint/2010/main" val="521031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  <p:bldP spid="13" grpId="0"/>
      <p:bldP spid="1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4EECC72-A9FE-7E4C-9B05-EA912648D33E}"/>
              </a:ext>
            </a:extLst>
          </p:cNvPr>
          <p:cNvSpPr txBox="1"/>
          <p:nvPr/>
        </p:nvSpPr>
        <p:spPr>
          <a:xfrm>
            <a:off x="1900238" y="2514602"/>
            <a:ext cx="930116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b="1" dirty="0">
                <a:solidFill>
                  <a:srgbClr val="7030A0"/>
                </a:solidFill>
                <a:latin typeface="Gill Sans Ultra Bold" panose="020B0A02020104020203" pitchFamily="34" charset="77"/>
                <a:cs typeface="Apple Chancery" panose="03020702040506060504" pitchFamily="66" charset="-79"/>
              </a:rPr>
              <a:t>MINI GAME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4C58B53-7C1A-2C41-B90D-FE7E5C9B99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9700" y="4470400"/>
            <a:ext cx="3162300" cy="23876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4E8B606-E6AA-134D-AC56-BA4E3D432C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470400"/>
            <a:ext cx="3162300" cy="23876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5A46EC1-36AA-C24C-B9BA-77EEA57CF1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3162300" cy="23876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8FAC4C9-7983-754E-A9CD-B083243B21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9700" y="0"/>
            <a:ext cx="3162300" cy="238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49040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233EB-EC4D-6144-B2A9-8CCCB88D22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487" y="185737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8800" b="1" dirty="0">
                <a:solidFill>
                  <a:schemeClr val="accent2"/>
                </a:solidFill>
                <a:latin typeface="+mn-lt"/>
              </a:rPr>
              <a:t>RULE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C65CA9-020D-354C-9D76-5B930C605549}"/>
              </a:ext>
            </a:extLst>
          </p:cNvPr>
          <p:cNvSpPr txBox="1"/>
          <p:nvPr/>
        </p:nvSpPr>
        <p:spPr>
          <a:xfrm>
            <a:off x="0" y="2328863"/>
            <a:ext cx="12020022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000" dirty="0"/>
              <a:t>We will show you a song video</a:t>
            </a:r>
          </a:p>
          <a:p>
            <a:pPr algn="ctr"/>
            <a:r>
              <a:rPr lang="en-US" sz="4000" dirty="0"/>
              <a:t>If you can answer our questions you will take a gift</a:t>
            </a:r>
          </a:p>
          <a:p>
            <a:pPr algn="ctr"/>
            <a:r>
              <a:rPr lang="en-US" sz="4000" dirty="0"/>
              <a:t>(The gift is based on how easy or difficult the question is)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EF8799E-F939-9D4A-AD4F-1C840F8BAE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349500" cy="18288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2900933-A0B8-354E-83D8-71C2999F83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42500" y="5029200"/>
            <a:ext cx="2349500" cy="18288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C349ED0-D30B-0545-9637-8BC7623EFC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42500" y="0"/>
            <a:ext cx="2349500" cy="18288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EFF387F-1A88-1142-9635-B906D75B28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029200"/>
            <a:ext cx="2349500" cy="18288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EAC6A74-7015-E449-97B0-3018A37BFF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5813" y="5029200"/>
            <a:ext cx="23495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8817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Heart 13">
            <a:hlinkClick r:id="rId3" action="ppaction://hlinksldjump"/>
            <a:extLst>
              <a:ext uri="{FF2B5EF4-FFF2-40B4-BE49-F238E27FC236}">
                <a16:creationId xmlns:a16="http://schemas.microsoft.com/office/drawing/2014/main" id="{66C86071-EA41-7B43-95EF-FB40B51D2941}"/>
              </a:ext>
            </a:extLst>
          </p:cNvPr>
          <p:cNvSpPr/>
          <p:nvPr/>
        </p:nvSpPr>
        <p:spPr>
          <a:xfrm>
            <a:off x="5151120" y="289560"/>
            <a:ext cx="2133600" cy="1889760"/>
          </a:xfrm>
          <a:prstGeom prst="heart">
            <a:avLst/>
          </a:prstGeom>
          <a:gradFill flip="none" rotWithShape="1">
            <a:gsLst>
              <a:gs pos="0">
                <a:srgbClr val="D883FF">
                  <a:tint val="66000"/>
                  <a:satMod val="160000"/>
                </a:srgbClr>
              </a:gs>
              <a:gs pos="50000">
                <a:srgbClr val="D883FF">
                  <a:tint val="44500"/>
                  <a:satMod val="160000"/>
                </a:srgbClr>
              </a:gs>
              <a:gs pos="100000">
                <a:srgbClr val="D883FF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  <a:effectLst/>
              </a:rPr>
              <a:t>10</a:t>
            </a:r>
          </a:p>
        </p:txBody>
      </p:sp>
      <p:sp>
        <p:nvSpPr>
          <p:cNvPr id="15" name="Heart 14">
            <a:hlinkClick r:id="rId4" action="ppaction://hlinksldjump"/>
            <a:extLst>
              <a:ext uri="{FF2B5EF4-FFF2-40B4-BE49-F238E27FC236}">
                <a16:creationId xmlns:a16="http://schemas.microsoft.com/office/drawing/2014/main" id="{04CD37D8-9380-4543-AF4F-1E0D02139A91}"/>
              </a:ext>
            </a:extLst>
          </p:cNvPr>
          <p:cNvSpPr/>
          <p:nvPr/>
        </p:nvSpPr>
        <p:spPr>
          <a:xfrm>
            <a:off x="6842760" y="1554480"/>
            <a:ext cx="2133600" cy="1889760"/>
          </a:xfrm>
          <a:prstGeom prst="heart">
            <a:avLst/>
          </a:prstGeom>
          <a:gradFill flip="none" rotWithShape="1">
            <a:gsLst>
              <a:gs pos="0">
                <a:srgbClr val="D883FF">
                  <a:tint val="66000"/>
                  <a:satMod val="160000"/>
                </a:srgbClr>
              </a:gs>
              <a:gs pos="50000">
                <a:srgbClr val="D883FF">
                  <a:tint val="44500"/>
                  <a:satMod val="160000"/>
                </a:srgbClr>
              </a:gs>
              <a:gs pos="100000">
                <a:srgbClr val="D883FF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  <a:effectLst/>
              </a:rPr>
              <a:t>8</a:t>
            </a:r>
          </a:p>
        </p:txBody>
      </p:sp>
      <p:sp>
        <p:nvSpPr>
          <p:cNvPr id="16" name="Heart 15">
            <a:hlinkClick r:id="rId5" action="ppaction://hlinksldjump"/>
            <a:extLst>
              <a:ext uri="{FF2B5EF4-FFF2-40B4-BE49-F238E27FC236}">
                <a16:creationId xmlns:a16="http://schemas.microsoft.com/office/drawing/2014/main" id="{3F0FF4FB-50E6-3F43-ADDC-C5B1DE322FDE}"/>
              </a:ext>
            </a:extLst>
          </p:cNvPr>
          <p:cNvSpPr/>
          <p:nvPr/>
        </p:nvSpPr>
        <p:spPr>
          <a:xfrm>
            <a:off x="3398520" y="1569720"/>
            <a:ext cx="2133600" cy="1889760"/>
          </a:xfrm>
          <a:prstGeom prst="heart">
            <a:avLst/>
          </a:prstGeom>
          <a:gradFill flip="none" rotWithShape="1">
            <a:gsLst>
              <a:gs pos="0">
                <a:srgbClr val="D883FF">
                  <a:tint val="66000"/>
                  <a:satMod val="160000"/>
                </a:srgbClr>
              </a:gs>
              <a:gs pos="50000">
                <a:srgbClr val="D883FF">
                  <a:tint val="44500"/>
                  <a:satMod val="160000"/>
                </a:srgbClr>
              </a:gs>
              <a:gs pos="100000">
                <a:srgbClr val="D883FF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  <a:effectLst/>
              </a:rPr>
              <a:t>9</a:t>
            </a:r>
          </a:p>
        </p:txBody>
      </p:sp>
      <p:sp>
        <p:nvSpPr>
          <p:cNvPr id="17" name="Heart 16">
            <a:hlinkClick r:id="rId6" action="ppaction://hlinksldjump"/>
            <a:extLst>
              <a:ext uri="{FF2B5EF4-FFF2-40B4-BE49-F238E27FC236}">
                <a16:creationId xmlns:a16="http://schemas.microsoft.com/office/drawing/2014/main" id="{BA7C757F-606F-4A4B-9E2B-5E546A7B5D3B}"/>
              </a:ext>
            </a:extLst>
          </p:cNvPr>
          <p:cNvSpPr/>
          <p:nvPr/>
        </p:nvSpPr>
        <p:spPr>
          <a:xfrm>
            <a:off x="5090160" y="3246120"/>
            <a:ext cx="2133600" cy="1889760"/>
          </a:xfrm>
          <a:prstGeom prst="heart">
            <a:avLst/>
          </a:prstGeom>
          <a:gradFill flip="none" rotWithShape="1">
            <a:gsLst>
              <a:gs pos="0">
                <a:srgbClr val="D883FF">
                  <a:tint val="66000"/>
                  <a:satMod val="160000"/>
                </a:srgbClr>
              </a:gs>
              <a:gs pos="50000">
                <a:srgbClr val="D883FF">
                  <a:tint val="44500"/>
                  <a:satMod val="160000"/>
                </a:srgbClr>
              </a:gs>
              <a:gs pos="100000">
                <a:srgbClr val="D883FF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  <a:effectLst/>
              </a:rPr>
              <a:t>6</a:t>
            </a:r>
          </a:p>
        </p:txBody>
      </p:sp>
      <p:sp>
        <p:nvSpPr>
          <p:cNvPr id="18" name="Heart 17">
            <a:hlinkClick r:id="rId7" action="ppaction://hlinksldjump"/>
            <a:extLst>
              <a:ext uri="{FF2B5EF4-FFF2-40B4-BE49-F238E27FC236}">
                <a16:creationId xmlns:a16="http://schemas.microsoft.com/office/drawing/2014/main" id="{1AD4437E-863C-0F47-8C3A-9623F1CB3755}"/>
              </a:ext>
            </a:extLst>
          </p:cNvPr>
          <p:cNvSpPr/>
          <p:nvPr/>
        </p:nvSpPr>
        <p:spPr>
          <a:xfrm>
            <a:off x="1783080" y="3185160"/>
            <a:ext cx="2133600" cy="1889760"/>
          </a:xfrm>
          <a:prstGeom prst="heart">
            <a:avLst/>
          </a:prstGeom>
          <a:gradFill flip="none" rotWithShape="1">
            <a:gsLst>
              <a:gs pos="0">
                <a:srgbClr val="D883FF">
                  <a:tint val="66000"/>
                  <a:satMod val="160000"/>
                </a:srgbClr>
              </a:gs>
              <a:gs pos="50000">
                <a:srgbClr val="D883FF">
                  <a:tint val="44500"/>
                  <a:satMod val="160000"/>
                </a:srgbClr>
              </a:gs>
              <a:gs pos="100000">
                <a:srgbClr val="D883FF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  <a:effectLst/>
              </a:rPr>
              <a:t>7</a:t>
            </a:r>
          </a:p>
        </p:txBody>
      </p:sp>
      <p:sp>
        <p:nvSpPr>
          <p:cNvPr id="19" name="Heart 18">
            <a:hlinkClick r:id="rId8" action="ppaction://hlinksldjump"/>
            <a:extLst>
              <a:ext uri="{FF2B5EF4-FFF2-40B4-BE49-F238E27FC236}">
                <a16:creationId xmlns:a16="http://schemas.microsoft.com/office/drawing/2014/main" id="{25A66934-86E4-0040-8F0A-6CBE4EA4F382}"/>
              </a:ext>
            </a:extLst>
          </p:cNvPr>
          <p:cNvSpPr/>
          <p:nvPr/>
        </p:nvSpPr>
        <p:spPr>
          <a:xfrm>
            <a:off x="8427720" y="3352800"/>
            <a:ext cx="2133600" cy="1889760"/>
          </a:xfrm>
          <a:prstGeom prst="heart">
            <a:avLst/>
          </a:prstGeom>
          <a:gradFill flip="none" rotWithShape="1">
            <a:gsLst>
              <a:gs pos="0">
                <a:srgbClr val="D883FF">
                  <a:tint val="66000"/>
                  <a:satMod val="160000"/>
                </a:srgbClr>
              </a:gs>
              <a:gs pos="50000">
                <a:srgbClr val="D883FF">
                  <a:tint val="44500"/>
                  <a:satMod val="160000"/>
                </a:srgbClr>
              </a:gs>
              <a:gs pos="100000">
                <a:srgbClr val="D883FF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  <a:effectLst/>
              </a:rPr>
              <a:t>5</a:t>
            </a:r>
          </a:p>
        </p:txBody>
      </p:sp>
      <p:sp>
        <p:nvSpPr>
          <p:cNvPr id="20" name="Heart 19">
            <a:hlinkClick r:id="rId9" action="ppaction://hlinksldjump"/>
            <a:extLst>
              <a:ext uri="{FF2B5EF4-FFF2-40B4-BE49-F238E27FC236}">
                <a16:creationId xmlns:a16="http://schemas.microsoft.com/office/drawing/2014/main" id="{C41170F4-FB30-1148-A2EE-E89A35F8D91C}"/>
              </a:ext>
            </a:extLst>
          </p:cNvPr>
          <p:cNvSpPr/>
          <p:nvPr/>
        </p:nvSpPr>
        <p:spPr>
          <a:xfrm>
            <a:off x="9921240" y="4846320"/>
            <a:ext cx="2133600" cy="1889760"/>
          </a:xfrm>
          <a:prstGeom prst="heart">
            <a:avLst/>
          </a:prstGeom>
          <a:gradFill flip="none" rotWithShape="1">
            <a:gsLst>
              <a:gs pos="0">
                <a:srgbClr val="D883FF">
                  <a:tint val="66000"/>
                  <a:satMod val="160000"/>
                </a:srgbClr>
              </a:gs>
              <a:gs pos="50000">
                <a:srgbClr val="D883FF">
                  <a:tint val="44500"/>
                  <a:satMod val="160000"/>
                </a:srgbClr>
              </a:gs>
              <a:gs pos="100000">
                <a:srgbClr val="D883FF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  <a:effectLst/>
              </a:rPr>
              <a:t>4</a:t>
            </a:r>
          </a:p>
        </p:txBody>
      </p:sp>
      <p:sp>
        <p:nvSpPr>
          <p:cNvPr id="21" name="Heart 20">
            <a:hlinkClick r:id="rId10" action="ppaction://hlinksldjump"/>
            <a:extLst>
              <a:ext uri="{FF2B5EF4-FFF2-40B4-BE49-F238E27FC236}">
                <a16:creationId xmlns:a16="http://schemas.microsoft.com/office/drawing/2014/main" id="{C8CE2321-F9E3-EE42-B24B-2D15C1ADE981}"/>
              </a:ext>
            </a:extLst>
          </p:cNvPr>
          <p:cNvSpPr/>
          <p:nvPr/>
        </p:nvSpPr>
        <p:spPr>
          <a:xfrm>
            <a:off x="6858000" y="4831080"/>
            <a:ext cx="2133600" cy="1889760"/>
          </a:xfrm>
          <a:prstGeom prst="heart">
            <a:avLst/>
          </a:prstGeom>
          <a:gradFill flip="none" rotWithShape="1">
            <a:gsLst>
              <a:gs pos="0">
                <a:srgbClr val="D883FF">
                  <a:tint val="66000"/>
                  <a:satMod val="160000"/>
                </a:srgbClr>
              </a:gs>
              <a:gs pos="50000">
                <a:srgbClr val="D883FF">
                  <a:tint val="44500"/>
                  <a:satMod val="160000"/>
                </a:srgbClr>
              </a:gs>
              <a:gs pos="100000">
                <a:srgbClr val="D883FF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  <a:effectLst/>
              </a:rPr>
              <a:t>3</a:t>
            </a:r>
          </a:p>
        </p:txBody>
      </p:sp>
      <p:sp>
        <p:nvSpPr>
          <p:cNvPr id="22" name="Heart 21">
            <a:hlinkClick r:id="rId11" action="ppaction://hlinksldjump"/>
            <a:extLst>
              <a:ext uri="{FF2B5EF4-FFF2-40B4-BE49-F238E27FC236}">
                <a16:creationId xmlns:a16="http://schemas.microsoft.com/office/drawing/2014/main" id="{727AFAD0-F5E9-8948-8051-3844ADCAB51A}"/>
              </a:ext>
            </a:extLst>
          </p:cNvPr>
          <p:cNvSpPr/>
          <p:nvPr/>
        </p:nvSpPr>
        <p:spPr>
          <a:xfrm>
            <a:off x="3368040" y="4846320"/>
            <a:ext cx="2133600" cy="1889760"/>
          </a:xfrm>
          <a:prstGeom prst="heart">
            <a:avLst/>
          </a:prstGeom>
          <a:gradFill flip="none" rotWithShape="1">
            <a:gsLst>
              <a:gs pos="0">
                <a:srgbClr val="D883FF">
                  <a:tint val="66000"/>
                  <a:satMod val="160000"/>
                </a:srgbClr>
              </a:gs>
              <a:gs pos="50000">
                <a:srgbClr val="D883FF">
                  <a:tint val="44500"/>
                  <a:satMod val="160000"/>
                </a:srgbClr>
              </a:gs>
              <a:gs pos="100000">
                <a:srgbClr val="D883FF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  <a:effectLst/>
              </a:rPr>
              <a:t>2</a:t>
            </a:r>
          </a:p>
        </p:txBody>
      </p:sp>
      <p:sp>
        <p:nvSpPr>
          <p:cNvPr id="23" name="Heart 22">
            <a:hlinkClick r:id="rId12" action="ppaction://hlinksldjump"/>
            <a:extLst>
              <a:ext uri="{FF2B5EF4-FFF2-40B4-BE49-F238E27FC236}">
                <a16:creationId xmlns:a16="http://schemas.microsoft.com/office/drawing/2014/main" id="{7E8228BA-B3AE-1249-868B-4B79A1A034C8}"/>
              </a:ext>
            </a:extLst>
          </p:cNvPr>
          <p:cNvSpPr/>
          <p:nvPr/>
        </p:nvSpPr>
        <p:spPr>
          <a:xfrm>
            <a:off x="167640" y="4831080"/>
            <a:ext cx="2133600" cy="1889760"/>
          </a:xfrm>
          <a:prstGeom prst="heart">
            <a:avLst/>
          </a:prstGeom>
          <a:gradFill flip="none" rotWithShape="1">
            <a:gsLst>
              <a:gs pos="0">
                <a:srgbClr val="D883FF">
                  <a:tint val="66000"/>
                  <a:satMod val="160000"/>
                </a:srgbClr>
              </a:gs>
              <a:gs pos="50000">
                <a:srgbClr val="D883FF">
                  <a:tint val="44500"/>
                  <a:satMod val="160000"/>
                </a:srgbClr>
              </a:gs>
              <a:gs pos="100000">
                <a:srgbClr val="D883FF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  <a:effectLst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035385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8776A-EF82-DD47-A1D3-5B28F82A1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" y="5532437"/>
            <a:ext cx="10515600" cy="1325563"/>
          </a:xfrm>
        </p:spPr>
        <p:txBody>
          <a:bodyPr/>
          <a:lstStyle/>
          <a:p>
            <a:r>
              <a:rPr lang="en-US" dirty="0"/>
              <a:t>England /  Aland Walker / on my way </a:t>
            </a:r>
          </a:p>
        </p:txBody>
      </p:sp>
      <p:pic>
        <p:nvPicPr>
          <p:cNvPr id="4" name="Online Media 3" descr="video-1579263097.mp4">
            <a:hlinkClick r:id="" action="ppaction://media"/>
            <a:extLst>
              <a:ext uri="{FF2B5EF4-FFF2-40B4-BE49-F238E27FC236}">
                <a16:creationId xmlns:a16="http://schemas.microsoft.com/office/drawing/2014/main" id="{47E76F9B-CC50-6B43-9F48-2981E8C6156D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5471160"/>
          </a:xfrm>
        </p:spPr>
      </p:pic>
      <p:sp>
        <p:nvSpPr>
          <p:cNvPr id="3" name="Left Arrow 2">
            <a:hlinkClick r:id="rId5" action="ppaction://hlinksldjump"/>
            <a:extLst>
              <a:ext uri="{FF2B5EF4-FFF2-40B4-BE49-F238E27FC236}">
                <a16:creationId xmlns:a16="http://schemas.microsoft.com/office/drawing/2014/main" id="{AAB3AAD6-628A-4448-849C-2D34AACB0896}"/>
              </a:ext>
            </a:extLst>
          </p:cNvPr>
          <p:cNvSpPr/>
          <p:nvPr/>
        </p:nvSpPr>
        <p:spPr>
          <a:xfrm>
            <a:off x="10317480" y="5577840"/>
            <a:ext cx="1661160" cy="975360"/>
          </a:xfrm>
          <a:prstGeom prst="leftArrow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2898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4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3D35B-D7CD-854E-A149-E5DD77DFFD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528764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dirty="0"/>
              <a:t/>
            </a:r>
            <a:br>
              <a:rPr lang="en-US" dirty="0"/>
            </a:br>
            <a:r>
              <a:rPr lang="en-US" dirty="0"/>
              <a:t>France / </a:t>
            </a:r>
            <a:r>
              <a:rPr lang="en-US" dirty="0" err="1"/>
              <a:t>Alizée</a:t>
            </a:r>
            <a:r>
              <a:rPr lang="en-US" dirty="0"/>
              <a:t> /  </a:t>
            </a:r>
            <a:r>
              <a:rPr lang="en-US" dirty="0" err="1"/>
              <a:t>L'Alizé</a:t>
            </a:r>
            <a:r>
              <a:rPr lang="en-US" dirty="0"/>
              <a:t> </a:t>
            </a:r>
            <a:br>
              <a:rPr lang="en-US" dirty="0"/>
            </a:br>
            <a:endParaRPr lang="en-US" dirty="0"/>
          </a:p>
        </p:txBody>
      </p:sp>
      <p:pic>
        <p:nvPicPr>
          <p:cNvPr id="4" name="Online Media 3" descr="video-1579269463.mp4">
            <a:hlinkClick r:id="" action="ppaction://media"/>
            <a:extLst>
              <a:ext uri="{FF2B5EF4-FFF2-40B4-BE49-F238E27FC236}">
                <a16:creationId xmlns:a16="http://schemas.microsoft.com/office/drawing/2014/main" id="{F930BE1C-28AA-1B47-8A60-B9C2391A0DB6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5242560"/>
          </a:xfrm>
        </p:spPr>
      </p:pic>
      <p:sp>
        <p:nvSpPr>
          <p:cNvPr id="5" name="Left Arrow 4">
            <a:hlinkClick r:id="rId5" action="ppaction://hlinksldjump"/>
            <a:extLst>
              <a:ext uri="{FF2B5EF4-FFF2-40B4-BE49-F238E27FC236}">
                <a16:creationId xmlns:a16="http://schemas.microsoft.com/office/drawing/2014/main" id="{0B41F193-D960-AF49-AD00-143AB7C81581}"/>
              </a:ext>
            </a:extLst>
          </p:cNvPr>
          <p:cNvSpPr/>
          <p:nvPr/>
        </p:nvSpPr>
        <p:spPr>
          <a:xfrm>
            <a:off x="10317480" y="5577840"/>
            <a:ext cx="1661160" cy="975360"/>
          </a:xfrm>
          <a:prstGeom prst="leftArrow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087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0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E528C5-7D0E-1C40-9606-CC4DEAF84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" y="5409565"/>
            <a:ext cx="10515600" cy="1325563"/>
          </a:xfrm>
        </p:spPr>
        <p:txBody>
          <a:bodyPr>
            <a:normAutofit/>
          </a:bodyPr>
          <a:lstStyle/>
          <a:p>
            <a:r>
              <a:rPr lang="en-US" sz="3800" dirty="0"/>
              <a:t>Japan / Cinnamons x Evening Cinema / Summertime</a:t>
            </a:r>
          </a:p>
        </p:txBody>
      </p:sp>
      <p:pic>
        <p:nvPicPr>
          <p:cNvPr id="4" name="Online Media 3" descr="video-1579269486.mp4">
            <a:hlinkClick r:id="" action="ppaction://media"/>
            <a:extLst>
              <a:ext uri="{FF2B5EF4-FFF2-40B4-BE49-F238E27FC236}">
                <a16:creationId xmlns:a16="http://schemas.microsoft.com/office/drawing/2014/main" id="{2F83CB3F-9673-7A4B-AD0A-2C5929F2DA0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5318760"/>
          </a:xfrm>
        </p:spPr>
      </p:pic>
      <p:sp>
        <p:nvSpPr>
          <p:cNvPr id="5" name="Left Arrow 4">
            <a:hlinkClick r:id="rId5" action="ppaction://hlinksldjump"/>
            <a:extLst>
              <a:ext uri="{FF2B5EF4-FFF2-40B4-BE49-F238E27FC236}">
                <a16:creationId xmlns:a16="http://schemas.microsoft.com/office/drawing/2014/main" id="{4D583B65-31F9-8649-AF7F-B0F3978A809C}"/>
              </a:ext>
            </a:extLst>
          </p:cNvPr>
          <p:cNvSpPr/>
          <p:nvPr/>
        </p:nvSpPr>
        <p:spPr>
          <a:xfrm>
            <a:off x="10408920" y="5593080"/>
            <a:ext cx="1661160" cy="975360"/>
          </a:xfrm>
          <a:prstGeom prst="leftArrow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0423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65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2AEE1-F694-D54C-B9BC-42CF69F27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32437"/>
            <a:ext cx="10515600" cy="1325563"/>
          </a:xfrm>
        </p:spPr>
        <p:txBody>
          <a:bodyPr/>
          <a:lstStyle/>
          <a:p>
            <a:r>
              <a:rPr lang="en-US" dirty="0"/>
              <a:t>India / T- Series / </a:t>
            </a:r>
            <a:r>
              <a:rPr lang="en-US" dirty="0" err="1"/>
              <a:t>Chammak</a:t>
            </a:r>
            <a:r>
              <a:rPr lang="en-US" dirty="0"/>
              <a:t> </a:t>
            </a:r>
            <a:r>
              <a:rPr lang="en-US" dirty="0" err="1"/>
              <a:t>Challo</a:t>
            </a:r>
            <a:endParaRPr lang="en-US" dirty="0"/>
          </a:p>
        </p:txBody>
      </p:sp>
      <p:pic>
        <p:nvPicPr>
          <p:cNvPr id="7" name="Online Media 6" descr="video-1579362850.mp4">
            <a:hlinkClick r:id="" action="ppaction://media"/>
            <a:extLst>
              <a:ext uri="{FF2B5EF4-FFF2-40B4-BE49-F238E27FC236}">
                <a16:creationId xmlns:a16="http://schemas.microsoft.com/office/drawing/2014/main" id="{198AC96C-E687-B540-A257-D4B4D7ABBFF1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5471160"/>
          </a:xfrm>
        </p:spPr>
      </p:pic>
      <p:sp>
        <p:nvSpPr>
          <p:cNvPr id="4" name="Left Arrow 3">
            <a:hlinkClick r:id="rId5" action="ppaction://hlinksldjump"/>
            <a:extLst>
              <a:ext uri="{FF2B5EF4-FFF2-40B4-BE49-F238E27FC236}">
                <a16:creationId xmlns:a16="http://schemas.microsoft.com/office/drawing/2014/main" id="{B1E1E6AC-EE74-A14E-A164-DFF539C6BD30}"/>
              </a:ext>
            </a:extLst>
          </p:cNvPr>
          <p:cNvSpPr/>
          <p:nvPr/>
        </p:nvSpPr>
        <p:spPr>
          <a:xfrm>
            <a:off x="10317480" y="5577840"/>
            <a:ext cx="1661160" cy="975360"/>
          </a:xfrm>
          <a:prstGeom prst="leftArrow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182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18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77633-9D2C-4447-822E-10D8C1FE1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32437"/>
            <a:ext cx="10515600" cy="1325563"/>
          </a:xfrm>
        </p:spPr>
        <p:txBody>
          <a:bodyPr/>
          <a:lstStyle/>
          <a:p>
            <a:r>
              <a:rPr lang="en-US" dirty="0"/>
              <a:t>Colombia / </a:t>
            </a:r>
            <a:r>
              <a:rPr lang="en-US" dirty="0" err="1"/>
              <a:t>Skakira</a:t>
            </a:r>
            <a:r>
              <a:rPr lang="en-US" dirty="0"/>
              <a:t> / La La La</a:t>
            </a:r>
          </a:p>
        </p:txBody>
      </p:sp>
      <p:pic>
        <p:nvPicPr>
          <p:cNvPr id="4" name="Online Media 3" descr="video-1579276557.mp4">
            <a:hlinkClick r:id="" action="ppaction://media"/>
            <a:extLst>
              <a:ext uri="{FF2B5EF4-FFF2-40B4-BE49-F238E27FC236}">
                <a16:creationId xmlns:a16="http://schemas.microsoft.com/office/drawing/2014/main" id="{16F766C7-5124-D142-B57F-4863A4FBEDE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5425440"/>
          </a:xfrm>
        </p:spPr>
      </p:pic>
      <p:sp>
        <p:nvSpPr>
          <p:cNvPr id="5" name="Left Arrow 4">
            <a:hlinkClick r:id="rId5" action="ppaction://hlinksldjump"/>
            <a:extLst>
              <a:ext uri="{FF2B5EF4-FFF2-40B4-BE49-F238E27FC236}">
                <a16:creationId xmlns:a16="http://schemas.microsoft.com/office/drawing/2014/main" id="{51CA33DE-3A22-7D4D-A396-668A72BD80C5}"/>
              </a:ext>
            </a:extLst>
          </p:cNvPr>
          <p:cNvSpPr/>
          <p:nvPr/>
        </p:nvSpPr>
        <p:spPr>
          <a:xfrm>
            <a:off x="10317480" y="5577840"/>
            <a:ext cx="1661160" cy="975360"/>
          </a:xfrm>
          <a:prstGeom prst="leftArrow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069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20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FDF7C-8A4C-3449-8BC9-ABA3DBCC2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32437"/>
            <a:ext cx="10515600" cy="1325563"/>
          </a:xfrm>
        </p:spPr>
        <p:txBody>
          <a:bodyPr/>
          <a:lstStyle/>
          <a:p>
            <a:r>
              <a:rPr lang="en-US" dirty="0"/>
              <a:t>America / Taylor Swift / Look what you made 						me do</a:t>
            </a:r>
          </a:p>
        </p:txBody>
      </p:sp>
      <p:pic>
        <p:nvPicPr>
          <p:cNvPr id="4" name="Online Media 3" descr="video-1579338934.mp4">
            <a:hlinkClick r:id="" action="ppaction://media"/>
            <a:extLst>
              <a:ext uri="{FF2B5EF4-FFF2-40B4-BE49-F238E27FC236}">
                <a16:creationId xmlns:a16="http://schemas.microsoft.com/office/drawing/2014/main" id="{BB89D8A9-1EF6-C34D-9263-A1916CF40339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5501640"/>
          </a:xfrm>
        </p:spPr>
      </p:pic>
      <p:sp>
        <p:nvSpPr>
          <p:cNvPr id="5" name="Left Arrow 4">
            <a:hlinkClick r:id="rId5" action="ppaction://hlinksldjump"/>
            <a:extLst>
              <a:ext uri="{FF2B5EF4-FFF2-40B4-BE49-F238E27FC236}">
                <a16:creationId xmlns:a16="http://schemas.microsoft.com/office/drawing/2014/main" id="{5AEC6647-1A13-E644-ACCA-99848BE78B36}"/>
              </a:ext>
            </a:extLst>
          </p:cNvPr>
          <p:cNvSpPr/>
          <p:nvPr/>
        </p:nvSpPr>
        <p:spPr>
          <a:xfrm>
            <a:off x="10317480" y="5577840"/>
            <a:ext cx="1661160" cy="975360"/>
          </a:xfrm>
          <a:prstGeom prst="leftArrow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8461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12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B07C7-E0F1-7D4A-9CAF-98F758AE5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" y="5532437"/>
            <a:ext cx="10515600" cy="1325563"/>
          </a:xfrm>
        </p:spPr>
        <p:txBody>
          <a:bodyPr/>
          <a:lstStyle/>
          <a:p>
            <a:r>
              <a:rPr lang="en-US" dirty="0"/>
              <a:t>Korea / </a:t>
            </a:r>
            <a:r>
              <a:rPr lang="en-US" dirty="0" err="1"/>
              <a:t>BlackPink</a:t>
            </a:r>
            <a:r>
              <a:rPr lang="en-US" dirty="0"/>
              <a:t> /  Forever young</a:t>
            </a:r>
          </a:p>
        </p:txBody>
      </p:sp>
      <p:pic>
        <p:nvPicPr>
          <p:cNvPr id="4" name="Online Media 3" descr="video-1579400201.mp4">
            <a:hlinkClick r:id="" action="ppaction://media"/>
            <a:extLst>
              <a:ext uri="{FF2B5EF4-FFF2-40B4-BE49-F238E27FC236}">
                <a16:creationId xmlns:a16="http://schemas.microsoft.com/office/drawing/2014/main" id="{A10B2BA5-AFF6-024E-8D6F-4B73F977BA6B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5455920"/>
          </a:xfrm>
        </p:spPr>
      </p:pic>
      <p:sp>
        <p:nvSpPr>
          <p:cNvPr id="5" name="Left Arrow 4">
            <a:hlinkClick r:id="rId5" action="ppaction://hlinksldjump"/>
            <a:extLst>
              <a:ext uri="{FF2B5EF4-FFF2-40B4-BE49-F238E27FC236}">
                <a16:creationId xmlns:a16="http://schemas.microsoft.com/office/drawing/2014/main" id="{3220FE2D-D758-7541-B463-E7E2F88893C8}"/>
              </a:ext>
            </a:extLst>
          </p:cNvPr>
          <p:cNvSpPr/>
          <p:nvPr/>
        </p:nvSpPr>
        <p:spPr>
          <a:xfrm>
            <a:off x="10317480" y="5577840"/>
            <a:ext cx="1661160" cy="975360"/>
          </a:xfrm>
          <a:prstGeom prst="leftArrow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70880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7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756E9-664B-EC4B-AED3-F9D740169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32437"/>
            <a:ext cx="10515600" cy="1325563"/>
          </a:xfrm>
        </p:spPr>
        <p:txBody>
          <a:bodyPr/>
          <a:lstStyle/>
          <a:p>
            <a:r>
              <a:rPr lang="en-US" dirty="0"/>
              <a:t>Germany / Thor </a:t>
            </a:r>
            <a:r>
              <a:rPr lang="en-US" dirty="0" err="1"/>
              <a:t>Braarvig</a:t>
            </a:r>
            <a:r>
              <a:rPr lang="en-US" dirty="0"/>
              <a:t> / </a:t>
            </a:r>
            <a:r>
              <a:rPr lang="en-US" dirty="0" err="1"/>
              <a:t>nur</a:t>
            </a:r>
            <a:r>
              <a:rPr lang="en-US" dirty="0"/>
              <a:t> </a:t>
            </a:r>
            <a:r>
              <a:rPr lang="en-US" dirty="0" err="1"/>
              <a:t>mit</a:t>
            </a:r>
            <a:r>
              <a:rPr lang="en-US" dirty="0"/>
              <a:t> </a:t>
            </a:r>
            <a:r>
              <a:rPr lang="en-US" dirty="0" err="1"/>
              <a:t>dir</a:t>
            </a:r>
            <a:endParaRPr lang="en-US" dirty="0"/>
          </a:p>
        </p:txBody>
      </p:sp>
      <p:pic>
        <p:nvPicPr>
          <p:cNvPr id="6" name="Online Media 5" descr="video-1579443905.mp4">
            <a:hlinkClick r:id="" action="ppaction://media"/>
            <a:extLst>
              <a:ext uri="{FF2B5EF4-FFF2-40B4-BE49-F238E27FC236}">
                <a16:creationId xmlns:a16="http://schemas.microsoft.com/office/drawing/2014/main" id="{DC77A69E-6FF4-9746-99D9-41FFA4E6DFAB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" y="0"/>
            <a:ext cx="12192000" cy="5349240"/>
          </a:xfrm>
        </p:spPr>
      </p:pic>
      <p:sp>
        <p:nvSpPr>
          <p:cNvPr id="4" name="Left Arrow 3">
            <a:hlinkClick r:id="rId5" action="ppaction://hlinksldjump"/>
            <a:extLst>
              <a:ext uri="{FF2B5EF4-FFF2-40B4-BE49-F238E27FC236}">
                <a16:creationId xmlns:a16="http://schemas.microsoft.com/office/drawing/2014/main" id="{7A8A2F8A-4957-DD42-BA01-4F76FBC97B5E}"/>
              </a:ext>
            </a:extLst>
          </p:cNvPr>
          <p:cNvSpPr/>
          <p:nvPr/>
        </p:nvSpPr>
        <p:spPr>
          <a:xfrm>
            <a:off x="10317480" y="5577840"/>
            <a:ext cx="1661160" cy="975360"/>
          </a:xfrm>
          <a:prstGeom prst="leftArrow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604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19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AE373-FA7D-A241-B8F3-F6DD84EBD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32437"/>
            <a:ext cx="10515600" cy="1325563"/>
          </a:xfrm>
        </p:spPr>
        <p:txBody>
          <a:bodyPr/>
          <a:lstStyle/>
          <a:p>
            <a:r>
              <a:rPr lang="en-US" dirty="0"/>
              <a:t>China / </a:t>
            </a:r>
            <a:r>
              <a:rPr lang="en-US" dirty="0" err="1"/>
              <a:t>tay</a:t>
            </a:r>
            <a:r>
              <a:rPr lang="en-US" dirty="0"/>
              <a:t> </a:t>
            </a:r>
            <a:r>
              <a:rPr lang="en-US" dirty="0" err="1"/>
              <a:t>trái</a:t>
            </a:r>
            <a:r>
              <a:rPr lang="en-US" dirty="0"/>
              <a:t> </a:t>
            </a:r>
            <a:r>
              <a:rPr lang="en-US" dirty="0" err="1"/>
              <a:t>chỉ</a:t>
            </a:r>
            <a:r>
              <a:rPr lang="en-US" dirty="0"/>
              <a:t> </a:t>
            </a:r>
            <a:r>
              <a:rPr lang="en-US" dirty="0" err="1"/>
              <a:t>trăng</a:t>
            </a:r>
            <a:r>
              <a:rPr lang="en-US" dirty="0"/>
              <a:t> / </a:t>
            </a:r>
            <a:r>
              <a:rPr lang="en-US" dirty="0" err="1"/>
              <a:t>Tát</a:t>
            </a:r>
            <a:r>
              <a:rPr lang="en-US" dirty="0"/>
              <a:t> </a:t>
            </a:r>
            <a:r>
              <a:rPr lang="en-US" dirty="0" err="1"/>
              <a:t>Đỉnh</a:t>
            </a:r>
            <a:r>
              <a:rPr lang="en-US" dirty="0"/>
              <a:t> </a:t>
            </a:r>
            <a:r>
              <a:rPr lang="en-US" dirty="0" err="1"/>
              <a:t>Đỉnh</a:t>
            </a:r>
            <a:endParaRPr lang="en-US" dirty="0"/>
          </a:p>
        </p:txBody>
      </p:sp>
      <p:pic>
        <p:nvPicPr>
          <p:cNvPr id="5" name="Online Media 4" descr="video-1579444360.mp4">
            <a:hlinkClick r:id="" action="ppaction://media"/>
            <a:extLst>
              <a:ext uri="{FF2B5EF4-FFF2-40B4-BE49-F238E27FC236}">
                <a16:creationId xmlns:a16="http://schemas.microsoft.com/office/drawing/2014/main" id="{8319C16A-2FFC-E54C-9863-9D8B2DABF445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5463858"/>
          </a:xfrm>
        </p:spPr>
      </p:pic>
      <p:sp>
        <p:nvSpPr>
          <p:cNvPr id="4" name="Left Arrow 3">
            <a:hlinkClick r:id="rId5" action="ppaction://hlinksldjump"/>
            <a:extLst>
              <a:ext uri="{FF2B5EF4-FFF2-40B4-BE49-F238E27FC236}">
                <a16:creationId xmlns:a16="http://schemas.microsoft.com/office/drawing/2014/main" id="{27EB7DC3-B730-3A40-ACD4-5B7A245E6705}"/>
              </a:ext>
            </a:extLst>
          </p:cNvPr>
          <p:cNvSpPr/>
          <p:nvPr/>
        </p:nvSpPr>
        <p:spPr>
          <a:xfrm>
            <a:off x="10317480" y="5577840"/>
            <a:ext cx="1661160" cy="975360"/>
          </a:xfrm>
          <a:prstGeom prst="leftArrow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Heart 5">
            <a:extLst>
              <a:ext uri="{FF2B5EF4-FFF2-40B4-BE49-F238E27FC236}">
                <a16:creationId xmlns:a16="http://schemas.microsoft.com/office/drawing/2014/main" id="{9F71653A-301F-1F4F-B28C-FCE915FB9C5C}"/>
              </a:ext>
            </a:extLst>
          </p:cNvPr>
          <p:cNvSpPr/>
          <p:nvPr/>
        </p:nvSpPr>
        <p:spPr>
          <a:xfrm>
            <a:off x="3703320" y="807720"/>
            <a:ext cx="7437120" cy="3992880"/>
          </a:xfrm>
          <a:prstGeom prst="heart">
            <a:avLst/>
          </a:prstGeom>
          <a:gradFill flip="none" rotWithShape="1">
            <a:gsLst>
              <a:gs pos="0">
                <a:srgbClr val="7A81FF">
                  <a:tint val="66000"/>
                  <a:satMod val="160000"/>
                </a:srgbClr>
              </a:gs>
              <a:gs pos="50000">
                <a:srgbClr val="7A81FF">
                  <a:tint val="44500"/>
                  <a:satMod val="160000"/>
                </a:srgbClr>
              </a:gs>
              <a:gs pos="100000">
                <a:srgbClr val="7A81FF">
                  <a:tint val="23500"/>
                  <a:satMod val="160000"/>
                </a:srgb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388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522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8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3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7100E-0BEC-B441-B188-1F912A6F0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32437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sz="4000" dirty="0"/>
              <a:t/>
            </a:r>
            <a:br>
              <a:rPr lang="en-US" sz="4000" dirty="0"/>
            </a:br>
            <a:r>
              <a:rPr lang="en-US" sz="4000" dirty="0"/>
              <a:t>Viet Nam / </a:t>
            </a:r>
            <a:r>
              <a:rPr lang="en-US" sz="4000" dirty="0" err="1"/>
              <a:t>BigDaddy</a:t>
            </a:r>
            <a:r>
              <a:rPr lang="en-US" sz="4000" dirty="0"/>
              <a:t> x </a:t>
            </a:r>
            <a:r>
              <a:rPr lang="en-US" sz="4000" dirty="0" err="1"/>
              <a:t>JustaTee</a:t>
            </a:r>
            <a:r>
              <a:rPr lang="en-US" sz="4000" dirty="0"/>
              <a:t> x </a:t>
            </a:r>
            <a:r>
              <a:rPr lang="en-US" sz="4000" dirty="0" err="1"/>
              <a:t>Onionn</a:t>
            </a:r>
            <a:r>
              <a:rPr lang="en-US" sz="4000" dirty="0"/>
              <a:t> / </a:t>
            </a:r>
            <a:r>
              <a:rPr lang="en-US" sz="4000" dirty="0" err="1"/>
              <a:t>Về</a:t>
            </a:r>
            <a:r>
              <a:rPr lang="en-US" sz="4000" dirty="0"/>
              <a:t> </a:t>
            </a:r>
            <a:r>
              <a:rPr lang="en-US" sz="4000" dirty="0" err="1"/>
              <a:t>nhà</a:t>
            </a:r>
            <a:r>
              <a:rPr lang="en-US" sz="4000" dirty="0"/>
              <a:t> </a:t>
            </a:r>
            <a:r>
              <a:rPr lang="en-US" sz="4000" dirty="0" err="1"/>
              <a:t>ăn</a:t>
            </a:r>
            <a:r>
              <a:rPr lang="en-US" sz="4000" dirty="0"/>
              <a:t> </a:t>
            </a:r>
            <a:r>
              <a:rPr lang="en-US" sz="4000" dirty="0" err="1"/>
              <a:t>tết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pic>
        <p:nvPicPr>
          <p:cNvPr id="5" name="Online Media 4" descr="video-1579448752.mp4">
            <a:hlinkClick r:id="" action="ppaction://media"/>
            <a:extLst>
              <a:ext uri="{FF2B5EF4-FFF2-40B4-BE49-F238E27FC236}">
                <a16:creationId xmlns:a16="http://schemas.microsoft.com/office/drawing/2014/main" id="{0A4C3973-8DCB-1845-911E-4690C311AAFE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" y="0"/>
            <a:ext cx="12192000" cy="5374105"/>
          </a:xfrm>
        </p:spPr>
      </p:pic>
      <p:sp>
        <p:nvSpPr>
          <p:cNvPr id="4" name="Left Arrow 3">
            <a:hlinkClick r:id="rId5" action="ppaction://hlinksldjump"/>
            <a:extLst>
              <a:ext uri="{FF2B5EF4-FFF2-40B4-BE49-F238E27FC236}">
                <a16:creationId xmlns:a16="http://schemas.microsoft.com/office/drawing/2014/main" id="{C36C32B5-0105-CB40-A43D-44247B880EC2}"/>
              </a:ext>
            </a:extLst>
          </p:cNvPr>
          <p:cNvSpPr/>
          <p:nvPr/>
        </p:nvSpPr>
        <p:spPr>
          <a:xfrm>
            <a:off x="10587789" y="5642008"/>
            <a:ext cx="1471061" cy="975360"/>
          </a:xfrm>
          <a:prstGeom prst="leftArrow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015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343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2292D44-D4AB-8443-B3BA-3D245F1C30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9449060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602</TotalTime>
  <Words>814</Words>
  <Application>Microsoft Office PowerPoint</Application>
  <PresentationFormat>Widescreen</PresentationFormat>
  <Paragraphs>104</Paragraphs>
  <Slides>29</Slides>
  <Notes>0</Notes>
  <HiddenSlides>16</HiddenSlides>
  <MMClips>10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Apple Chancery</vt:lpstr>
      <vt:lpstr>Arial</vt:lpstr>
      <vt:lpstr>Calibri</vt:lpstr>
      <vt:lpstr>Calibri Light</vt:lpstr>
      <vt:lpstr>Gill Sans Ultra Bold</vt:lpstr>
      <vt:lpstr>Segoe Print</vt:lpstr>
      <vt:lpstr>Office Theme</vt:lpstr>
      <vt:lpstr>PowerPoint Presentation</vt:lpstr>
      <vt:lpstr>PowerPoint Presentation</vt:lpstr>
      <vt:lpstr>PowerPoint Presentation</vt:lpstr>
      <vt:lpstr> Parade : cuộc diễu hành </vt:lpstr>
      <vt:lpstr>Castle: lâu đài</vt:lpstr>
      <vt:lpstr>  Loch : hồ </vt:lpstr>
      <vt:lpstr>  Monument: đài kỷ niệm   </vt:lpstr>
      <vt:lpstr>   State: bang    </vt:lpstr>
      <vt:lpstr>Cattle station:trại nuôi gia súc  </vt:lpstr>
      <vt:lpstr>PowerPoint Presentation</vt:lpstr>
      <vt:lpstr>PowerPoint Presentation</vt:lpstr>
      <vt:lpstr>  3a. Read the schedule and underline the verbs in the sentences describing the activities.   </vt:lpstr>
      <vt:lpstr>3b. Work in groups. Discuss the questions.</vt:lpstr>
      <vt:lpstr>4. Use the verbs in the box in their correct forms to complete the sentences describing other activitiec in 3a.  </vt:lpstr>
      <vt:lpstr>5. Make notes of some activities your school has planned for next week. Write five sentences about the activities, using the simple present with a future meaning.  </vt:lpstr>
      <vt:lpstr>PowerPoint Presentation</vt:lpstr>
      <vt:lpstr>RULE</vt:lpstr>
      <vt:lpstr>PowerPoint Presentation</vt:lpstr>
      <vt:lpstr>England /  Aland Walker / on my way </vt:lpstr>
      <vt:lpstr> France / Alizée /  L'Alizé  </vt:lpstr>
      <vt:lpstr>Japan / Cinnamons x Evening Cinema / Summertime</vt:lpstr>
      <vt:lpstr>India / T- Series / Chammak Challo</vt:lpstr>
      <vt:lpstr>Colombia / Skakira / La La La</vt:lpstr>
      <vt:lpstr>America / Taylor Swift / Look what you made       me do</vt:lpstr>
      <vt:lpstr>Korea / BlackPink /  Forever young</vt:lpstr>
      <vt:lpstr>Germany / Thor Braarvig / nur mit dir</vt:lpstr>
      <vt:lpstr>China / tay trái chỉ trăng / Tát Đỉnh Đỉnh</vt:lpstr>
      <vt:lpstr> Viet Nam / BigDaddy x JustaTee x Onionn / Về nhà ăn tết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UNIT 8: A CLOSER LOOK 2</dc:title>
  <dc:creator>Microsoft Office User</dc:creator>
  <cp:lastModifiedBy>Windows User</cp:lastModifiedBy>
  <cp:revision>43</cp:revision>
  <dcterms:created xsi:type="dcterms:W3CDTF">2020-01-18T10:01:36Z</dcterms:created>
  <dcterms:modified xsi:type="dcterms:W3CDTF">2020-02-19T13:23:27Z</dcterms:modified>
</cp:coreProperties>
</file>