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-8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8986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79750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9820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033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7706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7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87788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88662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783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2163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19051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C329D-2F3E-4C22-8192-F0745E5BA576}" type="datetimeFigureOut">
              <a:rPr lang="vi-VN" smtClean="0"/>
              <a:t>13/01/2020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BD4ED-54C6-4BA1-9AF9-58A88FF612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7331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gif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4.gif"/><Relationship Id="rId5" Type="http://schemas.openxmlformats.org/officeDocument/2006/relationships/image" Target="../media/image2.pn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5856" y="777478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latin typeface="Courier New" pitchFamily="49" charset="0"/>
                <a:cs typeface="Courier New" pitchFamily="49" charset="0"/>
              </a:rPr>
              <a:t>UNIT</a:t>
            </a:r>
            <a:endParaRPr lang="vi-VN" sz="5400" b="1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292080" y="332656"/>
            <a:ext cx="1728192" cy="1728192"/>
            <a:chOff x="3203848" y="1412776"/>
            <a:chExt cx="1728192" cy="1728192"/>
          </a:xfrm>
        </p:grpSpPr>
        <p:sp>
          <p:nvSpPr>
            <p:cNvPr id="6" name="Oval 5"/>
            <p:cNvSpPr/>
            <p:nvPr/>
          </p:nvSpPr>
          <p:spPr>
            <a:xfrm>
              <a:off x="3203848" y="1412776"/>
              <a:ext cx="1728192" cy="17281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" name="Oval 6"/>
            <p:cNvSpPr/>
            <p:nvPr/>
          </p:nvSpPr>
          <p:spPr>
            <a:xfrm>
              <a:off x="3356248" y="1565176"/>
              <a:ext cx="1431776" cy="1431776"/>
            </a:xfrm>
            <a:prstGeom prst="ellipse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8800" dirty="0" smtClean="0"/>
                <a:t>8</a:t>
              </a:r>
              <a:endParaRPr lang="vi-VN" sz="88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03920" y="1916832"/>
            <a:ext cx="874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 smtClean="0">
                <a:latin typeface="Courier New" pitchFamily="49" charset="0"/>
                <a:cs typeface="Courier New" pitchFamily="49" charset="0"/>
              </a:rPr>
              <a:t>English speaking countries </a:t>
            </a:r>
            <a:endParaRPr lang="vi-VN" sz="40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32393">
            <a:off x="760238" y="6285430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THUHA X NGOCLINH X MAILY X YENVY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5656" y="2714065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Getting started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4" name="TiengGoBanPhim-V.A-3247569_hq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8307.083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400" y="49411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67869"/>
      </p:ext>
    </p:extLst>
  </p:cSld>
  <p:clrMapOvr>
    <a:masterClrMapping/>
  </p:clrMapOvr>
  <p:transition spd="slow">
    <p:randomBar dir="vert"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9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9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83568" y="47667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Which countries is this?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83568" y="126876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ight Arrow 11"/>
          <p:cNvSpPr/>
          <p:nvPr/>
        </p:nvSpPr>
        <p:spPr>
          <a:xfrm>
            <a:off x="683568" y="3284984"/>
            <a:ext cx="7920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5940152" y="263691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latin typeface="Courier New" pitchFamily="49" charset="0"/>
                <a:cs typeface="Courier New" pitchFamily="49" charset="0"/>
              </a:rPr>
              <a:t>KOREA</a:t>
            </a:r>
            <a:endParaRPr lang="vi-VN" sz="36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5122" name="Picture 2" descr="Kết quả hình ảnh cho kore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62389"/>
            <a:ext cx="3149825" cy="1767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Ddu Du Ddu Du - BLACKPINK (NhacPro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51720" y="3366655"/>
            <a:ext cx="609600" cy="609600"/>
          </a:xfrm>
          <a:prstGeom prst="rect">
            <a:avLst/>
          </a:prstGeom>
        </p:spPr>
      </p:pic>
      <p:pic>
        <p:nvPicPr>
          <p:cNvPr id="5124" name="Picture 4" descr="Kết quả hình ảnh cho quá dễ luôn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521" y="3344017"/>
            <a:ext cx="3727648" cy="192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604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1177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7667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Which countries is this?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83568" y="126876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Arrow 5"/>
          <p:cNvSpPr/>
          <p:nvPr/>
        </p:nvSpPr>
        <p:spPr>
          <a:xfrm>
            <a:off x="683568" y="3284984"/>
            <a:ext cx="7920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5940152" y="263691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latin typeface="Courier New" pitchFamily="49" charset="0"/>
                <a:cs typeface="Courier New" pitchFamily="49" charset="0"/>
              </a:rPr>
              <a:t>CANADA</a:t>
            </a:r>
            <a:endParaRPr lang="vi-VN" sz="36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6146" name="Picture 2" descr="Kết quả hình ảnh cho ca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38336"/>
            <a:ext cx="2763159" cy="18425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Kết quả hình ảnh cho ca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723" y="3041995"/>
            <a:ext cx="2784309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Kết quả hình ảnh cho gif funn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276" y="3348743"/>
            <a:ext cx="30480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92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7667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Which countries is this?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83568" y="126876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Arrow 5"/>
          <p:cNvSpPr/>
          <p:nvPr/>
        </p:nvSpPr>
        <p:spPr>
          <a:xfrm>
            <a:off x="683568" y="3284984"/>
            <a:ext cx="7920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5940152" y="263691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latin typeface="Courier New" pitchFamily="49" charset="0"/>
                <a:cs typeface="Courier New" pitchFamily="49" charset="0"/>
              </a:rPr>
              <a:t>I</a:t>
            </a:r>
            <a:r>
              <a:rPr lang="vi-VN" sz="3600" b="1" dirty="0" smtClean="0">
                <a:latin typeface="Courier New" pitchFamily="49" charset="0"/>
                <a:cs typeface="Courier New" pitchFamily="49" charset="0"/>
              </a:rPr>
              <a:t>TALY</a:t>
            </a:r>
            <a:endParaRPr lang="vi-VN" sz="36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7170" name="Picture 2" descr="Kết quả hình ảnh cho ita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65302"/>
            <a:ext cx="2697739" cy="1834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Kết quả hình ảnh cho pizz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454" y="2919437"/>
            <a:ext cx="2599631" cy="1949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Kết quả hình ảnh cho gif funn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956" y="3167667"/>
            <a:ext cx="309634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1363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67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Which countries is this?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83568" y="126876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Arrow 6"/>
          <p:cNvSpPr/>
          <p:nvPr/>
        </p:nvSpPr>
        <p:spPr>
          <a:xfrm>
            <a:off x="683568" y="3284984"/>
            <a:ext cx="7920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5940152" y="263691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latin typeface="Courier New" pitchFamily="49" charset="0"/>
                <a:cs typeface="Courier New" pitchFamily="49" charset="0"/>
              </a:rPr>
              <a:t>JAPAN</a:t>
            </a:r>
          </a:p>
        </p:txBody>
      </p:sp>
      <p:pic>
        <p:nvPicPr>
          <p:cNvPr id="8196" name="Picture 4" descr="Kết quả hình ảnh cho japan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091" y="938337"/>
            <a:ext cx="2903690" cy="18148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oraemon No Uta - Satoko Yamano [128kbps_MP3]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1800" y="3395464"/>
            <a:ext cx="609600" cy="609600"/>
          </a:xfrm>
          <a:prstGeom prst="rect">
            <a:avLst/>
          </a:prstGeom>
        </p:spPr>
      </p:pic>
      <p:pic>
        <p:nvPicPr>
          <p:cNvPr id="8198" name="Picture 6" descr="Kết quả hình ảnh cho conan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063" y="3284984"/>
            <a:ext cx="359885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895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81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7667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Which countries is this?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83568" y="126876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Arrow 5"/>
          <p:cNvSpPr/>
          <p:nvPr/>
        </p:nvSpPr>
        <p:spPr>
          <a:xfrm>
            <a:off x="683568" y="3284984"/>
            <a:ext cx="7920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5940152" y="263691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latin typeface="Courier New" pitchFamily="49" charset="0"/>
                <a:cs typeface="Courier New" pitchFamily="49" charset="0"/>
              </a:rPr>
              <a:t>THE USA</a:t>
            </a:r>
          </a:p>
        </p:txBody>
      </p:sp>
      <p:pic>
        <p:nvPicPr>
          <p:cNvPr id="9218" name="Picture 2" descr="Kết quả hình ảnh cho the usa pla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172" y="938338"/>
            <a:ext cx="2777868" cy="19890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Kết quả hình ảnh cho the usa fo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795" y="3027715"/>
            <a:ext cx="2747245" cy="184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Kết quả hình ảnh cho fast food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506" y="3283243"/>
            <a:ext cx="3363539" cy="309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722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67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Which countries is this?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83568" y="126876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Arrow 6"/>
          <p:cNvSpPr/>
          <p:nvPr/>
        </p:nvSpPr>
        <p:spPr>
          <a:xfrm>
            <a:off x="683568" y="3284984"/>
            <a:ext cx="7920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5940152" y="263691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latin typeface="Courier New" pitchFamily="49" charset="0"/>
                <a:cs typeface="Courier New" pitchFamily="49" charset="0"/>
              </a:rPr>
              <a:t>MEXICO</a:t>
            </a:r>
          </a:p>
        </p:txBody>
      </p:sp>
      <p:pic>
        <p:nvPicPr>
          <p:cNvPr id="10244" name="Picture 4" descr="Kết quả hình ảnh cho mexico traditional costu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36" y="918535"/>
            <a:ext cx="1524000" cy="2233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Kết quả hình ảnh cho MEXIC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11624"/>
            <a:ext cx="2608176" cy="1773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Kết quả hình ảnh cho mexico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83243"/>
            <a:ext cx="33874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6130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Kết quả hình ảnh cho hà lan amsterda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38337"/>
            <a:ext cx="2304256" cy="1849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47667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Which countries is this?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683568" y="126876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ight Arrow 7"/>
          <p:cNvSpPr/>
          <p:nvPr/>
        </p:nvSpPr>
        <p:spPr>
          <a:xfrm>
            <a:off x="683568" y="3284984"/>
            <a:ext cx="7920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/>
          <p:cNvSpPr txBox="1"/>
          <p:nvPr/>
        </p:nvSpPr>
        <p:spPr>
          <a:xfrm>
            <a:off x="5724128" y="2636912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latin typeface="Courier New" pitchFamily="49" charset="0"/>
                <a:cs typeface="Courier New" pitchFamily="49" charset="0"/>
              </a:rPr>
              <a:t>NETHERLAND</a:t>
            </a:r>
          </a:p>
        </p:txBody>
      </p:sp>
      <p:pic>
        <p:nvPicPr>
          <p:cNvPr id="11270" name="Picture 6" descr="Kết quả hình ảnh cho hà lan mắt biếc lúc nh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261981"/>
            <a:ext cx="2880319" cy="1728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Kết quả hình ảnh cho cối xay gió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292" y="3251428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928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59832" y="3645024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THANKS FOR LISTENING .....</a:t>
            </a:r>
            <a:endParaRPr lang="vi-VN" sz="36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090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push dir="u"/>
        <p:sndAc>
          <p:stSnd>
            <p:snd r:embed="rId2" name="applause.wav"/>
          </p:stSnd>
        </p:sndAc>
      </p:transition>
    </mc:Choice>
    <mc:Fallback>
      <p:transition spd="slow">
        <p:push dir="u"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8864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latin typeface="Courier New" pitchFamily="49" charset="0"/>
                <a:cs typeface="Courier New" pitchFamily="49" charset="0"/>
              </a:rPr>
              <a:t>1. Listen and read</a:t>
            </a:r>
            <a:endParaRPr lang="vi-VN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692696"/>
            <a:ext cx="87849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 smtClean="0"/>
              <a:t>Nick:</a:t>
            </a:r>
            <a:r>
              <a:rPr lang="vi-VN" dirty="0" smtClean="0"/>
              <a:t> 	How’s your international summer camp going, Phong?</a:t>
            </a:r>
          </a:p>
          <a:p>
            <a:r>
              <a:rPr lang="vi-VN" b="1" i="1" dirty="0" smtClean="0"/>
              <a:t>Phong:</a:t>
            </a:r>
            <a:r>
              <a:rPr lang="vi-VN" dirty="0" smtClean="0"/>
              <a:t>	Awesome, just awesome.</a:t>
            </a:r>
          </a:p>
          <a:p>
            <a:r>
              <a:rPr lang="vi-VN" b="1" i="1" dirty="0" smtClean="0"/>
              <a:t>Nick:</a:t>
            </a:r>
            <a:r>
              <a:rPr lang="vi-VN" dirty="0" smtClean="0"/>
              <a:t>	You sound so happy. What do you like about it?</a:t>
            </a:r>
          </a:p>
          <a:p>
            <a:r>
              <a:rPr lang="vi-VN" b="1" i="1" dirty="0" smtClean="0"/>
              <a:t>Phong: </a:t>
            </a:r>
            <a:r>
              <a:rPr lang="vi-VN" dirty="0" smtClean="0"/>
              <a:t>	It’s hard to say. Everything’s wonderful: the friends I’ve made, the places 	I’ve visited, the activities....</a:t>
            </a:r>
            <a:br>
              <a:rPr lang="vi-VN" dirty="0" smtClean="0"/>
            </a:br>
            <a:r>
              <a:rPr lang="vi-VN" b="1" i="1" dirty="0" smtClean="0"/>
              <a:t>Nick: </a:t>
            </a:r>
            <a:r>
              <a:rPr lang="vi-VN" dirty="0" smtClean="0"/>
              <a:t>	Oh...Your English has improved a lot!</a:t>
            </a:r>
          </a:p>
          <a:p>
            <a:r>
              <a:rPr lang="vi-VN" b="1" i="1" dirty="0" smtClean="0"/>
              <a:t>Phong: </a:t>
            </a:r>
            <a:r>
              <a:rPr lang="vi-VN" dirty="0" smtClean="0"/>
              <a:t>	Absolutely. I use English everyday, with people from different countries.</a:t>
            </a:r>
          </a:p>
          <a:p>
            <a:r>
              <a:rPr lang="vi-VN" b="1" i="1" dirty="0" smtClean="0"/>
              <a:t>Nick:</a:t>
            </a:r>
            <a:r>
              <a:rPr lang="vi-VN" dirty="0" smtClean="0"/>
              <a:t>	Where are they from?</a:t>
            </a:r>
          </a:p>
          <a:p>
            <a:r>
              <a:rPr lang="vi-VN" b="1" i="1" dirty="0" smtClean="0"/>
              <a:t>Phong: </a:t>
            </a:r>
            <a:r>
              <a:rPr lang="vi-VN" dirty="0" smtClean="0"/>
              <a:t>	Everywhere! Places like India, Canada... English is also an official language 	here in Singapore.</a:t>
            </a:r>
          </a:p>
          <a:p>
            <a:r>
              <a:rPr lang="vi-VN" b="1" i="1" dirty="0" smtClean="0"/>
              <a:t>Nick:</a:t>
            </a:r>
            <a:r>
              <a:rPr lang="vi-VN" dirty="0" smtClean="0"/>
              <a:t>	Right. Have you made any friends from English speaking countries?</a:t>
            </a:r>
          </a:p>
          <a:p>
            <a:r>
              <a:rPr lang="vi-VN" b="1" i="1" dirty="0" smtClean="0"/>
              <a:t>Phong:</a:t>
            </a:r>
            <a:r>
              <a:rPr lang="vi-VN" dirty="0" smtClean="0"/>
              <a:t>	I’m in a team with two boys from Australia and a girl from the USA.</a:t>
            </a:r>
          </a:p>
          <a:p>
            <a:r>
              <a:rPr lang="vi-VN" b="1" i="1" dirty="0" smtClean="0"/>
              <a:t>Nick:</a:t>
            </a:r>
            <a:r>
              <a:rPr lang="vi-VN" dirty="0" smtClean="0"/>
              <a:t>	Do you have difficulty understanding them?</a:t>
            </a:r>
          </a:p>
          <a:p>
            <a:r>
              <a:rPr lang="vi-VN" b="1" i="1" dirty="0" smtClean="0"/>
              <a:t>Phong:</a:t>
            </a:r>
            <a:r>
              <a:rPr lang="vi-VN" dirty="0" smtClean="0"/>
              <a:t>	I found it difficult to understand them at first. Perhaps it’s because of their 	accent, but it’s OK now.</a:t>
            </a:r>
          </a:p>
          <a:p>
            <a:r>
              <a:rPr lang="vi-VN" b="1" i="1" dirty="0" smtClean="0"/>
              <a:t>Nick:</a:t>
            </a:r>
            <a:r>
              <a:rPr lang="vi-VN" dirty="0" smtClean="0"/>
              <a:t>	It’s great that you can practise English with native speakers. When are you 	back?</a:t>
            </a:r>
          </a:p>
          <a:p>
            <a:r>
              <a:rPr lang="vi-VN" b="1" i="1" dirty="0" smtClean="0"/>
              <a:t>Phong: </a:t>
            </a:r>
            <a:r>
              <a:rPr lang="vi-VN" dirty="0" smtClean="0"/>
              <a:t>	Our camp closes on July 15</a:t>
            </a:r>
            <a:r>
              <a:rPr lang="vi-VN" baseline="30000" dirty="0" smtClean="0"/>
              <a:t>th</a:t>
            </a:r>
            <a:r>
              <a:rPr lang="vi-VN" dirty="0" smtClean="0"/>
              <a:t> and I take the night flight home the same day.</a:t>
            </a:r>
          </a:p>
          <a:p>
            <a:r>
              <a:rPr lang="vi-VN" b="1" i="1" dirty="0" smtClean="0"/>
              <a:t>Nick:</a:t>
            </a:r>
            <a:r>
              <a:rPr lang="vi-VN" dirty="0" smtClean="0"/>
              <a:t>	Looking forward to seeing you then. Enjoy!</a:t>
            </a:r>
          </a:p>
          <a:p>
            <a:r>
              <a:rPr lang="vi-VN" b="1" i="1" dirty="0" smtClean="0"/>
              <a:t>Phong:</a:t>
            </a:r>
            <a:r>
              <a:rPr lang="vi-VN" dirty="0" smtClean="0"/>
              <a:t>	I will. Thanks. Bye. </a:t>
            </a:r>
          </a:p>
          <a:p>
            <a:endParaRPr lang="vi-VN" dirty="0"/>
          </a:p>
        </p:txBody>
      </p:sp>
      <p:pic>
        <p:nvPicPr>
          <p:cNvPr id="10" name="TV error effects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9821.3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6512" y="-27360"/>
            <a:ext cx="9180512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41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71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935" y="276958"/>
            <a:ext cx="8883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a. Find a word or an expression from the conversation which you use when you....</a:t>
            </a:r>
            <a:endParaRPr lang="vi-VN" dirty="0"/>
          </a:p>
        </p:txBody>
      </p:sp>
      <p:sp>
        <p:nvSpPr>
          <p:cNvPr id="5" name="TextBox 4"/>
          <p:cNvSpPr txBox="1"/>
          <p:nvPr/>
        </p:nvSpPr>
        <p:spPr>
          <a:xfrm>
            <a:off x="152935" y="1124744"/>
            <a:ext cx="600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1. think something is wonderful </a:t>
            </a:r>
            <a:endParaRPr lang="vi-VN" i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267580"/>
            <a:ext cx="600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vi-VN" dirty="0" smtClean="0">
                <a:latin typeface="Courier New" pitchFamily="49" charset="0"/>
                <a:cs typeface="Courier New" pitchFamily="49" charset="0"/>
              </a:rPr>
              <a:t>. agree with somebody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935" y="3563724"/>
            <a:ext cx="600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3. cannot decide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935" y="4859868"/>
            <a:ext cx="600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4. are not sure about something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008" y="111545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u="sng" dirty="0" smtClean="0">
                <a:latin typeface="Courier New" pitchFamily="49" charset="0"/>
                <a:cs typeface="Courier New" pitchFamily="49" charset="0"/>
              </a:rPr>
              <a:t>Awesome, just awesome!</a:t>
            </a:r>
            <a:endParaRPr lang="vi-VN" u="sng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226758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u="sng" dirty="0" smtClean="0">
                <a:latin typeface="Courier New" pitchFamily="49" charset="0"/>
                <a:cs typeface="Courier New" pitchFamily="49" charset="0"/>
              </a:rPr>
              <a:t>Absolutely/Right </a:t>
            </a:r>
            <a:endParaRPr lang="vi-VN" u="sng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356372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u="sng" dirty="0" smtClean="0">
                <a:latin typeface="Courier New" pitchFamily="49" charset="0"/>
                <a:cs typeface="Courier New" pitchFamily="49" charset="0"/>
              </a:rPr>
              <a:t>It’s hard to say.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96408" y="485986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u="sng" dirty="0" smtClean="0">
                <a:latin typeface="Courier New" pitchFamily="49" charset="0"/>
                <a:cs typeface="Courier New" pitchFamily="49" charset="0"/>
              </a:rPr>
              <a:t>Perhaps</a:t>
            </a:r>
            <a:endParaRPr lang="vi-VN" u="sng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58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2" name="camera.wav"/>
          </p:stSnd>
        </p:sndAc>
      </p:transition>
    </mc:Choice>
    <mc:Fallback xmlns="">
      <p:transition spd="med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323364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b. Read the conversation again and answer the questions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187460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latin typeface="Courier New" pitchFamily="49" charset="0"/>
                <a:cs typeface="Courier New" pitchFamily="49" charset="0"/>
              </a:rPr>
              <a:t>1. Where is Phong now?</a:t>
            </a:r>
            <a:endParaRPr lang="vi-VN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907540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latin typeface="Courier New" pitchFamily="49" charset="0"/>
                <a:cs typeface="Courier New" pitchFamily="49" charset="0"/>
              </a:rPr>
              <a:t>2. Where do the campers come from?</a:t>
            </a:r>
            <a:endParaRPr lang="vi-VN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2915652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latin typeface="Courier New" pitchFamily="49" charset="0"/>
                <a:cs typeface="Courier New" pitchFamily="49" charset="0"/>
              </a:rPr>
              <a:t>3. What has Phong done so far?</a:t>
            </a:r>
            <a:endParaRPr lang="vi-VN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3779748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latin typeface="Courier New" pitchFamily="49" charset="0"/>
                <a:cs typeface="Courier New" pitchFamily="49" charset="0"/>
              </a:rPr>
              <a:t>4. Why has he been able to improve his English?</a:t>
            </a:r>
            <a:endParaRPr lang="vi-VN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4715852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latin typeface="Courier New" pitchFamily="49" charset="0"/>
                <a:cs typeface="Courier New" pitchFamily="49" charset="0"/>
              </a:rPr>
              <a:t>5. Who are in the same team with Phong?</a:t>
            </a:r>
            <a:endParaRPr lang="vi-VN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5517232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latin typeface="Courier New" pitchFamily="49" charset="0"/>
                <a:cs typeface="Courier New" pitchFamily="49" charset="0"/>
              </a:rPr>
              <a:t>6. When can Nick see Phong?</a:t>
            </a:r>
            <a:endParaRPr lang="vi-VN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1475492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-&gt; He is at an international summer camp in Singapore.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2195572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-&gt; They come from different countries.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9512" y="2562706"/>
            <a:ext cx="65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-&gt; They come from all over the world.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9512" y="3203684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-&gt;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He has made new friends, visited places, and taken part in diﬀerent activities.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406778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-&gt; Because he uses English everyday with people from different countries.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5075892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-&gt; Two boys from Australia and a girl from the USA.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512" y="5949280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-&gt; After July 15</a:t>
            </a:r>
            <a:r>
              <a:rPr lang="vi-VN" baseline="30000" dirty="0" smtClean="0">
                <a:latin typeface="Courier New" pitchFamily="49" charset="0"/>
                <a:cs typeface="Courier New" pitchFamily="49" charset="0"/>
              </a:rPr>
              <a:t>th</a:t>
            </a:r>
            <a:r>
              <a:rPr lang="vi-VN" dirty="0">
                <a:latin typeface="Courier New" pitchFamily="49" charset="0"/>
                <a:cs typeface="Courier New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723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04664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latin typeface="Courier New" pitchFamily="49" charset="0"/>
                <a:cs typeface="Courier New" pitchFamily="49" charset="0"/>
              </a:rPr>
              <a:t>2. Complete the sentences with words/ phrases from the box.</a:t>
            </a:r>
            <a:endParaRPr lang="vi-VN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805139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dirty="0" smtClean="0">
                <a:latin typeface="Courier New" pitchFamily="49" charset="0"/>
                <a:cs typeface="Courier New" pitchFamily="49" charset="0"/>
              </a:rPr>
              <a:t>native speakers</a:t>
            </a:r>
            <a:endParaRPr lang="vi-VN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1115452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dirty="0">
                <a:latin typeface="Courier New" pitchFamily="49" charset="0"/>
                <a:cs typeface="Courier New" pitchFamily="49" charset="0"/>
              </a:rPr>
              <a:t>o</a:t>
            </a:r>
            <a:r>
              <a:rPr lang="vi-VN" sz="1600" dirty="0" smtClean="0">
                <a:latin typeface="Courier New" pitchFamily="49" charset="0"/>
                <a:cs typeface="Courier New" pitchFamily="49" charset="0"/>
              </a:rPr>
              <a:t>fficial language</a:t>
            </a:r>
            <a:endParaRPr lang="vi-VN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84784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dirty="0" smtClean="0">
                <a:latin typeface="Courier New" pitchFamily="49" charset="0"/>
                <a:cs typeface="Courier New" pitchFamily="49" charset="0"/>
              </a:rPr>
              <a:t>English speaking countries</a:t>
            </a:r>
            <a:endParaRPr lang="vi-VN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764704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dirty="0" smtClean="0">
                <a:latin typeface="Courier New" pitchFamily="49" charset="0"/>
                <a:cs typeface="Courier New" pitchFamily="49" charset="0"/>
              </a:rPr>
              <a:t>the USA</a:t>
            </a:r>
            <a:endParaRPr lang="vi-VN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0032" y="1115452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dirty="0" smtClean="0">
                <a:latin typeface="Courier New" pitchFamily="49" charset="0"/>
                <a:cs typeface="Courier New" pitchFamily="49" charset="0"/>
              </a:rPr>
              <a:t>summer camp</a:t>
            </a:r>
            <a:endParaRPr lang="vi-VN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60032" y="1484784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dirty="0" smtClean="0">
                <a:latin typeface="Courier New" pitchFamily="49" charset="0"/>
                <a:cs typeface="Courier New" pitchFamily="49" charset="0"/>
              </a:rPr>
              <a:t>accents</a:t>
            </a:r>
            <a:endParaRPr lang="vi-VN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36512" y="2195572"/>
            <a:ext cx="9180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1. Last year I had a wonderful time at a ____________ in Britain.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771636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2. The USA, thu United Kingdom and New Zealand are all ________________________.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707740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3. Australians are ________________ of English because they use it as their mother tongue.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496" y="4499828"/>
            <a:ext cx="89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4. _________ is in the mid-north of America.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496" y="5085184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5. Usually, people from different parts of a country speak their language with different __________.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496" y="5877272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6. English is an _________________ in countries like India, Malaysia and Singapore.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52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48148E-6 L 0.22847 0.7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3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85185E-6 L 0.26771 0.4210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85" y="2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6 L -0.03542 0.2273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1" y="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11111E-6 L -0.48039 0.5423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8" y="2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48148E-6 L 0.10243 0.155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2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7037E-6 L -0.16528 0.563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64" y="2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Autofit/>
          </a:bodyPr>
          <a:lstStyle/>
          <a:p>
            <a:r>
              <a:rPr lang="vi-VN" sz="7200" dirty="0" smtClean="0">
                <a:solidFill>
                  <a:srgbClr val="00B050"/>
                </a:solidFill>
                <a:latin typeface="Gretoon Highlight" pitchFamily="2" charset="-93"/>
              </a:rPr>
              <a:t>G</a:t>
            </a:r>
            <a:r>
              <a:rPr lang="vi-VN" sz="7200" dirty="0" smtClean="0">
                <a:solidFill>
                  <a:srgbClr val="FF0000"/>
                </a:solidFill>
                <a:latin typeface="Gretoon Highlight" pitchFamily="2" charset="-93"/>
              </a:rPr>
              <a:t>A</a:t>
            </a:r>
            <a:r>
              <a:rPr lang="vi-VN" sz="7200" dirty="0" smtClean="0">
                <a:solidFill>
                  <a:srgbClr val="7030A0"/>
                </a:solidFill>
                <a:latin typeface="Gretoon Highlight" pitchFamily="2" charset="-93"/>
              </a:rPr>
              <a:t>M</a:t>
            </a:r>
            <a:r>
              <a:rPr lang="vi-VN" sz="7200" dirty="0" smtClean="0">
                <a:solidFill>
                  <a:srgbClr val="FFC000"/>
                </a:solidFill>
                <a:latin typeface="Gretoon Highlight" pitchFamily="2" charset="-93"/>
              </a:rPr>
              <a:t>E</a:t>
            </a:r>
            <a:endParaRPr lang="vi-VN" sz="7200" dirty="0">
              <a:solidFill>
                <a:srgbClr val="FFC000"/>
              </a:solidFill>
              <a:latin typeface="Gretoon Highlight" pitchFamily="2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204864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solidFill>
                  <a:srgbClr val="FF0000"/>
                </a:solidFill>
                <a:latin typeface="Gretoon Highlight" pitchFamily="2" charset="-93"/>
              </a:rPr>
              <a:t>ABOUT ENGLISH SPEAKING COUNTRIES</a:t>
            </a:r>
            <a:endParaRPr lang="vi-VN" sz="4000" dirty="0">
              <a:solidFill>
                <a:srgbClr val="FF0000"/>
              </a:solidFill>
              <a:latin typeface="Gretoon Highlight" pitchFamily="2" charset="-93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2339752" y="3861048"/>
            <a:ext cx="4464496" cy="194421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latin typeface="Gretoon Highlight" pitchFamily="2" charset="-93"/>
              </a:rPr>
              <a:t>LET’S PLAY!!</a:t>
            </a:r>
            <a:endParaRPr lang="vi-VN" dirty="0">
              <a:latin typeface="Gretoon Highlight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44808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  <p:sndAc>
          <p:stSnd>
            <p:snd r:embed="rId2" name="explode.wav"/>
          </p:stSnd>
        </p:sndAc>
      </p:transition>
    </mc:Choice>
    <mc:Fallback xmlns="">
      <p:transition spd="slow">
        <p:fade/>
        <p:sndAc>
          <p:stSnd>
            <p:snd r:embed="rId4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7667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Which countries is this?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83568" y="126876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6" name="Picture 2" descr="Kết quả hình ảnh cho macar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38337"/>
            <a:ext cx="1738211" cy="17382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31840" y="1239143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Courier New" pitchFamily="49" charset="0"/>
                <a:cs typeface="Courier New" pitchFamily="49" charset="0"/>
              </a:rPr>
              <a:t>macaron</a:t>
            </a:r>
            <a:endParaRPr lang="vi-VN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83568" y="3284984"/>
            <a:ext cx="7920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8" name="Picture 4" descr="Kết quả hình ảnh cho eiff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96952"/>
            <a:ext cx="2808311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96136" y="2636912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latin typeface="Courier New" pitchFamily="49" charset="0"/>
                <a:cs typeface="Courier New" pitchFamily="49" charset="0"/>
              </a:rPr>
              <a:t>FRANCE</a:t>
            </a:r>
            <a:endParaRPr lang="vi-VN" sz="36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030" name="Picture 6" descr="Kết quả hình ảnh cho EASY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194840"/>
            <a:ext cx="3248564" cy="324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146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7667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Which countries is this?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83568" y="126876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Arrow 5"/>
          <p:cNvSpPr/>
          <p:nvPr/>
        </p:nvSpPr>
        <p:spPr>
          <a:xfrm>
            <a:off x="683568" y="3284984"/>
            <a:ext cx="7920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050" name="Picture 2" descr="Kết quả hình ảnh cho đài lo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679" y="890529"/>
            <a:ext cx="1965029" cy="196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ết quả hình ảnh cho sữa tươi trân châu đường đ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717" y="3007490"/>
            <a:ext cx="2088233" cy="18511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96136" y="2636912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latin typeface="Courier New" pitchFamily="49" charset="0"/>
                <a:cs typeface="Courier New" pitchFamily="49" charset="0"/>
              </a:rPr>
              <a:t>TAIWAN</a:t>
            </a:r>
            <a:endParaRPr lang="vi-VN" sz="36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2054" name="Picture 6" descr="Kết quả hình ảnh cho EASY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113" y="3284984"/>
            <a:ext cx="4572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3574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7667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Courier New" pitchFamily="49" charset="0"/>
                <a:cs typeface="Courier New" pitchFamily="49" charset="0"/>
              </a:rPr>
              <a:t>Which countries is this?</a:t>
            </a:r>
            <a:endParaRPr lang="vi-VN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83568" y="126876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Arrow 5"/>
          <p:cNvSpPr/>
          <p:nvPr/>
        </p:nvSpPr>
        <p:spPr>
          <a:xfrm>
            <a:off x="683568" y="3284984"/>
            <a:ext cx="7920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074" name="Picture 2" descr="https://upload.wikimedia.org/wikipedia/commons/thumb/9/90/Lucas_Cranach_d.%C3%84._-_Martin_Luther%2C_1528_%28Veste_Coburg%29.jpg/150px-Lucas_Cranach_d.%C3%84._-_Martin_Luther%2C_1528_%28Veste_Coburg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38337"/>
            <a:ext cx="1296144" cy="20479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upload.wikimedia.org/wikipedia/commons/thumb/1/10/Bundesarchiv_Bild_183-S33882%2C_Adolf_Hitler_retouched.jpg/150px-Bundesarchiv_Bild_183-S33882%2C_Adolf_Hitler_retouch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106" y="3140968"/>
            <a:ext cx="1428750" cy="22574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96136" y="263691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latin typeface="Courier New" pitchFamily="49" charset="0"/>
                <a:cs typeface="Courier New" pitchFamily="49" charset="0"/>
              </a:rPr>
              <a:t>GERMANY</a:t>
            </a:r>
            <a:endParaRPr lang="vi-VN" sz="36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3078" name="Picture 6" descr="Kết quả hình ảnh cho smile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04383"/>
            <a:ext cx="47529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865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3645</TotalTime>
  <Words>397</Words>
  <Application>Microsoft Office PowerPoint</Application>
  <PresentationFormat>On-screen Show (4:3)</PresentationFormat>
  <Paragraphs>82</Paragraphs>
  <Slides>17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25</cp:revision>
  <dcterms:created xsi:type="dcterms:W3CDTF">2020-01-08T12:52:47Z</dcterms:created>
  <dcterms:modified xsi:type="dcterms:W3CDTF">2020-01-13T23:42:26Z</dcterms:modified>
</cp:coreProperties>
</file>