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75" r:id="rId2"/>
    <p:sldId id="284" r:id="rId3"/>
    <p:sldId id="273" r:id="rId4"/>
    <p:sldId id="274" r:id="rId5"/>
    <p:sldId id="276" r:id="rId6"/>
    <p:sldId id="277" r:id="rId7"/>
    <p:sldId id="266" r:id="rId8"/>
    <p:sldId id="267" r:id="rId9"/>
    <p:sldId id="272" r:id="rId10"/>
    <p:sldId id="269" r:id="rId11"/>
    <p:sldId id="270" r:id="rId12"/>
    <p:sldId id="278" r:id="rId13"/>
    <p:sldId id="285" r:id="rId14"/>
    <p:sldId id="293" r:id="rId15"/>
    <p:sldId id="280" r:id="rId16"/>
    <p:sldId id="281" r:id="rId17"/>
    <p:sldId id="282" r:id="rId18"/>
    <p:sldId id="283" r:id="rId19"/>
    <p:sldId id="286" r:id="rId20"/>
    <p:sldId id="287" r:id="rId21"/>
    <p:sldId id="288" r:id="rId22"/>
    <p:sldId id="289" r:id="rId23"/>
    <p:sldId id="290" r:id="rId24"/>
    <p:sldId id="291" r:id="rId25"/>
    <p:sldId id="294" r:id="rId2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Admin" initials="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  <a:srgbClr val="61F41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4" autoAdjust="0"/>
    <p:restoredTop sz="94662" autoAdjust="0"/>
  </p:normalViewPr>
  <p:slideViewPr>
    <p:cSldViewPr>
      <p:cViewPr>
        <p:scale>
          <a:sx n="61" d="100"/>
          <a:sy n="61" d="100"/>
        </p:scale>
        <p:origin x="-1068" y="-27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commentAuthors" Target="commentAuthors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D2167-5782-4784-83F5-EB1BFDEFD98C}" type="datetimeFigureOut">
              <a:rPr lang="en-US" smtClean="0"/>
              <a:t>2020-01-28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CB7E-AEC1-442F-8361-36EFF849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9910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D2167-5782-4784-83F5-EB1BFDEFD98C}" type="datetimeFigureOut">
              <a:rPr lang="en-US" smtClean="0"/>
              <a:t>2020-01-28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CB7E-AEC1-442F-8361-36EFF849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5432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D2167-5782-4784-83F5-EB1BFDEFD98C}" type="datetimeFigureOut">
              <a:rPr lang="en-US" smtClean="0"/>
              <a:t>2020-01-28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CB7E-AEC1-442F-8361-36EFF849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9531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D2167-5782-4784-83F5-EB1BFDEFD98C}" type="datetimeFigureOut">
              <a:rPr lang="en-US" smtClean="0"/>
              <a:t>2020-01-28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CB7E-AEC1-442F-8361-36EFF849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47027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D2167-5782-4784-83F5-EB1BFDEFD98C}" type="datetimeFigureOut">
              <a:rPr lang="en-US" smtClean="0"/>
              <a:t>2020-01-28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CB7E-AEC1-442F-8361-36EFF849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23493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D2167-5782-4784-83F5-EB1BFDEFD98C}" type="datetimeFigureOut">
              <a:rPr lang="en-US" smtClean="0"/>
              <a:t>2020-01-28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CB7E-AEC1-442F-8361-36EFF849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90487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D2167-5782-4784-83F5-EB1BFDEFD98C}" type="datetimeFigureOut">
              <a:rPr lang="en-US" smtClean="0"/>
              <a:t>2020-01-28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CB7E-AEC1-442F-8361-36EFF849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82174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D2167-5782-4784-83F5-EB1BFDEFD98C}" type="datetimeFigureOut">
              <a:rPr lang="en-US" smtClean="0"/>
              <a:t>2020-01-28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CB7E-AEC1-442F-8361-36EFF849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6828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D2167-5782-4784-83F5-EB1BFDEFD98C}" type="datetimeFigureOut">
              <a:rPr lang="en-US" smtClean="0"/>
              <a:t>2020-01-28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CB7E-AEC1-442F-8361-36EFF849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46038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D2167-5782-4784-83F5-EB1BFDEFD98C}" type="datetimeFigureOut">
              <a:rPr lang="en-US" smtClean="0"/>
              <a:t>2020-01-28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CB7E-AEC1-442F-8361-36EFF849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8514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0D2167-5782-4784-83F5-EB1BFDEFD98C}" type="datetimeFigureOut">
              <a:rPr lang="en-US" smtClean="0"/>
              <a:t>2020-01-28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BCCB7E-AEC1-442F-8361-36EFF849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220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0D2167-5782-4784-83F5-EB1BFDEFD98C}" type="datetimeFigureOut">
              <a:rPr lang="en-US" smtClean="0"/>
              <a:t>2020-01-28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CCB7E-AEC1-442F-8361-36EFF8496C1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86209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slide" Target="slide25.xml"/><Relationship Id="rId3" Type="http://schemas.openxmlformats.org/officeDocument/2006/relationships/slide" Target="slide17.xml"/><Relationship Id="rId7" Type="http://schemas.openxmlformats.org/officeDocument/2006/relationships/slide" Target="slide19.xml"/><Relationship Id="rId12" Type="http://schemas.openxmlformats.org/officeDocument/2006/relationships/slide" Target="slide24.xm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6" Type="http://schemas.openxmlformats.org/officeDocument/2006/relationships/slide" Target="slide18.xml"/><Relationship Id="rId11" Type="http://schemas.openxmlformats.org/officeDocument/2006/relationships/slide" Target="slide23.xml"/><Relationship Id="rId5" Type="http://schemas.openxmlformats.org/officeDocument/2006/relationships/slide" Target="slide16.xml"/><Relationship Id="rId10" Type="http://schemas.openxmlformats.org/officeDocument/2006/relationships/slide" Target="slide22.xml"/><Relationship Id="rId4" Type="http://schemas.openxmlformats.org/officeDocument/2006/relationships/slide" Target="slide15.xml"/><Relationship Id="rId9" Type="http://schemas.openxmlformats.org/officeDocument/2006/relationships/slide" Target="slide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Relationship Id="rId4" Type="http://schemas.openxmlformats.org/officeDocument/2006/relationships/slide" Target="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7" Type="http://schemas.openxmlformats.org/officeDocument/2006/relationships/slide" Target="slide7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slide" Target="slide6.xml"/><Relationship Id="rId5" Type="http://schemas.openxmlformats.org/officeDocument/2006/relationships/slide" Target="slide5.xml"/><Relationship Id="rId4" Type="http://schemas.openxmlformats.org/officeDocument/2006/relationships/slide" Target="slide4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slide" Target="slide14.xml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8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381000"/>
            <a:ext cx="5105400" cy="1295400"/>
          </a:xfrm>
        </p:spPr>
        <p:txBody>
          <a:bodyPr/>
          <a:lstStyle/>
          <a:p>
            <a:r>
              <a:rPr lang="vi-VN" b="1" smtClean="0">
                <a:solidFill>
                  <a:srgbClr val="FF0000"/>
                </a:solidFill>
              </a:rPr>
              <a:t>WARM UP !!!</a:t>
            </a:r>
            <a:endParaRPr lang="en-US" b="1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704" y="1676400"/>
            <a:ext cx="5075695" cy="4914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433009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40913" y="321972"/>
            <a:ext cx="22022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40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Speaking</a:t>
            </a:r>
            <a:endParaRPr lang="en-US" sz="40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40913" y="1029858"/>
            <a:ext cx="79977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b="1" i="1" u="sng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4</a:t>
            </a:r>
            <a:r>
              <a:rPr lang="vi-VN" sz="2000" b="1" i="1" u="sng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000" b="1" i="1" u="sng" dirty="0">
                <a:latin typeface="Arial" pitchFamily="34" charset="0"/>
                <a:cs typeface="Arial" pitchFamily="34" charset="0"/>
              </a:rPr>
              <a:t> Work in pairs. Talk about the thing(s) you like most about Scotland. Give reasons.</a:t>
            </a:r>
            <a:br>
              <a:rPr lang="en-US" sz="2000" b="1" i="1" u="sng" dirty="0">
                <a:latin typeface="Arial" pitchFamily="34" charset="0"/>
                <a:cs typeface="Arial" pitchFamily="34" charset="0"/>
              </a:rPr>
            </a:br>
            <a:r>
              <a:rPr lang="en-US" sz="2000" b="1" i="1" u="sng" dirty="0">
                <a:latin typeface="Arial" pitchFamily="34" charset="0"/>
                <a:cs typeface="Arial" pitchFamily="34" charset="0"/>
              </a:rPr>
              <a:t/>
            </a:r>
            <a:br>
              <a:rPr lang="en-US" sz="2000" b="1" i="1" u="sng" dirty="0">
                <a:latin typeface="Arial" pitchFamily="34" charset="0"/>
                <a:cs typeface="Arial" pitchFamily="34" charset="0"/>
              </a:rPr>
            </a:br>
            <a:endParaRPr lang="en-US" sz="2000" b="1" i="1" u="sng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920840" y="1964099"/>
            <a:ext cx="4572000" cy="215443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vi-VN" sz="2000" dirty="0" smtClean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What do you like about Scotland? </a:t>
            </a:r>
          </a:p>
          <a:p>
            <a:r>
              <a:rPr lang="vi-VN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 like the castles. </a:t>
            </a:r>
          </a:p>
          <a:p>
            <a:r>
              <a:rPr lang="vi-VN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Why? </a:t>
            </a:r>
          </a:p>
          <a:p>
            <a:r>
              <a:rPr lang="vi-VN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000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Because I want to see a ghost! </a:t>
            </a:r>
          </a:p>
          <a:p>
            <a:r>
              <a:rPr lang="en-US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b="0" i="0" dirty="0" smtClean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11369" y="1635617"/>
            <a:ext cx="239547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000" i="1" dirty="0" smtClean="0">
                <a:solidFill>
                  <a:schemeClr val="accent1">
                    <a:lumMod val="50000"/>
                  </a:schemeClr>
                </a:solidFill>
              </a:rPr>
              <a:t>Example:</a:t>
            </a:r>
            <a:endParaRPr lang="en-US" sz="2000" i="1" dirty="0">
              <a:solidFill>
                <a:schemeClr val="accent1">
                  <a:lumMod val="50000"/>
                </a:schemeClr>
              </a:solidFill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3451538"/>
            <a:ext cx="4269348" cy="34064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2361648"/>
            <a:ext cx="4623515" cy="3000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28602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533400"/>
            <a:ext cx="7315200" cy="793750"/>
          </a:xfrm>
        </p:spPr>
        <p:txBody>
          <a:bodyPr>
            <a:normAutofit fontScale="90000"/>
          </a:bodyPr>
          <a:lstStyle/>
          <a:p>
            <a:r>
              <a:rPr lang="vi-VN" sz="2800" i="1" u="sng" smtClean="0">
                <a:solidFill>
                  <a:srgbClr val="FF0000"/>
                </a:solidFill>
              </a:rPr>
              <a:t>5</a:t>
            </a:r>
            <a:r>
              <a:rPr lang="vi-VN" sz="2800" i="1" u="sng" smtClean="0"/>
              <a:t> Work in groups. Find interesting facts about Australia then present it to the class.</a:t>
            </a:r>
            <a:endParaRPr lang="en-US" sz="2800" i="1" u="sng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362200"/>
            <a:ext cx="6248400" cy="3581400"/>
          </a:xfrm>
        </p:spPr>
      </p:pic>
      <p:sp>
        <p:nvSpPr>
          <p:cNvPr id="5" name="Text Placeholder 4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0162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4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 rot="20344901">
            <a:off x="685800" y="2130425"/>
            <a:ext cx="7772400" cy="1470025"/>
          </a:xfrm>
        </p:spPr>
        <p:txBody>
          <a:bodyPr>
            <a:noAutofit/>
          </a:bodyPr>
          <a:lstStyle/>
          <a:p>
            <a:r>
              <a:rPr lang="vi-VN" sz="9600" b="1" smtClean="0">
                <a:latin typeface="CountryBlueprint" pitchFamily="2" charset="2"/>
              </a:rPr>
              <a:t>Game on !!!</a:t>
            </a:r>
            <a:endParaRPr lang="en-US" sz="9600" b="1">
              <a:latin typeface="CountryBlueprint" pitchFamily="2" charset="2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2074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loud 3"/>
          <p:cNvSpPr/>
          <p:nvPr/>
        </p:nvSpPr>
        <p:spPr>
          <a:xfrm>
            <a:off x="647700" y="304800"/>
            <a:ext cx="3657600" cy="2057400"/>
          </a:xfrm>
          <a:prstGeom prst="cloud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smtClean="0">
                <a:solidFill>
                  <a:schemeClr val="bg1"/>
                </a:solidFill>
              </a:rPr>
              <a:t>Normal </a:t>
            </a:r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" name="Heart 4"/>
          <p:cNvSpPr/>
          <p:nvPr/>
        </p:nvSpPr>
        <p:spPr>
          <a:xfrm>
            <a:off x="4724400" y="1828800"/>
            <a:ext cx="3124200" cy="26670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smtClean="0"/>
              <a:t>Special</a:t>
            </a:r>
            <a:endParaRPr lang="en-US" sz="3200"/>
          </a:p>
        </p:txBody>
      </p:sp>
      <p:sp>
        <p:nvSpPr>
          <p:cNvPr id="6" name="Sun 5"/>
          <p:cNvSpPr/>
          <p:nvPr/>
        </p:nvSpPr>
        <p:spPr>
          <a:xfrm>
            <a:off x="25831" y="3162300"/>
            <a:ext cx="4343400" cy="342900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400" smtClean="0"/>
              <a:t>Super hard</a:t>
            </a:r>
            <a:endParaRPr lang="en-US" sz="2400"/>
          </a:p>
        </p:txBody>
      </p:sp>
    </p:spTree>
    <p:extLst>
      <p:ext uri="{BB962C8B-B14F-4D97-AF65-F5344CB8AC3E}">
        <p14:creationId xmlns:p14="http://schemas.microsoft.com/office/powerpoint/2010/main" val="3888608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loud 3">
            <a:hlinkClick r:id="rId3" action="ppaction://hlinksldjump"/>
          </p:cNvPr>
          <p:cNvSpPr/>
          <p:nvPr/>
        </p:nvSpPr>
        <p:spPr>
          <a:xfrm>
            <a:off x="304800" y="228600"/>
            <a:ext cx="2971800" cy="1905000"/>
          </a:xfrm>
          <a:prstGeom prst="cloud">
            <a:avLst/>
          </a:prstGeom>
          <a:solidFill>
            <a:schemeClr val="accent1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loud 4">
            <a:hlinkClick r:id="rId4" action="ppaction://hlinksldjump"/>
          </p:cNvPr>
          <p:cNvSpPr/>
          <p:nvPr/>
        </p:nvSpPr>
        <p:spPr>
          <a:xfrm>
            <a:off x="3276600" y="4648200"/>
            <a:ext cx="2701871" cy="1905000"/>
          </a:xfrm>
          <a:prstGeom prst="cloud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Heart 5">
            <a:hlinkClick r:id="rId5" action="ppaction://hlinksldjump"/>
          </p:cNvPr>
          <p:cNvSpPr/>
          <p:nvPr/>
        </p:nvSpPr>
        <p:spPr>
          <a:xfrm>
            <a:off x="2362200" y="3986293"/>
            <a:ext cx="1600200" cy="1323814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Sun 6">
            <a:hlinkClick r:id="rId6" action="ppaction://hlinksldjump"/>
          </p:cNvPr>
          <p:cNvSpPr/>
          <p:nvPr/>
        </p:nvSpPr>
        <p:spPr>
          <a:xfrm>
            <a:off x="3263684" y="1815885"/>
            <a:ext cx="3352800" cy="2667000"/>
          </a:xfrm>
          <a:prstGeom prst="sun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loud 8">
            <a:hlinkClick r:id="rId7" action="ppaction://hlinksldjump"/>
          </p:cNvPr>
          <p:cNvSpPr/>
          <p:nvPr/>
        </p:nvSpPr>
        <p:spPr>
          <a:xfrm>
            <a:off x="6400800" y="2590800"/>
            <a:ext cx="2590800" cy="1905000"/>
          </a:xfrm>
          <a:prstGeom prst="cloud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Heart 9">
            <a:hlinkClick r:id="rId8" action="ppaction://hlinksldjump"/>
          </p:cNvPr>
          <p:cNvSpPr/>
          <p:nvPr/>
        </p:nvSpPr>
        <p:spPr>
          <a:xfrm>
            <a:off x="3771900" y="457200"/>
            <a:ext cx="1676400" cy="1447800"/>
          </a:xfrm>
          <a:prstGeom prst="hear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loud 10">
            <a:hlinkClick r:id="rId9" action="ppaction://hlinksldjump"/>
          </p:cNvPr>
          <p:cNvSpPr/>
          <p:nvPr/>
        </p:nvSpPr>
        <p:spPr>
          <a:xfrm>
            <a:off x="291884" y="2167180"/>
            <a:ext cx="2971800" cy="1981200"/>
          </a:xfrm>
          <a:prstGeom prst="cloud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Cloud 11">
            <a:hlinkClick r:id="rId10" action="ppaction://hlinksldjump"/>
          </p:cNvPr>
          <p:cNvSpPr/>
          <p:nvPr/>
        </p:nvSpPr>
        <p:spPr>
          <a:xfrm>
            <a:off x="5978471" y="228600"/>
            <a:ext cx="3124200" cy="2057400"/>
          </a:xfrm>
          <a:prstGeom prst="cloud">
            <a:avLst/>
          </a:prstGeom>
          <a:solidFill>
            <a:srgbClr val="61F418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Cloud 12">
            <a:hlinkClick r:id="rId11" action="ppaction://hlinksldjump"/>
          </p:cNvPr>
          <p:cNvSpPr/>
          <p:nvPr/>
        </p:nvSpPr>
        <p:spPr>
          <a:xfrm>
            <a:off x="5968137" y="4495800"/>
            <a:ext cx="3006671" cy="2362200"/>
          </a:xfrm>
          <a:prstGeom prst="cloud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loud 13">
            <a:hlinkClick r:id="rId12" action="ppaction://hlinksldjump"/>
          </p:cNvPr>
          <p:cNvSpPr/>
          <p:nvPr/>
        </p:nvSpPr>
        <p:spPr>
          <a:xfrm>
            <a:off x="0" y="4589436"/>
            <a:ext cx="2679916" cy="2209800"/>
          </a:xfrm>
          <a:prstGeom prst="cloud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Left Arrow 14">
            <a:hlinkClick r:id="rId13" action="ppaction://hlinksldjump"/>
          </p:cNvPr>
          <p:cNvSpPr/>
          <p:nvPr/>
        </p:nvSpPr>
        <p:spPr>
          <a:xfrm>
            <a:off x="2679916" y="6096000"/>
            <a:ext cx="825284" cy="703236"/>
          </a:xfrm>
          <a:prstGeom prst="left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275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xit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heel(1)">
                                      <p:cBhvr>
                                        <p:cTn id="6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12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0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7" fill="hold">
                      <p:stCondLst>
                        <p:cond delay="0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4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xit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6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71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2" fill="hold">
                      <p:stCondLst>
                        <p:cond delay="0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3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8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6" presetClass="exit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ircle(out)">
                                      <p:cBhvr>
                                        <p:cTn id="8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 rot="914700">
            <a:off x="4071691" y="800144"/>
            <a:ext cx="5029200" cy="765175"/>
          </a:xfrm>
        </p:spPr>
        <p:txBody>
          <a:bodyPr>
            <a:normAutofit/>
          </a:bodyPr>
          <a:lstStyle/>
          <a:p>
            <a:r>
              <a:rPr lang="vi-VN" sz="2400" b="1" smtClean="0">
                <a:solidFill>
                  <a:srgbClr val="7030A0"/>
                </a:solidFill>
              </a:rPr>
              <a:t>What is the name of this film ?</a:t>
            </a:r>
            <a:endParaRPr lang="en-US" sz="2400" b="1">
              <a:solidFill>
                <a:srgbClr val="7030A0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4648200" y="3006106"/>
            <a:ext cx="2971800" cy="1261094"/>
          </a:xfrm>
        </p:spPr>
        <p:txBody>
          <a:bodyPr/>
          <a:lstStyle/>
          <a:p>
            <a:r>
              <a:rPr lang="vi-VN" b="1" smtClean="0"/>
              <a:t>+2 points</a:t>
            </a:r>
            <a:endParaRPr lang="en-US" b="1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671" y="609600"/>
            <a:ext cx="4038600" cy="463597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0003" y="622515"/>
            <a:ext cx="4038600" cy="5986383"/>
          </a:xfrm>
          <a:prstGeom prst="rect">
            <a:avLst/>
          </a:prstGeom>
        </p:spPr>
      </p:pic>
      <p:sp>
        <p:nvSpPr>
          <p:cNvPr id="9" name="Smiley Face 8">
            <a:hlinkClick r:id="rId4" action="ppaction://hlinksldjump"/>
          </p:cNvPr>
          <p:cNvSpPr/>
          <p:nvPr/>
        </p:nvSpPr>
        <p:spPr>
          <a:xfrm>
            <a:off x="4724400" y="5562600"/>
            <a:ext cx="914400" cy="914400"/>
          </a:xfrm>
          <a:prstGeom prst="smileyFac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160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6781800" cy="1162050"/>
          </a:xfrm>
        </p:spPr>
        <p:txBody>
          <a:bodyPr>
            <a:normAutofit/>
          </a:bodyPr>
          <a:lstStyle/>
          <a:p>
            <a:r>
              <a:rPr lang="vi-VN" sz="2800">
                <a:solidFill>
                  <a:schemeClr val="accent2">
                    <a:lumMod val="40000"/>
                    <a:lumOff val="60000"/>
                  </a:schemeClr>
                </a:solidFill>
              </a:rPr>
              <a:t> </a:t>
            </a:r>
            <a:r>
              <a:rPr lang="vi-VN" sz="280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+ 10 points for u babe</a:t>
            </a:r>
            <a:endParaRPr lang="en-US" sz="2800">
              <a:solidFill>
                <a:schemeClr val="accent2">
                  <a:lumMod val="40000"/>
                  <a:lumOff val="60000"/>
                </a:schemeClr>
              </a:solidFill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752600"/>
            <a:ext cx="4568825" cy="4378457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Left Arrow 5">
            <a:hlinkClick r:id="rId3" action="ppaction://hlinksldjump"/>
          </p:cNvPr>
          <p:cNvSpPr/>
          <p:nvPr/>
        </p:nvSpPr>
        <p:spPr>
          <a:xfrm>
            <a:off x="1066800" y="3810000"/>
            <a:ext cx="838200" cy="6096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4902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9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 rot="1887486">
            <a:off x="3256789" y="1487357"/>
            <a:ext cx="6534270" cy="888286"/>
          </a:xfrm>
        </p:spPr>
        <p:txBody>
          <a:bodyPr>
            <a:normAutofit/>
          </a:bodyPr>
          <a:lstStyle/>
          <a:p>
            <a:r>
              <a:rPr lang="vi-VN" sz="3200" b="1" smtClean="0">
                <a:solidFill>
                  <a:schemeClr val="bg1"/>
                </a:solidFill>
              </a:rPr>
              <a:t>Name 5 Marvel actors/actresses</a:t>
            </a:r>
            <a:endParaRPr lang="en-US" sz="3200" b="1">
              <a:solidFill>
                <a:schemeClr val="bg1"/>
              </a:solidFill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 rot="1252249">
            <a:off x="1371600" y="3886200"/>
            <a:ext cx="3352800" cy="1219200"/>
          </a:xfrm>
        </p:spPr>
        <p:txBody>
          <a:bodyPr>
            <a:normAutofit/>
          </a:bodyPr>
          <a:lstStyle/>
          <a:p>
            <a:r>
              <a:rPr lang="vi-VN" sz="5400" smtClean="0">
                <a:solidFill>
                  <a:schemeClr val="bg1"/>
                </a:solidFill>
                <a:latin typeface="CountryBlueprint" pitchFamily="2" charset="2"/>
              </a:rPr>
              <a:t>+5 </a:t>
            </a:r>
            <a:r>
              <a:rPr lang="vi-VN" sz="5400" smtClean="0">
                <a:solidFill>
                  <a:schemeClr val="bg1"/>
                </a:solidFill>
                <a:latin typeface="CountryBlueprint" pitchFamily="2" charset="2"/>
                <a:hlinkClick r:id="rId3" action="ppaction://hlinksldjump"/>
              </a:rPr>
              <a:t>points</a:t>
            </a:r>
            <a:endParaRPr lang="en-US" sz="5400">
              <a:solidFill>
                <a:schemeClr val="bg1"/>
              </a:solidFill>
              <a:latin typeface="CountryBlueprint" pitchFamily="2" charset="2"/>
            </a:endParaRPr>
          </a:p>
        </p:txBody>
      </p:sp>
    </p:spTree>
    <p:extLst>
      <p:ext uri="{BB962C8B-B14F-4D97-AF65-F5344CB8AC3E}">
        <p14:creationId xmlns:p14="http://schemas.microsoft.com/office/powerpoint/2010/main" val="465032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181269">
            <a:off x="1757876" y="964879"/>
            <a:ext cx="7696200" cy="914400"/>
          </a:xfrm>
        </p:spPr>
        <p:txBody>
          <a:bodyPr>
            <a:noAutofit/>
          </a:bodyPr>
          <a:lstStyle/>
          <a:p>
            <a:r>
              <a:rPr lang="vi-VN" sz="3600" b="0" smtClean="0">
                <a:latin typeface="+mn-lt"/>
              </a:rPr>
              <a:t>What is Tom Holland’s father name ???</a:t>
            </a:r>
            <a:endParaRPr lang="en-US" sz="3600" b="0">
              <a:latin typeface="+mn-lt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447800"/>
            <a:ext cx="3508772" cy="4678363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343400" y="3581401"/>
            <a:ext cx="3352800" cy="914400"/>
          </a:xfrm>
        </p:spPr>
        <p:txBody>
          <a:bodyPr>
            <a:normAutofit/>
          </a:bodyPr>
          <a:lstStyle/>
          <a:p>
            <a:r>
              <a:rPr lang="vi-VN" sz="2000" smtClean="0">
                <a:hlinkClick r:id="rId3" action="ppaction://hlinksldjump"/>
              </a:rPr>
              <a:t>If  you could answer this question, your team would win </a:t>
            </a:r>
            <a:endParaRPr lang="en-US" sz="2000"/>
          </a:p>
        </p:txBody>
      </p:sp>
    </p:spTree>
    <p:extLst>
      <p:ext uri="{BB962C8B-B14F-4D97-AF65-F5344CB8AC3E}">
        <p14:creationId xmlns:p14="http://schemas.microsoft.com/office/powerpoint/2010/main" val="14573496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100">
        <p14:switch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 rot="20964784">
            <a:off x="-79483" y="200804"/>
            <a:ext cx="7299037" cy="1470025"/>
          </a:xfrm>
        </p:spPr>
        <p:txBody>
          <a:bodyPr/>
          <a:lstStyle/>
          <a:p>
            <a:r>
              <a:rPr lang="vi-VN" smtClean="0"/>
              <a:t>Where is his hometown ?</a:t>
            </a:r>
            <a:endParaRPr lang="en-US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228600" y="2255891"/>
            <a:ext cx="2590800" cy="1401710"/>
          </a:xfrm>
        </p:spPr>
        <p:txBody>
          <a:bodyPr>
            <a:normAutofit/>
          </a:bodyPr>
          <a:lstStyle/>
          <a:p>
            <a:r>
              <a:rPr lang="vi-VN" sz="6600" b="1" smtClean="0">
                <a:solidFill>
                  <a:schemeClr val="tx2">
                    <a:lumMod val="50000"/>
                  </a:schemeClr>
                </a:solidFill>
                <a:latin typeface="CountryBlueprint" pitchFamily="2" charset="2"/>
              </a:rPr>
              <a:t>Daegu</a:t>
            </a:r>
            <a:endParaRPr lang="en-US" sz="6600" b="1">
              <a:solidFill>
                <a:schemeClr val="tx2">
                  <a:lumMod val="50000"/>
                </a:schemeClr>
              </a:solidFill>
              <a:latin typeface="CountryBlueprint" pitchFamily="2" charset="2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1371600"/>
            <a:ext cx="5143500" cy="5133975"/>
          </a:xfrm>
          <a:prstGeom prst="rect">
            <a:avLst/>
          </a:prstGeom>
        </p:spPr>
      </p:pic>
      <p:sp>
        <p:nvSpPr>
          <p:cNvPr id="8" name="Heart 7">
            <a:hlinkClick r:id="rId3" action="ppaction://hlinksldjump"/>
          </p:cNvPr>
          <p:cNvSpPr/>
          <p:nvPr/>
        </p:nvSpPr>
        <p:spPr>
          <a:xfrm>
            <a:off x="1143000" y="3984799"/>
            <a:ext cx="1905000" cy="1700213"/>
          </a:xfrm>
          <a:prstGeom prst="hear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smtClean="0"/>
              <a:t>-6</a:t>
            </a:r>
            <a:endParaRPr lang="en-US" sz="2800"/>
          </a:p>
        </p:txBody>
      </p:sp>
    </p:spTree>
    <p:extLst>
      <p:ext uri="{BB962C8B-B14F-4D97-AF65-F5344CB8AC3E}">
        <p14:creationId xmlns:p14="http://schemas.microsoft.com/office/powerpoint/2010/main" val="5059898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build="p"/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04800"/>
            <a:ext cx="8382000" cy="1782762"/>
          </a:xfrm>
        </p:spPr>
        <p:txBody>
          <a:bodyPr>
            <a:normAutofit/>
          </a:bodyPr>
          <a:lstStyle/>
          <a:p>
            <a:r>
              <a:rPr lang="vi-VN" i="1" smtClean="0">
                <a:latin typeface="CountryBlueprint" pitchFamily="2" charset="2"/>
              </a:rPr>
              <a:t>Unit 8: English speaking countries</a:t>
            </a:r>
            <a:endParaRPr lang="en-US" i="1">
              <a:latin typeface="CountryBlueprint" pitchFamily="2" charset="2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33800" y="1828800"/>
            <a:ext cx="2133600" cy="99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vi-VN">
                <a:latin typeface="CountryBlueprint" pitchFamily="2" charset="2"/>
              </a:rPr>
              <a:t> </a:t>
            </a:r>
            <a:r>
              <a:rPr lang="vi-VN" smtClean="0">
                <a:solidFill>
                  <a:schemeClr val="accent4">
                    <a:lumMod val="50000"/>
                  </a:schemeClr>
                </a:solidFill>
                <a:latin typeface="CountryBlueprint" pitchFamily="2" charset="2"/>
              </a:rPr>
              <a:t>Skills 1</a:t>
            </a:r>
            <a:endParaRPr lang="en-US">
              <a:solidFill>
                <a:schemeClr val="accent4">
                  <a:lumMod val="50000"/>
                </a:schemeClr>
              </a:solidFill>
              <a:latin typeface="CountryBlueprint" pitchFamily="2" charset="2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533400" y="2912173"/>
            <a:ext cx="822960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srgbClr val="7030A0"/>
                </a:solidFill>
              </a:rPr>
              <a:t>A </a:t>
            </a:r>
            <a:r>
              <a:rPr lang="en-US" sz="2400" b="1">
                <a:solidFill>
                  <a:srgbClr val="7030A0"/>
                </a:solidFill>
              </a:rPr>
              <a:t>collaboration between : Double Chou x Diệu x Hạnh x Bird</a:t>
            </a:r>
          </a:p>
        </p:txBody>
      </p:sp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0" y="304799"/>
            <a:ext cx="4419600" cy="2607374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6" name="Rectangle 5">
            <a:hlinkClick r:id="rId4" action="ppaction://hlinksldjump"/>
          </p:cNvPr>
          <p:cNvSpPr/>
          <p:nvPr/>
        </p:nvSpPr>
        <p:spPr>
          <a:xfrm>
            <a:off x="4876800" y="304800"/>
            <a:ext cx="4114800" cy="260737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>
            <a:hlinkClick r:id="rId5" action="ppaction://hlinksldjump"/>
          </p:cNvPr>
          <p:cNvSpPr/>
          <p:nvPr/>
        </p:nvSpPr>
        <p:spPr>
          <a:xfrm>
            <a:off x="0" y="3406126"/>
            <a:ext cx="4419600" cy="3026962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4953000" y="3406126"/>
            <a:ext cx="4038600" cy="3026962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Cloud 8">
            <a:hlinkClick r:id="rId7" action="ppaction://hlinksldjump"/>
          </p:cNvPr>
          <p:cNvSpPr/>
          <p:nvPr/>
        </p:nvSpPr>
        <p:spPr>
          <a:xfrm>
            <a:off x="4191000" y="6291666"/>
            <a:ext cx="914400" cy="577312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5874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xit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5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1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1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20000">
                                          <p:val>
                                            <p:fltVal val="0"/>
                                          </p:val>
                                        </p:tav>
                                        <p:tav tm="2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3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3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40000">
                                          <p:val>
                                            <p:strVal val="-ppt_w"/>
                                          </p:val>
                                        </p:tav>
                                        <p:tav tm="45000">
                                          <p:val>
                                            <p:strVal val="-0.92*ppt_w"/>
                                          </p:val>
                                        </p:tav>
                                        <p:tav tm="50000">
                                          <p:val>
                                            <p:strVal val="-0.71*ppt_w"/>
                                          </p:val>
                                        </p:tav>
                                        <p:tav tm="55000">
                                          <p:val>
                                            <p:strVal val="-0.38*ppt_w"/>
                                          </p:val>
                                        </p:tav>
                                        <p:tav tm="60000">
                                          <p:val>
                                            <p:fltVal val="0"/>
                                          </p:val>
                                        </p:tav>
                                        <p:tav tm="6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7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7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80000">
                                          <p:val>
                                            <p:strVal val="ppt_w"/>
                                          </p:val>
                                        </p:tav>
                                        <p:tav tm="85000">
                                          <p:val>
                                            <p:strVal val="0.92*ppt_w"/>
                                          </p:val>
                                        </p:tav>
                                        <p:tav tm="90000">
                                          <p:val>
                                            <p:strVal val="0.71*ppt_w"/>
                                          </p:val>
                                        </p:tav>
                                        <p:tav tm="95000">
                                          <p:val>
                                            <p:strVal val="0.38*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6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29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822" tmFilter="0,0; 0.14,0.31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+0.2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78">
                                          <p:stCondLst>
                                            <p:cond delay="182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664" tmFilter="0.0,0.0;0.25,0.07;0.50,0.2;0.75,0.467;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5000">
                                          <p:val>
                                            <p:strVal val="ppt_y+0.026"/>
                                          </p:val>
                                        </p:tav>
                                        <p:tav tm="10000">
                                          <p:val>
                                            <p:strVal val="ppt_y+0.052"/>
                                          </p:val>
                                        </p:tav>
                                        <p:tav tm="15000">
                                          <p:val>
                                            <p:strVal val="ppt_y+0.078"/>
                                          </p:val>
                                        </p:tav>
                                        <p:tav tm="20000">
                                          <p:val>
                                            <p:strVal val="ppt_y+0.103"/>
                                          </p:val>
                                        </p:tav>
                                        <p:tav tm="30000">
                                          <p:val>
                                            <p:strVal val="ppt_y+0.151"/>
                                          </p:val>
                                        </p:tav>
                                        <p:tav tm="40000">
                                          <p:val>
                                            <p:strVal val="ppt_y+0.196"/>
                                          </p:val>
                                        </p:tav>
                                        <p:tav tm="50000">
                                          <p:val>
                                            <p:strVal val="ppt_y+0.236"/>
                                          </p:val>
                                        </p:tav>
                                        <p:tav tm="60000">
                                          <p:val>
                                            <p:strVal val="ppt_y+0.270"/>
                                          </p:val>
                                        </p:tav>
                                        <p:tav tm="70000">
                                          <p:val>
                                            <p:strVal val="ppt_y+0.297"/>
                                          </p:val>
                                        </p:tav>
                                        <p:tav tm="80000">
                                          <p:val>
                                            <p:strVal val="ppt_y+0.317"/>
                                          </p:val>
                                        </p:tav>
                                        <p:tav tm="90000">
                                          <p:val>
                                            <p:strVal val="ppt_y+0.329"/>
                                          </p:val>
                                        </p:tav>
                                        <p:tav tm="100000">
                                          <p:val>
                                            <p:strVal val="ppt_y+0.33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111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106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9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65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3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37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35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3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22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11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2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3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4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50000">
                                          <p:val>
                                            <p:strVal val="ppt_y-0.0123"/>
                                          </p:val>
                                        </p:tav>
                                        <p:tav tm="60000">
                                          <p:val>
                                            <p:strVal val="ppt_y-0.012"/>
                                          </p:val>
                                        </p:tav>
                                        <p:tav tm="70000">
                                          <p:val>
                                            <p:strVal val="ppt_y-0.010"/>
                                          </p:val>
                                        </p:tav>
                                        <p:tav tm="80000">
                                          <p:val>
                                            <p:strVal val="ppt_y-0.007"/>
                                          </p:val>
                                        </p:tav>
                                        <p:tav tm="90000">
                                          <p:val>
                                            <p:strVal val="ppt_y-0.004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80" accel="50000">
                                          <p:stCondLst>
                                            <p:cond delay="18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ppt_h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7" dur="26">
                                          <p:stCondLst>
                                            <p:cond delay="62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8" dur="166" decel="50000">
                                          <p:stCondLst>
                                            <p:cond delay="64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0" y="762000"/>
            <a:ext cx="3219873" cy="861742"/>
          </a:xfrm>
        </p:spPr>
        <p:txBody>
          <a:bodyPr>
            <a:normAutofit/>
          </a:bodyPr>
          <a:lstStyle/>
          <a:p>
            <a:r>
              <a:rPr lang="vi-VN" sz="2800" i="1" smtClean="0">
                <a:latin typeface="CountryBlueprint" pitchFamily="2" charset="2"/>
              </a:rPr>
              <a:t>Lose  all  points </a:t>
            </a:r>
            <a:endParaRPr lang="en-US" sz="2800" i="1">
              <a:latin typeface="CountryBlueprint" pitchFamily="2" charset="2"/>
            </a:endParaRPr>
          </a:p>
        </p:txBody>
      </p:sp>
      <p:pic>
        <p:nvPicPr>
          <p:cNvPr id="5" name="Content Placeholder 4">
            <a:hlinkClick r:id="rId2" action="ppaction://hlinksldjump"/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676400"/>
            <a:ext cx="5791200" cy="4343400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48400" y="3352800"/>
            <a:ext cx="1523999" cy="457200"/>
          </a:xfrm>
        </p:spPr>
        <p:txBody>
          <a:bodyPr>
            <a:normAutofit/>
          </a:bodyPr>
          <a:lstStyle/>
          <a:p>
            <a:r>
              <a:rPr lang="vi-VN" sz="2000" b="1" u="sng" smtClean="0"/>
              <a:t>Sorry Hà </a:t>
            </a:r>
            <a:r>
              <a:rPr lang="vi-VN" sz="2000" b="1" u="sng" smtClean="0">
                <a:sym typeface="Wingdings" pitchFamily="2" charset="2"/>
              </a:rPr>
              <a:t></a:t>
            </a:r>
            <a:endParaRPr lang="en-US" sz="2000" b="1" u="sng"/>
          </a:p>
        </p:txBody>
      </p:sp>
    </p:spTree>
    <p:extLst>
      <p:ext uri="{BB962C8B-B14F-4D97-AF65-F5344CB8AC3E}">
        <p14:creationId xmlns:p14="http://schemas.microsoft.com/office/powerpoint/2010/main" val="13323777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 rot="328794">
            <a:off x="3549851" y="357179"/>
            <a:ext cx="43434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vi-VN" sz="3600" b="1" smtClean="0">
                <a:solidFill>
                  <a:schemeClr val="accent2">
                    <a:lumMod val="40000"/>
                    <a:lumOff val="60000"/>
                  </a:schemeClr>
                </a:solidFill>
                <a:latin typeface="CountryBlueprint" pitchFamily="2" charset="2"/>
              </a:rPr>
              <a:t>Where does this girl come from ?</a:t>
            </a:r>
            <a:endParaRPr lang="en-US" sz="3600" b="1">
              <a:solidFill>
                <a:schemeClr val="accent2">
                  <a:lumMod val="40000"/>
                  <a:lumOff val="60000"/>
                </a:schemeClr>
              </a:solidFill>
              <a:latin typeface="CountryBlueprint" pitchFamily="2" charset="2"/>
            </a:endParaRP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143000"/>
            <a:ext cx="3429000" cy="5410632"/>
          </a:xfrm>
        </p:spPr>
      </p:pic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4724400" y="2057400"/>
            <a:ext cx="2209800" cy="838199"/>
          </a:xfrm>
        </p:spPr>
        <p:txBody>
          <a:bodyPr/>
          <a:lstStyle/>
          <a:p>
            <a:pPr marL="0" indent="0">
              <a:buNone/>
            </a:pPr>
            <a:r>
              <a:rPr lang="en-US" b="1">
                <a:solidFill>
                  <a:schemeClr val="tx2">
                    <a:lumMod val="50000"/>
                  </a:schemeClr>
                </a:solidFill>
              </a:rPr>
              <a:t>Philippines</a:t>
            </a:r>
          </a:p>
        </p:txBody>
      </p:sp>
      <p:sp>
        <p:nvSpPr>
          <p:cNvPr id="9" name="Horizontal Scroll 8">
            <a:hlinkClick r:id="rId3" action="ppaction://hlinksldjump"/>
          </p:cNvPr>
          <p:cNvSpPr/>
          <p:nvPr/>
        </p:nvSpPr>
        <p:spPr>
          <a:xfrm>
            <a:off x="4495800" y="3124200"/>
            <a:ext cx="3124200" cy="1524000"/>
          </a:xfrm>
          <a:prstGeom prst="horizontalScroll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5400" smtClean="0"/>
              <a:t>- 2</a:t>
            </a:r>
            <a:endParaRPr lang="en-US" sz="5400"/>
          </a:p>
        </p:txBody>
      </p:sp>
    </p:spTree>
    <p:extLst>
      <p:ext uri="{BB962C8B-B14F-4D97-AF65-F5344CB8AC3E}">
        <p14:creationId xmlns:p14="http://schemas.microsoft.com/office/powerpoint/2010/main" val="2821092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1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 build="p"/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304800"/>
            <a:ext cx="6705600" cy="857250"/>
          </a:xfrm>
        </p:spPr>
        <p:txBody>
          <a:bodyPr>
            <a:normAutofit/>
          </a:bodyPr>
          <a:lstStyle/>
          <a:p>
            <a:r>
              <a:rPr lang="vi-VN" sz="2800" smtClean="0">
                <a:solidFill>
                  <a:srgbClr val="FFFF00"/>
                </a:solidFill>
                <a:latin typeface="CountryBlueprint" pitchFamily="2" charset="2"/>
              </a:rPr>
              <a:t>Where did we go last summer holiday?</a:t>
            </a:r>
            <a:endParaRPr lang="en-US" sz="2800">
              <a:solidFill>
                <a:srgbClr val="FFFF00"/>
              </a:solidFill>
              <a:latin typeface="CountryBlueprint" pitchFamily="2" charset="2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29000" y="1066800"/>
            <a:ext cx="5410200" cy="4057649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20094159">
            <a:off x="1041560" y="1943308"/>
            <a:ext cx="1650678" cy="967015"/>
          </a:xfrm>
        </p:spPr>
        <p:txBody>
          <a:bodyPr>
            <a:normAutofit/>
          </a:bodyPr>
          <a:lstStyle/>
          <a:p>
            <a:r>
              <a:rPr lang="vi-VN" sz="3600" b="1" i="1" smtClean="0"/>
              <a:t>BA VÌ</a:t>
            </a:r>
            <a:endParaRPr lang="en-US" sz="3600" b="1" i="1">
              <a:latin typeface="Arial Narrow" pitchFamily="34" charset="0"/>
            </a:endParaRPr>
          </a:p>
        </p:txBody>
      </p:sp>
      <p:sp>
        <p:nvSpPr>
          <p:cNvPr id="6" name="Horizontal Scroll 5">
            <a:hlinkClick r:id="rId3" action="ppaction://hlinksldjump"/>
          </p:cNvPr>
          <p:cNvSpPr/>
          <p:nvPr/>
        </p:nvSpPr>
        <p:spPr>
          <a:xfrm>
            <a:off x="533400" y="3810000"/>
            <a:ext cx="2362200" cy="1676400"/>
          </a:xfrm>
          <a:prstGeom prst="horizontalScroll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000" smtClean="0">
                <a:solidFill>
                  <a:schemeClr val="tx1"/>
                </a:solidFill>
              </a:rPr>
              <a:t>+3</a:t>
            </a:r>
            <a:endParaRPr lang="en-US" sz="40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70478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6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4267200" cy="1054100"/>
          </a:xfrm>
        </p:spPr>
        <p:txBody>
          <a:bodyPr>
            <a:normAutofit/>
          </a:bodyPr>
          <a:lstStyle/>
          <a:p>
            <a:r>
              <a:rPr lang="vi-VN" sz="2800" smtClean="0"/>
              <a:t>The name of the song ?</a:t>
            </a:r>
            <a:endParaRPr lang="en-US" sz="280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828799"/>
            <a:ext cx="6934200" cy="3429819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5410201"/>
            <a:ext cx="3008313" cy="609600"/>
          </a:xfrm>
        </p:spPr>
        <p:txBody>
          <a:bodyPr/>
          <a:lstStyle/>
          <a:p>
            <a:r>
              <a:rPr lang="en-US"/>
              <a:t> </a:t>
            </a:r>
            <a:r>
              <a:rPr lang="en-US" sz="2400"/>
              <a:t>'2YA2YAO</a:t>
            </a:r>
            <a:r>
              <a:rPr lang="en-US" sz="2400" smtClean="0"/>
              <a:t>!‘</a:t>
            </a:r>
            <a:r>
              <a:rPr lang="vi-VN" sz="2400" smtClean="0"/>
              <a:t>_Suju</a:t>
            </a:r>
            <a:endParaRPr lang="en-US" sz="2400"/>
          </a:p>
        </p:txBody>
      </p:sp>
      <p:sp>
        <p:nvSpPr>
          <p:cNvPr id="6" name="Horizontal Scroll 5">
            <a:hlinkClick r:id="rId3" action="ppaction://hlinksldjump"/>
          </p:cNvPr>
          <p:cNvSpPr/>
          <p:nvPr/>
        </p:nvSpPr>
        <p:spPr>
          <a:xfrm>
            <a:off x="5105400" y="331922"/>
            <a:ext cx="2438400" cy="12954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smtClean="0"/>
              <a:t>+1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512732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5334000" cy="1162050"/>
          </a:xfrm>
        </p:spPr>
        <p:txBody>
          <a:bodyPr>
            <a:normAutofit/>
          </a:bodyPr>
          <a:lstStyle/>
          <a:p>
            <a:r>
              <a:rPr lang="vi-VN" sz="2400" smtClean="0"/>
              <a:t>Who </a:t>
            </a:r>
            <a:r>
              <a:rPr lang="vi-VN" sz="2400"/>
              <a:t>are </a:t>
            </a:r>
            <a:r>
              <a:rPr lang="vi-VN" sz="2400"/>
              <a:t>the </a:t>
            </a:r>
            <a:r>
              <a:rPr lang="vi-VN" sz="2400" smtClean="0"/>
              <a:t>representatives of Adidas and Samsung in Korea ?</a:t>
            </a:r>
            <a:endParaRPr lang="en-US" sz="240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1800" y="1447800"/>
            <a:ext cx="5749804" cy="3687763"/>
          </a:xfrm>
        </p:spPr>
      </p:pic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Horizontal Scroll 5">
            <a:hlinkClick r:id="rId3" action="ppaction://hlinksldjump"/>
          </p:cNvPr>
          <p:cNvSpPr/>
          <p:nvPr/>
        </p:nvSpPr>
        <p:spPr>
          <a:xfrm>
            <a:off x="304800" y="2057400"/>
            <a:ext cx="2209800" cy="1371600"/>
          </a:xfrm>
          <a:prstGeom prst="horizontalScroll">
            <a:avLst/>
          </a:prstGeom>
          <a:solidFill>
            <a:srgbClr val="FF33C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smtClean="0">
                <a:solidFill>
                  <a:schemeClr val="tx1"/>
                </a:solidFill>
              </a:rPr>
              <a:t>+4</a:t>
            </a:r>
            <a:endParaRPr lang="en-US" sz="32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33750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3000" y="304800"/>
            <a:ext cx="3008313" cy="1054100"/>
          </a:xfrm>
        </p:spPr>
        <p:txBody>
          <a:bodyPr/>
          <a:lstStyle/>
          <a:p>
            <a:r>
              <a:rPr lang="en-US" smtClean="0"/>
              <a:t>Applause</a:t>
            </a:r>
            <a:r>
              <a:rPr lang="vi-VN" smtClean="0"/>
              <a:t> or this old man will shoot you !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371600"/>
            <a:ext cx="3282042" cy="5014913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200" y="1828800"/>
            <a:ext cx="4743450" cy="2647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7001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4648200" y="533401"/>
            <a:ext cx="4038600" cy="1219200"/>
          </a:xfrm>
        </p:spPr>
        <p:txBody>
          <a:bodyPr>
            <a:normAutofit/>
          </a:bodyPr>
          <a:lstStyle/>
          <a:p>
            <a:r>
              <a:rPr lang="vi-VN" sz="2400" smtClean="0">
                <a:latin typeface="+mn-lt"/>
              </a:rPr>
              <a:t>Where does he come from ???</a:t>
            </a:r>
            <a:endParaRPr lang="en-US" sz="2400">
              <a:latin typeface="+mn-lt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990600"/>
            <a:ext cx="4191000" cy="5486400"/>
          </a:xfrm>
          <a:prstGeom prst="rect">
            <a:avLst/>
          </a:prstGeom>
        </p:spPr>
      </p:pic>
      <p:sp>
        <p:nvSpPr>
          <p:cNvPr id="8" name="Cloud 7"/>
          <p:cNvSpPr/>
          <p:nvPr/>
        </p:nvSpPr>
        <p:spPr>
          <a:xfrm>
            <a:off x="5181600" y="2209800"/>
            <a:ext cx="3429000" cy="2133600"/>
          </a:xfrm>
          <a:prstGeom prst="cloud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smtClean="0">
                <a:solidFill>
                  <a:schemeClr val="accent5">
                    <a:lumMod val="75000"/>
                  </a:schemeClr>
                </a:solidFill>
              </a:rPr>
              <a:t>Australia</a:t>
            </a:r>
            <a:endParaRPr lang="en-US" sz="320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Left Arrow 8">
            <a:hlinkClick r:id="rId3" action="ppaction://hlinksldjump"/>
          </p:cNvPr>
          <p:cNvSpPr/>
          <p:nvPr/>
        </p:nvSpPr>
        <p:spPr>
          <a:xfrm>
            <a:off x="5410200" y="4735882"/>
            <a:ext cx="2971800" cy="152400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9721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00600" y="274638"/>
            <a:ext cx="3886200" cy="1143000"/>
          </a:xfrm>
        </p:spPr>
        <p:txBody>
          <a:bodyPr>
            <a:normAutofit/>
          </a:bodyPr>
          <a:lstStyle/>
          <a:p>
            <a:r>
              <a:rPr lang="vi-VN" sz="2400" smtClean="0"/>
              <a:t>Where is he from ?</a:t>
            </a:r>
            <a:endParaRPr lang="en-US" sz="240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066800"/>
            <a:ext cx="4178300" cy="5410200"/>
          </a:xfrm>
        </p:spPr>
      </p:pic>
      <p:sp>
        <p:nvSpPr>
          <p:cNvPr id="5" name="Heart 4"/>
          <p:cNvSpPr/>
          <p:nvPr/>
        </p:nvSpPr>
        <p:spPr>
          <a:xfrm>
            <a:off x="5791200" y="1600200"/>
            <a:ext cx="2438400" cy="2209800"/>
          </a:xfrm>
          <a:prstGeom prst="hear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60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Canada</a:t>
            </a:r>
            <a:endParaRPr lang="en-US" sz="3600">
              <a:solidFill>
                <a:schemeClr val="accent4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Lightning Bolt 6">
            <a:hlinkClick r:id="rId3" action="ppaction://hlinksldjump"/>
          </p:cNvPr>
          <p:cNvSpPr/>
          <p:nvPr/>
        </p:nvSpPr>
        <p:spPr>
          <a:xfrm>
            <a:off x="6934200" y="5257800"/>
            <a:ext cx="1295400" cy="1066800"/>
          </a:xfrm>
          <a:prstGeom prst="lightningBol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465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smtClean="0"/>
              <a:t>Who is he ?</a:t>
            </a:r>
            <a:endParaRPr lang="en-US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2057400"/>
            <a:ext cx="4505940" cy="2667000"/>
          </a:xfrm>
        </p:spPr>
      </p:pic>
      <p:sp>
        <p:nvSpPr>
          <p:cNvPr id="5" name="Heart 4"/>
          <p:cNvSpPr/>
          <p:nvPr/>
        </p:nvSpPr>
        <p:spPr>
          <a:xfrm>
            <a:off x="6248400" y="2590800"/>
            <a:ext cx="2438400" cy="2362200"/>
          </a:xfrm>
          <a:prstGeom prst="hear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smtClean="0">
                <a:solidFill>
                  <a:schemeClr val="accent2">
                    <a:lumMod val="60000"/>
                    <a:lumOff val="40000"/>
                  </a:schemeClr>
                </a:solidFill>
              </a:rPr>
              <a:t>Đen Vâu</a:t>
            </a:r>
            <a:endParaRPr lang="en-US" sz="2800">
              <a:solidFill>
                <a:schemeClr val="accent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9" name="Horizontal Scroll 8">
            <a:hlinkClick r:id="rId3" action="ppaction://hlinksldjump"/>
          </p:cNvPr>
          <p:cNvSpPr/>
          <p:nvPr/>
        </p:nvSpPr>
        <p:spPr>
          <a:xfrm>
            <a:off x="355169" y="5240364"/>
            <a:ext cx="4114800" cy="1295400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4400" smtClean="0"/>
              <a:t>Dìa dia</a:t>
            </a:r>
            <a:endParaRPr lang="en-US" sz="4400"/>
          </a:p>
        </p:txBody>
      </p:sp>
    </p:spTree>
    <p:extLst>
      <p:ext uri="{BB962C8B-B14F-4D97-AF65-F5344CB8AC3E}">
        <p14:creationId xmlns:p14="http://schemas.microsoft.com/office/powerpoint/2010/main" val="2200546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9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vi-VN" sz="2800" smtClean="0"/>
              <a:t>What is the most famous film he starred in?</a:t>
            </a:r>
            <a:endParaRPr lang="en-US" sz="280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143000"/>
            <a:ext cx="3200400" cy="4800600"/>
          </a:xfrm>
        </p:spPr>
      </p:pic>
      <p:sp>
        <p:nvSpPr>
          <p:cNvPr id="5" name="Smiley Face 4"/>
          <p:cNvSpPr/>
          <p:nvPr/>
        </p:nvSpPr>
        <p:spPr>
          <a:xfrm>
            <a:off x="4852261" y="2057400"/>
            <a:ext cx="2996339" cy="2514600"/>
          </a:xfrm>
          <a:prstGeom prst="smileyFac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3200" smtClean="0">
                <a:solidFill>
                  <a:schemeClr val="tx1"/>
                </a:solidFill>
              </a:rPr>
              <a:t>TITANIC</a:t>
            </a: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7" name="4-Point Star 6">
            <a:hlinkClick r:id="rId3" action="ppaction://hlinksldjump"/>
          </p:cNvPr>
          <p:cNvSpPr/>
          <p:nvPr/>
        </p:nvSpPr>
        <p:spPr>
          <a:xfrm>
            <a:off x="7239000" y="4876800"/>
            <a:ext cx="1219200" cy="1219200"/>
          </a:xfrm>
          <a:prstGeom prst="star4">
            <a:avLst/>
          </a:prstGeom>
          <a:solidFill>
            <a:schemeClr val="accent4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690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09"/>
            <a:ext cx="8229600" cy="962891"/>
          </a:xfrm>
        </p:spPr>
        <p:txBody>
          <a:bodyPr>
            <a:normAutofit/>
          </a:bodyPr>
          <a:lstStyle/>
          <a:p>
            <a:r>
              <a:rPr lang="en-US" sz="2400" b="1" i="1" u="sng" dirty="0" smtClean="0">
                <a:solidFill>
                  <a:srgbClr val="FF0000"/>
                </a:solidFill>
              </a:rPr>
              <a:t>1. </a:t>
            </a:r>
            <a:r>
              <a:rPr lang="en-US" sz="2400" b="1" i="1" u="sng" dirty="0" smtClean="0"/>
              <a:t>Discuss the questions. Then read the passage</a:t>
            </a:r>
            <a:endParaRPr lang="en-US" sz="2400" b="1" i="1" u="sng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740061"/>
            <a:ext cx="4343400" cy="6089073"/>
          </a:xfrm>
        </p:spPr>
      </p:pic>
      <p:sp>
        <p:nvSpPr>
          <p:cNvPr id="5" name="Rectangle 4"/>
          <p:cNvSpPr/>
          <p:nvPr/>
        </p:nvSpPr>
        <p:spPr>
          <a:xfrm>
            <a:off x="4724400" y="1286728"/>
            <a:ext cx="40386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i="1"/>
              <a:t>1.Where is Scotland?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799" y="5016674"/>
            <a:ext cx="2916477" cy="1618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Connector 8"/>
          <p:cNvCxnSpPr/>
          <p:nvPr/>
        </p:nvCxnSpPr>
        <p:spPr>
          <a:xfrm>
            <a:off x="-1066800" y="838200"/>
            <a:ext cx="152400" cy="457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914400" y="1429192"/>
            <a:ext cx="0" cy="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8"/>
          <p:cNvSpPr/>
          <p:nvPr/>
        </p:nvSpPr>
        <p:spPr>
          <a:xfrm>
            <a:off x="4572000" y="1673692"/>
            <a:ext cx="39243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vi-VN" u="sng" smtClean="0"/>
              <a:t>Scotland is</a:t>
            </a:r>
            <a:r>
              <a:rPr lang="en-US" u="sng" smtClean="0"/>
              <a:t> </a:t>
            </a:r>
            <a:r>
              <a:rPr lang="en-US" u="sng"/>
              <a:t>in the north of </a:t>
            </a:r>
            <a:r>
              <a:rPr lang="en-US" u="sng"/>
              <a:t>Great </a:t>
            </a:r>
            <a:r>
              <a:rPr lang="en-US" u="sng" smtClean="0"/>
              <a:t>Britain</a:t>
            </a:r>
            <a:r>
              <a:rPr lang="vi-VN" u="sng" smtClean="0"/>
              <a:t>.</a:t>
            </a:r>
            <a:r>
              <a:rPr lang="en-US" u="sng"/>
              <a:t/>
            </a:r>
            <a:br>
              <a:rPr lang="en-US" u="sng"/>
            </a:br>
            <a:endParaRPr lang="en-US" u="sng"/>
          </a:p>
        </p:txBody>
      </p: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844261"/>
            <a:ext cx="4303713" cy="5791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" name="Rectangle 20"/>
          <p:cNvSpPr/>
          <p:nvPr/>
        </p:nvSpPr>
        <p:spPr>
          <a:xfrm>
            <a:off x="4572000" y="21336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i="1"/>
              <a:t>2.What is this land </a:t>
            </a:r>
            <a:r>
              <a:rPr lang="en-US" i="1"/>
              <a:t>famous </a:t>
            </a:r>
            <a:r>
              <a:rPr lang="en-US" i="1" smtClean="0"/>
              <a:t>for</a:t>
            </a:r>
            <a:r>
              <a:rPr lang="vi-VN" i="1" smtClean="0"/>
              <a:t> ?</a:t>
            </a:r>
            <a:r>
              <a:rPr lang="en-US"/>
              <a:t/>
            </a:r>
            <a:br>
              <a:rPr lang="en-US"/>
            </a:br>
            <a:endParaRPr lang="en-US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85799"/>
            <a:ext cx="4456113" cy="617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Rectangle 21"/>
          <p:cNvSpPr/>
          <p:nvPr/>
        </p:nvSpPr>
        <p:spPr>
          <a:xfrm>
            <a:off x="4426886" y="2505670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u="sng"/>
              <a:t>It’s famour for its rich culture as well as its amazing natural beauty, historic castles, traditional festival and whisky</a:t>
            </a:r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87198" y="3425868"/>
            <a:ext cx="4651375" cy="3124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1687" y="3425868"/>
            <a:ext cx="3998913" cy="31242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19225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000"/>
                                        <p:tgtEl>
                                          <p:spTgt spid="10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50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0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2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10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10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0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1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vi-VN" sz="2400" b="1" i="1" u="sng" smtClean="0">
                <a:solidFill>
                  <a:srgbClr val="FF0000"/>
                </a:solidFill>
              </a:rPr>
              <a:t>2</a:t>
            </a:r>
            <a:r>
              <a:rPr lang="vi-VN" sz="2400" b="1" i="1" u="sng" smtClean="0"/>
              <a:t> Match each place or event with its two features</a:t>
            </a:r>
            <a:endParaRPr lang="en-US" sz="2400" b="1" i="1" u="sng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219200"/>
            <a:ext cx="5458587" cy="3353268"/>
          </a:xfrm>
        </p:spPr>
      </p:pic>
      <p:sp>
        <p:nvSpPr>
          <p:cNvPr id="5" name="Rectangle 4"/>
          <p:cNvSpPr/>
          <p:nvPr/>
        </p:nvSpPr>
        <p:spPr>
          <a:xfrm>
            <a:off x="2254685" y="5410200"/>
            <a:ext cx="449580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/>
              <a:t>Answers: </a:t>
            </a:r>
            <a:r>
              <a:rPr lang="en-US" sz="2000" b="1" u="sng"/>
              <a:t>1(D,F);2 (A,C);3(B,H);4(B,G)</a:t>
            </a:r>
          </a:p>
        </p:txBody>
      </p:sp>
    </p:spTree>
    <p:extLst>
      <p:ext uri="{BB962C8B-B14F-4D97-AF65-F5344CB8AC3E}">
        <p14:creationId xmlns:p14="http://schemas.microsoft.com/office/powerpoint/2010/main" val="2242493488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1520" y="6904"/>
            <a:ext cx="8640960" cy="792087"/>
          </a:xfrm>
        </p:spPr>
        <p:txBody>
          <a:bodyPr>
            <a:noAutofit/>
          </a:bodyPr>
          <a:lstStyle/>
          <a:p>
            <a:pPr algn="l"/>
            <a:r>
              <a:rPr lang="en-US" sz="3000" b="1" i="1" u="sng" dirty="0" smtClean="0">
                <a:solidFill>
                  <a:srgbClr val="FF0000"/>
                </a:solidFill>
              </a:rPr>
              <a:t>3.</a:t>
            </a:r>
            <a:r>
              <a:rPr lang="en-US" sz="3000" b="1" i="1" u="sng" dirty="0" smtClean="0"/>
              <a:t> Read the passage again and answer the questions.</a:t>
            </a:r>
            <a:endParaRPr lang="en-US" sz="3000" b="1" i="1" u="sng" dirty="0"/>
          </a:p>
        </p:txBody>
      </p:sp>
      <p:sp>
        <p:nvSpPr>
          <p:cNvPr id="5" name="TextBox 4"/>
          <p:cNvSpPr txBox="1"/>
          <p:nvPr/>
        </p:nvSpPr>
        <p:spPr>
          <a:xfrm>
            <a:off x="434724" y="1524974"/>
            <a:ext cx="79928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2. What might you see while you are exploring a castle?</a:t>
            </a:r>
          </a:p>
          <a:p>
            <a:r>
              <a:rPr lang="en-US" dirty="0" smtClean="0"/>
              <a:t>- I might see a ghost while I am exploring a castle.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380639" y="2171749"/>
            <a:ext cx="7703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3. What are some activities you can see at the Scottish Highland Games?</a:t>
            </a:r>
          </a:p>
          <a:p>
            <a:r>
              <a:rPr lang="en-US" dirty="0" smtClean="0"/>
              <a:t>- I can see piping, drumming and dancing at the Scottish Highland Games.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 flipH="1">
            <a:off x="416643" y="3351359"/>
            <a:ext cx="79220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5. When was the first fire brigade in the world created?</a:t>
            </a:r>
          </a:p>
          <a:p>
            <a:r>
              <a:rPr lang="en-US" dirty="0" smtClean="0"/>
              <a:t>- The first fire brigade in the world created </a:t>
            </a:r>
            <a:r>
              <a:rPr lang="en-US" dirty="0"/>
              <a:t>i</a:t>
            </a:r>
            <a:r>
              <a:rPr lang="en-US" dirty="0" smtClean="0"/>
              <a:t>n 1824.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340759" y="2705028"/>
            <a:ext cx="79940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4. What were some of the things invented by the Scots?</a:t>
            </a:r>
          </a:p>
          <a:p>
            <a:r>
              <a:rPr lang="en-US" dirty="0" smtClean="0"/>
              <a:t>- The television, telephone, penicillin and the raincoat were invented by the Scots.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275856" y="5229200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Subtitle 10"/>
          <p:cNvSpPr>
            <a:spLocks noGrp="1"/>
          </p:cNvSpPr>
          <p:nvPr>
            <p:ph type="subTitle" idx="1"/>
          </p:nvPr>
        </p:nvSpPr>
        <p:spPr>
          <a:xfrm>
            <a:off x="434724" y="878212"/>
            <a:ext cx="7992888" cy="650637"/>
          </a:xfrm>
        </p:spPr>
        <p:txBody>
          <a:bodyPr>
            <a:normAutofit lnSpcReduction="10000"/>
          </a:bodyPr>
          <a:lstStyle/>
          <a:p>
            <a:pPr marL="342900" indent="-342900" algn="l">
              <a:buAutoNum type="arabicPeriod"/>
            </a:pPr>
            <a:r>
              <a:rPr lang="en-US" sz="1800" dirty="0" smtClean="0">
                <a:solidFill>
                  <a:schemeClr val="tx1"/>
                </a:solidFill>
              </a:rPr>
              <a:t>Is Scotland famous for its rich culture?</a:t>
            </a:r>
          </a:p>
          <a:p>
            <a:pPr algn="l"/>
            <a:r>
              <a:rPr lang="en-US" sz="1800" dirty="0" smtClean="0">
                <a:solidFill>
                  <a:schemeClr val="tx1"/>
                </a:solidFill>
              </a:rPr>
              <a:t>- Yes, it is.</a:t>
            </a:r>
            <a:endParaRPr lang="en-US" sz="1800" dirty="0">
              <a:solidFill>
                <a:schemeClr val="tx1"/>
              </a:solidFill>
            </a:endParaRPr>
          </a:p>
        </p:txBody>
      </p:sp>
      <p:pic>
        <p:nvPicPr>
          <p:cNvPr id="1026" name="Picture 2" descr="Hình ảnh có liên qua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005065"/>
            <a:ext cx="4451985" cy="276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82647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7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7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8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5" presetClass="entr" presetSubtype="0" fill="hold" nodeType="click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9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2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3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5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6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7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8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9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0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1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2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3" fill="hold">
                      <p:stCondLst>
                        <p:cond delay="indefinite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7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" grpId="0" build="p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Civic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2139</TotalTime>
  <Words>433</Words>
  <Application>Microsoft Office PowerPoint</Application>
  <PresentationFormat>On-screen Show (4:3)</PresentationFormat>
  <Paragraphs>68</Paragraphs>
  <Slides>25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6" baseType="lpstr">
      <vt:lpstr>Office Theme</vt:lpstr>
      <vt:lpstr>WARM UP !!!</vt:lpstr>
      <vt:lpstr>Unit 8: English speaking countries</vt:lpstr>
      <vt:lpstr>Where does he come from ???</vt:lpstr>
      <vt:lpstr>Where is he from ?</vt:lpstr>
      <vt:lpstr>Who is he ?</vt:lpstr>
      <vt:lpstr>What is the most famous film he starred in?</vt:lpstr>
      <vt:lpstr>1. Discuss the questions. Then read the passage</vt:lpstr>
      <vt:lpstr>2 Match each place or event with its two features</vt:lpstr>
      <vt:lpstr>3. Read the passage again and answer the questions.</vt:lpstr>
      <vt:lpstr>PowerPoint Presentation</vt:lpstr>
      <vt:lpstr>5 Work in groups. Find interesting facts about Australia then present it to the class.</vt:lpstr>
      <vt:lpstr>Game on !!!</vt:lpstr>
      <vt:lpstr>PowerPoint Presentation</vt:lpstr>
      <vt:lpstr>PowerPoint Presentation</vt:lpstr>
      <vt:lpstr>What is the name of this film ?</vt:lpstr>
      <vt:lpstr> + 10 points for u babe</vt:lpstr>
      <vt:lpstr>Name 5 Marvel actors/actresses</vt:lpstr>
      <vt:lpstr>What is Tom Holland’s father name ???</vt:lpstr>
      <vt:lpstr>Where is his hometown ?</vt:lpstr>
      <vt:lpstr>Lose  all  points </vt:lpstr>
      <vt:lpstr>Where does this girl come from ?</vt:lpstr>
      <vt:lpstr>Where did we go last summer holiday?</vt:lpstr>
      <vt:lpstr>The name of the song ?</vt:lpstr>
      <vt:lpstr>Who are the representatives of Adidas and Samsung in Korea ?</vt:lpstr>
      <vt:lpstr>Applause or this old man will shoot you 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1. Discuss the questions. Then read the passage</dc:title>
  <dc:creator>Admin</dc:creator>
  <cp:lastModifiedBy>Thegioiso360.vn</cp:lastModifiedBy>
  <cp:revision>58</cp:revision>
  <dcterms:created xsi:type="dcterms:W3CDTF">2019-12-13T12:35:25Z</dcterms:created>
  <dcterms:modified xsi:type="dcterms:W3CDTF">2020-01-29T15:08:34Z</dcterms:modified>
</cp:coreProperties>
</file>