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80" r:id="rId4"/>
    <p:sldId id="260" r:id="rId5"/>
    <p:sldId id="261" r:id="rId6"/>
    <p:sldId id="262" r:id="rId7"/>
    <p:sldId id="263" r:id="rId8"/>
    <p:sldId id="264" r:id="rId9"/>
    <p:sldId id="265" r:id="rId10"/>
    <p:sldId id="266" r:id="rId11"/>
    <p:sldId id="268" r:id="rId12"/>
    <p:sldId id="269" r:id="rId13"/>
    <p:sldId id="279" r:id="rId14"/>
    <p:sldId id="271" r:id="rId15"/>
    <p:sldId id="272" r:id="rId16"/>
    <p:sldId id="273" r:id="rId17"/>
    <p:sldId id="274" r:id="rId18"/>
    <p:sldId id="276" r:id="rId19"/>
    <p:sldId id="277" r:id="rId20"/>
    <p:sldId id="27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3" d="100"/>
          <a:sy n="83" d="100"/>
        </p:scale>
        <p:origin x="-130" y="29"/>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541B99-EBA4-462B-A285-C26EF1BD4810}" type="datetimeFigureOut">
              <a:rPr lang="en-US" smtClean="0"/>
              <a:t>1/24/2019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1F51D4-79B2-4C49-A785-EBB0D66A2B86}" type="slidenum">
              <a:rPr lang="en-US" smtClean="0"/>
              <a:t>‹#›</a:t>
            </a:fld>
            <a:endParaRPr lang="en-US"/>
          </a:p>
        </p:txBody>
      </p:sp>
    </p:spTree>
    <p:extLst>
      <p:ext uri="{BB962C8B-B14F-4D97-AF65-F5344CB8AC3E}">
        <p14:creationId xmlns:p14="http://schemas.microsoft.com/office/powerpoint/2010/main" val="3531789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9D96E39-E1CF-4451-ACA8-A7777470726D}" type="slidenum">
              <a:rPr lang="en-US" sz="1200">
                <a:cs typeface="Arial" charset="0"/>
              </a:rPr>
              <a:pPr algn="r" eaLnBrk="1" hangingPunct="1"/>
              <a:t>20</a:t>
            </a:fld>
            <a:endParaRPr lang="en-US" sz="1200">
              <a:cs typeface="Arial" charset="0"/>
            </a:endParaRPr>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8C3B8B-1F35-4465-A0B2-D2343D900BE6}"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3525782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C3B8B-1F35-4465-A0B2-D2343D900BE6}"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1314374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C3B8B-1F35-4465-A0B2-D2343D900BE6}"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167138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C3B8B-1F35-4465-A0B2-D2343D900BE6}"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95922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8C3B8B-1F35-4465-A0B2-D2343D900BE6}" type="datetimeFigureOut">
              <a:rPr lang="en-US" smtClean="0"/>
              <a:t>1/24/2019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3524077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8C3B8B-1F35-4465-A0B2-D2343D900BE6}" type="datetimeFigureOut">
              <a:rPr lang="en-US" smtClean="0"/>
              <a:t>1/24/2019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2261338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8C3B8B-1F35-4465-A0B2-D2343D900BE6}" type="datetimeFigureOut">
              <a:rPr lang="en-US" smtClean="0"/>
              <a:t>1/24/2019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2338382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8C3B8B-1F35-4465-A0B2-D2343D900BE6}" type="datetimeFigureOut">
              <a:rPr lang="en-US" smtClean="0"/>
              <a:t>1/24/2019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409700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8C3B8B-1F35-4465-A0B2-D2343D900BE6}" type="datetimeFigureOut">
              <a:rPr lang="en-US" smtClean="0"/>
              <a:t>1/24/2019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1447849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8C3B8B-1F35-4465-A0B2-D2343D900BE6}" type="datetimeFigureOut">
              <a:rPr lang="en-US" smtClean="0"/>
              <a:t>1/24/2019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379828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8C3B8B-1F35-4465-A0B2-D2343D900BE6}" type="datetimeFigureOut">
              <a:rPr lang="en-US" smtClean="0"/>
              <a:t>1/24/2019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4D3F0B-7B5F-4C3D-83B0-AD39C3FA4FB4}" type="slidenum">
              <a:rPr lang="en-US" smtClean="0"/>
              <a:t>‹#›</a:t>
            </a:fld>
            <a:endParaRPr lang="en-US"/>
          </a:p>
        </p:txBody>
      </p:sp>
    </p:spTree>
    <p:extLst>
      <p:ext uri="{BB962C8B-B14F-4D97-AF65-F5344CB8AC3E}">
        <p14:creationId xmlns:p14="http://schemas.microsoft.com/office/powerpoint/2010/main" val="4115873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8C3B8B-1F35-4465-A0B2-D2343D900BE6}" type="datetimeFigureOut">
              <a:rPr lang="en-US" smtClean="0"/>
              <a:t>1/24/2019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4D3F0B-7B5F-4C3D-83B0-AD39C3FA4FB4}" type="slidenum">
              <a:rPr lang="en-US" smtClean="0"/>
              <a:t>‹#›</a:t>
            </a:fld>
            <a:endParaRPr lang="en-US"/>
          </a:p>
        </p:txBody>
      </p:sp>
    </p:spTree>
    <p:extLst>
      <p:ext uri="{BB962C8B-B14F-4D97-AF65-F5344CB8AC3E}">
        <p14:creationId xmlns:p14="http://schemas.microsoft.com/office/powerpoint/2010/main" val="4294213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 Target="slide1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file:///G:\Minh%20TP.ppt#17. Slide 17"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gif"/><Relationship Id="rId5" Type="http://schemas.openxmlformats.org/officeDocument/2006/relationships/image" Target="../media/image13.jpeg"/><Relationship Id="rId4" Type="http://schemas.openxmlformats.org/officeDocument/2006/relationships/audio" Target="../media/audio2.wav"/></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Times New Roman" pitchFamily="18" charset="0"/>
                <a:cs typeface="Times New Roman" pitchFamily="18" charset="0"/>
              </a:rPr>
              <a:t>KIỂM TRA BÀI CŨ </a:t>
            </a:r>
          </a:p>
        </p:txBody>
      </p:sp>
      <p:sp>
        <p:nvSpPr>
          <p:cNvPr id="3077" name="TextBox 7"/>
          <p:cNvSpPr txBox="1">
            <a:spLocks noChangeArrowheads="1"/>
          </p:cNvSpPr>
          <p:nvPr/>
        </p:nvSpPr>
        <p:spPr bwMode="auto">
          <a:xfrm>
            <a:off x="0" y="622300"/>
            <a:ext cx="8991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r>
              <a:rPr lang="en-US" sz="2400" b="1" u="sng" dirty="0">
                <a:solidFill>
                  <a:srgbClr val="FF0000"/>
                </a:solidFill>
                <a:latin typeface="Times New Roman" pitchFamily="18" charset="0"/>
                <a:cs typeface="Times New Roman" pitchFamily="18" charset="0"/>
              </a:rPr>
              <a:t>Câu 1:</a:t>
            </a:r>
            <a:r>
              <a:rPr lang="en-US" sz="2400" b="1" dirty="0">
                <a:solidFill>
                  <a:srgbClr val="0033CC"/>
                </a:solidFill>
                <a:latin typeface="Times New Roman" pitchFamily="18" charset="0"/>
                <a:cs typeface="Times New Roman" pitchFamily="18" charset="0"/>
              </a:rPr>
              <a:t> </a:t>
            </a:r>
            <a:r>
              <a:rPr lang="vi-VN" sz="2400" b="1" dirty="0">
                <a:solidFill>
                  <a:srgbClr val="0033CC"/>
                </a:solidFill>
                <a:latin typeface="Times New Roman" pitchFamily="18" charset="0"/>
                <a:cs typeface="Times New Roman" pitchFamily="18" charset="0"/>
              </a:rPr>
              <a:t>Hiện tượng khúc xạ ánh sáng là gì</a:t>
            </a:r>
            <a:r>
              <a:rPr lang="en-US" sz="2400" b="1" dirty="0">
                <a:solidFill>
                  <a:srgbClr val="0033CC"/>
                </a:solidFill>
                <a:latin typeface="Times New Roman" pitchFamily="18" charset="0"/>
                <a:cs typeface="Times New Roman" pitchFamily="18" charset="0"/>
              </a:rPr>
              <a:t> </a:t>
            </a:r>
            <a:r>
              <a:rPr lang="vi-VN" sz="2400" b="1" dirty="0">
                <a:solidFill>
                  <a:srgbClr val="0033CC"/>
                </a:solidFill>
                <a:latin typeface="Times New Roman" pitchFamily="18" charset="0"/>
                <a:cs typeface="Times New Roman" pitchFamily="18" charset="0"/>
              </a:rPr>
              <a:t>?</a:t>
            </a:r>
            <a:r>
              <a:rPr lang="en-US" sz="2400" b="1" dirty="0">
                <a:solidFill>
                  <a:srgbClr val="0033CC"/>
                </a:solidFill>
                <a:latin typeface="Times New Roman" pitchFamily="18" charset="0"/>
                <a:cs typeface="Times New Roman" pitchFamily="18" charset="0"/>
              </a:rPr>
              <a:t> </a:t>
            </a:r>
          </a:p>
          <a:p>
            <a:pPr algn="just"/>
            <a:r>
              <a:rPr lang="en-US" sz="2400" b="1" u="sng" dirty="0">
                <a:solidFill>
                  <a:srgbClr val="FF0000"/>
                </a:solidFill>
                <a:latin typeface="Times New Roman" pitchFamily="18" charset="0"/>
                <a:cs typeface="Times New Roman" pitchFamily="18" charset="0"/>
              </a:rPr>
              <a:t>Câu 2:</a:t>
            </a:r>
            <a:r>
              <a:rPr lang="en-US" sz="2400" b="1" dirty="0">
                <a:solidFill>
                  <a:srgbClr val="0033CC"/>
                </a:solidFill>
                <a:latin typeface="Times New Roman" pitchFamily="18" charset="0"/>
                <a:cs typeface="Times New Roman" pitchFamily="18" charset="0"/>
              </a:rPr>
              <a:t> Nêu kết luận về sự khúc xạ ánh sáng khi truyền từ không khí sang nước và ngược lại.</a:t>
            </a:r>
            <a:r>
              <a:rPr lang="vi-VN" sz="2400" b="1" dirty="0">
                <a:solidFill>
                  <a:srgbClr val="0033CC"/>
                </a:solidFill>
                <a:latin typeface="Times New Roman" pitchFamily="18" charset="0"/>
                <a:cs typeface="Times New Roman" pitchFamily="18" charset="0"/>
              </a:rPr>
              <a:t> </a:t>
            </a:r>
          </a:p>
        </p:txBody>
      </p:sp>
      <p:sp>
        <p:nvSpPr>
          <p:cNvPr id="3078" name="Text Box 39"/>
          <p:cNvSpPr txBox="1">
            <a:spLocks noChangeArrowheads="1"/>
          </p:cNvSpPr>
          <p:nvPr/>
        </p:nvSpPr>
        <p:spPr bwMode="auto">
          <a:xfrm>
            <a:off x="1219200" y="2819400"/>
            <a:ext cx="5867400"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endParaRPr lang="en-US" sz="3200">
              <a:latin typeface="Times New Roman" pitchFamily="18" charset="0"/>
            </a:endParaRPr>
          </a:p>
          <a:p>
            <a:pPr eaLnBrk="1" hangingPunct="1">
              <a:spcBef>
                <a:spcPct val="50000"/>
              </a:spcBef>
            </a:pPr>
            <a:endParaRPr lang="en-US" sz="3200">
              <a:latin typeface="Times New Roman" pitchFamily="18" charset="0"/>
            </a:endParaRPr>
          </a:p>
          <a:p>
            <a:pPr eaLnBrk="1" hangingPunct="1">
              <a:spcBef>
                <a:spcPct val="50000"/>
              </a:spcBef>
            </a:pPr>
            <a:endParaRPr lang="en-US" sz="3200">
              <a:latin typeface="Times New Roman" pitchFamily="18" charset="0"/>
            </a:endParaRPr>
          </a:p>
          <a:p>
            <a:pPr eaLnBrk="1" hangingPunct="1">
              <a:spcBef>
                <a:spcPct val="50000"/>
              </a:spcBef>
            </a:pPr>
            <a:endParaRPr lang="en-US" sz="3200">
              <a:latin typeface="Times New Roman" pitchFamily="18" charset="0"/>
            </a:endParaRPr>
          </a:p>
        </p:txBody>
      </p:sp>
      <p:sp>
        <p:nvSpPr>
          <p:cNvPr id="3079" name="Line 40"/>
          <p:cNvSpPr>
            <a:spLocks noChangeShapeType="1"/>
          </p:cNvSpPr>
          <p:nvPr/>
        </p:nvSpPr>
        <p:spPr bwMode="auto">
          <a:xfrm>
            <a:off x="1219200" y="4114800"/>
            <a:ext cx="5867400" cy="0"/>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09" name="Text Box 37"/>
          <p:cNvSpPr txBox="1">
            <a:spLocks noChangeArrowheads="1"/>
          </p:cNvSpPr>
          <p:nvPr/>
        </p:nvSpPr>
        <p:spPr bwMode="auto">
          <a:xfrm>
            <a:off x="3856182" y="1479550"/>
            <a:ext cx="1295400" cy="406400"/>
          </a:xfrm>
          <a:prstGeom prst="rect">
            <a:avLst/>
          </a:prstGeom>
          <a:solidFill>
            <a:srgbClr val="03C6ED"/>
          </a:solidFill>
          <a:ln w="9525">
            <a:solidFill>
              <a:srgbClr val="03C6ED"/>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b="1" dirty="0">
                <a:solidFill>
                  <a:srgbClr val="FF0000"/>
                </a:solidFill>
              </a:rPr>
              <a:t>Trả lời</a:t>
            </a:r>
          </a:p>
        </p:txBody>
      </p:sp>
      <p:sp>
        <p:nvSpPr>
          <p:cNvPr id="3110" name="Text Box 38"/>
          <p:cNvSpPr txBox="1">
            <a:spLocks noChangeArrowheads="1"/>
          </p:cNvSpPr>
          <p:nvPr/>
        </p:nvSpPr>
        <p:spPr bwMode="auto">
          <a:xfrm>
            <a:off x="228600" y="1964353"/>
            <a:ext cx="87630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2400" b="1" u="sng" dirty="0">
                <a:solidFill>
                  <a:srgbClr val="FF0000"/>
                </a:solidFill>
                <a:latin typeface="Times New Roman" pitchFamily="18" charset="0"/>
                <a:cs typeface="Times New Roman" pitchFamily="18" charset="0"/>
              </a:rPr>
              <a:t>Câu 1:</a:t>
            </a:r>
            <a:r>
              <a:rPr lang="en-US" sz="2400" b="1" dirty="0">
                <a:solidFill>
                  <a:srgbClr val="0033CC"/>
                </a:solidFill>
                <a:latin typeface="Times New Roman" pitchFamily="18" charset="0"/>
                <a:cs typeface="Times New Roman" pitchFamily="18" charset="0"/>
              </a:rPr>
              <a:t> Hiện tượng tia sáng truyền từ môi trường trong suốt này sang môi trường trong suốt khác bị gãy khúc tại mặt phân cách giữa hai môi trường được gọi là hiện tượng khúc xạ ánh sáng.</a:t>
            </a:r>
          </a:p>
          <a:p>
            <a:pPr algn="just">
              <a:spcBef>
                <a:spcPct val="50000"/>
              </a:spcBef>
            </a:pPr>
            <a:r>
              <a:rPr lang="en-US" sz="2400" b="1" u="sng" dirty="0">
                <a:solidFill>
                  <a:srgbClr val="FF0000"/>
                </a:solidFill>
                <a:latin typeface="Times New Roman" pitchFamily="18" charset="0"/>
                <a:cs typeface="Times New Roman" pitchFamily="18" charset="0"/>
              </a:rPr>
              <a:t>Câu 2:</a:t>
            </a:r>
            <a:r>
              <a:rPr lang="en-US" sz="2400" b="1" dirty="0">
                <a:solidFill>
                  <a:srgbClr val="0033CC"/>
                </a:solidFill>
                <a:latin typeface="Times New Roman" pitchFamily="18" charset="0"/>
                <a:cs typeface="Times New Roman" pitchFamily="18" charset="0"/>
              </a:rPr>
              <a:t> * Khi tia sáng truyền từ không khí sang nước:</a:t>
            </a:r>
          </a:p>
          <a:p>
            <a:pPr algn="just">
              <a:spcBef>
                <a:spcPct val="50000"/>
              </a:spcBef>
            </a:pPr>
            <a:r>
              <a:rPr lang="en-US" sz="2400" b="1" dirty="0">
                <a:solidFill>
                  <a:srgbClr val="0033CC"/>
                </a:solidFill>
                <a:latin typeface="Times New Roman" pitchFamily="18" charset="0"/>
                <a:cs typeface="Times New Roman" pitchFamily="18" charset="0"/>
              </a:rPr>
              <a:t>	</a:t>
            </a:r>
            <a:r>
              <a:rPr lang="en-US" sz="2400" b="1" dirty="0">
                <a:solidFill>
                  <a:schemeClr val="accent2"/>
                </a:solidFill>
                <a:latin typeface="Times New Roman" pitchFamily="18" charset="0"/>
                <a:cs typeface="Times New Roman" pitchFamily="18" charset="0"/>
              </a:rPr>
              <a:t>- Tia khúc xạ nằm trong mặt phẳng tới.</a:t>
            </a:r>
          </a:p>
          <a:p>
            <a:pPr algn="just">
              <a:spcBef>
                <a:spcPct val="50000"/>
              </a:spcBef>
            </a:pPr>
            <a:r>
              <a:rPr lang="en-US" sz="2400" b="1" dirty="0">
                <a:solidFill>
                  <a:schemeClr val="accent2"/>
                </a:solidFill>
                <a:latin typeface="Times New Roman" pitchFamily="18" charset="0"/>
                <a:cs typeface="Times New Roman" pitchFamily="18" charset="0"/>
              </a:rPr>
              <a:t> 	- Góc khúc xạ nhỏ hơn góc tới. </a:t>
            </a:r>
          </a:p>
          <a:p>
            <a:pPr algn="just">
              <a:spcBef>
                <a:spcPct val="50000"/>
              </a:spcBef>
            </a:pPr>
            <a:r>
              <a:rPr lang="en-US" sz="2400" b="1" dirty="0">
                <a:solidFill>
                  <a:srgbClr val="0033CC"/>
                </a:solidFill>
                <a:latin typeface="Times New Roman" pitchFamily="18" charset="0"/>
                <a:cs typeface="Times New Roman" pitchFamily="18" charset="0"/>
              </a:rPr>
              <a:t>	* </a:t>
            </a:r>
            <a:r>
              <a:rPr lang="en-US" sz="2400" b="1" dirty="0" smtClean="0">
                <a:solidFill>
                  <a:srgbClr val="0033CC"/>
                </a:solidFill>
                <a:latin typeface="Times New Roman" pitchFamily="18" charset="0"/>
                <a:cs typeface="Times New Roman" pitchFamily="18" charset="0"/>
              </a:rPr>
              <a:t>Khi </a:t>
            </a:r>
            <a:r>
              <a:rPr lang="en-US" sz="2400" b="1" dirty="0">
                <a:solidFill>
                  <a:srgbClr val="0033CC"/>
                </a:solidFill>
                <a:latin typeface="Times New Roman" pitchFamily="18" charset="0"/>
                <a:cs typeface="Times New Roman" pitchFamily="18" charset="0"/>
              </a:rPr>
              <a:t>tia sáng truyền được từ nước sang không khí:</a:t>
            </a:r>
          </a:p>
          <a:p>
            <a:pPr algn="just">
              <a:spcBef>
                <a:spcPct val="50000"/>
              </a:spcBef>
            </a:pPr>
            <a:r>
              <a:rPr lang="en-US" sz="2400" b="1" dirty="0">
                <a:solidFill>
                  <a:srgbClr val="0033CC"/>
                </a:solidFill>
                <a:latin typeface="Times New Roman" pitchFamily="18" charset="0"/>
                <a:cs typeface="Times New Roman" pitchFamily="18" charset="0"/>
              </a:rPr>
              <a:t>	</a:t>
            </a:r>
            <a:r>
              <a:rPr lang="en-US" sz="2400" b="1" dirty="0">
                <a:solidFill>
                  <a:schemeClr val="accent2"/>
                </a:solidFill>
                <a:latin typeface="Times New Roman" pitchFamily="18" charset="0"/>
                <a:cs typeface="Times New Roman" pitchFamily="18" charset="0"/>
              </a:rPr>
              <a:t>- Tia khúc xạ nằm trong mặt phẳng tới.</a:t>
            </a:r>
          </a:p>
          <a:p>
            <a:pPr algn="just">
              <a:spcBef>
                <a:spcPct val="50000"/>
              </a:spcBef>
            </a:pPr>
            <a:r>
              <a:rPr lang="en-US" sz="2400" b="1" dirty="0">
                <a:solidFill>
                  <a:schemeClr val="accent2"/>
                </a:solidFill>
                <a:latin typeface="Times New Roman" pitchFamily="18" charset="0"/>
                <a:cs typeface="Times New Roman" pitchFamily="18" charset="0"/>
              </a:rPr>
              <a:t>	- Góc khúc xạ lớn hơn góc tới.</a:t>
            </a:r>
          </a:p>
        </p:txBody>
      </p:sp>
    </p:spTree>
    <p:extLst>
      <p:ext uri="{BB962C8B-B14F-4D97-AF65-F5344CB8AC3E}">
        <p14:creationId xmlns:p14="http://schemas.microsoft.com/office/powerpoint/2010/main" val="3682658971"/>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077"/>
                                        </p:tgtEl>
                                        <p:attrNameLst>
                                          <p:attrName>style.visibility</p:attrName>
                                        </p:attrNameLst>
                                      </p:cBhvr>
                                      <p:to>
                                        <p:strVal val="visible"/>
                                      </p:to>
                                    </p:set>
                                    <p:anim calcmode="discrete" valueType="clr">
                                      <p:cBhvr override="childStyle">
                                        <p:cTn id="7" dur="80"/>
                                        <p:tgtEl>
                                          <p:spTgt spid="307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077"/>
                                        </p:tgtEl>
                                        <p:attrNameLst>
                                          <p:attrName>fillcolor</p:attrName>
                                        </p:attrNameLst>
                                      </p:cBhvr>
                                      <p:tavLst>
                                        <p:tav tm="0">
                                          <p:val>
                                            <p:clrVal>
                                              <a:schemeClr val="accent2"/>
                                            </p:clrVal>
                                          </p:val>
                                        </p:tav>
                                        <p:tav tm="50000">
                                          <p:val>
                                            <p:clrVal>
                                              <a:schemeClr val="hlink"/>
                                            </p:clrVal>
                                          </p:val>
                                        </p:tav>
                                      </p:tavLst>
                                    </p:anim>
                                    <p:set>
                                      <p:cBhvr>
                                        <p:cTn id="9" dur="80"/>
                                        <p:tgtEl>
                                          <p:spTgt spid="307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109"/>
                                        </p:tgtEl>
                                        <p:attrNameLst>
                                          <p:attrName>style.visibility</p:attrName>
                                        </p:attrNameLst>
                                      </p:cBhvr>
                                      <p:to>
                                        <p:strVal val="visible"/>
                                      </p:to>
                                    </p:set>
                                    <p:anim calcmode="discrete" valueType="clr">
                                      <p:cBhvr override="childStyle">
                                        <p:cTn id="14" dur="80"/>
                                        <p:tgtEl>
                                          <p:spTgt spid="3109"/>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109"/>
                                        </p:tgtEl>
                                        <p:attrNameLst>
                                          <p:attrName>fillcolor</p:attrName>
                                        </p:attrNameLst>
                                      </p:cBhvr>
                                      <p:tavLst>
                                        <p:tav tm="0">
                                          <p:val>
                                            <p:clrVal>
                                              <a:schemeClr val="accent2"/>
                                            </p:clrVal>
                                          </p:val>
                                        </p:tav>
                                        <p:tav tm="50000">
                                          <p:val>
                                            <p:clrVal>
                                              <a:schemeClr val="hlink"/>
                                            </p:clrVal>
                                          </p:val>
                                        </p:tav>
                                      </p:tavLst>
                                    </p:anim>
                                    <p:set>
                                      <p:cBhvr>
                                        <p:cTn id="16" dur="80"/>
                                        <p:tgtEl>
                                          <p:spTgt spid="3109"/>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3110">
                                            <p:txEl>
                                              <p:pRg st="0" end="0"/>
                                            </p:txEl>
                                          </p:spTgt>
                                        </p:tgtEl>
                                        <p:attrNameLst>
                                          <p:attrName>style.visibility</p:attrName>
                                        </p:attrNameLst>
                                      </p:cBhvr>
                                      <p:to>
                                        <p:strVal val="visible"/>
                                      </p:to>
                                    </p:set>
                                    <p:anim calcmode="discrete" valueType="clr">
                                      <p:cBhvr override="childStyle">
                                        <p:cTn id="21" dur="80"/>
                                        <p:tgtEl>
                                          <p:spTgt spid="311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110">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3110">
                                            <p:txEl>
                                              <p:pRg st="0" end="0"/>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3110">
                                            <p:txEl>
                                              <p:pRg st="1" end="1"/>
                                            </p:txEl>
                                          </p:spTgt>
                                        </p:tgtEl>
                                        <p:attrNameLst>
                                          <p:attrName>style.visibility</p:attrName>
                                        </p:attrNameLst>
                                      </p:cBhvr>
                                      <p:to>
                                        <p:strVal val="visible"/>
                                      </p:to>
                                    </p:set>
                                    <p:anim calcmode="discrete" valueType="clr">
                                      <p:cBhvr override="childStyle">
                                        <p:cTn id="28" dur="80"/>
                                        <p:tgtEl>
                                          <p:spTgt spid="311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110">
                                            <p:txEl>
                                              <p:pRg st="1" end="1"/>
                                            </p:txEl>
                                          </p:spTgt>
                                        </p:tgtEl>
                                        <p:attrNameLst>
                                          <p:attrName>fillcolor</p:attrName>
                                        </p:attrNameLst>
                                      </p:cBhvr>
                                      <p:tavLst>
                                        <p:tav tm="0">
                                          <p:val>
                                            <p:clrVal>
                                              <a:schemeClr val="accent2"/>
                                            </p:clrVal>
                                          </p:val>
                                        </p:tav>
                                        <p:tav tm="50000">
                                          <p:val>
                                            <p:clrVal>
                                              <a:schemeClr val="hlink"/>
                                            </p:clrVal>
                                          </p:val>
                                        </p:tav>
                                      </p:tavLst>
                                    </p:anim>
                                    <p:set>
                                      <p:cBhvr>
                                        <p:cTn id="30" dur="80"/>
                                        <p:tgtEl>
                                          <p:spTgt spid="3110">
                                            <p:txEl>
                                              <p:pRg st="1" end="1"/>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3110">
                                            <p:txEl>
                                              <p:pRg st="2" end="2"/>
                                            </p:txEl>
                                          </p:spTgt>
                                        </p:tgtEl>
                                        <p:attrNameLst>
                                          <p:attrName>style.visibility</p:attrName>
                                        </p:attrNameLst>
                                      </p:cBhvr>
                                      <p:to>
                                        <p:strVal val="visible"/>
                                      </p:to>
                                    </p:set>
                                    <p:anim calcmode="discrete" valueType="clr">
                                      <p:cBhvr override="childStyle">
                                        <p:cTn id="35" dur="80"/>
                                        <p:tgtEl>
                                          <p:spTgt spid="311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3110">
                                            <p:txEl>
                                              <p:pRg st="2" end="2"/>
                                            </p:txEl>
                                          </p:spTgt>
                                        </p:tgtEl>
                                        <p:attrNameLst>
                                          <p:attrName>fillcolor</p:attrName>
                                        </p:attrNameLst>
                                      </p:cBhvr>
                                      <p:tavLst>
                                        <p:tav tm="0">
                                          <p:val>
                                            <p:clrVal>
                                              <a:schemeClr val="accent2"/>
                                            </p:clrVal>
                                          </p:val>
                                        </p:tav>
                                        <p:tav tm="50000">
                                          <p:val>
                                            <p:clrVal>
                                              <a:schemeClr val="hlink"/>
                                            </p:clrVal>
                                          </p:val>
                                        </p:tav>
                                      </p:tavLst>
                                    </p:anim>
                                    <p:set>
                                      <p:cBhvr>
                                        <p:cTn id="37" dur="80"/>
                                        <p:tgtEl>
                                          <p:spTgt spid="3110">
                                            <p:txEl>
                                              <p:pRg st="2" end="2"/>
                                            </p:txEl>
                                          </p:spTgt>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3110">
                                            <p:txEl>
                                              <p:pRg st="3" end="3"/>
                                            </p:txEl>
                                          </p:spTgt>
                                        </p:tgtEl>
                                        <p:attrNameLst>
                                          <p:attrName>style.visibility</p:attrName>
                                        </p:attrNameLst>
                                      </p:cBhvr>
                                      <p:to>
                                        <p:strVal val="visible"/>
                                      </p:to>
                                    </p:set>
                                    <p:anim calcmode="discrete" valueType="clr">
                                      <p:cBhvr override="childStyle">
                                        <p:cTn id="42" dur="80"/>
                                        <p:tgtEl>
                                          <p:spTgt spid="311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3110">
                                            <p:txEl>
                                              <p:pRg st="3" end="3"/>
                                            </p:txEl>
                                          </p:spTgt>
                                        </p:tgtEl>
                                        <p:attrNameLst>
                                          <p:attrName>fillcolor</p:attrName>
                                        </p:attrNameLst>
                                      </p:cBhvr>
                                      <p:tavLst>
                                        <p:tav tm="0">
                                          <p:val>
                                            <p:clrVal>
                                              <a:schemeClr val="accent2"/>
                                            </p:clrVal>
                                          </p:val>
                                        </p:tav>
                                        <p:tav tm="50000">
                                          <p:val>
                                            <p:clrVal>
                                              <a:schemeClr val="hlink"/>
                                            </p:clrVal>
                                          </p:val>
                                        </p:tav>
                                      </p:tavLst>
                                    </p:anim>
                                    <p:set>
                                      <p:cBhvr>
                                        <p:cTn id="44" dur="80"/>
                                        <p:tgtEl>
                                          <p:spTgt spid="3110">
                                            <p:txEl>
                                              <p:pRg st="3" end="3"/>
                                            </p:txEl>
                                          </p:spTgt>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3110">
                                            <p:txEl>
                                              <p:pRg st="4" end="4"/>
                                            </p:txEl>
                                          </p:spTgt>
                                        </p:tgtEl>
                                        <p:attrNameLst>
                                          <p:attrName>style.visibility</p:attrName>
                                        </p:attrNameLst>
                                      </p:cBhvr>
                                      <p:to>
                                        <p:strVal val="visible"/>
                                      </p:to>
                                    </p:set>
                                    <p:anim calcmode="discrete" valueType="clr">
                                      <p:cBhvr override="childStyle">
                                        <p:cTn id="49" dur="80"/>
                                        <p:tgtEl>
                                          <p:spTgt spid="3110">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3110">
                                            <p:txEl>
                                              <p:pRg st="4" end="4"/>
                                            </p:txEl>
                                          </p:spTgt>
                                        </p:tgtEl>
                                        <p:attrNameLst>
                                          <p:attrName>fillcolor</p:attrName>
                                        </p:attrNameLst>
                                      </p:cBhvr>
                                      <p:tavLst>
                                        <p:tav tm="0">
                                          <p:val>
                                            <p:clrVal>
                                              <a:schemeClr val="accent2"/>
                                            </p:clrVal>
                                          </p:val>
                                        </p:tav>
                                        <p:tav tm="50000">
                                          <p:val>
                                            <p:clrVal>
                                              <a:schemeClr val="hlink"/>
                                            </p:clrVal>
                                          </p:val>
                                        </p:tav>
                                      </p:tavLst>
                                    </p:anim>
                                    <p:set>
                                      <p:cBhvr>
                                        <p:cTn id="51" dur="80"/>
                                        <p:tgtEl>
                                          <p:spTgt spid="3110">
                                            <p:txEl>
                                              <p:pRg st="4" end="4"/>
                                            </p:txEl>
                                          </p:spTgt>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27" presetClass="entr" presetSubtype="0" fill="hold" nodeType="clickEffect">
                                  <p:stCondLst>
                                    <p:cond delay="0"/>
                                  </p:stCondLst>
                                  <p:iterate type="lt">
                                    <p:tmPct val="50000"/>
                                  </p:iterate>
                                  <p:childTnLst>
                                    <p:set>
                                      <p:cBhvr>
                                        <p:cTn id="55" dur="1" fill="hold">
                                          <p:stCondLst>
                                            <p:cond delay="0"/>
                                          </p:stCondLst>
                                        </p:cTn>
                                        <p:tgtEl>
                                          <p:spTgt spid="3110">
                                            <p:txEl>
                                              <p:pRg st="5" end="5"/>
                                            </p:txEl>
                                          </p:spTgt>
                                        </p:tgtEl>
                                        <p:attrNameLst>
                                          <p:attrName>style.visibility</p:attrName>
                                        </p:attrNameLst>
                                      </p:cBhvr>
                                      <p:to>
                                        <p:strVal val="visible"/>
                                      </p:to>
                                    </p:set>
                                    <p:anim calcmode="discrete" valueType="clr">
                                      <p:cBhvr override="childStyle">
                                        <p:cTn id="56" dur="80"/>
                                        <p:tgtEl>
                                          <p:spTgt spid="3110">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3110">
                                            <p:txEl>
                                              <p:pRg st="5" end="5"/>
                                            </p:txEl>
                                          </p:spTgt>
                                        </p:tgtEl>
                                        <p:attrNameLst>
                                          <p:attrName>fillcolor</p:attrName>
                                        </p:attrNameLst>
                                      </p:cBhvr>
                                      <p:tavLst>
                                        <p:tav tm="0">
                                          <p:val>
                                            <p:clrVal>
                                              <a:schemeClr val="accent2"/>
                                            </p:clrVal>
                                          </p:val>
                                        </p:tav>
                                        <p:tav tm="50000">
                                          <p:val>
                                            <p:clrVal>
                                              <a:schemeClr val="hlink"/>
                                            </p:clrVal>
                                          </p:val>
                                        </p:tav>
                                      </p:tavLst>
                                    </p:anim>
                                    <p:set>
                                      <p:cBhvr>
                                        <p:cTn id="58" dur="80"/>
                                        <p:tgtEl>
                                          <p:spTgt spid="3110">
                                            <p:txEl>
                                              <p:pRg st="5" end="5"/>
                                            </p:txEl>
                                          </p:spTgt>
                                        </p:tgtEl>
                                        <p:attrNameLst>
                                          <p:attrName>fill.type</p:attrName>
                                        </p:attrNameLst>
                                      </p:cBhvr>
                                      <p:to>
                                        <p:strVal val="solid"/>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3110">
                                            <p:txEl>
                                              <p:pRg st="6" end="6"/>
                                            </p:txEl>
                                          </p:spTgt>
                                        </p:tgtEl>
                                        <p:attrNameLst>
                                          <p:attrName>style.visibility</p:attrName>
                                        </p:attrNameLst>
                                      </p:cBhvr>
                                      <p:to>
                                        <p:strVal val="visible"/>
                                      </p:to>
                                    </p:set>
                                    <p:anim calcmode="discrete" valueType="clr">
                                      <p:cBhvr override="childStyle">
                                        <p:cTn id="63" dur="80"/>
                                        <p:tgtEl>
                                          <p:spTgt spid="3110">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3110">
                                            <p:txEl>
                                              <p:pRg st="6" end="6"/>
                                            </p:txEl>
                                          </p:spTgt>
                                        </p:tgtEl>
                                        <p:attrNameLst>
                                          <p:attrName>fillcolor</p:attrName>
                                        </p:attrNameLst>
                                      </p:cBhvr>
                                      <p:tavLst>
                                        <p:tav tm="0">
                                          <p:val>
                                            <p:clrVal>
                                              <a:schemeClr val="accent2"/>
                                            </p:clrVal>
                                          </p:val>
                                        </p:tav>
                                        <p:tav tm="50000">
                                          <p:val>
                                            <p:clrVal>
                                              <a:schemeClr val="hlink"/>
                                            </p:clrVal>
                                          </p:val>
                                        </p:tav>
                                      </p:tavLst>
                                    </p:anim>
                                    <p:set>
                                      <p:cBhvr>
                                        <p:cTn id="65" dur="80"/>
                                        <p:tgtEl>
                                          <p:spTgt spid="3110">
                                            <p:txEl>
                                              <p:pRg st="6" end="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P spid="310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Line 3"/>
          <p:cNvSpPr>
            <a:spLocks noChangeShapeType="1"/>
          </p:cNvSpPr>
          <p:nvPr/>
        </p:nvSpPr>
        <p:spPr bwMode="auto">
          <a:xfrm>
            <a:off x="4572000" y="609600"/>
            <a:ext cx="0" cy="62484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38" name="Rectangle 6"/>
          <p:cNvSpPr>
            <a:spLocks noChangeArrowheads="1"/>
          </p:cNvSpPr>
          <p:nvPr/>
        </p:nvSpPr>
        <p:spPr bwMode="auto">
          <a:xfrm>
            <a:off x="25399" y="564971"/>
            <a:ext cx="457200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u="sng" dirty="0">
                <a:solidFill>
                  <a:srgbClr val="FF0000"/>
                </a:solidFill>
                <a:latin typeface="Times New Roman" pitchFamily="18" charset="0"/>
                <a:cs typeface="Times New Roman" pitchFamily="18" charset="0"/>
              </a:rPr>
              <a:t>II. Trục chính, quang tâm, tiêu điểm, tiêu cự của thấu kính hội tụ:</a:t>
            </a:r>
          </a:p>
        </p:txBody>
      </p:sp>
      <p:sp>
        <p:nvSpPr>
          <p:cNvPr id="95239" name="Rectangle 7"/>
          <p:cNvSpPr>
            <a:spLocks noChangeArrowheads="1"/>
          </p:cNvSpPr>
          <p:nvPr/>
        </p:nvSpPr>
        <p:spPr bwMode="auto">
          <a:xfrm>
            <a:off x="171621" y="1778652"/>
            <a:ext cx="1901098"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pPr>
            <a:r>
              <a:rPr lang="en-US" sz="2400" u="sng" dirty="0">
                <a:solidFill>
                  <a:schemeClr val="folHlink"/>
                </a:solidFill>
                <a:latin typeface="Times New Roman" pitchFamily="18" charset="0"/>
                <a:cs typeface="Times New Roman" pitchFamily="18" charset="0"/>
              </a:rPr>
              <a:t>1. Trục chính:</a:t>
            </a:r>
          </a:p>
        </p:txBody>
      </p:sp>
      <p:sp>
        <p:nvSpPr>
          <p:cNvPr id="95241" name="Text Box 9"/>
          <p:cNvSpPr txBox="1">
            <a:spLocks noChangeArrowheads="1"/>
          </p:cNvSpPr>
          <p:nvPr/>
        </p:nvSpPr>
        <p:spPr bwMode="auto">
          <a:xfrm>
            <a:off x="13530" y="3888730"/>
            <a:ext cx="3429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400" u="sng" dirty="0">
                <a:solidFill>
                  <a:schemeClr val="folHlink"/>
                </a:solidFill>
                <a:latin typeface="Times New Roman" pitchFamily="18" charset="0"/>
                <a:cs typeface="Times New Roman" pitchFamily="18" charset="0"/>
              </a:rPr>
              <a:t>2. Quang tâm</a:t>
            </a:r>
            <a:r>
              <a:rPr lang="en-US" u="sng" dirty="0">
                <a:solidFill>
                  <a:schemeClr val="folHlink"/>
                </a:solidFill>
              </a:rPr>
              <a:t>:</a:t>
            </a:r>
          </a:p>
        </p:txBody>
      </p:sp>
      <p:sp>
        <p:nvSpPr>
          <p:cNvPr id="95243" name="Rectangle 11"/>
          <p:cNvSpPr>
            <a:spLocks noChangeArrowheads="1"/>
          </p:cNvSpPr>
          <p:nvPr/>
        </p:nvSpPr>
        <p:spPr bwMode="auto">
          <a:xfrm>
            <a:off x="0" y="5219700"/>
            <a:ext cx="168289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sz="2200" u="sng" dirty="0">
                <a:solidFill>
                  <a:schemeClr val="folHlink"/>
                </a:solidFill>
                <a:latin typeface="Times New Roman" pitchFamily="18" charset="0"/>
                <a:cs typeface="Times New Roman" pitchFamily="18" charset="0"/>
              </a:rPr>
              <a:t>3. Tiêu điểm:</a:t>
            </a:r>
          </a:p>
        </p:txBody>
      </p:sp>
      <p:sp>
        <p:nvSpPr>
          <p:cNvPr id="95303" name="Line 71"/>
          <p:cNvSpPr>
            <a:spLocks noChangeShapeType="1"/>
          </p:cNvSpPr>
          <p:nvPr/>
        </p:nvSpPr>
        <p:spPr bwMode="auto">
          <a:xfrm flipV="1">
            <a:off x="4895850" y="4546600"/>
            <a:ext cx="3627438"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04" name="Line 72"/>
          <p:cNvSpPr>
            <a:spLocks noChangeShapeType="1"/>
          </p:cNvSpPr>
          <p:nvPr/>
        </p:nvSpPr>
        <p:spPr bwMode="auto">
          <a:xfrm>
            <a:off x="6800850" y="4546600"/>
            <a:ext cx="1177925" cy="0"/>
          </a:xfrm>
          <a:prstGeom prst="line">
            <a:avLst/>
          </a:prstGeom>
          <a:noFill/>
          <a:ln w="2857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05" name="Line 73"/>
          <p:cNvSpPr>
            <a:spLocks noChangeShapeType="1"/>
          </p:cNvSpPr>
          <p:nvPr/>
        </p:nvSpPr>
        <p:spPr bwMode="auto">
          <a:xfrm>
            <a:off x="6691313" y="4216400"/>
            <a:ext cx="1812925" cy="820738"/>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06" name="Line 74"/>
          <p:cNvSpPr>
            <a:spLocks noChangeShapeType="1"/>
          </p:cNvSpPr>
          <p:nvPr/>
        </p:nvSpPr>
        <p:spPr bwMode="auto">
          <a:xfrm flipV="1">
            <a:off x="6691313" y="4119563"/>
            <a:ext cx="1812925" cy="723900"/>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07" name="Line 75"/>
          <p:cNvSpPr>
            <a:spLocks noChangeShapeType="1"/>
          </p:cNvSpPr>
          <p:nvPr/>
        </p:nvSpPr>
        <p:spPr bwMode="auto">
          <a:xfrm flipH="1">
            <a:off x="6691313" y="3962400"/>
            <a:ext cx="0" cy="1206500"/>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08" name="Text Box 76"/>
          <p:cNvSpPr txBox="1">
            <a:spLocks noChangeArrowheads="1"/>
          </p:cNvSpPr>
          <p:nvPr/>
        </p:nvSpPr>
        <p:spPr bwMode="auto">
          <a:xfrm>
            <a:off x="6362700" y="4457700"/>
            <a:ext cx="409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95309" name="Rectangle 77"/>
          <p:cNvSpPr>
            <a:spLocks noChangeArrowheads="1"/>
          </p:cNvSpPr>
          <p:nvPr/>
        </p:nvSpPr>
        <p:spPr bwMode="auto">
          <a:xfrm>
            <a:off x="8488363" y="4397375"/>
            <a:ext cx="407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95310" name="Text Box 78"/>
          <p:cNvSpPr txBox="1">
            <a:spLocks noChangeArrowheads="1"/>
          </p:cNvSpPr>
          <p:nvPr/>
        </p:nvSpPr>
        <p:spPr bwMode="auto">
          <a:xfrm>
            <a:off x="7302500" y="4572000"/>
            <a:ext cx="500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F</a:t>
            </a:r>
          </a:p>
        </p:txBody>
      </p:sp>
      <p:sp>
        <p:nvSpPr>
          <p:cNvPr id="95311" name="Line 79"/>
          <p:cNvSpPr>
            <a:spLocks noChangeShapeType="1"/>
          </p:cNvSpPr>
          <p:nvPr/>
        </p:nvSpPr>
        <p:spPr bwMode="auto">
          <a:xfrm>
            <a:off x="4876800" y="4546600"/>
            <a:ext cx="3627438"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12" name="Line 80"/>
          <p:cNvSpPr>
            <a:spLocks noChangeShapeType="1"/>
          </p:cNvSpPr>
          <p:nvPr/>
        </p:nvSpPr>
        <p:spPr bwMode="auto">
          <a:xfrm>
            <a:off x="5103813" y="4546600"/>
            <a:ext cx="1087437" cy="0"/>
          </a:xfrm>
          <a:prstGeom prst="line">
            <a:avLst/>
          </a:prstGeom>
          <a:noFill/>
          <a:ln w="2857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13" name="Line 81"/>
          <p:cNvSpPr>
            <a:spLocks noChangeShapeType="1"/>
          </p:cNvSpPr>
          <p:nvPr/>
        </p:nvSpPr>
        <p:spPr bwMode="auto">
          <a:xfrm flipH="1">
            <a:off x="4876800" y="4213225"/>
            <a:ext cx="1814513"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14" name="Line 82"/>
          <p:cNvSpPr>
            <a:spLocks noChangeShapeType="1"/>
          </p:cNvSpPr>
          <p:nvPr/>
        </p:nvSpPr>
        <p:spPr bwMode="auto">
          <a:xfrm>
            <a:off x="4922838" y="4213225"/>
            <a:ext cx="1268412" cy="0"/>
          </a:xfrm>
          <a:prstGeom prst="line">
            <a:avLst/>
          </a:prstGeom>
          <a:noFill/>
          <a:ln w="28575">
            <a:solidFill>
              <a:schemeClr val="fo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15" name="Line 83"/>
          <p:cNvSpPr>
            <a:spLocks noChangeShapeType="1"/>
          </p:cNvSpPr>
          <p:nvPr/>
        </p:nvSpPr>
        <p:spPr bwMode="auto">
          <a:xfrm flipH="1">
            <a:off x="4876800" y="4830763"/>
            <a:ext cx="1814513"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16" name="Line 84"/>
          <p:cNvSpPr>
            <a:spLocks noChangeShapeType="1"/>
          </p:cNvSpPr>
          <p:nvPr/>
        </p:nvSpPr>
        <p:spPr bwMode="auto">
          <a:xfrm>
            <a:off x="4876800" y="4830763"/>
            <a:ext cx="1314450"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17" name="Line 85"/>
          <p:cNvSpPr>
            <a:spLocks noChangeShapeType="1"/>
          </p:cNvSpPr>
          <p:nvPr/>
        </p:nvSpPr>
        <p:spPr bwMode="auto">
          <a:xfrm>
            <a:off x="6691313" y="4216400"/>
            <a:ext cx="1116012" cy="503238"/>
          </a:xfrm>
          <a:prstGeom prst="line">
            <a:avLst/>
          </a:prstGeom>
          <a:noFill/>
          <a:ln w="28575">
            <a:solidFill>
              <a:schemeClr val="fo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18" name="Line 86"/>
          <p:cNvSpPr>
            <a:spLocks noChangeShapeType="1"/>
          </p:cNvSpPr>
          <p:nvPr/>
        </p:nvSpPr>
        <p:spPr bwMode="auto">
          <a:xfrm flipV="1">
            <a:off x="6691313" y="4360863"/>
            <a:ext cx="1223962" cy="48260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19" name="Text Box 87"/>
          <p:cNvSpPr txBox="1">
            <a:spLocks noChangeArrowheads="1"/>
          </p:cNvSpPr>
          <p:nvPr/>
        </p:nvSpPr>
        <p:spPr bwMode="auto">
          <a:xfrm>
            <a:off x="4624388" y="566738"/>
            <a:ext cx="451961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b="1" u="sng" dirty="0">
                <a:solidFill>
                  <a:srgbClr val="FF0000"/>
                </a:solidFill>
                <a:latin typeface="Times New Roman" pitchFamily="18" charset="0"/>
                <a:cs typeface="Times New Roman" pitchFamily="18" charset="0"/>
              </a:rPr>
              <a:t>C6</a:t>
            </a:r>
            <a:r>
              <a:rPr lang="en-US" sz="2000" b="1" dirty="0">
                <a:solidFill>
                  <a:schemeClr val="hlink"/>
                </a:solidFill>
                <a:latin typeface="Times New Roman" pitchFamily="18" charset="0"/>
                <a:cs typeface="Times New Roman" pitchFamily="18" charset="0"/>
              </a:rPr>
              <a:t>: Vẫn thí nghiệm trên, nếu chiếc chùm tia tới vào mặt kia của thấu kính thì chùm tia ló có đặc điểm gì ?</a:t>
            </a:r>
          </a:p>
        </p:txBody>
      </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sp>
        <p:nvSpPr>
          <p:cNvPr id="95321" name="Text Box 89"/>
          <p:cNvSpPr txBox="1">
            <a:spLocks noChangeArrowheads="1"/>
          </p:cNvSpPr>
          <p:nvPr/>
        </p:nvSpPr>
        <p:spPr bwMode="auto">
          <a:xfrm>
            <a:off x="0" y="6521450"/>
            <a:ext cx="539137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2200" b="1" dirty="0">
                <a:solidFill>
                  <a:schemeClr val="hlink"/>
                </a:solidFill>
                <a:latin typeface="Times New Roman" pitchFamily="18" charset="0"/>
                <a:cs typeface="Times New Roman" pitchFamily="18" charset="0"/>
              </a:rPr>
              <a:t>Điểm F gọi là tiêu điểm của thấu kính</a:t>
            </a:r>
            <a:r>
              <a:rPr lang="en-US" sz="1600" b="1" dirty="0">
                <a:solidFill>
                  <a:schemeClr val="hlink"/>
                </a:solidFill>
              </a:rPr>
              <a:t>. </a:t>
            </a:r>
          </a:p>
        </p:txBody>
      </p:sp>
      <p:sp>
        <p:nvSpPr>
          <p:cNvPr id="95324" name="Text Box 92"/>
          <p:cNvSpPr txBox="1">
            <a:spLocks noChangeArrowheads="1"/>
          </p:cNvSpPr>
          <p:nvPr/>
        </p:nvSpPr>
        <p:spPr bwMode="auto">
          <a:xfrm>
            <a:off x="6527801" y="1504950"/>
            <a:ext cx="990600" cy="336550"/>
          </a:xfrm>
          <a:prstGeom prst="rect">
            <a:avLst/>
          </a:prstGeom>
          <a:solidFill>
            <a:srgbClr val="03C6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b="1" dirty="0">
                <a:solidFill>
                  <a:srgbClr val="FF0000"/>
                </a:solidFill>
              </a:rPr>
              <a:t>Trả lời</a:t>
            </a:r>
          </a:p>
        </p:txBody>
      </p:sp>
      <p:sp>
        <p:nvSpPr>
          <p:cNvPr id="95325" name="Text Box 93"/>
          <p:cNvSpPr txBox="1">
            <a:spLocks noChangeArrowheads="1"/>
          </p:cNvSpPr>
          <p:nvPr/>
        </p:nvSpPr>
        <p:spPr bwMode="auto">
          <a:xfrm>
            <a:off x="4648200" y="1765300"/>
            <a:ext cx="4343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000" b="1" dirty="0">
                <a:solidFill>
                  <a:schemeClr val="hlink"/>
                </a:solidFill>
                <a:latin typeface="Times New Roman" pitchFamily="18" charset="0"/>
                <a:cs typeface="Times New Roman" pitchFamily="18" charset="0"/>
              </a:rPr>
              <a:t>Khi đó chùm tia ló vẫn hội tụ tại một điểm trên trục chính</a:t>
            </a:r>
            <a:r>
              <a:rPr lang="en-US" sz="1600" b="1" dirty="0">
                <a:solidFill>
                  <a:schemeClr val="hlink"/>
                </a:solidFill>
              </a:rPr>
              <a:t>.</a:t>
            </a:r>
          </a:p>
        </p:txBody>
      </p:sp>
      <p:grpSp>
        <p:nvGrpSpPr>
          <p:cNvPr id="95326" name="Group 94"/>
          <p:cNvGrpSpPr>
            <a:grpSpLocks/>
          </p:cNvGrpSpPr>
          <p:nvPr/>
        </p:nvGrpSpPr>
        <p:grpSpPr bwMode="auto">
          <a:xfrm>
            <a:off x="4724400" y="2565400"/>
            <a:ext cx="4267200" cy="1219200"/>
            <a:chOff x="3072" y="2160"/>
            <a:chExt cx="2688" cy="768"/>
          </a:xfrm>
        </p:grpSpPr>
        <p:sp>
          <p:nvSpPr>
            <p:cNvPr id="95327" name="Line 95"/>
            <p:cNvSpPr>
              <a:spLocks noChangeShapeType="1"/>
            </p:cNvSpPr>
            <p:nvPr/>
          </p:nvSpPr>
          <p:spPr bwMode="auto">
            <a:xfrm rot="10800000" flipH="1">
              <a:off x="4303" y="2160"/>
              <a:ext cx="0" cy="768"/>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28" name="Text Box 96"/>
            <p:cNvSpPr txBox="1">
              <a:spLocks noChangeArrowheads="1"/>
            </p:cNvSpPr>
            <p:nvPr/>
          </p:nvSpPr>
          <p:spPr bwMode="auto">
            <a:xfrm rot="10800000">
              <a:off x="4249" y="2519"/>
              <a:ext cx="27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95329" name="Rectangle 97"/>
            <p:cNvSpPr>
              <a:spLocks noChangeArrowheads="1"/>
            </p:cNvSpPr>
            <p:nvPr/>
          </p:nvSpPr>
          <p:spPr bwMode="auto">
            <a:xfrm>
              <a:off x="5503" y="2436"/>
              <a:ext cx="25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95330" name="Line 98"/>
            <p:cNvSpPr>
              <a:spLocks noChangeShapeType="1"/>
            </p:cNvSpPr>
            <p:nvPr/>
          </p:nvSpPr>
          <p:spPr bwMode="auto">
            <a:xfrm rot="10800000" flipV="1">
              <a:off x="3072" y="2529"/>
              <a:ext cx="2401"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1" name="Text Box 99"/>
            <p:cNvSpPr txBox="1">
              <a:spLocks noChangeArrowheads="1"/>
            </p:cNvSpPr>
            <p:nvPr/>
          </p:nvSpPr>
          <p:spPr bwMode="auto">
            <a:xfrm>
              <a:off x="3732" y="2529"/>
              <a:ext cx="33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F’</a:t>
              </a:r>
            </a:p>
          </p:txBody>
        </p:sp>
        <p:grpSp>
          <p:nvGrpSpPr>
            <p:cNvPr id="95332" name="Group 100"/>
            <p:cNvGrpSpPr>
              <a:grpSpLocks/>
            </p:cNvGrpSpPr>
            <p:nvPr/>
          </p:nvGrpSpPr>
          <p:grpSpPr bwMode="auto">
            <a:xfrm>
              <a:off x="3102" y="2221"/>
              <a:ext cx="2414" cy="584"/>
              <a:chOff x="1227" y="384"/>
              <a:chExt cx="3861" cy="912"/>
            </a:xfrm>
          </p:grpSpPr>
          <p:sp>
            <p:nvSpPr>
              <p:cNvPr id="95333" name="Line 101"/>
              <p:cNvSpPr>
                <a:spLocks noChangeShapeType="1"/>
              </p:cNvSpPr>
              <p:nvPr/>
            </p:nvSpPr>
            <p:spPr bwMode="auto">
              <a:xfrm rot="10800000">
                <a:off x="1227" y="384"/>
                <a:ext cx="1920" cy="816"/>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4" name="Line 102"/>
              <p:cNvSpPr>
                <a:spLocks noChangeShapeType="1"/>
              </p:cNvSpPr>
              <p:nvPr/>
            </p:nvSpPr>
            <p:spPr bwMode="auto">
              <a:xfrm rot="10800000" flipV="1">
                <a:off x="1227" y="576"/>
                <a:ext cx="1920" cy="720"/>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5" name="Line 103"/>
              <p:cNvSpPr>
                <a:spLocks noChangeShapeType="1"/>
              </p:cNvSpPr>
              <p:nvPr/>
            </p:nvSpPr>
            <p:spPr bwMode="auto">
              <a:xfrm rot="10800000">
                <a:off x="1248" y="863"/>
                <a:ext cx="3840"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6" name="Line 104"/>
              <p:cNvSpPr>
                <a:spLocks noChangeShapeType="1"/>
              </p:cNvSpPr>
              <p:nvPr/>
            </p:nvSpPr>
            <p:spPr bwMode="auto">
              <a:xfrm rot="10800000">
                <a:off x="3696" y="863"/>
                <a:ext cx="115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7" name="Line 105"/>
              <p:cNvSpPr>
                <a:spLocks noChangeShapeType="1"/>
              </p:cNvSpPr>
              <p:nvPr/>
            </p:nvSpPr>
            <p:spPr bwMode="auto">
              <a:xfrm rot="10800000" flipH="1">
                <a:off x="3120" y="1190"/>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8" name="Line 106"/>
              <p:cNvSpPr>
                <a:spLocks noChangeShapeType="1"/>
              </p:cNvSpPr>
              <p:nvPr/>
            </p:nvSpPr>
            <p:spPr bwMode="auto">
              <a:xfrm rot="10800000">
                <a:off x="3696" y="1190"/>
                <a:ext cx="1344"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39" name="Line 107"/>
              <p:cNvSpPr>
                <a:spLocks noChangeShapeType="1"/>
              </p:cNvSpPr>
              <p:nvPr/>
            </p:nvSpPr>
            <p:spPr bwMode="auto">
              <a:xfrm rot="10800000" flipH="1">
                <a:off x="3120" y="575"/>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40" name="Line 108"/>
              <p:cNvSpPr>
                <a:spLocks noChangeShapeType="1"/>
              </p:cNvSpPr>
              <p:nvPr/>
            </p:nvSpPr>
            <p:spPr bwMode="auto">
              <a:xfrm rot="10800000">
                <a:off x="3696" y="575"/>
                <a:ext cx="139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41" name="Line 109"/>
              <p:cNvSpPr>
                <a:spLocks noChangeShapeType="1"/>
              </p:cNvSpPr>
              <p:nvPr/>
            </p:nvSpPr>
            <p:spPr bwMode="auto">
              <a:xfrm rot="10800000">
                <a:off x="1899" y="671"/>
                <a:ext cx="1182" cy="501"/>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42" name="Line 110"/>
              <p:cNvSpPr>
                <a:spLocks noChangeShapeType="1"/>
              </p:cNvSpPr>
              <p:nvPr/>
            </p:nvSpPr>
            <p:spPr bwMode="auto">
              <a:xfrm rot="10800000" flipV="1">
                <a:off x="1851" y="576"/>
                <a:ext cx="1296" cy="48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43" name="Line 111"/>
              <p:cNvSpPr>
                <a:spLocks noChangeShapeType="1"/>
              </p:cNvSpPr>
              <p:nvPr/>
            </p:nvSpPr>
            <p:spPr bwMode="auto">
              <a:xfrm flipH="1">
                <a:off x="1872" y="864"/>
                <a:ext cx="1200"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95347" name="Group 115"/>
          <p:cNvGrpSpPr>
            <a:grpSpLocks/>
          </p:cNvGrpSpPr>
          <p:nvPr/>
        </p:nvGrpSpPr>
        <p:grpSpPr bwMode="auto">
          <a:xfrm>
            <a:off x="101600" y="2380755"/>
            <a:ext cx="4114800" cy="1595438"/>
            <a:chOff x="96" y="2208"/>
            <a:chExt cx="2592" cy="1005"/>
          </a:xfrm>
        </p:grpSpPr>
        <p:grpSp>
          <p:nvGrpSpPr>
            <p:cNvPr id="95348" name="Group 116"/>
            <p:cNvGrpSpPr>
              <a:grpSpLocks/>
            </p:cNvGrpSpPr>
            <p:nvPr/>
          </p:nvGrpSpPr>
          <p:grpSpPr bwMode="auto">
            <a:xfrm>
              <a:off x="288" y="2208"/>
              <a:ext cx="2400" cy="528"/>
              <a:chOff x="192" y="2320"/>
              <a:chExt cx="2400" cy="528"/>
            </a:xfrm>
          </p:grpSpPr>
          <p:sp>
            <p:nvSpPr>
              <p:cNvPr id="95349" name="Line 117"/>
              <p:cNvSpPr>
                <a:spLocks noChangeShapeType="1"/>
              </p:cNvSpPr>
              <p:nvPr/>
            </p:nvSpPr>
            <p:spPr bwMode="auto">
              <a:xfrm>
                <a:off x="240" y="2576"/>
                <a:ext cx="2352"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50" name="Line 118"/>
              <p:cNvSpPr>
                <a:spLocks noChangeShapeType="1"/>
              </p:cNvSpPr>
              <p:nvPr/>
            </p:nvSpPr>
            <p:spPr bwMode="auto">
              <a:xfrm>
                <a:off x="1392" y="2320"/>
                <a:ext cx="0" cy="528"/>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51" name="Text Box 119"/>
              <p:cNvSpPr txBox="1">
                <a:spLocks noChangeArrowheads="1"/>
              </p:cNvSpPr>
              <p:nvPr/>
            </p:nvSpPr>
            <p:spPr bwMode="auto">
              <a:xfrm>
                <a:off x="192" y="2568"/>
                <a:ext cx="3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a:solidFill>
                      <a:srgbClr val="FF0000"/>
                    </a:solidFill>
                    <a:latin typeface="Wingdings 3" pitchFamily="18" charset="2"/>
                  </a:rPr>
                  <a:t>r</a:t>
                </a:r>
                <a:r>
                  <a:rPr lang="en-US" sz="1600" b="1">
                    <a:solidFill>
                      <a:srgbClr val="FF0000"/>
                    </a:solidFill>
                  </a:rPr>
                  <a:t> </a:t>
                </a:r>
              </a:p>
            </p:txBody>
          </p:sp>
        </p:grpSp>
        <p:sp>
          <p:nvSpPr>
            <p:cNvPr id="95352" name="Text Box 120"/>
            <p:cNvSpPr txBox="1">
              <a:spLocks noChangeArrowheads="1"/>
            </p:cNvSpPr>
            <p:nvPr/>
          </p:nvSpPr>
          <p:spPr bwMode="auto">
            <a:xfrm>
              <a:off x="1456" y="2432"/>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O</a:t>
              </a:r>
            </a:p>
          </p:txBody>
        </p:sp>
        <p:sp>
          <p:nvSpPr>
            <p:cNvPr id="95353" name="Text Box 121"/>
            <p:cNvSpPr txBox="1">
              <a:spLocks noChangeArrowheads="1"/>
            </p:cNvSpPr>
            <p:nvPr/>
          </p:nvSpPr>
          <p:spPr bwMode="auto">
            <a:xfrm>
              <a:off x="96" y="2728"/>
              <a:ext cx="2496"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chemeClr val="hlink"/>
                  </a:solidFill>
                </a:rPr>
                <a:t>(</a:t>
              </a:r>
              <a:r>
                <a:rPr lang="en-US" sz="1600" b="1" dirty="0">
                  <a:solidFill>
                    <a:schemeClr val="hlink"/>
                  </a:solidFill>
                  <a:latin typeface="Wingdings 3" pitchFamily="18" charset="2"/>
                </a:rPr>
                <a:t>r</a:t>
              </a:r>
              <a:r>
                <a:rPr lang="en-US" sz="2200" b="1" dirty="0">
                  <a:solidFill>
                    <a:schemeClr val="hlink"/>
                  </a:solidFill>
                </a:rPr>
                <a:t>) </a:t>
              </a:r>
              <a:r>
                <a:rPr lang="en-US" sz="2200" b="1" dirty="0">
                  <a:solidFill>
                    <a:schemeClr val="hlink"/>
                  </a:solidFill>
                  <a:latin typeface="Times New Roman" pitchFamily="18" charset="0"/>
                  <a:cs typeface="Times New Roman" pitchFamily="18" charset="0"/>
                </a:rPr>
                <a:t>gọi là trục chính của thấu kính</a:t>
              </a:r>
              <a:r>
                <a:rPr lang="en-US" sz="2200" b="1" dirty="0">
                  <a:solidFill>
                    <a:schemeClr val="hlink"/>
                  </a:solidFill>
                </a:rPr>
                <a:t>.</a:t>
              </a:r>
            </a:p>
          </p:txBody>
        </p:sp>
      </p:grpSp>
      <p:sp>
        <p:nvSpPr>
          <p:cNvPr id="95354" name="Text Box 122"/>
          <p:cNvSpPr txBox="1">
            <a:spLocks noChangeArrowheads="1"/>
          </p:cNvSpPr>
          <p:nvPr/>
        </p:nvSpPr>
        <p:spPr bwMode="auto">
          <a:xfrm>
            <a:off x="44619" y="4350395"/>
            <a:ext cx="447023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200" b="1" dirty="0">
                <a:solidFill>
                  <a:schemeClr val="hlink"/>
                </a:solidFill>
                <a:latin typeface="Times New Roman" pitchFamily="18" charset="0"/>
                <a:cs typeface="Times New Roman" pitchFamily="18" charset="0"/>
              </a:rPr>
              <a:t>Điểm O gọi là quang tâm của thấu kính.</a:t>
            </a:r>
          </a:p>
        </p:txBody>
      </p:sp>
      <p:grpSp>
        <p:nvGrpSpPr>
          <p:cNvPr id="95355" name="Group 123"/>
          <p:cNvGrpSpPr>
            <a:grpSpLocks/>
          </p:cNvGrpSpPr>
          <p:nvPr/>
        </p:nvGrpSpPr>
        <p:grpSpPr bwMode="auto">
          <a:xfrm>
            <a:off x="495300" y="5384800"/>
            <a:ext cx="4019550" cy="1206500"/>
            <a:chOff x="3164" y="3448"/>
            <a:chExt cx="2532" cy="760"/>
          </a:xfrm>
        </p:grpSpPr>
        <p:sp>
          <p:nvSpPr>
            <p:cNvPr id="95356" name="Line 124"/>
            <p:cNvSpPr>
              <a:spLocks noChangeShapeType="1"/>
            </p:cNvSpPr>
            <p:nvPr/>
          </p:nvSpPr>
          <p:spPr bwMode="auto">
            <a:xfrm>
              <a:off x="4307" y="3608"/>
              <a:ext cx="1142" cy="517"/>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57" name="Line 125"/>
            <p:cNvSpPr>
              <a:spLocks noChangeShapeType="1"/>
            </p:cNvSpPr>
            <p:nvPr/>
          </p:nvSpPr>
          <p:spPr bwMode="auto">
            <a:xfrm flipV="1">
              <a:off x="4307" y="3547"/>
              <a:ext cx="1142" cy="456"/>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58" name="Line 126"/>
            <p:cNvSpPr>
              <a:spLocks noChangeShapeType="1"/>
            </p:cNvSpPr>
            <p:nvPr/>
          </p:nvSpPr>
          <p:spPr bwMode="auto">
            <a:xfrm flipH="1">
              <a:off x="4307" y="3448"/>
              <a:ext cx="0" cy="760"/>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5359" name="Group 127"/>
            <p:cNvGrpSpPr>
              <a:grpSpLocks/>
            </p:cNvGrpSpPr>
            <p:nvPr/>
          </p:nvGrpSpPr>
          <p:grpSpPr bwMode="auto">
            <a:xfrm>
              <a:off x="3164" y="3606"/>
              <a:ext cx="2532" cy="457"/>
              <a:chOff x="3164" y="3614"/>
              <a:chExt cx="2532" cy="457"/>
            </a:xfrm>
          </p:grpSpPr>
          <p:sp>
            <p:nvSpPr>
              <p:cNvPr id="95360" name="Text Box 128"/>
              <p:cNvSpPr txBox="1">
                <a:spLocks noChangeArrowheads="1"/>
              </p:cNvSpPr>
              <p:nvPr/>
            </p:nvSpPr>
            <p:spPr bwMode="auto">
              <a:xfrm>
                <a:off x="4100" y="3768"/>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95361" name="Rectangle 129"/>
              <p:cNvSpPr>
                <a:spLocks noChangeArrowheads="1"/>
              </p:cNvSpPr>
              <p:nvPr/>
            </p:nvSpPr>
            <p:spPr bwMode="auto">
              <a:xfrm>
                <a:off x="5439" y="3730"/>
                <a:ext cx="25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95362" name="Text Box 130"/>
              <p:cNvSpPr txBox="1">
                <a:spLocks noChangeArrowheads="1"/>
              </p:cNvSpPr>
              <p:nvPr/>
            </p:nvSpPr>
            <p:spPr bwMode="auto">
              <a:xfrm>
                <a:off x="4734" y="3821"/>
                <a:ext cx="31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F</a:t>
                </a:r>
              </a:p>
            </p:txBody>
          </p:sp>
          <p:grpSp>
            <p:nvGrpSpPr>
              <p:cNvPr id="95363" name="Group 131"/>
              <p:cNvGrpSpPr>
                <a:grpSpLocks/>
              </p:cNvGrpSpPr>
              <p:nvPr/>
            </p:nvGrpSpPr>
            <p:grpSpPr bwMode="auto">
              <a:xfrm>
                <a:off x="3164" y="3614"/>
                <a:ext cx="2285" cy="389"/>
                <a:chOff x="1200" y="1881"/>
                <a:chExt cx="3840" cy="615"/>
              </a:xfrm>
            </p:grpSpPr>
            <p:sp>
              <p:nvSpPr>
                <p:cNvPr id="95364" name="Line 132"/>
                <p:cNvSpPr>
                  <a:spLocks noChangeShapeType="1"/>
                </p:cNvSpPr>
                <p:nvPr/>
              </p:nvSpPr>
              <p:spPr bwMode="auto">
                <a:xfrm>
                  <a:off x="1200" y="2208"/>
                  <a:ext cx="3840"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65" name="Line 133"/>
                <p:cNvSpPr>
                  <a:spLocks noChangeShapeType="1"/>
                </p:cNvSpPr>
                <p:nvPr/>
              </p:nvSpPr>
              <p:spPr bwMode="auto">
                <a:xfrm>
                  <a:off x="1440" y="2208"/>
                  <a:ext cx="115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66" name="Line 134"/>
                <p:cNvSpPr>
                  <a:spLocks noChangeShapeType="1"/>
                </p:cNvSpPr>
                <p:nvPr/>
              </p:nvSpPr>
              <p:spPr bwMode="auto">
                <a:xfrm flipH="1">
                  <a:off x="1200" y="1881"/>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67" name="Line 135"/>
                <p:cNvSpPr>
                  <a:spLocks noChangeShapeType="1"/>
                </p:cNvSpPr>
                <p:nvPr/>
              </p:nvSpPr>
              <p:spPr bwMode="auto">
                <a:xfrm>
                  <a:off x="1248" y="1881"/>
                  <a:ext cx="1344"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68" name="Line 136"/>
                <p:cNvSpPr>
                  <a:spLocks noChangeShapeType="1"/>
                </p:cNvSpPr>
                <p:nvPr/>
              </p:nvSpPr>
              <p:spPr bwMode="auto">
                <a:xfrm flipH="1">
                  <a:off x="1200" y="2496"/>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69" name="Line 137"/>
                <p:cNvSpPr>
                  <a:spLocks noChangeShapeType="1"/>
                </p:cNvSpPr>
                <p:nvPr/>
              </p:nvSpPr>
              <p:spPr bwMode="auto">
                <a:xfrm>
                  <a:off x="1200" y="2496"/>
                  <a:ext cx="139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95370" name="Line 138"/>
            <p:cNvSpPr>
              <a:spLocks noChangeShapeType="1"/>
            </p:cNvSpPr>
            <p:nvPr/>
          </p:nvSpPr>
          <p:spPr bwMode="auto">
            <a:xfrm>
              <a:off x="4307" y="3608"/>
              <a:ext cx="703" cy="317"/>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71" name="Line 139"/>
            <p:cNvSpPr>
              <a:spLocks noChangeShapeType="1"/>
            </p:cNvSpPr>
            <p:nvPr/>
          </p:nvSpPr>
          <p:spPr bwMode="auto">
            <a:xfrm flipV="1">
              <a:off x="4307" y="3699"/>
              <a:ext cx="771" cy="304"/>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22880017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5319"/>
                                        </p:tgtEl>
                                        <p:attrNameLst>
                                          <p:attrName>style.visibility</p:attrName>
                                        </p:attrNameLst>
                                      </p:cBhvr>
                                      <p:to>
                                        <p:strVal val="visible"/>
                                      </p:to>
                                    </p:set>
                                    <p:anim calcmode="discrete" valueType="clr">
                                      <p:cBhvr override="childStyle">
                                        <p:cTn id="7" dur="80"/>
                                        <p:tgtEl>
                                          <p:spTgt spid="9531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5319"/>
                                        </p:tgtEl>
                                        <p:attrNameLst>
                                          <p:attrName>fillcolor</p:attrName>
                                        </p:attrNameLst>
                                      </p:cBhvr>
                                      <p:tavLst>
                                        <p:tav tm="0">
                                          <p:val>
                                            <p:clrVal>
                                              <a:schemeClr val="accent2"/>
                                            </p:clrVal>
                                          </p:val>
                                        </p:tav>
                                        <p:tav tm="50000">
                                          <p:val>
                                            <p:clrVal>
                                              <a:schemeClr val="hlink"/>
                                            </p:clrVal>
                                          </p:val>
                                        </p:tav>
                                      </p:tavLst>
                                    </p:anim>
                                    <p:set>
                                      <p:cBhvr>
                                        <p:cTn id="9" dur="80"/>
                                        <p:tgtEl>
                                          <p:spTgt spid="95319"/>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95324"/>
                                        </p:tgtEl>
                                        <p:attrNameLst>
                                          <p:attrName>style.visibility</p:attrName>
                                        </p:attrNameLst>
                                      </p:cBhvr>
                                      <p:to>
                                        <p:strVal val="visible"/>
                                      </p:to>
                                    </p:set>
                                    <p:anim calcmode="discrete" valueType="clr">
                                      <p:cBhvr override="childStyle">
                                        <p:cTn id="14" dur="80"/>
                                        <p:tgtEl>
                                          <p:spTgt spid="9532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95324"/>
                                        </p:tgtEl>
                                        <p:attrNameLst>
                                          <p:attrName>fillcolor</p:attrName>
                                        </p:attrNameLst>
                                      </p:cBhvr>
                                      <p:tavLst>
                                        <p:tav tm="0">
                                          <p:val>
                                            <p:clrVal>
                                              <a:schemeClr val="accent2"/>
                                            </p:clrVal>
                                          </p:val>
                                        </p:tav>
                                        <p:tav tm="50000">
                                          <p:val>
                                            <p:clrVal>
                                              <a:schemeClr val="hlink"/>
                                            </p:clrVal>
                                          </p:val>
                                        </p:tav>
                                      </p:tavLst>
                                    </p:anim>
                                    <p:set>
                                      <p:cBhvr>
                                        <p:cTn id="16" dur="80"/>
                                        <p:tgtEl>
                                          <p:spTgt spid="95324"/>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95325"/>
                                        </p:tgtEl>
                                        <p:attrNameLst>
                                          <p:attrName>style.visibility</p:attrName>
                                        </p:attrNameLst>
                                      </p:cBhvr>
                                      <p:to>
                                        <p:strVal val="visible"/>
                                      </p:to>
                                    </p:set>
                                    <p:anim calcmode="discrete" valueType="clr">
                                      <p:cBhvr override="childStyle">
                                        <p:cTn id="21" dur="80"/>
                                        <p:tgtEl>
                                          <p:spTgt spid="95325"/>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5325"/>
                                        </p:tgtEl>
                                        <p:attrNameLst>
                                          <p:attrName>fillcolor</p:attrName>
                                        </p:attrNameLst>
                                      </p:cBhvr>
                                      <p:tavLst>
                                        <p:tav tm="0">
                                          <p:val>
                                            <p:clrVal>
                                              <a:schemeClr val="accent2"/>
                                            </p:clrVal>
                                          </p:val>
                                        </p:tav>
                                        <p:tav tm="50000">
                                          <p:val>
                                            <p:clrVal>
                                              <a:schemeClr val="hlink"/>
                                            </p:clrVal>
                                          </p:val>
                                        </p:tav>
                                      </p:tavLst>
                                    </p:anim>
                                    <p:set>
                                      <p:cBhvr>
                                        <p:cTn id="23" dur="80"/>
                                        <p:tgtEl>
                                          <p:spTgt spid="95325"/>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95326"/>
                                        </p:tgtEl>
                                        <p:attrNameLst>
                                          <p:attrName>style.visibility</p:attrName>
                                        </p:attrNameLst>
                                      </p:cBhvr>
                                      <p:to>
                                        <p:strVal val="visible"/>
                                      </p:to>
                                    </p:set>
                                    <p:anim calcmode="lin" valueType="num">
                                      <p:cBhvr additive="base">
                                        <p:cTn id="28" dur="500" fill="hold"/>
                                        <p:tgtEl>
                                          <p:spTgt spid="95326"/>
                                        </p:tgtEl>
                                        <p:attrNameLst>
                                          <p:attrName>ppt_x</p:attrName>
                                        </p:attrNameLst>
                                      </p:cBhvr>
                                      <p:tavLst>
                                        <p:tav tm="0">
                                          <p:val>
                                            <p:strVal val="#ppt_x"/>
                                          </p:val>
                                        </p:tav>
                                        <p:tav tm="100000">
                                          <p:val>
                                            <p:strVal val="#ppt_x"/>
                                          </p:val>
                                        </p:tav>
                                      </p:tavLst>
                                    </p:anim>
                                    <p:anim calcmode="lin" valueType="num">
                                      <p:cBhvr additive="base">
                                        <p:cTn id="29" dur="500" fill="hold"/>
                                        <p:tgtEl>
                                          <p:spTgt spid="953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319" grpId="0"/>
      <p:bldP spid="95324" grpId="0" animBg="1"/>
      <p:bldP spid="953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71" name="Group 71"/>
          <p:cNvGrpSpPr>
            <a:grpSpLocks/>
          </p:cNvGrpSpPr>
          <p:nvPr/>
        </p:nvGrpSpPr>
        <p:grpSpPr bwMode="auto">
          <a:xfrm>
            <a:off x="4864100" y="2235200"/>
            <a:ext cx="4267200" cy="1219200"/>
            <a:chOff x="3072" y="2160"/>
            <a:chExt cx="2688" cy="768"/>
          </a:xfrm>
        </p:grpSpPr>
        <p:sp>
          <p:nvSpPr>
            <p:cNvPr id="76872" name="Line 72"/>
            <p:cNvSpPr>
              <a:spLocks noChangeShapeType="1"/>
            </p:cNvSpPr>
            <p:nvPr/>
          </p:nvSpPr>
          <p:spPr bwMode="auto">
            <a:xfrm rot="10800000" flipH="1">
              <a:off x="4303" y="2160"/>
              <a:ext cx="0" cy="768"/>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73" name="Text Box 73"/>
            <p:cNvSpPr txBox="1">
              <a:spLocks noChangeArrowheads="1"/>
            </p:cNvSpPr>
            <p:nvPr/>
          </p:nvSpPr>
          <p:spPr bwMode="auto">
            <a:xfrm rot="10800000">
              <a:off x="4249" y="2519"/>
              <a:ext cx="27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76874" name="Rectangle 74"/>
            <p:cNvSpPr>
              <a:spLocks noChangeArrowheads="1"/>
            </p:cNvSpPr>
            <p:nvPr/>
          </p:nvSpPr>
          <p:spPr bwMode="auto">
            <a:xfrm>
              <a:off x="5503" y="2436"/>
              <a:ext cx="25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76875" name="Line 75"/>
            <p:cNvSpPr>
              <a:spLocks noChangeShapeType="1"/>
            </p:cNvSpPr>
            <p:nvPr/>
          </p:nvSpPr>
          <p:spPr bwMode="auto">
            <a:xfrm rot="10800000" flipV="1">
              <a:off x="3072" y="2529"/>
              <a:ext cx="2401"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76" name="Text Box 76"/>
            <p:cNvSpPr txBox="1">
              <a:spLocks noChangeArrowheads="1"/>
            </p:cNvSpPr>
            <p:nvPr/>
          </p:nvSpPr>
          <p:spPr bwMode="auto">
            <a:xfrm>
              <a:off x="3732" y="2529"/>
              <a:ext cx="33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FF0000"/>
                  </a:solidFill>
                  <a:latin typeface="Times New Roman" pitchFamily="18" charset="0"/>
                </a:rPr>
                <a:t>F</a:t>
              </a:r>
            </a:p>
          </p:txBody>
        </p:sp>
        <p:grpSp>
          <p:nvGrpSpPr>
            <p:cNvPr id="76877" name="Group 77"/>
            <p:cNvGrpSpPr>
              <a:grpSpLocks/>
            </p:cNvGrpSpPr>
            <p:nvPr/>
          </p:nvGrpSpPr>
          <p:grpSpPr bwMode="auto">
            <a:xfrm>
              <a:off x="3102" y="2221"/>
              <a:ext cx="2414" cy="584"/>
              <a:chOff x="1227" y="384"/>
              <a:chExt cx="3861" cy="912"/>
            </a:xfrm>
          </p:grpSpPr>
          <p:sp>
            <p:nvSpPr>
              <p:cNvPr id="76878" name="Line 78"/>
              <p:cNvSpPr>
                <a:spLocks noChangeShapeType="1"/>
              </p:cNvSpPr>
              <p:nvPr/>
            </p:nvSpPr>
            <p:spPr bwMode="auto">
              <a:xfrm rot="10800000">
                <a:off x="1227" y="384"/>
                <a:ext cx="1920" cy="816"/>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79" name="Line 79"/>
              <p:cNvSpPr>
                <a:spLocks noChangeShapeType="1"/>
              </p:cNvSpPr>
              <p:nvPr/>
            </p:nvSpPr>
            <p:spPr bwMode="auto">
              <a:xfrm rot="10800000" flipV="1">
                <a:off x="1227" y="576"/>
                <a:ext cx="1920" cy="720"/>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0" name="Line 80"/>
              <p:cNvSpPr>
                <a:spLocks noChangeShapeType="1"/>
              </p:cNvSpPr>
              <p:nvPr/>
            </p:nvSpPr>
            <p:spPr bwMode="auto">
              <a:xfrm rot="10800000">
                <a:off x="1248" y="863"/>
                <a:ext cx="3840"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1" name="Line 81"/>
              <p:cNvSpPr>
                <a:spLocks noChangeShapeType="1"/>
              </p:cNvSpPr>
              <p:nvPr/>
            </p:nvSpPr>
            <p:spPr bwMode="auto">
              <a:xfrm rot="10800000">
                <a:off x="3696" y="863"/>
                <a:ext cx="115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2" name="Line 82"/>
              <p:cNvSpPr>
                <a:spLocks noChangeShapeType="1"/>
              </p:cNvSpPr>
              <p:nvPr/>
            </p:nvSpPr>
            <p:spPr bwMode="auto">
              <a:xfrm rot="10800000" flipH="1">
                <a:off x="3120" y="1190"/>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3" name="Line 83"/>
              <p:cNvSpPr>
                <a:spLocks noChangeShapeType="1"/>
              </p:cNvSpPr>
              <p:nvPr/>
            </p:nvSpPr>
            <p:spPr bwMode="auto">
              <a:xfrm rot="10800000">
                <a:off x="3696" y="1190"/>
                <a:ext cx="1344"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4" name="Line 84"/>
              <p:cNvSpPr>
                <a:spLocks noChangeShapeType="1"/>
              </p:cNvSpPr>
              <p:nvPr/>
            </p:nvSpPr>
            <p:spPr bwMode="auto">
              <a:xfrm rot="10800000" flipH="1">
                <a:off x="3120" y="575"/>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5" name="Line 85"/>
              <p:cNvSpPr>
                <a:spLocks noChangeShapeType="1"/>
              </p:cNvSpPr>
              <p:nvPr/>
            </p:nvSpPr>
            <p:spPr bwMode="auto">
              <a:xfrm rot="10800000">
                <a:off x="3696" y="575"/>
                <a:ext cx="139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6" name="Line 86"/>
              <p:cNvSpPr>
                <a:spLocks noChangeShapeType="1"/>
              </p:cNvSpPr>
              <p:nvPr/>
            </p:nvSpPr>
            <p:spPr bwMode="auto">
              <a:xfrm rot="10800000">
                <a:off x="1899" y="671"/>
                <a:ext cx="1182" cy="501"/>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7" name="Line 87"/>
              <p:cNvSpPr>
                <a:spLocks noChangeShapeType="1"/>
              </p:cNvSpPr>
              <p:nvPr/>
            </p:nvSpPr>
            <p:spPr bwMode="auto">
              <a:xfrm rot="10800000" flipV="1">
                <a:off x="1851" y="576"/>
                <a:ext cx="1296" cy="48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88" name="Line 88"/>
              <p:cNvSpPr>
                <a:spLocks noChangeShapeType="1"/>
              </p:cNvSpPr>
              <p:nvPr/>
            </p:nvSpPr>
            <p:spPr bwMode="auto">
              <a:xfrm flipH="1">
                <a:off x="1872" y="864"/>
                <a:ext cx="1200"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76890" name="Line 90"/>
          <p:cNvSpPr>
            <a:spLocks noChangeShapeType="1"/>
          </p:cNvSpPr>
          <p:nvPr/>
        </p:nvSpPr>
        <p:spPr bwMode="auto">
          <a:xfrm>
            <a:off x="6837363" y="3937000"/>
            <a:ext cx="1812925" cy="820738"/>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91" name="Line 91"/>
          <p:cNvSpPr>
            <a:spLocks noChangeShapeType="1"/>
          </p:cNvSpPr>
          <p:nvPr/>
        </p:nvSpPr>
        <p:spPr bwMode="auto">
          <a:xfrm flipV="1">
            <a:off x="6837363" y="3840163"/>
            <a:ext cx="1812925" cy="723900"/>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92" name="Line 92"/>
          <p:cNvSpPr>
            <a:spLocks noChangeShapeType="1"/>
          </p:cNvSpPr>
          <p:nvPr/>
        </p:nvSpPr>
        <p:spPr bwMode="auto">
          <a:xfrm flipH="1">
            <a:off x="6837363" y="3695700"/>
            <a:ext cx="0" cy="1206500"/>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93" name="Text Box 93"/>
          <p:cNvSpPr txBox="1">
            <a:spLocks noChangeArrowheads="1"/>
          </p:cNvSpPr>
          <p:nvPr/>
        </p:nvSpPr>
        <p:spPr bwMode="auto">
          <a:xfrm>
            <a:off x="6508750" y="4203700"/>
            <a:ext cx="409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76894" name="Rectangle 94"/>
          <p:cNvSpPr>
            <a:spLocks noChangeArrowheads="1"/>
          </p:cNvSpPr>
          <p:nvPr/>
        </p:nvSpPr>
        <p:spPr bwMode="auto">
          <a:xfrm>
            <a:off x="8634413" y="4130675"/>
            <a:ext cx="407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76895" name="Line 95"/>
          <p:cNvSpPr>
            <a:spLocks noChangeShapeType="1"/>
          </p:cNvSpPr>
          <p:nvPr/>
        </p:nvSpPr>
        <p:spPr bwMode="auto">
          <a:xfrm flipV="1">
            <a:off x="5022850" y="4275138"/>
            <a:ext cx="362743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96" name="Text Box 96"/>
          <p:cNvSpPr txBox="1">
            <a:spLocks noChangeArrowheads="1"/>
          </p:cNvSpPr>
          <p:nvPr/>
        </p:nvSpPr>
        <p:spPr bwMode="auto">
          <a:xfrm>
            <a:off x="7515225" y="4275138"/>
            <a:ext cx="500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FF0000"/>
                </a:solidFill>
                <a:latin typeface="Times New Roman" pitchFamily="18" charset="0"/>
              </a:rPr>
              <a:t>F’</a:t>
            </a:r>
          </a:p>
        </p:txBody>
      </p:sp>
      <p:sp>
        <p:nvSpPr>
          <p:cNvPr id="76897" name="Line 97"/>
          <p:cNvSpPr>
            <a:spLocks noChangeShapeType="1"/>
          </p:cNvSpPr>
          <p:nvPr/>
        </p:nvSpPr>
        <p:spPr bwMode="auto">
          <a:xfrm>
            <a:off x="6927850" y="4275138"/>
            <a:ext cx="1177925"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6898" name="Group 98"/>
          <p:cNvGrpSpPr>
            <a:grpSpLocks/>
          </p:cNvGrpSpPr>
          <p:nvPr/>
        </p:nvGrpSpPr>
        <p:grpSpPr bwMode="auto">
          <a:xfrm>
            <a:off x="5022850" y="3946525"/>
            <a:ext cx="3627438" cy="617538"/>
            <a:chOff x="1200" y="1881"/>
            <a:chExt cx="3840" cy="615"/>
          </a:xfrm>
        </p:grpSpPr>
        <p:sp>
          <p:nvSpPr>
            <p:cNvPr id="76899" name="Line 99"/>
            <p:cNvSpPr>
              <a:spLocks noChangeShapeType="1"/>
            </p:cNvSpPr>
            <p:nvPr/>
          </p:nvSpPr>
          <p:spPr bwMode="auto">
            <a:xfrm>
              <a:off x="1200" y="2208"/>
              <a:ext cx="3840"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00" name="Line 100"/>
            <p:cNvSpPr>
              <a:spLocks noChangeShapeType="1"/>
            </p:cNvSpPr>
            <p:nvPr/>
          </p:nvSpPr>
          <p:spPr bwMode="auto">
            <a:xfrm>
              <a:off x="1440" y="2208"/>
              <a:ext cx="115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01" name="Line 101"/>
            <p:cNvSpPr>
              <a:spLocks noChangeShapeType="1"/>
            </p:cNvSpPr>
            <p:nvPr/>
          </p:nvSpPr>
          <p:spPr bwMode="auto">
            <a:xfrm flipH="1">
              <a:off x="1200" y="1881"/>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02" name="Line 102"/>
            <p:cNvSpPr>
              <a:spLocks noChangeShapeType="1"/>
            </p:cNvSpPr>
            <p:nvPr/>
          </p:nvSpPr>
          <p:spPr bwMode="auto">
            <a:xfrm>
              <a:off x="1248" y="1881"/>
              <a:ext cx="1344"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03" name="Line 103"/>
            <p:cNvSpPr>
              <a:spLocks noChangeShapeType="1"/>
            </p:cNvSpPr>
            <p:nvPr/>
          </p:nvSpPr>
          <p:spPr bwMode="auto">
            <a:xfrm flipH="1">
              <a:off x="1200" y="2496"/>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04" name="Line 104"/>
            <p:cNvSpPr>
              <a:spLocks noChangeShapeType="1"/>
            </p:cNvSpPr>
            <p:nvPr/>
          </p:nvSpPr>
          <p:spPr bwMode="auto">
            <a:xfrm>
              <a:off x="1200" y="2496"/>
              <a:ext cx="139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6905" name="Line 105"/>
          <p:cNvSpPr>
            <a:spLocks noChangeShapeType="1"/>
          </p:cNvSpPr>
          <p:nvPr/>
        </p:nvSpPr>
        <p:spPr bwMode="auto">
          <a:xfrm>
            <a:off x="6837363" y="3937000"/>
            <a:ext cx="1116012" cy="503238"/>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06" name="Line 106"/>
          <p:cNvSpPr>
            <a:spLocks noChangeShapeType="1"/>
          </p:cNvSpPr>
          <p:nvPr/>
        </p:nvSpPr>
        <p:spPr bwMode="auto">
          <a:xfrm flipV="1">
            <a:off x="6837363" y="4081463"/>
            <a:ext cx="1223962" cy="48260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08" name="Text Box 108"/>
          <p:cNvSpPr txBox="1">
            <a:spLocks noChangeArrowheads="1"/>
          </p:cNvSpPr>
          <p:nvPr/>
        </p:nvSpPr>
        <p:spPr bwMode="auto">
          <a:xfrm>
            <a:off x="533400" y="566738"/>
            <a:ext cx="87503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400" b="1" dirty="0">
                <a:solidFill>
                  <a:schemeClr val="hlink"/>
                </a:solidFill>
                <a:latin typeface="Times New Roman" pitchFamily="18" charset="0"/>
                <a:cs typeface="Times New Roman" pitchFamily="18" charset="0"/>
              </a:rPr>
              <a:t> Một thấu kính có hai tiêu điểm F và F’ nằm về hai phía của thấu kính, cách đều quang tâm .  </a:t>
            </a:r>
          </a:p>
        </p:txBody>
      </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sp>
        <p:nvSpPr>
          <p:cNvPr id="76910" name="Text Box 110"/>
          <p:cNvSpPr txBox="1">
            <a:spLocks noChangeArrowheads="1"/>
          </p:cNvSpPr>
          <p:nvPr/>
        </p:nvSpPr>
        <p:spPr bwMode="auto">
          <a:xfrm>
            <a:off x="417141" y="1457325"/>
            <a:ext cx="4419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400" u="sng" dirty="0">
                <a:solidFill>
                  <a:schemeClr val="folHlink"/>
                </a:solidFill>
                <a:latin typeface="Times New Roman" pitchFamily="18" charset="0"/>
                <a:cs typeface="Times New Roman" pitchFamily="18" charset="0"/>
              </a:rPr>
              <a:t>4. Tiêu cự:</a:t>
            </a:r>
          </a:p>
        </p:txBody>
      </p:sp>
      <p:sp>
        <p:nvSpPr>
          <p:cNvPr id="76911" name="Text Box 111"/>
          <p:cNvSpPr txBox="1">
            <a:spLocks noChangeArrowheads="1"/>
          </p:cNvSpPr>
          <p:nvPr/>
        </p:nvSpPr>
        <p:spPr bwMode="auto">
          <a:xfrm>
            <a:off x="208168" y="2300010"/>
            <a:ext cx="4724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400" b="1" dirty="0">
                <a:solidFill>
                  <a:schemeClr val="hlink"/>
                </a:solidFill>
                <a:latin typeface="Times New Roman" pitchFamily="18" charset="0"/>
                <a:cs typeface="Times New Roman" pitchFamily="18" charset="0"/>
              </a:rPr>
              <a:t>Khoảng cách từ quang tâm đến mỗi tiêu điểm OF = OF’ = f, gọi là tiêu cự của thấu kính </a:t>
            </a:r>
          </a:p>
        </p:txBody>
      </p:sp>
      <p:grpSp>
        <p:nvGrpSpPr>
          <p:cNvPr id="76912" name="Group 112"/>
          <p:cNvGrpSpPr>
            <a:grpSpLocks/>
          </p:cNvGrpSpPr>
          <p:nvPr/>
        </p:nvGrpSpPr>
        <p:grpSpPr bwMode="auto">
          <a:xfrm>
            <a:off x="4648200" y="5302250"/>
            <a:ext cx="4495800" cy="982663"/>
            <a:chOff x="2928" y="3598"/>
            <a:chExt cx="2832" cy="619"/>
          </a:xfrm>
        </p:grpSpPr>
        <p:sp>
          <p:nvSpPr>
            <p:cNvPr id="76913" name="Line 113"/>
            <p:cNvSpPr>
              <a:spLocks noChangeShapeType="1"/>
            </p:cNvSpPr>
            <p:nvPr/>
          </p:nvSpPr>
          <p:spPr bwMode="auto">
            <a:xfrm>
              <a:off x="3510" y="4076"/>
              <a:ext cx="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14" name="Line 114"/>
            <p:cNvSpPr>
              <a:spLocks noChangeShapeType="1"/>
            </p:cNvSpPr>
            <p:nvPr/>
          </p:nvSpPr>
          <p:spPr bwMode="auto">
            <a:xfrm>
              <a:off x="4303" y="3598"/>
              <a:ext cx="0" cy="619"/>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15" name="Line 115"/>
            <p:cNvSpPr>
              <a:spLocks noChangeShapeType="1"/>
            </p:cNvSpPr>
            <p:nvPr/>
          </p:nvSpPr>
          <p:spPr bwMode="auto">
            <a:xfrm>
              <a:off x="2928" y="3919"/>
              <a:ext cx="2736"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16" name="Line 116"/>
            <p:cNvSpPr>
              <a:spLocks noChangeShapeType="1"/>
            </p:cNvSpPr>
            <p:nvPr/>
          </p:nvSpPr>
          <p:spPr bwMode="auto">
            <a:xfrm>
              <a:off x="3491" y="3896"/>
              <a:ext cx="0" cy="38"/>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17" name="Line 117"/>
            <p:cNvSpPr>
              <a:spLocks noChangeShapeType="1"/>
            </p:cNvSpPr>
            <p:nvPr/>
          </p:nvSpPr>
          <p:spPr bwMode="auto">
            <a:xfrm>
              <a:off x="5115" y="3900"/>
              <a:ext cx="0" cy="38"/>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18" name="Text Box 118"/>
            <p:cNvSpPr txBox="1">
              <a:spLocks noChangeArrowheads="1"/>
            </p:cNvSpPr>
            <p:nvPr/>
          </p:nvSpPr>
          <p:spPr bwMode="auto">
            <a:xfrm>
              <a:off x="3329" y="3920"/>
              <a:ext cx="149"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200">
                  <a:solidFill>
                    <a:srgbClr val="FF0000"/>
                  </a:solidFill>
                </a:rPr>
                <a:t>F</a:t>
              </a:r>
            </a:p>
          </p:txBody>
        </p:sp>
        <p:sp>
          <p:nvSpPr>
            <p:cNvPr id="76919" name="Text Box 119"/>
            <p:cNvSpPr txBox="1">
              <a:spLocks noChangeArrowheads="1"/>
            </p:cNvSpPr>
            <p:nvPr/>
          </p:nvSpPr>
          <p:spPr bwMode="auto">
            <a:xfrm>
              <a:off x="5055" y="3913"/>
              <a:ext cx="321"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200">
                  <a:solidFill>
                    <a:srgbClr val="FF0000"/>
                  </a:solidFill>
                </a:rPr>
                <a:t>F’</a:t>
              </a:r>
            </a:p>
          </p:txBody>
        </p:sp>
        <p:sp>
          <p:nvSpPr>
            <p:cNvPr id="76920" name="Text Box 120"/>
            <p:cNvSpPr txBox="1">
              <a:spLocks noChangeArrowheads="1"/>
            </p:cNvSpPr>
            <p:nvPr/>
          </p:nvSpPr>
          <p:spPr bwMode="auto">
            <a:xfrm>
              <a:off x="4263" y="3896"/>
              <a:ext cx="14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b="1">
                  <a:solidFill>
                    <a:srgbClr val="FF6600"/>
                  </a:solidFill>
                </a:rPr>
                <a:t>O</a:t>
              </a:r>
            </a:p>
          </p:txBody>
        </p:sp>
        <p:sp>
          <p:nvSpPr>
            <p:cNvPr id="76921" name="Line 121"/>
            <p:cNvSpPr>
              <a:spLocks noChangeShapeType="1"/>
            </p:cNvSpPr>
            <p:nvPr/>
          </p:nvSpPr>
          <p:spPr bwMode="auto">
            <a:xfrm>
              <a:off x="3491" y="4055"/>
              <a:ext cx="812" cy="0"/>
            </a:xfrm>
            <a:prstGeom prst="line">
              <a:avLst/>
            </a:prstGeom>
            <a:noFill/>
            <a:ln w="19050">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22" name="Line 122"/>
            <p:cNvSpPr>
              <a:spLocks noChangeShapeType="1"/>
            </p:cNvSpPr>
            <p:nvPr/>
          </p:nvSpPr>
          <p:spPr bwMode="auto">
            <a:xfrm>
              <a:off x="4303" y="4056"/>
              <a:ext cx="812" cy="0"/>
            </a:xfrm>
            <a:prstGeom prst="line">
              <a:avLst/>
            </a:prstGeom>
            <a:noFill/>
            <a:ln w="19050">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23" name="Text Box 123"/>
            <p:cNvSpPr txBox="1">
              <a:spLocks noChangeArrowheads="1"/>
            </p:cNvSpPr>
            <p:nvPr/>
          </p:nvSpPr>
          <p:spPr bwMode="auto">
            <a:xfrm>
              <a:off x="5472" y="3936"/>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sym typeface="Wingdings 3" pitchFamily="18" charset="2"/>
                </a:rPr>
                <a:t></a:t>
              </a:r>
            </a:p>
          </p:txBody>
        </p:sp>
      </p:grpSp>
      <p:grpSp>
        <p:nvGrpSpPr>
          <p:cNvPr id="76924" name="Group 124"/>
          <p:cNvGrpSpPr>
            <a:grpSpLocks/>
          </p:cNvGrpSpPr>
          <p:nvPr/>
        </p:nvGrpSpPr>
        <p:grpSpPr bwMode="auto">
          <a:xfrm>
            <a:off x="5791200" y="5991225"/>
            <a:ext cx="2209800" cy="319088"/>
            <a:chOff x="3648" y="4023"/>
            <a:chExt cx="1392" cy="201"/>
          </a:xfrm>
        </p:grpSpPr>
        <p:sp>
          <p:nvSpPr>
            <p:cNvPr id="76925" name="Text Box 125"/>
            <p:cNvSpPr txBox="1">
              <a:spLocks noChangeArrowheads="1"/>
            </p:cNvSpPr>
            <p:nvPr/>
          </p:nvSpPr>
          <p:spPr bwMode="auto">
            <a:xfrm>
              <a:off x="3648" y="4032"/>
              <a:ext cx="585"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rgbClr val="FF0000"/>
                  </a:solidFill>
                </a:rPr>
                <a:t>Tiêu cự</a:t>
              </a:r>
            </a:p>
          </p:txBody>
        </p:sp>
        <p:sp>
          <p:nvSpPr>
            <p:cNvPr id="76926" name="Text Box 126"/>
            <p:cNvSpPr txBox="1">
              <a:spLocks noChangeArrowheads="1"/>
            </p:cNvSpPr>
            <p:nvPr/>
          </p:nvSpPr>
          <p:spPr bwMode="auto">
            <a:xfrm>
              <a:off x="4446" y="4023"/>
              <a:ext cx="59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a:solidFill>
                    <a:srgbClr val="FF0000"/>
                  </a:solidFill>
                </a:rPr>
                <a:t>Tiêu cự</a:t>
              </a:r>
            </a:p>
          </p:txBody>
        </p:sp>
      </p:grpSp>
    </p:spTree>
    <p:extLst>
      <p:ext uri="{BB962C8B-B14F-4D97-AF65-F5344CB8AC3E}">
        <p14:creationId xmlns:p14="http://schemas.microsoft.com/office/powerpoint/2010/main" val="297432322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76911">
                                            <p:txEl>
                                              <p:pRg st="0" end="0"/>
                                            </p:txEl>
                                          </p:spTgt>
                                        </p:tgtEl>
                                        <p:attrNameLst>
                                          <p:attrName>style.visibility</p:attrName>
                                        </p:attrNameLst>
                                      </p:cBhvr>
                                      <p:to>
                                        <p:strVal val="visible"/>
                                      </p:to>
                                    </p:set>
                                    <p:animEffect transition="in" filter="wipe(down)">
                                      <p:cBhvr>
                                        <p:cTn id="7" dur="500"/>
                                        <p:tgtEl>
                                          <p:spTgt spid="769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76912"/>
                                        </p:tgtEl>
                                        <p:attrNameLst>
                                          <p:attrName>style.visibility</p:attrName>
                                        </p:attrNameLst>
                                      </p:cBhvr>
                                      <p:to>
                                        <p:strVal val="visible"/>
                                      </p:to>
                                    </p:set>
                                    <p:anim calcmode="lin" valueType="num">
                                      <p:cBhvr additive="base">
                                        <p:cTn id="12" dur="500" fill="hold"/>
                                        <p:tgtEl>
                                          <p:spTgt spid="76912"/>
                                        </p:tgtEl>
                                        <p:attrNameLst>
                                          <p:attrName>ppt_x</p:attrName>
                                        </p:attrNameLst>
                                      </p:cBhvr>
                                      <p:tavLst>
                                        <p:tav tm="0">
                                          <p:val>
                                            <p:strVal val="#ppt_x"/>
                                          </p:val>
                                        </p:tav>
                                        <p:tav tm="100000">
                                          <p:val>
                                            <p:strVal val="#ppt_x"/>
                                          </p:val>
                                        </p:tav>
                                      </p:tavLst>
                                    </p:anim>
                                    <p:anim calcmode="lin" valueType="num">
                                      <p:cBhvr additive="base">
                                        <p:cTn id="13" dur="500" fill="hold"/>
                                        <p:tgtEl>
                                          <p:spTgt spid="7691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76924"/>
                                        </p:tgtEl>
                                        <p:attrNameLst>
                                          <p:attrName>style.visibility</p:attrName>
                                        </p:attrNameLst>
                                      </p:cBhvr>
                                      <p:to>
                                        <p:strVal val="visible"/>
                                      </p:to>
                                    </p:set>
                                    <p:animEffect transition="in" filter="wipe(down)">
                                      <p:cBhvr>
                                        <p:cTn id="18" dur="500"/>
                                        <p:tgtEl>
                                          <p:spTgt spid="76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65" name="Text Box 17"/>
          <p:cNvSpPr txBox="1">
            <a:spLocks noChangeArrowheads="1"/>
          </p:cNvSpPr>
          <p:nvPr/>
        </p:nvSpPr>
        <p:spPr bwMode="auto">
          <a:xfrm>
            <a:off x="-27709" y="1066800"/>
            <a:ext cx="9067800" cy="461665"/>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u="sng" dirty="0">
                <a:solidFill>
                  <a:schemeClr val="folHlink"/>
                </a:solidFill>
                <a:latin typeface="Times New Roman" pitchFamily="18" charset="0"/>
                <a:cs typeface="Times New Roman" pitchFamily="18" charset="0"/>
              </a:rPr>
              <a:t>5. Các tia sáng đặc biệt qua thấu kính hội tụ</a:t>
            </a:r>
            <a:r>
              <a:rPr lang="en-US" u="sng" dirty="0">
                <a:solidFill>
                  <a:schemeClr val="folHlink"/>
                </a:solidFill>
              </a:rPr>
              <a:t>:</a:t>
            </a:r>
          </a:p>
        </p:txBody>
      </p:sp>
      <p:sp>
        <p:nvSpPr>
          <p:cNvPr id="78866" name="Text Box 18"/>
          <p:cNvSpPr txBox="1">
            <a:spLocks noChangeArrowheads="1"/>
          </p:cNvSpPr>
          <p:nvPr/>
        </p:nvSpPr>
        <p:spPr bwMode="auto">
          <a:xfrm>
            <a:off x="454888" y="2025650"/>
            <a:ext cx="5862569" cy="461665"/>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b="1" dirty="0">
                <a:solidFill>
                  <a:schemeClr val="hlink"/>
                </a:solidFill>
                <a:latin typeface="Times New Roman" pitchFamily="18" charset="0"/>
                <a:cs typeface="Times New Roman" pitchFamily="18" charset="0"/>
              </a:rPr>
              <a:t>- Tia qua quang tâm O thì truyền thẳng</a:t>
            </a:r>
          </a:p>
        </p:txBody>
      </p:sp>
      <p:sp>
        <p:nvSpPr>
          <p:cNvPr id="78867" name="Text Box 19"/>
          <p:cNvSpPr txBox="1">
            <a:spLocks noChangeArrowheads="1"/>
          </p:cNvSpPr>
          <p:nvPr/>
        </p:nvSpPr>
        <p:spPr bwMode="auto">
          <a:xfrm>
            <a:off x="454888" y="2667000"/>
            <a:ext cx="8841512" cy="461665"/>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b="1" dirty="0">
                <a:solidFill>
                  <a:schemeClr val="hlink"/>
                </a:solidFill>
                <a:latin typeface="Times New Roman" pitchFamily="18" charset="0"/>
                <a:cs typeface="Times New Roman" pitchFamily="18" charset="0"/>
              </a:rPr>
              <a:t>- Tia song song trục chính thì tia ló đi qua tiêu điểm của thấu kính</a:t>
            </a:r>
            <a:r>
              <a:rPr lang="en-US" sz="1600" b="1" dirty="0">
                <a:solidFill>
                  <a:schemeClr val="hlink"/>
                </a:solidFill>
              </a:rPr>
              <a:t>.</a:t>
            </a:r>
          </a:p>
        </p:txBody>
      </p:sp>
      <p:sp>
        <p:nvSpPr>
          <p:cNvPr id="78868" name="Text Box 20"/>
          <p:cNvSpPr txBox="1">
            <a:spLocks noChangeArrowheads="1"/>
          </p:cNvSpPr>
          <p:nvPr/>
        </p:nvSpPr>
        <p:spPr bwMode="auto">
          <a:xfrm>
            <a:off x="461815" y="3200399"/>
            <a:ext cx="8674100" cy="461665"/>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b="1" dirty="0">
                <a:solidFill>
                  <a:schemeClr val="hlink"/>
                </a:solidFill>
                <a:latin typeface="Times New Roman" pitchFamily="18" charset="0"/>
                <a:cs typeface="Times New Roman" pitchFamily="18" charset="0"/>
              </a:rPr>
              <a:t>- Tia qua tiêu điểm thì tia ló song song trục chính</a:t>
            </a:r>
            <a:r>
              <a:rPr lang="en-US" sz="1600" b="1" dirty="0">
                <a:solidFill>
                  <a:schemeClr val="hlink"/>
                </a:solidFill>
              </a:rPr>
              <a:t>.</a:t>
            </a:r>
          </a:p>
        </p:txBody>
      </p:sp>
      <p:grpSp>
        <p:nvGrpSpPr>
          <p:cNvPr id="78869" name="Group 21"/>
          <p:cNvGrpSpPr>
            <a:grpSpLocks/>
          </p:cNvGrpSpPr>
          <p:nvPr/>
        </p:nvGrpSpPr>
        <p:grpSpPr bwMode="auto">
          <a:xfrm>
            <a:off x="4910138" y="3962400"/>
            <a:ext cx="3286125" cy="1790700"/>
            <a:chOff x="2976" y="3192"/>
            <a:chExt cx="2070" cy="1128"/>
          </a:xfrm>
        </p:grpSpPr>
        <p:sp>
          <p:nvSpPr>
            <p:cNvPr id="78870" name="Line 22"/>
            <p:cNvSpPr>
              <a:spLocks noChangeShapeType="1"/>
            </p:cNvSpPr>
            <p:nvPr/>
          </p:nvSpPr>
          <p:spPr bwMode="auto">
            <a:xfrm>
              <a:off x="3504" y="3480"/>
              <a:ext cx="774" cy="441"/>
            </a:xfrm>
            <a:prstGeom prst="line">
              <a:avLst/>
            </a:prstGeom>
            <a:noFill/>
            <a:ln w="38100">
              <a:solidFill>
                <a:srgbClr val="00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8871" name="Group 23"/>
            <p:cNvGrpSpPr>
              <a:grpSpLocks/>
            </p:cNvGrpSpPr>
            <p:nvPr/>
          </p:nvGrpSpPr>
          <p:grpSpPr bwMode="auto">
            <a:xfrm>
              <a:off x="2976" y="3192"/>
              <a:ext cx="2070" cy="1128"/>
              <a:chOff x="2976" y="3192"/>
              <a:chExt cx="2070" cy="1128"/>
            </a:xfrm>
          </p:grpSpPr>
          <p:sp>
            <p:nvSpPr>
              <p:cNvPr id="78872" name="Line 24"/>
              <p:cNvSpPr>
                <a:spLocks noChangeShapeType="1"/>
              </p:cNvSpPr>
              <p:nvPr/>
            </p:nvSpPr>
            <p:spPr bwMode="auto">
              <a:xfrm>
                <a:off x="2976" y="3192"/>
                <a:ext cx="633" cy="347"/>
              </a:xfrm>
              <a:prstGeom prst="line">
                <a:avLst/>
              </a:prstGeom>
              <a:noFill/>
              <a:ln w="38100">
                <a:solidFill>
                  <a:srgbClr val="00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3" name="Line 25"/>
              <p:cNvSpPr>
                <a:spLocks noChangeShapeType="1"/>
              </p:cNvSpPr>
              <p:nvPr/>
            </p:nvSpPr>
            <p:spPr bwMode="auto">
              <a:xfrm>
                <a:off x="4272" y="3910"/>
                <a:ext cx="774" cy="410"/>
              </a:xfrm>
              <a:prstGeom prst="line">
                <a:avLst/>
              </a:prstGeom>
              <a:noFill/>
              <a:ln w="38100">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78874" name="Group 26"/>
          <p:cNvGrpSpPr>
            <a:grpSpLocks/>
          </p:cNvGrpSpPr>
          <p:nvPr/>
        </p:nvGrpSpPr>
        <p:grpSpPr bwMode="auto">
          <a:xfrm>
            <a:off x="4940300" y="4508500"/>
            <a:ext cx="3729038" cy="1089025"/>
            <a:chOff x="2976" y="2832"/>
            <a:chExt cx="2349" cy="686"/>
          </a:xfrm>
        </p:grpSpPr>
        <p:grpSp>
          <p:nvGrpSpPr>
            <p:cNvPr id="78875" name="Group 27"/>
            <p:cNvGrpSpPr>
              <a:grpSpLocks/>
            </p:cNvGrpSpPr>
            <p:nvPr/>
          </p:nvGrpSpPr>
          <p:grpSpPr bwMode="auto">
            <a:xfrm flipV="1">
              <a:off x="2976" y="2844"/>
              <a:ext cx="1099" cy="22"/>
              <a:chOff x="804" y="2496"/>
              <a:chExt cx="1644" cy="0"/>
            </a:xfrm>
          </p:grpSpPr>
          <p:sp>
            <p:nvSpPr>
              <p:cNvPr id="78876" name="Line 28"/>
              <p:cNvSpPr>
                <a:spLocks noChangeShapeType="1"/>
              </p:cNvSpPr>
              <p:nvPr/>
            </p:nvSpPr>
            <p:spPr bwMode="auto">
              <a:xfrm>
                <a:off x="804" y="2496"/>
                <a:ext cx="1104" cy="0"/>
              </a:xfrm>
              <a:prstGeom prst="line">
                <a:avLst/>
              </a:prstGeom>
              <a:noFill/>
              <a:ln w="381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7" name="Line 29"/>
              <p:cNvSpPr>
                <a:spLocks noChangeShapeType="1"/>
              </p:cNvSpPr>
              <p:nvPr/>
            </p:nvSpPr>
            <p:spPr bwMode="auto">
              <a:xfrm>
                <a:off x="1728" y="2496"/>
                <a:ext cx="240" cy="0"/>
              </a:xfrm>
              <a:prstGeom prst="line">
                <a:avLst/>
              </a:prstGeom>
              <a:noFill/>
              <a:ln w="381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78" name="Line 30"/>
              <p:cNvSpPr>
                <a:spLocks noChangeShapeType="1"/>
              </p:cNvSpPr>
              <p:nvPr/>
            </p:nvSpPr>
            <p:spPr bwMode="auto">
              <a:xfrm>
                <a:off x="1968" y="2496"/>
                <a:ext cx="480" cy="0"/>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8879" name="Group 31"/>
            <p:cNvGrpSpPr>
              <a:grpSpLocks/>
            </p:cNvGrpSpPr>
            <p:nvPr/>
          </p:nvGrpSpPr>
          <p:grpSpPr bwMode="auto">
            <a:xfrm>
              <a:off x="4080" y="2832"/>
              <a:ext cx="1245" cy="686"/>
              <a:chOff x="2448" y="2496"/>
              <a:chExt cx="1908" cy="1152"/>
            </a:xfrm>
          </p:grpSpPr>
          <p:sp>
            <p:nvSpPr>
              <p:cNvPr id="78880" name="Line 32"/>
              <p:cNvSpPr>
                <a:spLocks noChangeShapeType="1"/>
              </p:cNvSpPr>
              <p:nvPr/>
            </p:nvSpPr>
            <p:spPr bwMode="auto">
              <a:xfrm>
                <a:off x="2448" y="2496"/>
                <a:ext cx="1296" cy="768"/>
              </a:xfrm>
              <a:prstGeom prst="line">
                <a:avLst/>
              </a:prstGeom>
              <a:noFill/>
              <a:ln w="381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81" name="Line 33"/>
              <p:cNvSpPr>
                <a:spLocks noChangeShapeType="1"/>
              </p:cNvSpPr>
              <p:nvPr/>
            </p:nvSpPr>
            <p:spPr bwMode="auto">
              <a:xfrm>
                <a:off x="3552" y="3156"/>
                <a:ext cx="240" cy="144"/>
              </a:xfrm>
              <a:prstGeom prst="line">
                <a:avLst/>
              </a:prstGeom>
              <a:noFill/>
              <a:ln w="381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82" name="Line 34"/>
              <p:cNvSpPr>
                <a:spLocks noChangeShapeType="1"/>
              </p:cNvSpPr>
              <p:nvPr/>
            </p:nvSpPr>
            <p:spPr bwMode="auto">
              <a:xfrm>
                <a:off x="3732" y="3264"/>
                <a:ext cx="624" cy="384"/>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78884" name="Line 36"/>
          <p:cNvSpPr>
            <a:spLocks noChangeShapeType="1"/>
          </p:cNvSpPr>
          <p:nvPr/>
        </p:nvSpPr>
        <p:spPr bwMode="auto">
          <a:xfrm>
            <a:off x="6723063" y="4191000"/>
            <a:ext cx="0" cy="1447800"/>
          </a:xfrm>
          <a:prstGeom prst="line">
            <a:avLst/>
          </a:prstGeom>
          <a:noFill/>
          <a:ln w="381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85" name="Line 37"/>
          <p:cNvSpPr>
            <a:spLocks noChangeShapeType="1"/>
          </p:cNvSpPr>
          <p:nvPr/>
        </p:nvSpPr>
        <p:spPr bwMode="auto">
          <a:xfrm>
            <a:off x="5016500" y="4957763"/>
            <a:ext cx="3644900"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86" name="Text Box 38"/>
          <p:cNvSpPr txBox="1">
            <a:spLocks noChangeArrowheads="1"/>
          </p:cNvSpPr>
          <p:nvPr/>
        </p:nvSpPr>
        <p:spPr bwMode="auto">
          <a:xfrm>
            <a:off x="8258175" y="4891088"/>
            <a:ext cx="503238" cy="366712"/>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a:solidFill>
                  <a:srgbClr val="FF0000"/>
                </a:solidFill>
                <a:cs typeface="Arial" charset="0"/>
              </a:rPr>
              <a:t>∆</a:t>
            </a:r>
          </a:p>
        </p:txBody>
      </p:sp>
      <p:sp>
        <p:nvSpPr>
          <p:cNvPr id="78887" name="Oval 39"/>
          <p:cNvSpPr>
            <a:spLocks noChangeArrowheads="1"/>
          </p:cNvSpPr>
          <p:nvPr/>
        </p:nvSpPr>
        <p:spPr bwMode="auto">
          <a:xfrm flipV="1">
            <a:off x="7472363" y="4921250"/>
            <a:ext cx="65087" cy="60325"/>
          </a:xfrm>
          <a:prstGeom prst="ellipse">
            <a:avLst/>
          </a:prstGeom>
          <a:solidFill>
            <a:schemeClr val="bg2"/>
          </a:solidFill>
          <a:ln w="952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88" name="Text Box 40"/>
          <p:cNvSpPr txBox="1">
            <a:spLocks noChangeArrowheads="1"/>
          </p:cNvSpPr>
          <p:nvPr/>
        </p:nvSpPr>
        <p:spPr bwMode="auto">
          <a:xfrm>
            <a:off x="7310438" y="4976813"/>
            <a:ext cx="415925" cy="336550"/>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b="1">
                <a:solidFill>
                  <a:srgbClr val="FF0000"/>
                </a:solidFill>
              </a:rPr>
              <a:t>F’</a:t>
            </a:r>
          </a:p>
        </p:txBody>
      </p:sp>
      <p:sp>
        <p:nvSpPr>
          <p:cNvPr id="78889" name="Text Box 41"/>
          <p:cNvSpPr txBox="1">
            <a:spLocks noChangeArrowheads="1"/>
          </p:cNvSpPr>
          <p:nvPr/>
        </p:nvSpPr>
        <p:spPr bwMode="auto">
          <a:xfrm>
            <a:off x="5773738" y="4967288"/>
            <a:ext cx="309562" cy="336550"/>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b="1">
                <a:solidFill>
                  <a:srgbClr val="FF0000"/>
                </a:solidFill>
              </a:rPr>
              <a:t>F</a:t>
            </a:r>
          </a:p>
        </p:txBody>
      </p:sp>
      <p:sp>
        <p:nvSpPr>
          <p:cNvPr id="78890" name="Text Box 42"/>
          <p:cNvSpPr txBox="1">
            <a:spLocks noChangeArrowheads="1"/>
          </p:cNvSpPr>
          <p:nvPr/>
        </p:nvSpPr>
        <p:spPr bwMode="auto">
          <a:xfrm>
            <a:off x="6427788" y="4927600"/>
            <a:ext cx="233362" cy="336550"/>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b="1">
                <a:solidFill>
                  <a:srgbClr val="FF0000"/>
                </a:solidFill>
              </a:rPr>
              <a:t>O</a:t>
            </a:r>
          </a:p>
        </p:txBody>
      </p:sp>
      <p:sp>
        <p:nvSpPr>
          <p:cNvPr id="78891" name="Oval 43"/>
          <p:cNvSpPr>
            <a:spLocks noChangeArrowheads="1"/>
          </p:cNvSpPr>
          <p:nvPr/>
        </p:nvSpPr>
        <p:spPr bwMode="auto">
          <a:xfrm flipV="1">
            <a:off x="5881688" y="4932363"/>
            <a:ext cx="66675" cy="60325"/>
          </a:xfrm>
          <a:prstGeom prst="ellipse">
            <a:avLst/>
          </a:prstGeom>
          <a:solidFill>
            <a:schemeClr val="bg2"/>
          </a:solidFill>
          <a:ln w="952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92" name="Oval 44"/>
          <p:cNvSpPr>
            <a:spLocks noChangeArrowheads="1"/>
          </p:cNvSpPr>
          <p:nvPr/>
        </p:nvSpPr>
        <p:spPr bwMode="auto">
          <a:xfrm flipV="1">
            <a:off x="6684963" y="4921250"/>
            <a:ext cx="65087" cy="60325"/>
          </a:xfrm>
          <a:prstGeom prst="ellipse">
            <a:avLst/>
          </a:prstGeom>
          <a:solidFill>
            <a:schemeClr val="bg2"/>
          </a:solidFill>
          <a:ln w="9525" algn="ctr">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8893" name="Group 45"/>
          <p:cNvGrpSpPr>
            <a:grpSpLocks/>
          </p:cNvGrpSpPr>
          <p:nvPr/>
        </p:nvGrpSpPr>
        <p:grpSpPr bwMode="auto">
          <a:xfrm>
            <a:off x="4741863" y="4313238"/>
            <a:ext cx="4508500" cy="1055687"/>
            <a:chOff x="2827" y="2709"/>
            <a:chExt cx="2840" cy="665"/>
          </a:xfrm>
        </p:grpSpPr>
        <p:grpSp>
          <p:nvGrpSpPr>
            <p:cNvPr id="78894" name="Group 46"/>
            <p:cNvGrpSpPr>
              <a:grpSpLocks/>
            </p:cNvGrpSpPr>
            <p:nvPr/>
          </p:nvGrpSpPr>
          <p:grpSpPr bwMode="auto">
            <a:xfrm>
              <a:off x="2827" y="2709"/>
              <a:ext cx="1253" cy="665"/>
              <a:chOff x="3067" y="3415"/>
              <a:chExt cx="1253" cy="665"/>
            </a:xfrm>
          </p:grpSpPr>
          <p:sp>
            <p:nvSpPr>
              <p:cNvPr id="78895" name="Line 47"/>
              <p:cNvSpPr>
                <a:spLocks noChangeShapeType="1"/>
              </p:cNvSpPr>
              <p:nvPr/>
            </p:nvSpPr>
            <p:spPr bwMode="auto">
              <a:xfrm rot="306643">
                <a:off x="3067" y="3415"/>
                <a:ext cx="680" cy="310"/>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96" name="Line 48"/>
              <p:cNvSpPr>
                <a:spLocks noChangeShapeType="1"/>
              </p:cNvSpPr>
              <p:nvPr/>
            </p:nvSpPr>
            <p:spPr bwMode="auto">
              <a:xfrm>
                <a:off x="3577" y="3656"/>
                <a:ext cx="192" cy="125"/>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97" name="Line 49"/>
              <p:cNvSpPr>
                <a:spLocks noChangeShapeType="1"/>
              </p:cNvSpPr>
              <p:nvPr/>
            </p:nvSpPr>
            <p:spPr bwMode="auto">
              <a:xfrm>
                <a:off x="3625" y="3687"/>
                <a:ext cx="192" cy="125"/>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98" name="Line 50"/>
              <p:cNvSpPr>
                <a:spLocks noChangeShapeType="1"/>
              </p:cNvSpPr>
              <p:nvPr/>
            </p:nvSpPr>
            <p:spPr bwMode="auto">
              <a:xfrm>
                <a:off x="3809" y="3796"/>
                <a:ext cx="319" cy="188"/>
              </a:xfrm>
              <a:prstGeom prst="line">
                <a:avLst/>
              </a:prstGeom>
              <a:noFill/>
              <a:ln w="381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899" name="Line 51"/>
              <p:cNvSpPr>
                <a:spLocks noChangeShapeType="1"/>
              </p:cNvSpPr>
              <p:nvPr/>
            </p:nvSpPr>
            <p:spPr bwMode="auto">
              <a:xfrm rot="306643">
                <a:off x="3067" y="3416"/>
                <a:ext cx="670" cy="310"/>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900" name="Line 52"/>
              <p:cNvSpPr>
                <a:spLocks noChangeShapeType="1"/>
              </p:cNvSpPr>
              <p:nvPr/>
            </p:nvSpPr>
            <p:spPr bwMode="auto">
              <a:xfrm>
                <a:off x="3567" y="3656"/>
                <a:ext cx="192" cy="125"/>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901" name="Line 53"/>
              <p:cNvSpPr>
                <a:spLocks noChangeShapeType="1"/>
              </p:cNvSpPr>
              <p:nvPr/>
            </p:nvSpPr>
            <p:spPr bwMode="auto">
              <a:xfrm>
                <a:off x="3615" y="3687"/>
                <a:ext cx="192" cy="125"/>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902" name="Line 54"/>
              <p:cNvSpPr>
                <a:spLocks noChangeShapeType="1"/>
              </p:cNvSpPr>
              <p:nvPr/>
            </p:nvSpPr>
            <p:spPr bwMode="auto">
              <a:xfrm>
                <a:off x="3799" y="3796"/>
                <a:ext cx="521" cy="284"/>
              </a:xfrm>
              <a:prstGeom prst="line">
                <a:avLst/>
              </a:prstGeom>
              <a:noFill/>
              <a:ln w="381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8903" name="Group 55"/>
            <p:cNvGrpSpPr>
              <a:grpSpLocks/>
            </p:cNvGrpSpPr>
            <p:nvPr/>
          </p:nvGrpSpPr>
          <p:grpSpPr bwMode="auto">
            <a:xfrm>
              <a:off x="4065" y="3366"/>
              <a:ext cx="1602" cy="3"/>
              <a:chOff x="3504" y="3744"/>
              <a:chExt cx="1602" cy="3"/>
            </a:xfrm>
          </p:grpSpPr>
          <p:sp>
            <p:nvSpPr>
              <p:cNvPr id="78904" name="Line 56"/>
              <p:cNvSpPr>
                <a:spLocks noChangeShapeType="1"/>
              </p:cNvSpPr>
              <p:nvPr/>
            </p:nvSpPr>
            <p:spPr bwMode="auto">
              <a:xfrm>
                <a:off x="4079" y="3744"/>
                <a:ext cx="611" cy="0"/>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905" name="Line 57"/>
              <p:cNvSpPr>
                <a:spLocks noChangeShapeType="1"/>
              </p:cNvSpPr>
              <p:nvPr/>
            </p:nvSpPr>
            <p:spPr bwMode="auto">
              <a:xfrm>
                <a:off x="4027" y="3744"/>
                <a:ext cx="750" cy="0"/>
              </a:xfrm>
              <a:prstGeom prst="line">
                <a:avLst/>
              </a:prstGeom>
              <a:noFill/>
              <a:ln w="38100">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906" name="Line 58"/>
              <p:cNvSpPr>
                <a:spLocks noChangeShapeType="1"/>
              </p:cNvSpPr>
              <p:nvPr/>
            </p:nvSpPr>
            <p:spPr bwMode="auto">
              <a:xfrm flipV="1">
                <a:off x="4339" y="3744"/>
                <a:ext cx="767" cy="0"/>
              </a:xfrm>
              <a:prstGeom prst="line">
                <a:avLst/>
              </a:prstGeom>
              <a:noFill/>
              <a:ln w="38100">
                <a:solidFill>
                  <a:srgbClr val="00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907" name="Line 59"/>
              <p:cNvSpPr>
                <a:spLocks noChangeShapeType="1"/>
              </p:cNvSpPr>
              <p:nvPr/>
            </p:nvSpPr>
            <p:spPr bwMode="auto">
              <a:xfrm flipV="1">
                <a:off x="3504" y="3746"/>
                <a:ext cx="1103" cy="1"/>
              </a:xfrm>
              <a:prstGeom prst="line">
                <a:avLst/>
              </a:prstGeom>
              <a:noFill/>
              <a:ln w="38100">
                <a:solidFill>
                  <a:srgbClr val="00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spTree>
    <p:extLst>
      <p:ext uri="{BB962C8B-B14F-4D97-AF65-F5344CB8AC3E}">
        <p14:creationId xmlns:p14="http://schemas.microsoft.com/office/powerpoint/2010/main" val="281609895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8865"/>
                                        </p:tgtEl>
                                        <p:attrNameLst>
                                          <p:attrName>style.visibility</p:attrName>
                                        </p:attrNameLst>
                                      </p:cBhvr>
                                      <p:to>
                                        <p:strVal val="visible"/>
                                      </p:to>
                                    </p:set>
                                    <p:anim calcmode="discrete" valueType="clr">
                                      <p:cBhvr override="childStyle">
                                        <p:cTn id="7" dur="80"/>
                                        <p:tgtEl>
                                          <p:spTgt spid="7886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8865"/>
                                        </p:tgtEl>
                                        <p:attrNameLst>
                                          <p:attrName>fillcolor</p:attrName>
                                        </p:attrNameLst>
                                      </p:cBhvr>
                                      <p:tavLst>
                                        <p:tav tm="0">
                                          <p:val>
                                            <p:clrVal>
                                              <a:schemeClr val="accent2"/>
                                            </p:clrVal>
                                          </p:val>
                                        </p:tav>
                                        <p:tav tm="50000">
                                          <p:val>
                                            <p:clrVal>
                                              <a:schemeClr val="hlink"/>
                                            </p:clrVal>
                                          </p:val>
                                        </p:tav>
                                      </p:tavLst>
                                    </p:anim>
                                    <p:set>
                                      <p:cBhvr>
                                        <p:cTn id="9" dur="80"/>
                                        <p:tgtEl>
                                          <p:spTgt spid="7886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78866"/>
                                        </p:tgtEl>
                                        <p:attrNameLst>
                                          <p:attrName>style.visibility</p:attrName>
                                        </p:attrNameLst>
                                      </p:cBhvr>
                                      <p:to>
                                        <p:strVal val="visible"/>
                                      </p:to>
                                    </p:set>
                                    <p:anim calcmode="discrete" valueType="clr">
                                      <p:cBhvr override="childStyle">
                                        <p:cTn id="14" dur="80"/>
                                        <p:tgtEl>
                                          <p:spTgt spid="78866"/>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8866"/>
                                        </p:tgtEl>
                                        <p:attrNameLst>
                                          <p:attrName>fillcolor</p:attrName>
                                        </p:attrNameLst>
                                      </p:cBhvr>
                                      <p:tavLst>
                                        <p:tav tm="0">
                                          <p:val>
                                            <p:clrVal>
                                              <a:schemeClr val="accent2"/>
                                            </p:clrVal>
                                          </p:val>
                                        </p:tav>
                                        <p:tav tm="50000">
                                          <p:val>
                                            <p:clrVal>
                                              <a:schemeClr val="hlink"/>
                                            </p:clrVal>
                                          </p:val>
                                        </p:tav>
                                      </p:tavLst>
                                    </p:anim>
                                    <p:set>
                                      <p:cBhvr>
                                        <p:cTn id="16" dur="80"/>
                                        <p:tgtEl>
                                          <p:spTgt spid="78866"/>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78869"/>
                                        </p:tgtEl>
                                        <p:attrNameLst>
                                          <p:attrName>style.visibility</p:attrName>
                                        </p:attrNameLst>
                                      </p:cBhvr>
                                      <p:to>
                                        <p:strVal val="visible"/>
                                      </p:to>
                                    </p:set>
                                    <p:animEffect transition="in" filter="wipe(up)">
                                      <p:cBhvr>
                                        <p:cTn id="21" dur="500"/>
                                        <p:tgtEl>
                                          <p:spTgt spid="7886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78867"/>
                                        </p:tgtEl>
                                        <p:attrNameLst>
                                          <p:attrName>style.visibility</p:attrName>
                                        </p:attrNameLst>
                                      </p:cBhvr>
                                      <p:to>
                                        <p:strVal val="visible"/>
                                      </p:to>
                                    </p:set>
                                    <p:anim calcmode="discrete" valueType="clr">
                                      <p:cBhvr override="childStyle">
                                        <p:cTn id="26" dur="80"/>
                                        <p:tgtEl>
                                          <p:spTgt spid="78867"/>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78867"/>
                                        </p:tgtEl>
                                        <p:attrNameLst>
                                          <p:attrName>fillcolor</p:attrName>
                                        </p:attrNameLst>
                                      </p:cBhvr>
                                      <p:tavLst>
                                        <p:tav tm="0">
                                          <p:val>
                                            <p:clrVal>
                                              <a:schemeClr val="accent2"/>
                                            </p:clrVal>
                                          </p:val>
                                        </p:tav>
                                        <p:tav tm="50000">
                                          <p:val>
                                            <p:clrVal>
                                              <a:schemeClr val="hlink"/>
                                            </p:clrVal>
                                          </p:val>
                                        </p:tav>
                                      </p:tavLst>
                                    </p:anim>
                                    <p:set>
                                      <p:cBhvr>
                                        <p:cTn id="28" dur="80"/>
                                        <p:tgtEl>
                                          <p:spTgt spid="78867"/>
                                        </p:tgtEl>
                                        <p:attrNameLst>
                                          <p:attrName>fill.type</p:attrName>
                                        </p:attrNameLst>
                                      </p:cBhvr>
                                      <p:to>
                                        <p:strVal val="solid"/>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1" fill="hold" nodeType="clickEffect">
                                  <p:stCondLst>
                                    <p:cond delay="0"/>
                                  </p:stCondLst>
                                  <p:childTnLst>
                                    <p:set>
                                      <p:cBhvr>
                                        <p:cTn id="32" dur="1" fill="hold">
                                          <p:stCondLst>
                                            <p:cond delay="0"/>
                                          </p:stCondLst>
                                        </p:cTn>
                                        <p:tgtEl>
                                          <p:spTgt spid="78874"/>
                                        </p:tgtEl>
                                        <p:attrNameLst>
                                          <p:attrName>style.visibility</p:attrName>
                                        </p:attrNameLst>
                                      </p:cBhvr>
                                      <p:to>
                                        <p:strVal val="visible"/>
                                      </p:to>
                                    </p:set>
                                    <p:animEffect transition="in" filter="wipe(up)">
                                      <p:cBhvr>
                                        <p:cTn id="33" dur="500"/>
                                        <p:tgtEl>
                                          <p:spTgt spid="7887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78868"/>
                                        </p:tgtEl>
                                        <p:attrNameLst>
                                          <p:attrName>style.visibility</p:attrName>
                                        </p:attrNameLst>
                                      </p:cBhvr>
                                      <p:to>
                                        <p:strVal val="visible"/>
                                      </p:to>
                                    </p:set>
                                    <p:anim calcmode="discrete" valueType="clr">
                                      <p:cBhvr override="childStyle">
                                        <p:cTn id="38" dur="80"/>
                                        <p:tgtEl>
                                          <p:spTgt spid="78868"/>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78868"/>
                                        </p:tgtEl>
                                        <p:attrNameLst>
                                          <p:attrName>fillcolor</p:attrName>
                                        </p:attrNameLst>
                                      </p:cBhvr>
                                      <p:tavLst>
                                        <p:tav tm="0">
                                          <p:val>
                                            <p:clrVal>
                                              <a:schemeClr val="accent2"/>
                                            </p:clrVal>
                                          </p:val>
                                        </p:tav>
                                        <p:tav tm="50000">
                                          <p:val>
                                            <p:clrVal>
                                              <a:schemeClr val="hlink"/>
                                            </p:clrVal>
                                          </p:val>
                                        </p:tav>
                                      </p:tavLst>
                                    </p:anim>
                                    <p:set>
                                      <p:cBhvr>
                                        <p:cTn id="40" dur="80"/>
                                        <p:tgtEl>
                                          <p:spTgt spid="78868"/>
                                        </p:tgtEl>
                                        <p:attrNameLst>
                                          <p:attrName>fill.type</p:attrName>
                                        </p:attrNameLst>
                                      </p:cBhvr>
                                      <p:to>
                                        <p:strVal val="solid"/>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1" fill="hold" nodeType="clickEffect">
                                  <p:stCondLst>
                                    <p:cond delay="0"/>
                                  </p:stCondLst>
                                  <p:childTnLst>
                                    <p:set>
                                      <p:cBhvr>
                                        <p:cTn id="44" dur="1" fill="hold">
                                          <p:stCondLst>
                                            <p:cond delay="0"/>
                                          </p:stCondLst>
                                        </p:cTn>
                                        <p:tgtEl>
                                          <p:spTgt spid="78893"/>
                                        </p:tgtEl>
                                        <p:attrNameLst>
                                          <p:attrName>style.visibility</p:attrName>
                                        </p:attrNameLst>
                                      </p:cBhvr>
                                      <p:to>
                                        <p:strVal val="visible"/>
                                      </p:to>
                                    </p:set>
                                    <p:animEffect transition="in" filter="wipe(up)">
                                      <p:cBhvr>
                                        <p:cTn id="45" dur="500"/>
                                        <p:tgtEl>
                                          <p:spTgt spid="78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5" grpId="0"/>
      <p:bldP spid="78866" grpId="0"/>
      <p:bldP spid="78867" grpId="0"/>
      <p:bldP spid="7886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Line 4"/>
          <p:cNvSpPr>
            <a:spLocks noChangeShapeType="1"/>
          </p:cNvSpPr>
          <p:nvPr/>
        </p:nvSpPr>
        <p:spPr bwMode="auto">
          <a:xfrm>
            <a:off x="4433455" y="609600"/>
            <a:ext cx="0" cy="62484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879" name="Rectangle 7"/>
          <p:cNvSpPr>
            <a:spLocks noChangeArrowheads="1"/>
          </p:cNvSpPr>
          <p:nvPr/>
        </p:nvSpPr>
        <p:spPr bwMode="auto">
          <a:xfrm>
            <a:off x="27709" y="693521"/>
            <a:ext cx="457200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200" b="1" u="sng" dirty="0">
                <a:solidFill>
                  <a:srgbClr val="FF0000"/>
                </a:solidFill>
                <a:latin typeface="Times New Roman" pitchFamily="18" charset="0"/>
                <a:cs typeface="Times New Roman" pitchFamily="18" charset="0"/>
              </a:rPr>
              <a:t>II. Trục chính, quang tâm, tiêu điểm, tiêu cự của thấu kính hội tụ:</a:t>
            </a:r>
          </a:p>
        </p:txBody>
      </p:sp>
      <p:sp>
        <p:nvSpPr>
          <p:cNvPr id="79880" name="Rectangle 8"/>
          <p:cNvSpPr>
            <a:spLocks noChangeArrowheads="1"/>
          </p:cNvSpPr>
          <p:nvPr/>
        </p:nvSpPr>
        <p:spPr bwMode="auto">
          <a:xfrm>
            <a:off x="0" y="1641404"/>
            <a:ext cx="1901098"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pPr>
            <a:r>
              <a:rPr lang="en-US" sz="2400" u="sng" dirty="0">
                <a:solidFill>
                  <a:schemeClr val="folHlink"/>
                </a:solidFill>
                <a:latin typeface="Times New Roman" pitchFamily="18" charset="0"/>
                <a:cs typeface="Times New Roman" pitchFamily="18" charset="0"/>
              </a:rPr>
              <a:t>1. Trục chính:</a:t>
            </a:r>
          </a:p>
        </p:txBody>
      </p:sp>
      <p:sp>
        <p:nvSpPr>
          <p:cNvPr id="79882" name="Text Box 10"/>
          <p:cNvSpPr txBox="1">
            <a:spLocks noChangeArrowheads="1"/>
          </p:cNvSpPr>
          <p:nvPr/>
        </p:nvSpPr>
        <p:spPr bwMode="auto">
          <a:xfrm>
            <a:off x="-28573" y="4039928"/>
            <a:ext cx="3429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400" u="sng" dirty="0">
                <a:solidFill>
                  <a:schemeClr val="folHlink"/>
                </a:solidFill>
                <a:latin typeface="Times New Roman" pitchFamily="18" charset="0"/>
                <a:cs typeface="Times New Roman" pitchFamily="18" charset="0"/>
              </a:rPr>
              <a:t>2. Quang tâm:</a:t>
            </a:r>
          </a:p>
        </p:txBody>
      </p:sp>
      <p:sp>
        <p:nvSpPr>
          <p:cNvPr id="79884" name="Rectangle 12"/>
          <p:cNvSpPr>
            <a:spLocks noChangeArrowheads="1"/>
          </p:cNvSpPr>
          <p:nvPr/>
        </p:nvSpPr>
        <p:spPr bwMode="auto">
          <a:xfrm>
            <a:off x="0" y="5194300"/>
            <a:ext cx="168289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sz="2200" u="sng" dirty="0">
                <a:solidFill>
                  <a:schemeClr val="folHlink"/>
                </a:solidFill>
                <a:latin typeface="Times New Roman" pitchFamily="18" charset="0"/>
                <a:cs typeface="Times New Roman" pitchFamily="18" charset="0"/>
              </a:rPr>
              <a:t>3. Tiêu điểm:</a:t>
            </a:r>
          </a:p>
        </p:txBody>
      </p:sp>
      <p:sp>
        <p:nvSpPr>
          <p:cNvPr id="79887" name="Text Box 15"/>
          <p:cNvSpPr txBox="1">
            <a:spLocks noChangeArrowheads="1"/>
          </p:cNvSpPr>
          <p:nvPr/>
        </p:nvSpPr>
        <p:spPr bwMode="auto">
          <a:xfrm>
            <a:off x="4572000" y="609600"/>
            <a:ext cx="4419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000" u="sng" dirty="0">
                <a:solidFill>
                  <a:schemeClr val="folHlink"/>
                </a:solidFill>
                <a:latin typeface="Times New Roman" pitchFamily="18" charset="0"/>
                <a:cs typeface="Times New Roman" pitchFamily="18" charset="0"/>
              </a:rPr>
              <a:t>4. Tiêu cự:</a:t>
            </a:r>
          </a:p>
        </p:txBody>
      </p:sp>
      <p:sp>
        <p:nvSpPr>
          <p:cNvPr id="79888" name="Text Box 16"/>
          <p:cNvSpPr txBox="1">
            <a:spLocks noChangeArrowheads="1"/>
          </p:cNvSpPr>
          <p:nvPr/>
        </p:nvSpPr>
        <p:spPr bwMode="auto">
          <a:xfrm>
            <a:off x="4499843" y="955130"/>
            <a:ext cx="4724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b="1" dirty="0">
                <a:solidFill>
                  <a:schemeClr val="hlink"/>
                </a:solidFill>
                <a:latin typeface="Times New Roman" pitchFamily="18" charset="0"/>
                <a:cs typeface="Times New Roman" pitchFamily="18" charset="0"/>
              </a:rPr>
              <a:t>Khoảng cách từ quang tâm đến mỗi tiêu điểm OF = OF’ = f, gọi là tiêu cự của thấu kính </a:t>
            </a:r>
          </a:p>
        </p:txBody>
      </p:sp>
      <p:sp>
        <p:nvSpPr>
          <p:cNvPr id="79889" name="Text Box 17"/>
          <p:cNvSpPr txBox="1">
            <a:spLocks noChangeArrowheads="1"/>
          </p:cNvSpPr>
          <p:nvPr/>
        </p:nvSpPr>
        <p:spPr bwMode="auto">
          <a:xfrm>
            <a:off x="4381500" y="1587382"/>
            <a:ext cx="4876800" cy="400110"/>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u="sng" dirty="0">
                <a:solidFill>
                  <a:schemeClr val="folHlink"/>
                </a:solidFill>
                <a:latin typeface="Times New Roman" pitchFamily="18" charset="0"/>
                <a:cs typeface="Times New Roman" pitchFamily="18" charset="0"/>
              </a:rPr>
              <a:t>5. Các tia sáng đặc biệt qua thấu kính hội tụ:</a:t>
            </a:r>
          </a:p>
        </p:txBody>
      </p:sp>
      <p:sp>
        <p:nvSpPr>
          <p:cNvPr id="79890" name="Text Box 18"/>
          <p:cNvSpPr txBox="1">
            <a:spLocks noChangeArrowheads="1"/>
          </p:cNvSpPr>
          <p:nvPr/>
        </p:nvSpPr>
        <p:spPr bwMode="auto">
          <a:xfrm>
            <a:off x="4475162" y="1987492"/>
            <a:ext cx="4613276" cy="400110"/>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dirty="0">
                <a:solidFill>
                  <a:schemeClr val="hlink"/>
                </a:solidFill>
                <a:latin typeface="Times New Roman" pitchFamily="18" charset="0"/>
                <a:cs typeface="Times New Roman" pitchFamily="18" charset="0"/>
              </a:rPr>
              <a:t>- Tia qua quang tâm O thì truyền thẳng</a:t>
            </a:r>
          </a:p>
        </p:txBody>
      </p:sp>
      <p:sp>
        <p:nvSpPr>
          <p:cNvPr id="79891" name="Text Box 19"/>
          <p:cNvSpPr txBox="1">
            <a:spLocks noChangeArrowheads="1"/>
          </p:cNvSpPr>
          <p:nvPr/>
        </p:nvSpPr>
        <p:spPr bwMode="auto">
          <a:xfrm>
            <a:off x="4525818" y="2344807"/>
            <a:ext cx="4724400" cy="707886"/>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dirty="0">
                <a:solidFill>
                  <a:schemeClr val="hlink"/>
                </a:solidFill>
                <a:latin typeface="Times New Roman" pitchFamily="18" charset="0"/>
                <a:cs typeface="Times New Roman" pitchFamily="18" charset="0"/>
              </a:rPr>
              <a:t>- Tia song song trục chính thì tia ló đi qua tiêu điểm của thấu kính.</a:t>
            </a:r>
          </a:p>
        </p:txBody>
      </p:sp>
      <p:sp>
        <p:nvSpPr>
          <p:cNvPr id="79892" name="Text Box 20"/>
          <p:cNvSpPr txBox="1">
            <a:spLocks noChangeArrowheads="1"/>
          </p:cNvSpPr>
          <p:nvPr/>
        </p:nvSpPr>
        <p:spPr bwMode="auto">
          <a:xfrm>
            <a:off x="4381501" y="3040427"/>
            <a:ext cx="4762500" cy="400110"/>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000" b="1" dirty="0">
                <a:solidFill>
                  <a:schemeClr val="hlink"/>
                </a:solidFill>
                <a:latin typeface="Times New Roman" pitchFamily="18" charset="0"/>
                <a:cs typeface="Times New Roman" pitchFamily="18" charset="0"/>
              </a:rPr>
              <a:t>- Tia qua tiêu điểm thì tia ló // trục </a:t>
            </a:r>
            <a:r>
              <a:rPr lang="en-US" sz="2000" b="1" dirty="0" smtClean="0">
                <a:solidFill>
                  <a:schemeClr val="hlink"/>
                </a:solidFill>
                <a:latin typeface="Times New Roman" pitchFamily="18" charset="0"/>
                <a:cs typeface="Times New Roman" pitchFamily="18" charset="0"/>
              </a:rPr>
              <a:t>chính.</a:t>
            </a:r>
            <a:endParaRPr lang="en-US" sz="2000" b="1" dirty="0">
              <a:solidFill>
                <a:schemeClr val="hlink"/>
              </a:solidFill>
              <a:latin typeface="Times New Roman" pitchFamily="18" charset="0"/>
              <a:cs typeface="Times New Roman" pitchFamily="18" charset="0"/>
            </a:endParaRPr>
          </a:p>
        </p:txBody>
      </p:sp>
      <p:sp>
        <p:nvSpPr>
          <p:cNvPr id="79893" name="Rectangle 21"/>
          <p:cNvSpPr>
            <a:spLocks noChangeArrowheads="1"/>
          </p:cNvSpPr>
          <p:nvPr/>
        </p:nvSpPr>
        <p:spPr bwMode="auto">
          <a:xfrm>
            <a:off x="4648200" y="3505200"/>
            <a:ext cx="411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spcBef>
                <a:spcPct val="20000"/>
              </a:spcBef>
              <a:buFont typeface="Arial" charset="0"/>
              <a:buNone/>
            </a:pPr>
            <a:r>
              <a:rPr lang="en-US" b="1" u="sng">
                <a:solidFill>
                  <a:srgbClr val="FF0000"/>
                </a:solidFill>
                <a:latin typeface="Calibri" pitchFamily="34" charset="0"/>
              </a:rPr>
              <a:t>III. Vận dụng:</a:t>
            </a:r>
            <a:endParaRPr lang="en-US" sz="1600" u="sng">
              <a:solidFill>
                <a:srgbClr val="FF0000"/>
              </a:solidFill>
              <a:latin typeface="Calibri" pitchFamily="34" charset="0"/>
            </a:endParaRPr>
          </a:p>
        </p:txBody>
      </p:sp>
      <p:sp>
        <p:nvSpPr>
          <p:cNvPr id="79894" name="Text Box 22"/>
          <p:cNvSpPr txBox="1">
            <a:spLocks noChangeArrowheads="1"/>
          </p:cNvSpPr>
          <p:nvPr/>
        </p:nvSpPr>
        <p:spPr bwMode="auto">
          <a:xfrm>
            <a:off x="4572000" y="3829050"/>
            <a:ext cx="4572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20000"/>
              </a:spcBef>
            </a:pPr>
            <a:r>
              <a:rPr lang="en-US" sz="2000" b="1" u="sng" dirty="0">
                <a:solidFill>
                  <a:srgbClr val="FF0000"/>
                </a:solidFill>
                <a:latin typeface="Times New Roman" pitchFamily="18" charset="0"/>
                <a:cs typeface="Times New Roman" pitchFamily="18" charset="0"/>
              </a:rPr>
              <a:t>C7:</a:t>
            </a:r>
            <a:r>
              <a:rPr lang="en-US" sz="2000" b="1" dirty="0">
                <a:solidFill>
                  <a:schemeClr val="hlink"/>
                </a:solidFill>
                <a:latin typeface="Times New Roman" pitchFamily="18" charset="0"/>
                <a:cs typeface="Times New Roman" pitchFamily="18" charset="0"/>
              </a:rPr>
              <a:t> Một thấu kính hội tụ, quang tâm O, trục chính, hai tiêu điểm F và F’, các tia tới. Hãy vẽ các tia ló tương ứng với các tia tới ?</a:t>
            </a:r>
          </a:p>
        </p:txBody>
      </p:sp>
      <p:sp>
        <p:nvSpPr>
          <p:cNvPr id="79895" name="Line 23"/>
          <p:cNvSpPr>
            <a:spLocks noChangeShapeType="1"/>
          </p:cNvSpPr>
          <p:nvPr/>
        </p:nvSpPr>
        <p:spPr bwMode="auto">
          <a:xfrm>
            <a:off x="6553200" y="5105400"/>
            <a:ext cx="0" cy="1371600"/>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896" name="Line 24"/>
          <p:cNvSpPr>
            <a:spLocks noChangeShapeType="1"/>
          </p:cNvSpPr>
          <p:nvPr/>
        </p:nvSpPr>
        <p:spPr bwMode="auto">
          <a:xfrm>
            <a:off x="4648200" y="5791200"/>
            <a:ext cx="43434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9897" name="Group 25"/>
          <p:cNvGrpSpPr>
            <a:grpSpLocks/>
          </p:cNvGrpSpPr>
          <p:nvPr/>
        </p:nvGrpSpPr>
        <p:grpSpPr bwMode="auto">
          <a:xfrm>
            <a:off x="4876800" y="5410200"/>
            <a:ext cx="1676400" cy="76200"/>
            <a:chOff x="1104" y="1584"/>
            <a:chExt cx="1728" cy="0"/>
          </a:xfrm>
        </p:grpSpPr>
        <p:sp>
          <p:nvSpPr>
            <p:cNvPr id="79898" name="Line 26"/>
            <p:cNvSpPr>
              <a:spLocks noChangeShapeType="1"/>
            </p:cNvSpPr>
            <p:nvPr/>
          </p:nvSpPr>
          <p:spPr bwMode="auto">
            <a:xfrm>
              <a:off x="1104" y="1584"/>
              <a:ext cx="1728"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899" name="Line 27"/>
            <p:cNvSpPr>
              <a:spLocks noChangeShapeType="1"/>
            </p:cNvSpPr>
            <p:nvPr/>
          </p:nvSpPr>
          <p:spPr bwMode="auto">
            <a:xfrm>
              <a:off x="1344" y="1584"/>
              <a:ext cx="816" cy="0"/>
            </a:xfrm>
            <a:prstGeom prst="line">
              <a:avLst/>
            </a:prstGeom>
            <a:noFill/>
            <a:ln w="38100">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9900" name="Group 28"/>
          <p:cNvGrpSpPr>
            <a:grpSpLocks/>
          </p:cNvGrpSpPr>
          <p:nvPr/>
        </p:nvGrpSpPr>
        <p:grpSpPr bwMode="auto">
          <a:xfrm>
            <a:off x="4800600" y="5410200"/>
            <a:ext cx="1766888" cy="390525"/>
            <a:chOff x="1104" y="1584"/>
            <a:chExt cx="1728" cy="432"/>
          </a:xfrm>
        </p:grpSpPr>
        <p:sp>
          <p:nvSpPr>
            <p:cNvPr id="79901" name="Line 29"/>
            <p:cNvSpPr>
              <a:spLocks noChangeShapeType="1"/>
            </p:cNvSpPr>
            <p:nvPr/>
          </p:nvSpPr>
          <p:spPr bwMode="auto">
            <a:xfrm>
              <a:off x="1104" y="1584"/>
              <a:ext cx="1728" cy="432"/>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02" name="Line 30"/>
            <p:cNvSpPr>
              <a:spLocks noChangeShapeType="1"/>
            </p:cNvSpPr>
            <p:nvPr/>
          </p:nvSpPr>
          <p:spPr bwMode="auto">
            <a:xfrm>
              <a:off x="1104" y="1584"/>
              <a:ext cx="960" cy="240"/>
            </a:xfrm>
            <a:prstGeom prst="line">
              <a:avLst/>
            </a:prstGeom>
            <a:noFill/>
            <a:ln w="38100">
              <a:solidFill>
                <a:schemeClr val="fo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9903" name="Group 31"/>
          <p:cNvGrpSpPr>
            <a:grpSpLocks/>
          </p:cNvGrpSpPr>
          <p:nvPr/>
        </p:nvGrpSpPr>
        <p:grpSpPr bwMode="auto">
          <a:xfrm>
            <a:off x="4800600" y="5410200"/>
            <a:ext cx="1752600" cy="838200"/>
            <a:chOff x="1104" y="1584"/>
            <a:chExt cx="1728" cy="816"/>
          </a:xfrm>
        </p:grpSpPr>
        <p:sp>
          <p:nvSpPr>
            <p:cNvPr id="79904" name="Line 32"/>
            <p:cNvSpPr>
              <a:spLocks noChangeShapeType="1"/>
            </p:cNvSpPr>
            <p:nvPr/>
          </p:nvSpPr>
          <p:spPr bwMode="auto">
            <a:xfrm>
              <a:off x="1104" y="1584"/>
              <a:ext cx="1728" cy="81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05" name="Line 33"/>
            <p:cNvSpPr>
              <a:spLocks noChangeShapeType="1"/>
            </p:cNvSpPr>
            <p:nvPr/>
          </p:nvSpPr>
          <p:spPr bwMode="auto">
            <a:xfrm>
              <a:off x="1152" y="1611"/>
              <a:ext cx="624" cy="288"/>
            </a:xfrm>
            <a:prstGeom prst="line">
              <a:avLst/>
            </a:prstGeom>
            <a:noFill/>
            <a:ln w="38100">
              <a:solidFill>
                <a:schemeClr val="tx2"/>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9906" name="Group 34"/>
          <p:cNvGrpSpPr>
            <a:grpSpLocks/>
          </p:cNvGrpSpPr>
          <p:nvPr/>
        </p:nvGrpSpPr>
        <p:grpSpPr bwMode="auto">
          <a:xfrm flipV="1">
            <a:off x="6567488" y="6196013"/>
            <a:ext cx="2881312" cy="76200"/>
            <a:chOff x="2832" y="2400"/>
            <a:chExt cx="2304" cy="0"/>
          </a:xfrm>
        </p:grpSpPr>
        <p:sp>
          <p:nvSpPr>
            <p:cNvPr id="79907" name="Line 35"/>
            <p:cNvSpPr>
              <a:spLocks noChangeShapeType="1"/>
            </p:cNvSpPr>
            <p:nvPr/>
          </p:nvSpPr>
          <p:spPr bwMode="auto">
            <a:xfrm>
              <a:off x="2832" y="2400"/>
              <a:ext cx="230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08" name="Line 36"/>
            <p:cNvSpPr>
              <a:spLocks noChangeShapeType="1"/>
            </p:cNvSpPr>
            <p:nvPr/>
          </p:nvSpPr>
          <p:spPr bwMode="auto">
            <a:xfrm>
              <a:off x="2976" y="2400"/>
              <a:ext cx="672" cy="0"/>
            </a:xfrm>
            <a:prstGeom prst="line">
              <a:avLst/>
            </a:prstGeom>
            <a:noFill/>
            <a:ln w="38100">
              <a:solidFill>
                <a:schemeClr val="tx2"/>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9910" name="Line 38"/>
          <p:cNvSpPr>
            <a:spLocks noChangeShapeType="1"/>
          </p:cNvSpPr>
          <p:nvPr/>
        </p:nvSpPr>
        <p:spPr bwMode="auto">
          <a:xfrm>
            <a:off x="6553200" y="5410200"/>
            <a:ext cx="2819400" cy="114300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13" name="Line 41"/>
          <p:cNvSpPr>
            <a:spLocks noChangeShapeType="1"/>
          </p:cNvSpPr>
          <p:nvPr/>
        </p:nvSpPr>
        <p:spPr bwMode="auto">
          <a:xfrm>
            <a:off x="6553200" y="5791200"/>
            <a:ext cx="2743200" cy="609600"/>
          </a:xfrm>
          <a:prstGeom prst="line">
            <a:avLst/>
          </a:prstGeom>
          <a:noFill/>
          <a:ln w="38100">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15" name="Line 43"/>
          <p:cNvSpPr>
            <a:spLocks noChangeShapeType="1"/>
          </p:cNvSpPr>
          <p:nvPr/>
        </p:nvSpPr>
        <p:spPr bwMode="auto">
          <a:xfrm>
            <a:off x="7486650" y="5715000"/>
            <a:ext cx="0" cy="1524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16" name="Line 44"/>
          <p:cNvSpPr>
            <a:spLocks noChangeShapeType="1"/>
          </p:cNvSpPr>
          <p:nvPr/>
        </p:nvSpPr>
        <p:spPr bwMode="auto">
          <a:xfrm>
            <a:off x="5610225" y="5715000"/>
            <a:ext cx="0" cy="1524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17" name="Text Box 45"/>
          <p:cNvSpPr txBox="1">
            <a:spLocks noChangeArrowheads="1"/>
          </p:cNvSpPr>
          <p:nvPr/>
        </p:nvSpPr>
        <p:spPr bwMode="auto">
          <a:xfrm>
            <a:off x="4546600" y="5207000"/>
            <a:ext cx="609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1600" b="1">
                <a:solidFill>
                  <a:srgbClr val="FF0000"/>
                </a:solidFill>
              </a:rPr>
              <a:t>S</a:t>
            </a:r>
            <a:r>
              <a:rPr lang="en-US" sz="1600" b="1">
                <a:solidFill>
                  <a:srgbClr val="FF0000"/>
                </a:solidFill>
                <a:cs typeface="Arial" charset="0"/>
              </a:rPr>
              <a:t>●</a:t>
            </a:r>
          </a:p>
        </p:txBody>
      </p:sp>
      <p:sp>
        <p:nvSpPr>
          <p:cNvPr id="79918" name="Text Box 46"/>
          <p:cNvSpPr txBox="1">
            <a:spLocks noChangeArrowheads="1"/>
          </p:cNvSpPr>
          <p:nvPr/>
        </p:nvSpPr>
        <p:spPr bwMode="auto">
          <a:xfrm>
            <a:off x="5422900" y="57912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solidFill>
                  <a:srgbClr val="FF0000"/>
                </a:solidFill>
              </a:rPr>
              <a:t>F</a:t>
            </a:r>
          </a:p>
        </p:txBody>
      </p:sp>
      <p:sp>
        <p:nvSpPr>
          <p:cNvPr id="79919" name="Text Box 47"/>
          <p:cNvSpPr txBox="1">
            <a:spLocks noChangeArrowheads="1"/>
          </p:cNvSpPr>
          <p:nvPr/>
        </p:nvSpPr>
        <p:spPr bwMode="auto">
          <a:xfrm>
            <a:off x="7340600" y="5384800"/>
            <a:ext cx="60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solidFill>
                  <a:srgbClr val="FF0000"/>
                </a:solidFill>
              </a:rPr>
              <a:t>F’</a:t>
            </a:r>
            <a:endParaRPr lang="en-US">
              <a:solidFill>
                <a:srgbClr val="FF0000"/>
              </a:solidFill>
              <a:cs typeface="Arial" charset="0"/>
            </a:endParaRPr>
          </a:p>
        </p:txBody>
      </p:sp>
      <p:sp>
        <p:nvSpPr>
          <p:cNvPr id="79920" name="Text Box 48"/>
          <p:cNvSpPr txBox="1">
            <a:spLocks noChangeArrowheads="1"/>
          </p:cNvSpPr>
          <p:nvPr/>
        </p:nvSpPr>
        <p:spPr bwMode="auto">
          <a:xfrm>
            <a:off x="6296025" y="5700713"/>
            <a:ext cx="609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b="1">
                <a:solidFill>
                  <a:srgbClr val="FF0000"/>
                </a:solidFill>
              </a:rPr>
              <a:t>o</a:t>
            </a:r>
          </a:p>
        </p:txBody>
      </p:sp>
      <p:sp>
        <p:nvSpPr>
          <p:cNvPr id="79922" name="Text Box 50"/>
          <p:cNvSpPr txBox="1">
            <a:spLocks noChangeArrowheads="1"/>
          </p:cNvSpPr>
          <p:nvPr/>
        </p:nvSpPr>
        <p:spPr bwMode="auto">
          <a:xfrm>
            <a:off x="8686800" y="5715000"/>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l-GR" sz="2000">
                <a:solidFill>
                  <a:srgbClr val="FF0000"/>
                </a:solidFill>
                <a:cs typeface="Arial" charset="0"/>
              </a:rPr>
              <a:t>Δ</a:t>
            </a:r>
          </a:p>
        </p:txBody>
      </p:sp>
      <p:sp>
        <p:nvSpPr>
          <p:cNvPr id="79923" name="Text Box 51"/>
          <p:cNvSpPr txBox="1">
            <a:spLocks noChangeArrowheads="1"/>
          </p:cNvSpPr>
          <p:nvPr/>
        </p:nvSpPr>
        <p:spPr bwMode="auto">
          <a:xfrm>
            <a:off x="5181600" y="5043488"/>
            <a:ext cx="685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solidFill>
                  <a:schemeClr val="hlink"/>
                </a:solidFill>
              </a:rPr>
              <a:t>(1)</a:t>
            </a:r>
          </a:p>
        </p:txBody>
      </p:sp>
      <p:sp>
        <p:nvSpPr>
          <p:cNvPr id="79924" name="Text Box 52"/>
          <p:cNvSpPr txBox="1">
            <a:spLocks noChangeArrowheads="1"/>
          </p:cNvSpPr>
          <p:nvPr/>
        </p:nvSpPr>
        <p:spPr bwMode="auto">
          <a:xfrm>
            <a:off x="5943600" y="5424488"/>
            <a:ext cx="685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solidFill>
                  <a:schemeClr val="hlink"/>
                </a:solidFill>
              </a:rPr>
              <a:t>(2)</a:t>
            </a:r>
          </a:p>
        </p:txBody>
      </p:sp>
      <p:sp>
        <p:nvSpPr>
          <p:cNvPr id="79925" name="Text Box 53"/>
          <p:cNvSpPr txBox="1">
            <a:spLocks noChangeArrowheads="1"/>
          </p:cNvSpPr>
          <p:nvPr/>
        </p:nvSpPr>
        <p:spPr bwMode="auto">
          <a:xfrm>
            <a:off x="5562600" y="58674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solidFill>
                  <a:schemeClr val="hlink"/>
                </a:solidFill>
              </a:rPr>
              <a:t>(3)</a:t>
            </a:r>
          </a:p>
        </p:txBody>
      </p:sp>
      <p:sp>
        <p:nvSpPr>
          <p:cNvPr id="79911" name="Line 39"/>
          <p:cNvSpPr>
            <a:spLocks noChangeShapeType="1"/>
          </p:cNvSpPr>
          <p:nvPr/>
        </p:nvSpPr>
        <p:spPr bwMode="auto">
          <a:xfrm>
            <a:off x="6553200" y="5422900"/>
            <a:ext cx="1044575" cy="415925"/>
          </a:xfrm>
          <a:prstGeom prst="line">
            <a:avLst/>
          </a:prstGeom>
          <a:noFill/>
          <a:ln w="38100">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14" name="Line 42"/>
          <p:cNvSpPr>
            <a:spLocks noChangeShapeType="1"/>
          </p:cNvSpPr>
          <p:nvPr/>
        </p:nvSpPr>
        <p:spPr bwMode="auto">
          <a:xfrm>
            <a:off x="6858000" y="5867400"/>
            <a:ext cx="1422400" cy="304800"/>
          </a:xfrm>
          <a:prstGeom prst="line">
            <a:avLst/>
          </a:prstGeom>
          <a:noFill/>
          <a:ln w="38100">
            <a:solidFill>
              <a:schemeClr val="fo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9926" name="Group 54"/>
          <p:cNvGrpSpPr>
            <a:grpSpLocks/>
          </p:cNvGrpSpPr>
          <p:nvPr/>
        </p:nvGrpSpPr>
        <p:grpSpPr bwMode="auto">
          <a:xfrm>
            <a:off x="8458200" y="6032500"/>
            <a:ext cx="609600" cy="565150"/>
            <a:chOff x="5232" y="4070"/>
            <a:chExt cx="384" cy="356"/>
          </a:xfrm>
        </p:grpSpPr>
        <p:sp>
          <p:nvSpPr>
            <p:cNvPr id="79927" name="Text Box 55"/>
            <p:cNvSpPr txBox="1">
              <a:spLocks noChangeArrowheads="1"/>
            </p:cNvSpPr>
            <p:nvPr/>
          </p:nvSpPr>
          <p:spPr bwMode="auto">
            <a:xfrm>
              <a:off x="5232" y="4070"/>
              <a:ext cx="3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000">
                  <a:solidFill>
                    <a:srgbClr val="FF0000"/>
                  </a:solidFill>
                  <a:cs typeface="Arial" charset="0"/>
                </a:rPr>
                <a:t>●</a:t>
              </a:r>
            </a:p>
          </p:txBody>
        </p:sp>
        <p:sp>
          <p:nvSpPr>
            <p:cNvPr id="79928" name="Text Box 56"/>
            <p:cNvSpPr txBox="1">
              <a:spLocks noChangeArrowheads="1"/>
            </p:cNvSpPr>
            <p:nvPr/>
          </p:nvSpPr>
          <p:spPr bwMode="auto">
            <a:xfrm>
              <a:off x="5232" y="4214"/>
              <a:ext cx="3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a:solidFill>
                    <a:srgbClr val="FF0000"/>
                  </a:solidFill>
                </a:rPr>
                <a:t>S’</a:t>
              </a:r>
            </a:p>
          </p:txBody>
        </p:sp>
      </p:gr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grpSp>
        <p:nvGrpSpPr>
          <p:cNvPr id="79932" name="Group 60"/>
          <p:cNvGrpSpPr>
            <a:grpSpLocks/>
          </p:cNvGrpSpPr>
          <p:nvPr/>
        </p:nvGrpSpPr>
        <p:grpSpPr bwMode="auto">
          <a:xfrm>
            <a:off x="28576" y="2279650"/>
            <a:ext cx="4695825" cy="4559300"/>
            <a:chOff x="18" y="1436"/>
            <a:chExt cx="2958" cy="2872"/>
          </a:xfrm>
        </p:grpSpPr>
        <p:grpSp>
          <p:nvGrpSpPr>
            <p:cNvPr id="79933" name="Group 61"/>
            <p:cNvGrpSpPr>
              <a:grpSpLocks/>
            </p:cNvGrpSpPr>
            <p:nvPr/>
          </p:nvGrpSpPr>
          <p:grpSpPr bwMode="auto">
            <a:xfrm>
              <a:off x="18" y="1436"/>
              <a:ext cx="2800" cy="1874"/>
              <a:chOff x="18" y="1444"/>
              <a:chExt cx="2800" cy="1874"/>
            </a:xfrm>
          </p:grpSpPr>
          <p:grpSp>
            <p:nvGrpSpPr>
              <p:cNvPr id="79938" name="Group 66"/>
              <p:cNvGrpSpPr>
                <a:grpSpLocks/>
              </p:cNvGrpSpPr>
              <p:nvPr/>
            </p:nvGrpSpPr>
            <p:grpSpPr bwMode="auto">
              <a:xfrm>
                <a:off x="67" y="1444"/>
                <a:ext cx="2544" cy="1109"/>
                <a:chOff x="67" y="1444"/>
                <a:chExt cx="2544" cy="1109"/>
              </a:xfrm>
            </p:grpSpPr>
            <p:grpSp>
              <p:nvGrpSpPr>
                <p:cNvPr id="79939" name="Group 67"/>
                <p:cNvGrpSpPr>
                  <a:grpSpLocks/>
                </p:cNvGrpSpPr>
                <p:nvPr/>
              </p:nvGrpSpPr>
              <p:grpSpPr bwMode="auto">
                <a:xfrm>
                  <a:off x="259" y="1444"/>
                  <a:ext cx="2352" cy="568"/>
                  <a:chOff x="163" y="1556"/>
                  <a:chExt cx="2352" cy="568"/>
                </a:xfrm>
              </p:grpSpPr>
              <p:sp>
                <p:nvSpPr>
                  <p:cNvPr id="79940" name="Line 68"/>
                  <p:cNvSpPr>
                    <a:spLocks noChangeShapeType="1"/>
                  </p:cNvSpPr>
                  <p:nvPr/>
                </p:nvSpPr>
                <p:spPr bwMode="auto">
                  <a:xfrm>
                    <a:off x="163" y="1824"/>
                    <a:ext cx="2352"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41" name="Line 69"/>
                  <p:cNvSpPr>
                    <a:spLocks noChangeShapeType="1"/>
                  </p:cNvSpPr>
                  <p:nvPr/>
                </p:nvSpPr>
                <p:spPr bwMode="auto">
                  <a:xfrm>
                    <a:off x="1317" y="1556"/>
                    <a:ext cx="0" cy="528"/>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42" name="Text Box 70"/>
                  <p:cNvSpPr txBox="1">
                    <a:spLocks noChangeArrowheads="1"/>
                  </p:cNvSpPr>
                  <p:nvPr/>
                </p:nvSpPr>
                <p:spPr bwMode="auto">
                  <a:xfrm>
                    <a:off x="210" y="1912"/>
                    <a:ext cx="3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rgbClr val="FF0000"/>
                        </a:solidFill>
                        <a:latin typeface="Wingdings 3" pitchFamily="18" charset="2"/>
                      </a:rPr>
                      <a:t>r</a:t>
                    </a:r>
                    <a:r>
                      <a:rPr lang="en-US" sz="1600" b="1" dirty="0">
                        <a:solidFill>
                          <a:srgbClr val="FF0000"/>
                        </a:solidFill>
                      </a:rPr>
                      <a:t> </a:t>
                    </a:r>
                  </a:p>
                </p:txBody>
              </p:sp>
            </p:grpSp>
            <p:sp>
              <p:nvSpPr>
                <p:cNvPr id="79943" name="Text Box 71"/>
                <p:cNvSpPr txBox="1">
                  <a:spLocks noChangeArrowheads="1"/>
                </p:cNvSpPr>
                <p:nvPr/>
              </p:nvSpPr>
              <p:spPr bwMode="auto">
                <a:xfrm>
                  <a:off x="1208" y="1741"/>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dirty="0">
                      <a:solidFill>
                        <a:srgbClr val="FF0000"/>
                      </a:solidFill>
                    </a:rPr>
                    <a:t>O</a:t>
                  </a:r>
                </a:p>
              </p:txBody>
            </p:sp>
            <p:sp>
              <p:nvSpPr>
                <p:cNvPr id="79944" name="Text Box 72"/>
                <p:cNvSpPr txBox="1">
                  <a:spLocks noChangeArrowheads="1"/>
                </p:cNvSpPr>
                <p:nvPr/>
              </p:nvSpPr>
              <p:spPr bwMode="auto">
                <a:xfrm>
                  <a:off x="67" y="2068"/>
                  <a:ext cx="2496"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chemeClr val="hlink"/>
                      </a:solidFill>
                    </a:rPr>
                    <a:t>(</a:t>
                  </a:r>
                  <a:r>
                    <a:rPr lang="en-US" sz="1600" b="1" dirty="0">
                      <a:solidFill>
                        <a:schemeClr val="hlink"/>
                      </a:solidFill>
                      <a:latin typeface="Wingdings 3" pitchFamily="18" charset="2"/>
                    </a:rPr>
                    <a:t>r</a:t>
                  </a:r>
                  <a:r>
                    <a:rPr lang="en-US" sz="1600" b="1" dirty="0">
                      <a:solidFill>
                        <a:schemeClr val="hlink"/>
                      </a:solidFill>
                    </a:rPr>
                    <a:t>) </a:t>
                  </a:r>
                  <a:r>
                    <a:rPr lang="en-US" sz="2200" b="1" dirty="0">
                      <a:solidFill>
                        <a:schemeClr val="hlink"/>
                      </a:solidFill>
                      <a:latin typeface="Times New Roman" pitchFamily="18" charset="0"/>
                      <a:cs typeface="Times New Roman" pitchFamily="18" charset="0"/>
                    </a:rPr>
                    <a:t>gọi là trục chính của thấu kính</a:t>
                  </a:r>
                  <a:r>
                    <a:rPr lang="en-US" sz="1600" b="1" dirty="0">
                      <a:solidFill>
                        <a:schemeClr val="hlink"/>
                      </a:solidFill>
                    </a:rPr>
                    <a:t>.</a:t>
                  </a:r>
                </a:p>
              </p:txBody>
            </p:sp>
          </p:grpSp>
          <p:sp>
            <p:nvSpPr>
              <p:cNvPr id="79945" name="Text Box 73"/>
              <p:cNvSpPr txBox="1">
                <a:spLocks noChangeArrowheads="1"/>
              </p:cNvSpPr>
              <p:nvPr/>
            </p:nvSpPr>
            <p:spPr bwMode="auto">
              <a:xfrm>
                <a:off x="18" y="2833"/>
                <a:ext cx="2800" cy="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200" b="1" dirty="0">
                    <a:solidFill>
                      <a:schemeClr val="hlink"/>
                    </a:solidFill>
                    <a:latin typeface="Times New Roman" pitchFamily="18" charset="0"/>
                    <a:cs typeface="Times New Roman" pitchFamily="18" charset="0"/>
                  </a:rPr>
                  <a:t>Điểm O gọi là quang tâm của thấu kính.</a:t>
                </a:r>
              </a:p>
            </p:txBody>
          </p:sp>
        </p:grpSp>
        <p:grpSp>
          <p:nvGrpSpPr>
            <p:cNvPr id="79946" name="Group 74"/>
            <p:cNvGrpSpPr>
              <a:grpSpLocks/>
            </p:cNvGrpSpPr>
            <p:nvPr/>
          </p:nvGrpSpPr>
          <p:grpSpPr bwMode="auto">
            <a:xfrm>
              <a:off x="296" y="3392"/>
              <a:ext cx="2532" cy="760"/>
              <a:chOff x="3164" y="3448"/>
              <a:chExt cx="2532" cy="760"/>
            </a:xfrm>
          </p:grpSpPr>
          <p:sp>
            <p:nvSpPr>
              <p:cNvPr id="79947" name="Line 75"/>
              <p:cNvSpPr>
                <a:spLocks noChangeShapeType="1"/>
              </p:cNvSpPr>
              <p:nvPr/>
            </p:nvSpPr>
            <p:spPr bwMode="auto">
              <a:xfrm>
                <a:off x="4307" y="3608"/>
                <a:ext cx="1142" cy="517"/>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48" name="Line 76"/>
              <p:cNvSpPr>
                <a:spLocks noChangeShapeType="1"/>
              </p:cNvSpPr>
              <p:nvPr/>
            </p:nvSpPr>
            <p:spPr bwMode="auto">
              <a:xfrm flipV="1">
                <a:off x="4307" y="3547"/>
                <a:ext cx="1142" cy="456"/>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49" name="Line 77"/>
              <p:cNvSpPr>
                <a:spLocks noChangeShapeType="1"/>
              </p:cNvSpPr>
              <p:nvPr/>
            </p:nvSpPr>
            <p:spPr bwMode="auto">
              <a:xfrm flipH="1">
                <a:off x="4307" y="3448"/>
                <a:ext cx="0" cy="760"/>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9950" name="Group 78"/>
              <p:cNvGrpSpPr>
                <a:grpSpLocks/>
              </p:cNvGrpSpPr>
              <p:nvPr/>
            </p:nvGrpSpPr>
            <p:grpSpPr bwMode="auto">
              <a:xfrm>
                <a:off x="3164" y="3606"/>
                <a:ext cx="2532" cy="457"/>
                <a:chOff x="3164" y="3614"/>
                <a:chExt cx="2532" cy="457"/>
              </a:xfrm>
            </p:grpSpPr>
            <p:sp>
              <p:nvSpPr>
                <p:cNvPr id="79951" name="Text Box 79"/>
                <p:cNvSpPr txBox="1">
                  <a:spLocks noChangeArrowheads="1"/>
                </p:cNvSpPr>
                <p:nvPr/>
              </p:nvSpPr>
              <p:spPr bwMode="auto">
                <a:xfrm>
                  <a:off x="4100" y="3768"/>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79952" name="Rectangle 80"/>
                <p:cNvSpPr>
                  <a:spLocks noChangeArrowheads="1"/>
                </p:cNvSpPr>
                <p:nvPr/>
              </p:nvSpPr>
              <p:spPr bwMode="auto">
                <a:xfrm>
                  <a:off x="5439" y="3730"/>
                  <a:ext cx="25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79953" name="Text Box 81"/>
                <p:cNvSpPr txBox="1">
                  <a:spLocks noChangeArrowheads="1"/>
                </p:cNvSpPr>
                <p:nvPr/>
              </p:nvSpPr>
              <p:spPr bwMode="auto">
                <a:xfrm>
                  <a:off x="4734" y="3821"/>
                  <a:ext cx="31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F</a:t>
                  </a:r>
                </a:p>
              </p:txBody>
            </p:sp>
            <p:grpSp>
              <p:nvGrpSpPr>
                <p:cNvPr id="79954" name="Group 82"/>
                <p:cNvGrpSpPr>
                  <a:grpSpLocks/>
                </p:cNvGrpSpPr>
                <p:nvPr/>
              </p:nvGrpSpPr>
              <p:grpSpPr bwMode="auto">
                <a:xfrm>
                  <a:off x="3164" y="3614"/>
                  <a:ext cx="2285" cy="389"/>
                  <a:chOff x="1200" y="1881"/>
                  <a:chExt cx="3840" cy="615"/>
                </a:xfrm>
              </p:grpSpPr>
              <p:sp>
                <p:nvSpPr>
                  <p:cNvPr id="79955" name="Line 83"/>
                  <p:cNvSpPr>
                    <a:spLocks noChangeShapeType="1"/>
                  </p:cNvSpPr>
                  <p:nvPr/>
                </p:nvSpPr>
                <p:spPr bwMode="auto">
                  <a:xfrm>
                    <a:off x="1200" y="2208"/>
                    <a:ext cx="3840"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56" name="Line 84"/>
                  <p:cNvSpPr>
                    <a:spLocks noChangeShapeType="1"/>
                  </p:cNvSpPr>
                  <p:nvPr/>
                </p:nvSpPr>
                <p:spPr bwMode="auto">
                  <a:xfrm>
                    <a:off x="1440" y="2208"/>
                    <a:ext cx="115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57" name="Line 85"/>
                  <p:cNvSpPr>
                    <a:spLocks noChangeShapeType="1"/>
                  </p:cNvSpPr>
                  <p:nvPr/>
                </p:nvSpPr>
                <p:spPr bwMode="auto">
                  <a:xfrm flipH="1">
                    <a:off x="1200" y="1881"/>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58" name="Line 86"/>
                  <p:cNvSpPr>
                    <a:spLocks noChangeShapeType="1"/>
                  </p:cNvSpPr>
                  <p:nvPr/>
                </p:nvSpPr>
                <p:spPr bwMode="auto">
                  <a:xfrm>
                    <a:off x="1248" y="1881"/>
                    <a:ext cx="1344"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59" name="Line 87"/>
                  <p:cNvSpPr>
                    <a:spLocks noChangeShapeType="1"/>
                  </p:cNvSpPr>
                  <p:nvPr/>
                </p:nvSpPr>
                <p:spPr bwMode="auto">
                  <a:xfrm flipH="1">
                    <a:off x="1200" y="2496"/>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60" name="Line 88"/>
                  <p:cNvSpPr>
                    <a:spLocks noChangeShapeType="1"/>
                  </p:cNvSpPr>
                  <p:nvPr/>
                </p:nvSpPr>
                <p:spPr bwMode="auto">
                  <a:xfrm>
                    <a:off x="1200" y="2496"/>
                    <a:ext cx="139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79961" name="Line 89"/>
              <p:cNvSpPr>
                <a:spLocks noChangeShapeType="1"/>
              </p:cNvSpPr>
              <p:nvPr/>
            </p:nvSpPr>
            <p:spPr bwMode="auto">
              <a:xfrm>
                <a:off x="4307" y="3608"/>
                <a:ext cx="703" cy="317"/>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62" name="Line 90"/>
              <p:cNvSpPr>
                <a:spLocks noChangeShapeType="1"/>
              </p:cNvSpPr>
              <p:nvPr/>
            </p:nvSpPr>
            <p:spPr bwMode="auto">
              <a:xfrm flipV="1">
                <a:off x="4307" y="3699"/>
                <a:ext cx="771" cy="304"/>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9963" name="Text Box 91"/>
            <p:cNvSpPr txBox="1">
              <a:spLocks noChangeArrowheads="1"/>
            </p:cNvSpPr>
            <p:nvPr/>
          </p:nvSpPr>
          <p:spPr bwMode="auto">
            <a:xfrm>
              <a:off x="96" y="4056"/>
              <a:ext cx="288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sz="2000" b="1" dirty="0">
                  <a:solidFill>
                    <a:schemeClr val="hlink"/>
                  </a:solidFill>
                  <a:latin typeface="Times New Roman" pitchFamily="18" charset="0"/>
                  <a:cs typeface="Times New Roman" pitchFamily="18" charset="0"/>
                </a:rPr>
                <a:t>Điểm F gọi là tiêu điểm của thấu kính</a:t>
              </a:r>
              <a:r>
                <a:rPr lang="en-US" sz="1600" b="1" dirty="0">
                  <a:solidFill>
                    <a:schemeClr val="hlink"/>
                  </a:solidFill>
                </a:rPr>
                <a:t>. </a:t>
              </a:r>
            </a:p>
          </p:txBody>
        </p:sp>
      </p:grpSp>
    </p:spTree>
    <p:extLst>
      <p:ext uri="{BB962C8B-B14F-4D97-AF65-F5344CB8AC3E}">
        <p14:creationId xmlns:p14="http://schemas.microsoft.com/office/powerpoint/2010/main" val="55345232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9894"/>
                                        </p:tgtEl>
                                        <p:attrNameLst>
                                          <p:attrName>style.visibility</p:attrName>
                                        </p:attrNameLst>
                                      </p:cBhvr>
                                      <p:to>
                                        <p:strVal val="visible"/>
                                      </p:to>
                                    </p:set>
                                    <p:anim calcmode="discrete" valueType="clr">
                                      <p:cBhvr override="childStyle">
                                        <p:cTn id="7" dur="80"/>
                                        <p:tgtEl>
                                          <p:spTgt spid="7989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94"/>
                                        </p:tgtEl>
                                        <p:attrNameLst>
                                          <p:attrName>fillcolor</p:attrName>
                                        </p:attrNameLst>
                                      </p:cBhvr>
                                      <p:tavLst>
                                        <p:tav tm="0">
                                          <p:val>
                                            <p:clrVal>
                                              <a:schemeClr val="accent2"/>
                                            </p:clrVal>
                                          </p:val>
                                        </p:tav>
                                        <p:tav tm="50000">
                                          <p:val>
                                            <p:clrVal>
                                              <a:schemeClr val="hlink"/>
                                            </p:clrVal>
                                          </p:val>
                                        </p:tav>
                                      </p:tavLst>
                                    </p:anim>
                                    <p:set>
                                      <p:cBhvr>
                                        <p:cTn id="9" dur="80"/>
                                        <p:tgtEl>
                                          <p:spTgt spid="79894"/>
                                        </p:tgtEl>
                                        <p:attrNameLst>
                                          <p:attrName>fill.type</p:attrName>
                                        </p:attrNameLst>
                                      </p:cBhvr>
                                      <p:to>
                                        <p:strVal val="solid"/>
                                      </p:to>
                                    </p:set>
                                  </p:childTnLst>
                                </p:cTn>
                              </p:par>
                              <p:par>
                                <p:cTn id="10" presetID="22" presetClass="entr" presetSubtype="8" fill="hold" nodeType="withEffect">
                                  <p:stCondLst>
                                    <p:cond delay="0"/>
                                  </p:stCondLst>
                                  <p:childTnLst>
                                    <p:set>
                                      <p:cBhvr>
                                        <p:cTn id="11" dur="1" fill="hold">
                                          <p:stCondLst>
                                            <p:cond delay="0"/>
                                          </p:stCondLst>
                                        </p:cTn>
                                        <p:tgtEl>
                                          <p:spTgt spid="79897"/>
                                        </p:tgtEl>
                                        <p:attrNameLst>
                                          <p:attrName>style.visibility</p:attrName>
                                        </p:attrNameLst>
                                      </p:cBhvr>
                                      <p:to>
                                        <p:strVal val="visible"/>
                                      </p:to>
                                    </p:set>
                                    <p:animEffect transition="in" filter="wipe(left)">
                                      <p:cBhvr>
                                        <p:cTn id="12" dur="1000"/>
                                        <p:tgtEl>
                                          <p:spTgt spid="79897"/>
                                        </p:tgtEl>
                                      </p:cBhvr>
                                    </p:animEffect>
                                  </p:childTnLst>
                                </p:cTn>
                              </p:par>
                              <p:par>
                                <p:cTn id="13" presetID="22" presetClass="entr" presetSubtype="8" fill="hold" nodeType="withEffect">
                                  <p:stCondLst>
                                    <p:cond delay="0"/>
                                  </p:stCondLst>
                                  <p:childTnLst>
                                    <p:set>
                                      <p:cBhvr>
                                        <p:cTn id="14" dur="1" fill="hold">
                                          <p:stCondLst>
                                            <p:cond delay="0"/>
                                          </p:stCondLst>
                                        </p:cTn>
                                        <p:tgtEl>
                                          <p:spTgt spid="79900"/>
                                        </p:tgtEl>
                                        <p:attrNameLst>
                                          <p:attrName>style.visibility</p:attrName>
                                        </p:attrNameLst>
                                      </p:cBhvr>
                                      <p:to>
                                        <p:strVal val="visible"/>
                                      </p:to>
                                    </p:set>
                                    <p:animEffect transition="in" filter="wipe(left)">
                                      <p:cBhvr>
                                        <p:cTn id="15" dur="1000"/>
                                        <p:tgtEl>
                                          <p:spTgt spid="79900"/>
                                        </p:tgtEl>
                                      </p:cBhvr>
                                    </p:animEffect>
                                  </p:childTnLst>
                                </p:cTn>
                              </p:par>
                              <p:par>
                                <p:cTn id="16" presetID="22" presetClass="entr" presetSubtype="8" fill="hold" nodeType="withEffect">
                                  <p:stCondLst>
                                    <p:cond delay="0"/>
                                  </p:stCondLst>
                                  <p:childTnLst>
                                    <p:set>
                                      <p:cBhvr>
                                        <p:cTn id="17" dur="1" fill="hold">
                                          <p:stCondLst>
                                            <p:cond delay="0"/>
                                          </p:stCondLst>
                                        </p:cTn>
                                        <p:tgtEl>
                                          <p:spTgt spid="79903"/>
                                        </p:tgtEl>
                                        <p:attrNameLst>
                                          <p:attrName>style.visibility</p:attrName>
                                        </p:attrNameLst>
                                      </p:cBhvr>
                                      <p:to>
                                        <p:strVal val="visible"/>
                                      </p:to>
                                    </p:set>
                                    <p:animEffect transition="in" filter="wipe(left)">
                                      <p:cBhvr>
                                        <p:cTn id="18" dur="1000"/>
                                        <p:tgtEl>
                                          <p:spTgt spid="7990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79910"/>
                                        </p:tgtEl>
                                        <p:attrNameLst>
                                          <p:attrName>style.visibility</p:attrName>
                                        </p:attrNameLst>
                                      </p:cBhvr>
                                      <p:to>
                                        <p:strVal val="visible"/>
                                      </p:to>
                                    </p:set>
                                    <p:animEffect transition="in" filter="checkerboard(across)">
                                      <p:cBhvr>
                                        <p:cTn id="23" dur="500"/>
                                        <p:tgtEl>
                                          <p:spTgt spid="79910"/>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79911"/>
                                        </p:tgtEl>
                                        <p:attrNameLst>
                                          <p:attrName>style.visibility</p:attrName>
                                        </p:attrNameLst>
                                      </p:cBhvr>
                                      <p:to>
                                        <p:strVal val="visible"/>
                                      </p:to>
                                    </p:set>
                                    <p:animEffect transition="in" filter="checkerboard(across)">
                                      <p:cBhvr>
                                        <p:cTn id="26" dur="500"/>
                                        <p:tgtEl>
                                          <p:spTgt spid="7991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79914"/>
                                        </p:tgtEl>
                                        <p:attrNameLst>
                                          <p:attrName>style.visibility</p:attrName>
                                        </p:attrNameLst>
                                      </p:cBhvr>
                                      <p:to>
                                        <p:strVal val="visible"/>
                                      </p:to>
                                    </p:set>
                                    <p:animEffect transition="in" filter="checkerboard(across)">
                                      <p:cBhvr>
                                        <p:cTn id="31" dur="500"/>
                                        <p:tgtEl>
                                          <p:spTgt spid="79914"/>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79913"/>
                                        </p:tgtEl>
                                        <p:attrNameLst>
                                          <p:attrName>style.visibility</p:attrName>
                                        </p:attrNameLst>
                                      </p:cBhvr>
                                      <p:to>
                                        <p:strVal val="visible"/>
                                      </p:to>
                                    </p:set>
                                    <p:animEffect transition="in" filter="checkerboard(across)">
                                      <p:cBhvr>
                                        <p:cTn id="34" dur="500"/>
                                        <p:tgtEl>
                                          <p:spTgt spid="7991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ntr" presetSubtype="10" fill="hold" nodeType="clickEffect">
                                  <p:stCondLst>
                                    <p:cond delay="0"/>
                                  </p:stCondLst>
                                  <p:childTnLst>
                                    <p:set>
                                      <p:cBhvr>
                                        <p:cTn id="38" dur="1" fill="hold">
                                          <p:stCondLst>
                                            <p:cond delay="0"/>
                                          </p:stCondLst>
                                        </p:cTn>
                                        <p:tgtEl>
                                          <p:spTgt spid="79906"/>
                                        </p:tgtEl>
                                        <p:attrNameLst>
                                          <p:attrName>style.visibility</p:attrName>
                                        </p:attrNameLst>
                                      </p:cBhvr>
                                      <p:to>
                                        <p:strVal val="visible"/>
                                      </p:to>
                                    </p:set>
                                    <p:animEffect transition="in" filter="checkerboard(across)">
                                      <p:cBhvr>
                                        <p:cTn id="39" dur="500"/>
                                        <p:tgtEl>
                                          <p:spTgt spid="7990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ntr" presetSubtype="16" fill="hold" nodeType="clickEffect">
                                  <p:stCondLst>
                                    <p:cond delay="0"/>
                                  </p:stCondLst>
                                  <p:childTnLst>
                                    <p:set>
                                      <p:cBhvr>
                                        <p:cTn id="43" dur="1" fill="hold">
                                          <p:stCondLst>
                                            <p:cond delay="0"/>
                                          </p:stCondLst>
                                        </p:cTn>
                                        <p:tgtEl>
                                          <p:spTgt spid="79926"/>
                                        </p:tgtEl>
                                        <p:attrNameLst>
                                          <p:attrName>style.visibility</p:attrName>
                                        </p:attrNameLst>
                                      </p:cBhvr>
                                      <p:to>
                                        <p:strVal val="visible"/>
                                      </p:to>
                                    </p:set>
                                    <p:animEffect transition="in" filter="box(in)">
                                      <p:cBhvr>
                                        <p:cTn id="44" dur="500"/>
                                        <p:tgtEl>
                                          <p:spTgt spid="799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94" grpId="0"/>
      <p:bldP spid="79910" grpId="0" animBg="1"/>
      <p:bldP spid="79913" grpId="0" animBg="1"/>
      <p:bldP spid="79911" grpId="0" animBg="1"/>
      <p:bldP spid="799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body" sz="half" idx="1"/>
          </p:nvPr>
        </p:nvSpPr>
        <p:spPr>
          <a:xfrm>
            <a:off x="0" y="466725"/>
            <a:ext cx="4876800" cy="838200"/>
          </a:xfrm>
        </p:spPr>
        <p:txBody>
          <a:bodyPr/>
          <a:lstStyle/>
          <a:p>
            <a:pPr>
              <a:buFont typeface="Arial" charset="0"/>
              <a:buNone/>
            </a:pPr>
            <a:r>
              <a:rPr lang="en-US" sz="1800" b="1" u="sng" smtClean="0">
                <a:solidFill>
                  <a:srgbClr val="FF0000"/>
                </a:solidFill>
              </a:rPr>
              <a:t>I. Đặc điểm của thấu kính hội tụ:</a:t>
            </a:r>
          </a:p>
          <a:p>
            <a:pPr>
              <a:buFont typeface="Arial" charset="0"/>
              <a:buNone/>
            </a:pPr>
            <a:r>
              <a:rPr lang="en-US" sz="1800" u="sng" smtClean="0">
                <a:solidFill>
                  <a:schemeClr val="folHlink"/>
                </a:solidFill>
              </a:rPr>
              <a:t>1. Thí nghiệm:</a:t>
            </a:r>
          </a:p>
        </p:txBody>
      </p:sp>
      <p:sp>
        <p:nvSpPr>
          <p:cNvPr id="80900" name="Line 4"/>
          <p:cNvSpPr>
            <a:spLocks noChangeShapeType="1"/>
          </p:cNvSpPr>
          <p:nvPr/>
        </p:nvSpPr>
        <p:spPr bwMode="auto">
          <a:xfrm>
            <a:off x="4572000" y="609600"/>
            <a:ext cx="0" cy="62484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01" name="Text Box 5"/>
          <p:cNvSpPr txBox="1">
            <a:spLocks noChangeArrowheads="1"/>
          </p:cNvSpPr>
          <p:nvPr/>
        </p:nvSpPr>
        <p:spPr bwMode="auto">
          <a:xfrm>
            <a:off x="0" y="1181100"/>
            <a:ext cx="487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u="sng">
                <a:solidFill>
                  <a:schemeClr val="folHlink"/>
                </a:solidFill>
                <a:cs typeface="Arial" charset="0"/>
              </a:rPr>
              <a:t>2. Hình dạng của thấu kính hội tụ:</a:t>
            </a:r>
          </a:p>
        </p:txBody>
      </p:sp>
      <p:sp>
        <p:nvSpPr>
          <p:cNvPr id="80903" name="Rectangle 7"/>
          <p:cNvSpPr>
            <a:spLocks noChangeArrowheads="1"/>
          </p:cNvSpPr>
          <p:nvPr/>
        </p:nvSpPr>
        <p:spPr bwMode="auto">
          <a:xfrm>
            <a:off x="-14288" y="2693988"/>
            <a:ext cx="4572001"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u="sng">
                <a:solidFill>
                  <a:srgbClr val="FF0000"/>
                </a:solidFill>
              </a:rPr>
              <a:t>II. Trục chính, quang tâm, tiêu điểm, tiêu cự của thấu kính hội tụ:</a:t>
            </a:r>
            <a:endParaRPr lang="en-US" b="1" u="sng">
              <a:solidFill>
                <a:srgbClr val="FF0000"/>
              </a:solidFill>
              <a:latin typeface="VNI-Times" pitchFamily="2" charset="0"/>
              <a:cs typeface="Arial" charset="0"/>
            </a:endParaRPr>
          </a:p>
        </p:txBody>
      </p:sp>
      <p:sp>
        <p:nvSpPr>
          <p:cNvPr id="80904" name="Rectangle 8"/>
          <p:cNvSpPr>
            <a:spLocks noChangeArrowheads="1"/>
          </p:cNvSpPr>
          <p:nvPr/>
        </p:nvSpPr>
        <p:spPr bwMode="auto">
          <a:xfrm>
            <a:off x="0" y="3287713"/>
            <a:ext cx="158115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pPr>
            <a:r>
              <a:rPr lang="en-US" u="sng">
                <a:solidFill>
                  <a:schemeClr val="folHlink"/>
                </a:solidFill>
              </a:rPr>
              <a:t>1. Trục chính:</a:t>
            </a:r>
          </a:p>
        </p:txBody>
      </p:sp>
      <p:sp>
        <p:nvSpPr>
          <p:cNvPr id="80906" name="Text Box 10"/>
          <p:cNvSpPr txBox="1">
            <a:spLocks noChangeArrowheads="1"/>
          </p:cNvSpPr>
          <p:nvPr/>
        </p:nvSpPr>
        <p:spPr bwMode="auto">
          <a:xfrm>
            <a:off x="14288" y="4560888"/>
            <a:ext cx="3429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u="sng">
                <a:solidFill>
                  <a:schemeClr val="folHlink"/>
                </a:solidFill>
              </a:rPr>
              <a:t>2. Quang tâm:</a:t>
            </a:r>
          </a:p>
        </p:txBody>
      </p:sp>
      <p:sp>
        <p:nvSpPr>
          <p:cNvPr id="80908" name="Rectangle 12"/>
          <p:cNvSpPr>
            <a:spLocks noChangeArrowheads="1"/>
          </p:cNvSpPr>
          <p:nvPr/>
        </p:nvSpPr>
        <p:spPr bwMode="auto">
          <a:xfrm>
            <a:off x="0" y="5191125"/>
            <a:ext cx="1504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u="sng">
                <a:solidFill>
                  <a:schemeClr val="folHlink"/>
                </a:solidFill>
              </a:rPr>
              <a:t>3. Tiêu điểm:</a:t>
            </a:r>
          </a:p>
        </p:txBody>
      </p:sp>
      <p:sp>
        <p:nvSpPr>
          <p:cNvPr id="80911" name="Text Box 15"/>
          <p:cNvSpPr txBox="1">
            <a:spLocks noChangeArrowheads="1"/>
          </p:cNvSpPr>
          <p:nvPr/>
        </p:nvSpPr>
        <p:spPr bwMode="auto">
          <a:xfrm>
            <a:off x="4648200" y="592930"/>
            <a:ext cx="441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u="sng" dirty="0">
                <a:solidFill>
                  <a:schemeClr val="folHlink"/>
                </a:solidFill>
              </a:rPr>
              <a:t>4. Tiêu cự:</a:t>
            </a:r>
          </a:p>
        </p:txBody>
      </p:sp>
      <p:sp>
        <p:nvSpPr>
          <p:cNvPr id="80912" name="Text Box 16"/>
          <p:cNvSpPr txBox="1">
            <a:spLocks noChangeArrowheads="1"/>
          </p:cNvSpPr>
          <p:nvPr/>
        </p:nvSpPr>
        <p:spPr bwMode="auto">
          <a:xfrm>
            <a:off x="4533900" y="966788"/>
            <a:ext cx="48768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1600" b="1" dirty="0">
                <a:solidFill>
                  <a:schemeClr val="hlink"/>
                </a:solidFill>
              </a:rPr>
              <a:t>Khoảng cách từ quang tâm đến mỗi tiêu điểm OF = OF’ = f, gọi là tiêu cự của thấu kính </a:t>
            </a:r>
          </a:p>
        </p:txBody>
      </p:sp>
      <p:sp>
        <p:nvSpPr>
          <p:cNvPr id="80913" name="Text Box 17"/>
          <p:cNvSpPr txBox="1">
            <a:spLocks noChangeArrowheads="1"/>
          </p:cNvSpPr>
          <p:nvPr/>
        </p:nvSpPr>
        <p:spPr bwMode="auto">
          <a:xfrm>
            <a:off x="4398818" y="1616076"/>
            <a:ext cx="4953000" cy="366712"/>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u="sng" dirty="0">
                <a:solidFill>
                  <a:schemeClr val="folHlink"/>
                </a:solidFill>
              </a:rPr>
              <a:t>5. Các tia sáng đặc biệt qua thấu kính hội tụ:</a:t>
            </a:r>
          </a:p>
        </p:txBody>
      </p:sp>
      <p:sp>
        <p:nvSpPr>
          <p:cNvPr id="80914" name="Text Box 18"/>
          <p:cNvSpPr txBox="1">
            <a:spLocks noChangeArrowheads="1"/>
          </p:cNvSpPr>
          <p:nvPr/>
        </p:nvSpPr>
        <p:spPr bwMode="auto">
          <a:xfrm>
            <a:off x="4533900" y="2038350"/>
            <a:ext cx="4267200" cy="336550"/>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dirty="0">
                <a:solidFill>
                  <a:schemeClr val="hlink"/>
                </a:solidFill>
              </a:rPr>
              <a:t>- Tia qua quang tâm O thì truyền thẳng</a:t>
            </a:r>
          </a:p>
        </p:txBody>
      </p:sp>
      <p:sp>
        <p:nvSpPr>
          <p:cNvPr id="80915" name="Text Box 19"/>
          <p:cNvSpPr txBox="1">
            <a:spLocks noChangeArrowheads="1"/>
          </p:cNvSpPr>
          <p:nvPr/>
        </p:nvSpPr>
        <p:spPr bwMode="auto">
          <a:xfrm>
            <a:off x="4530725" y="2433638"/>
            <a:ext cx="4724400" cy="581025"/>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dirty="0">
                <a:solidFill>
                  <a:schemeClr val="hlink"/>
                </a:solidFill>
              </a:rPr>
              <a:t>- Tia song song trục chính thì tia ló đi qua  tiêu điểm của thấu kính.</a:t>
            </a:r>
          </a:p>
        </p:txBody>
      </p:sp>
      <p:sp>
        <p:nvSpPr>
          <p:cNvPr id="80916" name="Text Box 20"/>
          <p:cNvSpPr txBox="1">
            <a:spLocks noChangeArrowheads="1"/>
          </p:cNvSpPr>
          <p:nvPr/>
        </p:nvSpPr>
        <p:spPr bwMode="auto">
          <a:xfrm>
            <a:off x="4523077" y="3016106"/>
            <a:ext cx="4537075" cy="336550"/>
          </a:xfrm>
          <a:prstGeom prst="rect">
            <a:avLst/>
          </a:prstGeom>
          <a:noFill/>
          <a:ln>
            <a:noFill/>
          </a:ln>
          <a:effectLst/>
          <a:extLst>
            <a:ext uri="{909E8E84-426E-40DD-AFC4-6F175D3DCCD1}">
              <a14:hiddenFill xmlns:a14="http://schemas.microsoft.com/office/drawing/2010/main">
                <a:solidFill>
                  <a:srgbClr val="0099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dirty="0">
                <a:solidFill>
                  <a:schemeClr val="hlink"/>
                </a:solidFill>
              </a:rPr>
              <a:t>- Tia qua tiêu điểm thì tia ló // trục chính.</a:t>
            </a:r>
          </a:p>
        </p:txBody>
      </p:sp>
      <p:sp>
        <p:nvSpPr>
          <p:cNvPr id="80917" name="Rectangle 21"/>
          <p:cNvSpPr>
            <a:spLocks noChangeArrowheads="1"/>
          </p:cNvSpPr>
          <p:nvPr/>
        </p:nvSpPr>
        <p:spPr bwMode="auto">
          <a:xfrm>
            <a:off x="4613564" y="3304309"/>
            <a:ext cx="411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spcBef>
                <a:spcPct val="20000"/>
              </a:spcBef>
              <a:buFont typeface="Arial" charset="0"/>
              <a:buNone/>
            </a:pPr>
            <a:r>
              <a:rPr lang="en-US" b="1" u="sng" dirty="0">
                <a:solidFill>
                  <a:srgbClr val="FF0000"/>
                </a:solidFill>
                <a:latin typeface="Calibri" pitchFamily="34" charset="0"/>
              </a:rPr>
              <a:t>III. Vận dụng:</a:t>
            </a:r>
            <a:endParaRPr lang="en-US" sz="1600" u="sng" dirty="0">
              <a:solidFill>
                <a:srgbClr val="FF0000"/>
              </a:solidFill>
              <a:latin typeface="Calibri" pitchFamily="34" charset="0"/>
            </a:endParaRPr>
          </a:p>
        </p:txBody>
      </p:sp>
      <p:sp>
        <p:nvSpPr>
          <p:cNvPr id="80918" name="Text Box 22"/>
          <p:cNvSpPr txBox="1">
            <a:spLocks noChangeArrowheads="1"/>
          </p:cNvSpPr>
          <p:nvPr/>
        </p:nvSpPr>
        <p:spPr bwMode="auto">
          <a:xfrm>
            <a:off x="4557713" y="3671166"/>
            <a:ext cx="26670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20000"/>
              </a:spcBef>
            </a:pPr>
            <a:r>
              <a:rPr lang="en-US" sz="1600" b="1" u="sng" dirty="0">
                <a:solidFill>
                  <a:srgbClr val="FF0000"/>
                </a:solidFill>
              </a:rPr>
              <a:t>C8:</a:t>
            </a:r>
            <a:r>
              <a:rPr lang="en-US" sz="1600" b="1" dirty="0">
                <a:solidFill>
                  <a:schemeClr val="hlink"/>
                </a:solidFill>
              </a:rPr>
              <a:t> Hãy trả lời câu hỏi của bạn kiên nêu ở đầu bài ?</a:t>
            </a:r>
          </a:p>
        </p:txBody>
      </p:sp>
      <p:sp>
        <p:nvSpPr>
          <p:cNvPr id="80919" name="Text Box 23"/>
          <p:cNvSpPr txBox="1">
            <a:spLocks noChangeArrowheads="1"/>
          </p:cNvSpPr>
          <p:nvPr/>
        </p:nvSpPr>
        <p:spPr bwMode="auto">
          <a:xfrm>
            <a:off x="4724400" y="4552950"/>
            <a:ext cx="441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80920" name="Text Box 24"/>
          <p:cNvSpPr txBox="1">
            <a:spLocks noChangeArrowheads="1"/>
          </p:cNvSpPr>
          <p:nvPr/>
        </p:nvSpPr>
        <p:spPr bwMode="auto">
          <a:xfrm>
            <a:off x="4572000" y="4486275"/>
            <a:ext cx="27432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000" b="1" dirty="0">
                <a:solidFill>
                  <a:schemeClr val="hlink"/>
                </a:solidFill>
                <a:latin typeface="Times New Roman" pitchFamily="18" charset="0"/>
                <a:cs typeface="Times New Roman" pitchFamily="18" charset="0"/>
              </a:rPr>
              <a:t>Thấu kính hội tụ là thấu kính có phần rìa mỏng hơn phần </a:t>
            </a:r>
            <a:r>
              <a:rPr lang="en-US" sz="2000" b="1" dirty="0" smtClean="0">
                <a:solidFill>
                  <a:schemeClr val="hlink"/>
                </a:solidFill>
                <a:latin typeface="Times New Roman" pitchFamily="18" charset="0"/>
                <a:cs typeface="Times New Roman" pitchFamily="18" charset="0"/>
              </a:rPr>
              <a:t>giữa</a:t>
            </a:r>
            <a:r>
              <a:rPr lang="en-US" sz="2000" b="1" dirty="0">
                <a:solidFill>
                  <a:schemeClr val="hlink"/>
                </a:solidFill>
                <a:latin typeface="Times New Roman" pitchFamily="18" charset="0"/>
                <a:cs typeface="Times New Roman" pitchFamily="18" charset="0"/>
              </a:rPr>
              <a:t>. Nếu chiếu một chùm sáng tới song song thì chùm tia ló sẽ hội tụ tại tiêu điểm của thấu kính</a:t>
            </a:r>
          </a:p>
        </p:txBody>
      </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pic>
        <p:nvPicPr>
          <p:cNvPr id="80924" name="Picture 5"/>
          <p:cNvPicPr>
            <a:picLocks noChangeAspect="1" noChangeArrowheads="1"/>
          </p:cNvPicPr>
          <p:nvPr/>
        </p:nvPicPr>
        <p:blipFill>
          <a:blip r:embed="rId2">
            <a:extLst>
              <a:ext uri="{28A0092B-C50C-407E-A947-70E740481C1C}">
                <a14:useLocalDpi xmlns:a14="http://schemas.microsoft.com/office/drawing/2010/main" val="0"/>
              </a:ext>
            </a:extLst>
          </a:blip>
          <a:srcRect l="3279" t="3760" r="1639" b="13878"/>
          <a:stretch>
            <a:fillRect/>
          </a:stretch>
        </p:blipFill>
        <p:spPr bwMode="auto">
          <a:xfrm>
            <a:off x="7315200" y="3886200"/>
            <a:ext cx="1828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25" name="Text Box 29"/>
          <p:cNvSpPr txBox="1">
            <a:spLocks noChangeArrowheads="1"/>
          </p:cNvSpPr>
          <p:nvPr/>
        </p:nvSpPr>
        <p:spPr bwMode="auto">
          <a:xfrm>
            <a:off x="5410200" y="4210195"/>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u="sng" dirty="0">
                <a:solidFill>
                  <a:srgbClr val="FF0000"/>
                </a:solidFill>
              </a:rPr>
              <a:t>Trả lời</a:t>
            </a:r>
          </a:p>
        </p:txBody>
      </p:sp>
      <p:grpSp>
        <p:nvGrpSpPr>
          <p:cNvPr id="80926" name="Group 30"/>
          <p:cNvGrpSpPr>
            <a:grpSpLocks/>
          </p:cNvGrpSpPr>
          <p:nvPr/>
        </p:nvGrpSpPr>
        <p:grpSpPr bwMode="auto">
          <a:xfrm>
            <a:off x="52388" y="1492250"/>
            <a:ext cx="4633912" cy="5365750"/>
            <a:chOff x="33" y="940"/>
            <a:chExt cx="2919" cy="3380"/>
          </a:xfrm>
        </p:grpSpPr>
        <p:grpSp>
          <p:nvGrpSpPr>
            <p:cNvPr id="80927" name="Group 31"/>
            <p:cNvGrpSpPr>
              <a:grpSpLocks/>
            </p:cNvGrpSpPr>
            <p:nvPr/>
          </p:nvGrpSpPr>
          <p:grpSpPr bwMode="auto">
            <a:xfrm>
              <a:off x="33" y="940"/>
              <a:ext cx="2919" cy="2384"/>
              <a:chOff x="33" y="948"/>
              <a:chExt cx="2919" cy="2384"/>
            </a:xfrm>
          </p:grpSpPr>
          <p:sp>
            <p:nvSpPr>
              <p:cNvPr id="80928" name="Rectangle 32"/>
              <p:cNvSpPr>
                <a:spLocks noChangeArrowheads="1"/>
              </p:cNvSpPr>
              <p:nvPr/>
            </p:nvSpPr>
            <p:spPr bwMode="auto">
              <a:xfrm>
                <a:off x="33" y="948"/>
                <a:ext cx="2919"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pPr>
                <a:r>
                  <a:rPr lang="en-US" sz="1600" b="1">
                    <a:solidFill>
                      <a:schemeClr val="hlink"/>
                    </a:solidFill>
                  </a:rPr>
                  <a:t>Thấu kính hội tụ làm bằng vật liệu trong suốt, có phần rìa mỏng hơn phần  giữa.</a:t>
                </a:r>
                <a:endParaRPr lang="en-US" sz="1600" b="1">
                  <a:solidFill>
                    <a:schemeClr val="hlink"/>
                  </a:solidFill>
                  <a:latin typeface="VNI-Times" pitchFamily="2" charset="0"/>
                  <a:cs typeface="Arial" charset="0"/>
                </a:endParaRPr>
              </a:p>
            </p:txBody>
          </p:sp>
          <p:grpSp>
            <p:nvGrpSpPr>
              <p:cNvPr id="80929" name="Group 33"/>
              <p:cNvGrpSpPr>
                <a:grpSpLocks/>
              </p:cNvGrpSpPr>
              <p:nvPr/>
            </p:nvGrpSpPr>
            <p:grpSpPr bwMode="auto">
              <a:xfrm>
                <a:off x="56" y="1288"/>
                <a:ext cx="1904" cy="432"/>
                <a:chOff x="56" y="1200"/>
                <a:chExt cx="1904" cy="432"/>
              </a:xfrm>
            </p:grpSpPr>
            <p:sp>
              <p:nvSpPr>
                <p:cNvPr id="80930" name="Rectangle 34"/>
                <p:cNvSpPr>
                  <a:spLocks noChangeArrowheads="1"/>
                </p:cNvSpPr>
                <p:nvPr/>
              </p:nvSpPr>
              <p:spPr bwMode="auto">
                <a:xfrm>
                  <a:off x="56" y="1296"/>
                  <a:ext cx="190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b="1">
                      <a:solidFill>
                        <a:srgbClr val="0000FF"/>
                      </a:solidFill>
                      <a:latin typeface="VNI-Times" pitchFamily="2" charset="0"/>
                      <a:cs typeface="Arial" charset="0"/>
                    </a:rPr>
                    <a:t>Kí hieäu cuûa thaáu kính hoäi tuï:</a:t>
                  </a:r>
                </a:p>
              </p:txBody>
            </p:sp>
            <p:sp>
              <p:nvSpPr>
                <p:cNvPr id="80931" name="Line 35"/>
                <p:cNvSpPr>
                  <a:spLocks noChangeShapeType="1"/>
                </p:cNvSpPr>
                <p:nvPr/>
              </p:nvSpPr>
              <p:spPr bwMode="auto">
                <a:xfrm>
                  <a:off x="1864" y="1200"/>
                  <a:ext cx="0" cy="432"/>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80932" name="Group 36"/>
              <p:cNvGrpSpPr>
                <a:grpSpLocks/>
              </p:cNvGrpSpPr>
              <p:nvPr/>
            </p:nvGrpSpPr>
            <p:grpSpPr bwMode="auto">
              <a:xfrm>
                <a:off x="96" y="2208"/>
                <a:ext cx="2592" cy="732"/>
                <a:chOff x="96" y="2208"/>
                <a:chExt cx="2592" cy="732"/>
              </a:xfrm>
            </p:grpSpPr>
            <p:grpSp>
              <p:nvGrpSpPr>
                <p:cNvPr id="80933" name="Group 37"/>
                <p:cNvGrpSpPr>
                  <a:grpSpLocks/>
                </p:cNvGrpSpPr>
                <p:nvPr/>
              </p:nvGrpSpPr>
              <p:grpSpPr bwMode="auto">
                <a:xfrm>
                  <a:off x="288" y="2208"/>
                  <a:ext cx="2400" cy="528"/>
                  <a:chOff x="192" y="2320"/>
                  <a:chExt cx="2400" cy="528"/>
                </a:xfrm>
              </p:grpSpPr>
              <p:sp>
                <p:nvSpPr>
                  <p:cNvPr id="80934" name="Line 38"/>
                  <p:cNvSpPr>
                    <a:spLocks noChangeShapeType="1"/>
                  </p:cNvSpPr>
                  <p:nvPr/>
                </p:nvSpPr>
                <p:spPr bwMode="auto">
                  <a:xfrm>
                    <a:off x="240" y="2576"/>
                    <a:ext cx="2352"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35" name="Line 39"/>
                  <p:cNvSpPr>
                    <a:spLocks noChangeShapeType="1"/>
                  </p:cNvSpPr>
                  <p:nvPr/>
                </p:nvSpPr>
                <p:spPr bwMode="auto">
                  <a:xfrm>
                    <a:off x="1392" y="2320"/>
                    <a:ext cx="0" cy="528"/>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36" name="Text Box 40"/>
                  <p:cNvSpPr txBox="1">
                    <a:spLocks noChangeArrowheads="1"/>
                  </p:cNvSpPr>
                  <p:nvPr/>
                </p:nvSpPr>
                <p:spPr bwMode="auto">
                  <a:xfrm>
                    <a:off x="192" y="2568"/>
                    <a:ext cx="3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a:solidFill>
                          <a:srgbClr val="FF0000"/>
                        </a:solidFill>
                        <a:latin typeface="Wingdings 3" pitchFamily="18" charset="2"/>
                      </a:rPr>
                      <a:t>r</a:t>
                    </a:r>
                    <a:r>
                      <a:rPr lang="en-US" sz="1600" b="1">
                        <a:solidFill>
                          <a:srgbClr val="FF0000"/>
                        </a:solidFill>
                      </a:rPr>
                      <a:t> </a:t>
                    </a:r>
                  </a:p>
                </p:txBody>
              </p:sp>
            </p:grpSp>
            <p:sp>
              <p:nvSpPr>
                <p:cNvPr id="80937" name="Text Box 41"/>
                <p:cNvSpPr txBox="1">
                  <a:spLocks noChangeArrowheads="1"/>
                </p:cNvSpPr>
                <p:nvPr/>
              </p:nvSpPr>
              <p:spPr bwMode="auto">
                <a:xfrm>
                  <a:off x="1456" y="2432"/>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O</a:t>
                  </a:r>
                </a:p>
              </p:txBody>
            </p:sp>
            <p:sp>
              <p:nvSpPr>
                <p:cNvPr id="80938" name="Text Box 42"/>
                <p:cNvSpPr txBox="1">
                  <a:spLocks noChangeArrowheads="1"/>
                </p:cNvSpPr>
                <p:nvPr/>
              </p:nvSpPr>
              <p:spPr bwMode="auto">
                <a:xfrm>
                  <a:off x="96" y="2728"/>
                  <a:ext cx="249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a:solidFill>
                        <a:schemeClr val="hlink"/>
                      </a:solidFill>
                    </a:rPr>
                    <a:t>(</a:t>
                  </a:r>
                  <a:r>
                    <a:rPr lang="en-US" sz="1600" b="1">
                      <a:solidFill>
                        <a:schemeClr val="hlink"/>
                      </a:solidFill>
                      <a:latin typeface="Wingdings 3" pitchFamily="18" charset="2"/>
                    </a:rPr>
                    <a:t>r</a:t>
                  </a:r>
                  <a:r>
                    <a:rPr lang="en-US" sz="1600" b="1">
                      <a:solidFill>
                        <a:schemeClr val="hlink"/>
                      </a:solidFill>
                    </a:rPr>
                    <a:t>) gọi là trục chính của thấu kính.</a:t>
                  </a:r>
                </a:p>
              </p:txBody>
            </p:sp>
          </p:grpSp>
          <p:sp>
            <p:nvSpPr>
              <p:cNvPr id="80939" name="Text Box 43"/>
              <p:cNvSpPr txBox="1">
                <a:spLocks noChangeArrowheads="1"/>
              </p:cNvSpPr>
              <p:nvPr/>
            </p:nvSpPr>
            <p:spPr bwMode="auto">
              <a:xfrm>
                <a:off x="64" y="3120"/>
                <a:ext cx="267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1">
                    <a:solidFill>
                      <a:schemeClr val="hlink"/>
                    </a:solidFill>
                  </a:rPr>
                  <a:t>Điểm O gọi là quang tâm của thấu kính.</a:t>
                </a:r>
              </a:p>
            </p:txBody>
          </p:sp>
        </p:grpSp>
        <p:grpSp>
          <p:nvGrpSpPr>
            <p:cNvPr id="80940" name="Group 44"/>
            <p:cNvGrpSpPr>
              <a:grpSpLocks/>
            </p:cNvGrpSpPr>
            <p:nvPr/>
          </p:nvGrpSpPr>
          <p:grpSpPr bwMode="auto">
            <a:xfrm>
              <a:off x="296" y="3392"/>
              <a:ext cx="2532" cy="760"/>
              <a:chOff x="3164" y="3448"/>
              <a:chExt cx="2532" cy="760"/>
            </a:xfrm>
          </p:grpSpPr>
          <p:sp>
            <p:nvSpPr>
              <p:cNvPr id="80941" name="Line 45"/>
              <p:cNvSpPr>
                <a:spLocks noChangeShapeType="1"/>
              </p:cNvSpPr>
              <p:nvPr/>
            </p:nvSpPr>
            <p:spPr bwMode="auto">
              <a:xfrm>
                <a:off x="4307" y="3608"/>
                <a:ext cx="1142" cy="517"/>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42" name="Line 46"/>
              <p:cNvSpPr>
                <a:spLocks noChangeShapeType="1"/>
              </p:cNvSpPr>
              <p:nvPr/>
            </p:nvSpPr>
            <p:spPr bwMode="auto">
              <a:xfrm flipV="1">
                <a:off x="4307" y="3547"/>
                <a:ext cx="1142" cy="456"/>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43" name="Line 47"/>
              <p:cNvSpPr>
                <a:spLocks noChangeShapeType="1"/>
              </p:cNvSpPr>
              <p:nvPr/>
            </p:nvSpPr>
            <p:spPr bwMode="auto">
              <a:xfrm flipH="1">
                <a:off x="4307" y="3448"/>
                <a:ext cx="0" cy="760"/>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0944" name="Group 48"/>
              <p:cNvGrpSpPr>
                <a:grpSpLocks/>
              </p:cNvGrpSpPr>
              <p:nvPr/>
            </p:nvGrpSpPr>
            <p:grpSpPr bwMode="auto">
              <a:xfrm>
                <a:off x="3164" y="3606"/>
                <a:ext cx="2532" cy="457"/>
                <a:chOff x="3164" y="3614"/>
                <a:chExt cx="2532" cy="457"/>
              </a:xfrm>
            </p:grpSpPr>
            <p:sp>
              <p:nvSpPr>
                <p:cNvPr id="80945" name="Text Box 49"/>
                <p:cNvSpPr txBox="1">
                  <a:spLocks noChangeArrowheads="1"/>
                </p:cNvSpPr>
                <p:nvPr/>
              </p:nvSpPr>
              <p:spPr bwMode="auto">
                <a:xfrm>
                  <a:off x="4100" y="3768"/>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80946" name="Rectangle 50"/>
                <p:cNvSpPr>
                  <a:spLocks noChangeArrowheads="1"/>
                </p:cNvSpPr>
                <p:nvPr/>
              </p:nvSpPr>
              <p:spPr bwMode="auto">
                <a:xfrm>
                  <a:off x="5439" y="3730"/>
                  <a:ext cx="25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80947" name="Text Box 51"/>
                <p:cNvSpPr txBox="1">
                  <a:spLocks noChangeArrowheads="1"/>
                </p:cNvSpPr>
                <p:nvPr/>
              </p:nvSpPr>
              <p:spPr bwMode="auto">
                <a:xfrm>
                  <a:off x="4734" y="3821"/>
                  <a:ext cx="31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F</a:t>
                  </a:r>
                </a:p>
              </p:txBody>
            </p:sp>
            <p:grpSp>
              <p:nvGrpSpPr>
                <p:cNvPr id="80948" name="Group 52"/>
                <p:cNvGrpSpPr>
                  <a:grpSpLocks/>
                </p:cNvGrpSpPr>
                <p:nvPr/>
              </p:nvGrpSpPr>
              <p:grpSpPr bwMode="auto">
                <a:xfrm>
                  <a:off x="3164" y="3614"/>
                  <a:ext cx="2285" cy="389"/>
                  <a:chOff x="1200" y="1881"/>
                  <a:chExt cx="3840" cy="615"/>
                </a:xfrm>
              </p:grpSpPr>
              <p:sp>
                <p:nvSpPr>
                  <p:cNvPr id="80949" name="Line 53"/>
                  <p:cNvSpPr>
                    <a:spLocks noChangeShapeType="1"/>
                  </p:cNvSpPr>
                  <p:nvPr/>
                </p:nvSpPr>
                <p:spPr bwMode="auto">
                  <a:xfrm>
                    <a:off x="1200" y="2208"/>
                    <a:ext cx="3840"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50" name="Line 54"/>
                  <p:cNvSpPr>
                    <a:spLocks noChangeShapeType="1"/>
                  </p:cNvSpPr>
                  <p:nvPr/>
                </p:nvSpPr>
                <p:spPr bwMode="auto">
                  <a:xfrm>
                    <a:off x="1440" y="2208"/>
                    <a:ext cx="115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51" name="Line 55"/>
                  <p:cNvSpPr>
                    <a:spLocks noChangeShapeType="1"/>
                  </p:cNvSpPr>
                  <p:nvPr/>
                </p:nvSpPr>
                <p:spPr bwMode="auto">
                  <a:xfrm flipH="1">
                    <a:off x="1200" y="1881"/>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52" name="Line 56"/>
                  <p:cNvSpPr>
                    <a:spLocks noChangeShapeType="1"/>
                  </p:cNvSpPr>
                  <p:nvPr/>
                </p:nvSpPr>
                <p:spPr bwMode="auto">
                  <a:xfrm>
                    <a:off x="1248" y="1881"/>
                    <a:ext cx="1344"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53" name="Line 57"/>
                  <p:cNvSpPr>
                    <a:spLocks noChangeShapeType="1"/>
                  </p:cNvSpPr>
                  <p:nvPr/>
                </p:nvSpPr>
                <p:spPr bwMode="auto">
                  <a:xfrm flipH="1">
                    <a:off x="1200" y="2496"/>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54" name="Line 58"/>
                  <p:cNvSpPr>
                    <a:spLocks noChangeShapeType="1"/>
                  </p:cNvSpPr>
                  <p:nvPr/>
                </p:nvSpPr>
                <p:spPr bwMode="auto">
                  <a:xfrm>
                    <a:off x="1200" y="2496"/>
                    <a:ext cx="139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80955" name="Line 59"/>
              <p:cNvSpPr>
                <a:spLocks noChangeShapeType="1"/>
              </p:cNvSpPr>
              <p:nvPr/>
            </p:nvSpPr>
            <p:spPr bwMode="auto">
              <a:xfrm>
                <a:off x="4307" y="3608"/>
                <a:ext cx="703" cy="317"/>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56" name="Line 60"/>
              <p:cNvSpPr>
                <a:spLocks noChangeShapeType="1"/>
              </p:cNvSpPr>
              <p:nvPr/>
            </p:nvSpPr>
            <p:spPr bwMode="auto">
              <a:xfrm flipV="1">
                <a:off x="4307" y="3699"/>
                <a:ext cx="771" cy="304"/>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57" name="Text Box 61"/>
            <p:cNvSpPr txBox="1">
              <a:spLocks noChangeArrowheads="1"/>
            </p:cNvSpPr>
            <p:nvPr/>
          </p:nvSpPr>
          <p:spPr bwMode="auto">
            <a:xfrm>
              <a:off x="96" y="4108"/>
              <a:ext cx="278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a:solidFill>
                    <a:schemeClr val="hlink"/>
                  </a:solidFill>
                </a:rPr>
                <a:t>Điểm F gọi là tiêu điểm của thấu kính. </a:t>
              </a:r>
            </a:p>
          </p:txBody>
        </p:sp>
      </p:grpSp>
    </p:spTree>
    <p:extLst>
      <p:ext uri="{BB962C8B-B14F-4D97-AF65-F5344CB8AC3E}">
        <p14:creationId xmlns:p14="http://schemas.microsoft.com/office/powerpoint/2010/main" val="24970225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0918"/>
                                        </p:tgtEl>
                                        <p:attrNameLst>
                                          <p:attrName>style.visibility</p:attrName>
                                        </p:attrNameLst>
                                      </p:cBhvr>
                                      <p:to>
                                        <p:strVal val="visible"/>
                                      </p:to>
                                    </p:set>
                                    <p:anim calcmode="discrete" valueType="clr">
                                      <p:cBhvr override="childStyle">
                                        <p:cTn id="7" dur="80"/>
                                        <p:tgtEl>
                                          <p:spTgt spid="8091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0918"/>
                                        </p:tgtEl>
                                        <p:attrNameLst>
                                          <p:attrName>fillcolor</p:attrName>
                                        </p:attrNameLst>
                                      </p:cBhvr>
                                      <p:tavLst>
                                        <p:tav tm="0">
                                          <p:val>
                                            <p:clrVal>
                                              <a:schemeClr val="accent2"/>
                                            </p:clrVal>
                                          </p:val>
                                        </p:tav>
                                        <p:tav tm="50000">
                                          <p:val>
                                            <p:clrVal>
                                              <a:schemeClr val="hlink"/>
                                            </p:clrVal>
                                          </p:val>
                                        </p:tav>
                                      </p:tavLst>
                                    </p:anim>
                                    <p:set>
                                      <p:cBhvr>
                                        <p:cTn id="9" dur="80"/>
                                        <p:tgtEl>
                                          <p:spTgt spid="8091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80925"/>
                                        </p:tgtEl>
                                        <p:attrNameLst>
                                          <p:attrName>style.visibility</p:attrName>
                                        </p:attrNameLst>
                                      </p:cBhvr>
                                      <p:to>
                                        <p:strVal val="visible"/>
                                      </p:to>
                                    </p:set>
                                    <p:anim calcmode="discrete" valueType="clr">
                                      <p:cBhvr override="childStyle">
                                        <p:cTn id="14" dur="80"/>
                                        <p:tgtEl>
                                          <p:spTgt spid="8092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0925"/>
                                        </p:tgtEl>
                                        <p:attrNameLst>
                                          <p:attrName>fillcolor</p:attrName>
                                        </p:attrNameLst>
                                      </p:cBhvr>
                                      <p:tavLst>
                                        <p:tav tm="0">
                                          <p:val>
                                            <p:clrVal>
                                              <a:schemeClr val="accent2"/>
                                            </p:clrVal>
                                          </p:val>
                                        </p:tav>
                                        <p:tav tm="50000">
                                          <p:val>
                                            <p:clrVal>
                                              <a:schemeClr val="hlink"/>
                                            </p:clrVal>
                                          </p:val>
                                        </p:tav>
                                      </p:tavLst>
                                    </p:anim>
                                    <p:set>
                                      <p:cBhvr>
                                        <p:cTn id="16" dur="80"/>
                                        <p:tgtEl>
                                          <p:spTgt spid="80925"/>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80920"/>
                                        </p:tgtEl>
                                        <p:attrNameLst>
                                          <p:attrName>style.visibility</p:attrName>
                                        </p:attrNameLst>
                                      </p:cBhvr>
                                      <p:to>
                                        <p:strVal val="visible"/>
                                      </p:to>
                                    </p:set>
                                    <p:anim calcmode="discrete" valueType="clr">
                                      <p:cBhvr override="childStyle">
                                        <p:cTn id="21" dur="80"/>
                                        <p:tgtEl>
                                          <p:spTgt spid="80920"/>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80920"/>
                                        </p:tgtEl>
                                        <p:attrNameLst>
                                          <p:attrName>fillcolor</p:attrName>
                                        </p:attrNameLst>
                                      </p:cBhvr>
                                      <p:tavLst>
                                        <p:tav tm="0">
                                          <p:val>
                                            <p:clrVal>
                                              <a:schemeClr val="accent2"/>
                                            </p:clrVal>
                                          </p:val>
                                        </p:tav>
                                        <p:tav tm="50000">
                                          <p:val>
                                            <p:clrVal>
                                              <a:schemeClr val="hlink"/>
                                            </p:clrVal>
                                          </p:val>
                                        </p:tav>
                                      </p:tavLst>
                                    </p:anim>
                                    <p:set>
                                      <p:cBhvr>
                                        <p:cTn id="23" dur="80"/>
                                        <p:tgtEl>
                                          <p:spTgt spid="809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18" grpId="0"/>
      <p:bldP spid="80920" grpId="0"/>
      <p:bldP spid="809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0"/>
            <a:ext cx="9144000" cy="5334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p>
            <a:pPr>
              <a:lnSpc>
                <a:spcPct val="80000"/>
              </a:lnSpc>
            </a:pPr>
            <a:r>
              <a:rPr lang="en-US" sz="2000" b="1" dirty="0" smtClean="0">
                <a:solidFill>
                  <a:srgbClr val="FF0000"/>
                </a:solidFill>
                <a:latin typeface="Times New Roman" pitchFamily="18" charset="0"/>
                <a:cs typeface="Times New Roman" pitchFamily="18" charset="0"/>
              </a:rPr>
              <a:t>Thấu kính hội tụ được ứng dụng rất nhiều trong đời sống và kỹ thuật</a:t>
            </a:r>
          </a:p>
        </p:txBody>
      </p:sp>
      <p:pic>
        <p:nvPicPr>
          <p:cNvPr id="81924" name="Picture 4" descr="ap92f7FLlg"/>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1066800" y="533400"/>
            <a:ext cx="7239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81925" name="Text Box 5"/>
          <p:cNvSpPr txBox="1">
            <a:spLocks noChangeArrowheads="1"/>
          </p:cNvSpPr>
          <p:nvPr/>
        </p:nvSpPr>
        <p:spPr bwMode="auto">
          <a:xfrm>
            <a:off x="3771900" y="6346825"/>
            <a:ext cx="2324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solidFill>
                  <a:srgbClr val="FF0000"/>
                </a:solidFill>
              </a:rPr>
              <a:t>KÍNH THIÊN VĂN</a:t>
            </a:r>
          </a:p>
        </p:txBody>
      </p:sp>
    </p:spTree>
    <p:extLst>
      <p:ext uri="{BB962C8B-B14F-4D97-AF65-F5344CB8AC3E}">
        <p14:creationId xmlns:p14="http://schemas.microsoft.com/office/powerpoint/2010/main" val="12820499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1922">
                                            <p:txEl>
                                              <p:pRg st="0" end="0"/>
                                            </p:txEl>
                                          </p:spTgt>
                                        </p:tgtEl>
                                        <p:attrNameLst>
                                          <p:attrName>style.visibility</p:attrName>
                                        </p:attrNameLst>
                                      </p:cBhvr>
                                      <p:to>
                                        <p:strVal val="visible"/>
                                      </p:to>
                                    </p:set>
                                    <p:anim calcmode="lin" valueType="num">
                                      <p:cBhvr>
                                        <p:cTn id="7" dur="1000" fill="hold"/>
                                        <p:tgtEl>
                                          <p:spTgt spid="8192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8192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81922">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81925"/>
                                        </p:tgtEl>
                                        <p:attrNameLst>
                                          <p:attrName>style.visibility</p:attrName>
                                        </p:attrNameLst>
                                      </p:cBhvr>
                                      <p:to>
                                        <p:strVal val="visible"/>
                                      </p:to>
                                    </p:set>
                                    <p:animEffect transition="in" filter="wipe(down)">
                                      <p:cBhvr>
                                        <p:cTn id="14" dur="500"/>
                                        <p:tgtEl>
                                          <p:spTgt spid="81925"/>
                                        </p:tgtEl>
                                      </p:cBhvr>
                                    </p:animEffect>
                                  </p:childTnLst>
                                </p:cTn>
                              </p:par>
                              <p:par>
                                <p:cTn id="15" presetID="17" presetClass="entr" presetSubtype="10" fill="hold" nodeType="withEffect">
                                  <p:stCondLst>
                                    <p:cond delay="0"/>
                                  </p:stCondLst>
                                  <p:childTnLst>
                                    <p:set>
                                      <p:cBhvr>
                                        <p:cTn id="16" dur="1" fill="hold">
                                          <p:stCondLst>
                                            <p:cond delay="0"/>
                                          </p:stCondLst>
                                        </p:cTn>
                                        <p:tgtEl>
                                          <p:spTgt spid="81924"/>
                                        </p:tgtEl>
                                        <p:attrNameLst>
                                          <p:attrName>style.visibility</p:attrName>
                                        </p:attrNameLst>
                                      </p:cBhvr>
                                      <p:to>
                                        <p:strVal val="visible"/>
                                      </p:to>
                                    </p:set>
                                    <p:anim calcmode="lin" valueType="num">
                                      <p:cBhvr>
                                        <p:cTn id="17" dur="1000" fill="hold"/>
                                        <p:tgtEl>
                                          <p:spTgt spid="81924"/>
                                        </p:tgtEl>
                                        <p:attrNameLst>
                                          <p:attrName>ppt_w</p:attrName>
                                        </p:attrNameLst>
                                      </p:cBhvr>
                                      <p:tavLst>
                                        <p:tav tm="0">
                                          <p:val>
                                            <p:fltVal val="0"/>
                                          </p:val>
                                        </p:tav>
                                        <p:tav tm="100000">
                                          <p:val>
                                            <p:strVal val="#ppt_w"/>
                                          </p:val>
                                        </p:tav>
                                      </p:tavLst>
                                    </p:anim>
                                    <p:anim calcmode="lin" valueType="num">
                                      <p:cBhvr>
                                        <p:cTn id="18" dur="1000" fill="hold"/>
                                        <p:tgtEl>
                                          <p:spTgt spid="819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build="p"/>
      <p:bldP spid="819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kinhhienvi">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4400"/>
            <a:ext cx="44958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82947" name="Picture 3" descr="ong%20nhom">
            <a:hlinkClick r:id="rId2"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990600"/>
            <a:ext cx="4495800" cy="4876800"/>
          </a:xfrm>
          <a:prstGeom prst="rect">
            <a:avLst/>
          </a:prstGeom>
          <a:noFill/>
          <a:extLst>
            <a:ext uri="{909E8E84-426E-40DD-AFC4-6F175D3DCCD1}">
              <a14:hiddenFill xmlns:a14="http://schemas.microsoft.com/office/drawing/2010/main">
                <a:solidFill>
                  <a:srgbClr val="FFFFFF"/>
                </a:solidFill>
              </a14:hiddenFill>
            </a:ext>
          </a:extLst>
        </p:spPr>
      </p:pic>
      <p:sp>
        <p:nvSpPr>
          <p:cNvPr id="82948" name="Text Box 4"/>
          <p:cNvSpPr txBox="1">
            <a:spLocks noChangeArrowheads="1"/>
          </p:cNvSpPr>
          <p:nvPr/>
        </p:nvSpPr>
        <p:spPr bwMode="auto">
          <a:xfrm>
            <a:off x="0" y="6096000"/>
            <a:ext cx="419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dirty="0">
                <a:solidFill>
                  <a:srgbClr val="FF0000"/>
                </a:solidFill>
                <a:latin typeface="Times New Roman" pitchFamily="18" charset="0"/>
                <a:cs typeface="Times New Roman" pitchFamily="18" charset="0"/>
              </a:rPr>
              <a:t>KÍNH </a:t>
            </a:r>
            <a:r>
              <a:rPr lang="en-US" sz="2400" b="1" dirty="0" smtClean="0">
                <a:solidFill>
                  <a:srgbClr val="FF0000"/>
                </a:solidFill>
                <a:latin typeface="Times New Roman" pitchFamily="18" charset="0"/>
                <a:cs typeface="Times New Roman" pitchFamily="18" charset="0"/>
              </a:rPr>
              <a:t>HIỂN </a:t>
            </a:r>
            <a:r>
              <a:rPr lang="en-US" sz="2400" b="1" dirty="0">
                <a:solidFill>
                  <a:srgbClr val="FF0000"/>
                </a:solidFill>
                <a:latin typeface="Times New Roman" pitchFamily="18" charset="0"/>
                <a:cs typeface="Times New Roman" pitchFamily="18" charset="0"/>
              </a:rPr>
              <a:t>VI</a:t>
            </a:r>
          </a:p>
        </p:txBody>
      </p:sp>
      <p:sp>
        <p:nvSpPr>
          <p:cNvPr id="82949" name="Text Box 5"/>
          <p:cNvSpPr txBox="1">
            <a:spLocks noChangeArrowheads="1"/>
          </p:cNvSpPr>
          <p:nvPr/>
        </p:nvSpPr>
        <p:spPr bwMode="auto">
          <a:xfrm>
            <a:off x="4724400" y="6096000"/>
            <a:ext cx="419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dirty="0" smtClean="0">
                <a:solidFill>
                  <a:srgbClr val="FF0000"/>
                </a:solidFill>
                <a:latin typeface="Times New Roman" pitchFamily="18" charset="0"/>
                <a:cs typeface="Times New Roman" pitchFamily="18" charset="0"/>
              </a:rPr>
              <a:t>ỐNG NHÒM</a:t>
            </a:r>
            <a:endParaRPr lang="en-US" sz="2400" b="1" dirty="0">
              <a:solidFill>
                <a:srgbClr val="FF0000"/>
              </a:solidFill>
              <a:latin typeface="Times New Roman" pitchFamily="18" charset="0"/>
              <a:cs typeface="Times New Roman" pitchFamily="18" charset="0"/>
            </a:endParaRPr>
          </a:p>
        </p:txBody>
      </p:sp>
      <p:sp>
        <p:nvSpPr>
          <p:cNvPr id="82950" name="Rectangle 6"/>
          <p:cNvSpPr>
            <a:spLocks noGrp="1" noChangeArrowheads="1"/>
          </p:cNvSpPr>
          <p:nvPr>
            <p:ph type="title"/>
          </p:nvPr>
        </p:nvSpPr>
        <p:spPr>
          <a:xfrm>
            <a:off x="0" y="0"/>
            <a:ext cx="9144000" cy="4572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80000"/>
              </a:lnSpc>
            </a:pPr>
            <a:r>
              <a:rPr lang="en-US" sz="2000" b="1" dirty="0" smtClean="0">
                <a:solidFill>
                  <a:srgbClr val="FF0000"/>
                </a:solidFill>
                <a:latin typeface="Times New Roman" pitchFamily="18" charset="0"/>
                <a:cs typeface="Times New Roman" pitchFamily="18" charset="0"/>
              </a:rPr>
              <a:t>Thấu kính hội tụ được ứng dụng rất nhiều trong đời sống và kỹ thuật</a:t>
            </a:r>
          </a:p>
        </p:txBody>
      </p:sp>
    </p:spTree>
    <p:extLst>
      <p:ext uri="{BB962C8B-B14F-4D97-AF65-F5344CB8AC3E}">
        <p14:creationId xmlns:p14="http://schemas.microsoft.com/office/powerpoint/2010/main" val="6744049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additive="base">
                                        <p:cTn id="7" dur="500" fill="hold"/>
                                        <p:tgtEl>
                                          <p:spTgt spid="82946"/>
                                        </p:tgtEl>
                                        <p:attrNameLst>
                                          <p:attrName>ppt_x</p:attrName>
                                        </p:attrNameLst>
                                      </p:cBhvr>
                                      <p:tavLst>
                                        <p:tav tm="0">
                                          <p:val>
                                            <p:strVal val="#ppt_x"/>
                                          </p:val>
                                        </p:tav>
                                        <p:tav tm="100000">
                                          <p:val>
                                            <p:strVal val="#ppt_x"/>
                                          </p:val>
                                        </p:tav>
                                      </p:tavLst>
                                    </p:anim>
                                    <p:anim calcmode="lin" valueType="num">
                                      <p:cBhvr additive="base">
                                        <p:cTn id="8" dur="500" fill="hold"/>
                                        <p:tgtEl>
                                          <p:spTgt spid="8294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2948"/>
                                        </p:tgtEl>
                                        <p:attrNameLst>
                                          <p:attrName>style.visibility</p:attrName>
                                        </p:attrNameLst>
                                      </p:cBhvr>
                                      <p:to>
                                        <p:strVal val="visible"/>
                                      </p:to>
                                    </p:set>
                                    <p:anim calcmode="lin" valueType="num">
                                      <p:cBhvr additive="base">
                                        <p:cTn id="11" dur="500" fill="hold"/>
                                        <p:tgtEl>
                                          <p:spTgt spid="82948"/>
                                        </p:tgtEl>
                                        <p:attrNameLst>
                                          <p:attrName>ppt_x</p:attrName>
                                        </p:attrNameLst>
                                      </p:cBhvr>
                                      <p:tavLst>
                                        <p:tav tm="0">
                                          <p:val>
                                            <p:strVal val="#ppt_x"/>
                                          </p:val>
                                        </p:tav>
                                        <p:tav tm="100000">
                                          <p:val>
                                            <p:strVal val="#ppt_x"/>
                                          </p:val>
                                        </p:tav>
                                      </p:tavLst>
                                    </p:anim>
                                    <p:anim calcmode="lin" valueType="num">
                                      <p:cBhvr additive="base">
                                        <p:cTn id="12" dur="500" fill="hold"/>
                                        <p:tgtEl>
                                          <p:spTgt spid="82948"/>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82947"/>
                                        </p:tgtEl>
                                        <p:attrNameLst>
                                          <p:attrName>style.visibility</p:attrName>
                                        </p:attrNameLst>
                                      </p:cBhvr>
                                      <p:to>
                                        <p:strVal val="visible"/>
                                      </p:to>
                                    </p:set>
                                    <p:anim calcmode="lin" valueType="num">
                                      <p:cBhvr additive="base">
                                        <p:cTn id="17" dur="500" fill="hold"/>
                                        <p:tgtEl>
                                          <p:spTgt spid="82947"/>
                                        </p:tgtEl>
                                        <p:attrNameLst>
                                          <p:attrName>ppt_x</p:attrName>
                                        </p:attrNameLst>
                                      </p:cBhvr>
                                      <p:tavLst>
                                        <p:tav tm="0">
                                          <p:val>
                                            <p:strVal val="#ppt_x"/>
                                          </p:val>
                                        </p:tav>
                                        <p:tav tm="100000">
                                          <p:val>
                                            <p:strVal val="#ppt_x"/>
                                          </p:val>
                                        </p:tav>
                                      </p:tavLst>
                                    </p:anim>
                                    <p:anim calcmode="lin" valueType="num">
                                      <p:cBhvr additive="base">
                                        <p:cTn id="18" dur="500" fill="hold"/>
                                        <p:tgtEl>
                                          <p:spTgt spid="8294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2949"/>
                                        </p:tgtEl>
                                        <p:attrNameLst>
                                          <p:attrName>style.visibility</p:attrName>
                                        </p:attrNameLst>
                                      </p:cBhvr>
                                      <p:to>
                                        <p:strVal val="visible"/>
                                      </p:to>
                                    </p:set>
                                    <p:anim calcmode="lin" valueType="num">
                                      <p:cBhvr additive="base">
                                        <p:cTn id="21" dur="500" fill="hold"/>
                                        <p:tgtEl>
                                          <p:spTgt spid="82949"/>
                                        </p:tgtEl>
                                        <p:attrNameLst>
                                          <p:attrName>ppt_x</p:attrName>
                                        </p:attrNameLst>
                                      </p:cBhvr>
                                      <p:tavLst>
                                        <p:tav tm="0">
                                          <p:val>
                                            <p:strVal val="#ppt_x"/>
                                          </p:val>
                                        </p:tav>
                                        <p:tav tm="100000">
                                          <p:val>
                                            <p:strVal val="#ppt_x"/>
                                          </p:val>
                                        </p:tav>
                                      </p:tavLst>
                                    </p:anim>
                                    <p:anim calcmode="lin" valueType="num">
                                      <p:cBhvr additive="base">
                                        <p:cTn id="22" dur="500" fill="hold"/>
                                        <p:tgtEl>
                                          <p:spTgt spid="829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8" grpId="0"/>
      <p:bldP spid="8294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May anh"/>
          <p:cNvPicPr>
            <a:picLocks noChangeAspect="1" noChangeArrowheads="1"/>
          </p:cNvPicPr>
          <p:nvPr/>
        </p:nvPicPr>
        <p:blipFill>
          <a:blip r:embed="rId2">
            <a:lum bright="-10000" contrast="8000"/>
            <a:extLst>
              <a:ext uri="{28A0092B-C50C-407E-A947-70E740481C1C}">
                <a14:useLocalDpi xmlns:a14="http://schemas.microsoft.com/office/drawing/2010/main" val="0"/>
              </a:ext>
            </a:extLst>
          </a:blip>
          <a:srcRect/>
          <a:stretch>
            <a:fillRect/>
          </a:stretch>
        </p:blipFill>
        <p:spPr bwMode="auto">
          <a:xfrm>
            <a:off x="5105400" y="914400"/>
            <a:ext cx="38862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83972" name="Picture 4" descr="May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14400"/>
            <a:ext cx="4800600" cy="4953000"/>
          </a:xfrm>
          <a:prstGeom prst="rect">
            <a:avLst/>
          </a:prstGeom>
          <a:noFill/>
          <a:extLst>
            <a:ext uri="{909E8E84-426E-40DD-AFC4-6F175D3DCCD1}">
              <a14:hiddenFill xmlns:a14="http://schemas.microsoft.com/office/drawing/2010/main">
                <a:solidFill>
                  <a:srgbClr val="FFFFFF"/>
                </a:solidFill>
              </a14:hiddenFill>
            </a:ext>
          </a:extLst>
        </p:spPr>
      </p:pic>
      <p:sp>
        <p:nvSpPr>
          <p:cNvPr id="83974" name="Rectangle 6"/>
          <p:cNvSpPr>
            <a:spLocks noGrp="1" noChangeArrowheads="1"/>
          </p:cNvSpPr>
          <p:nvPr>
            <p:ph type="title"/>
          </p:nvPr>
        </p:nvSpPr>
        <p:spPr>
          <a:xfrm>
            <a:off x="-152400" y="152400"/>
            <a:ext cx="9296400" cy="533400"/>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nSpc>
                <a:spcPct val="80000"/>
              </a:lnSpc>
            </a:pPr>
            <a:r>
              <a:rPr lang="en-US" sz="2400" b="1" dirty="0" smtClean="0">
                <a:solidFill>
                  <a:srgbClr val="FF0000"/>
                </a:solidFill>
                <a:latin typeface="Times New Roman" pitchFamily="18" charset="0"/>
                <a:cs typeface="Times New Roman" pitchFamily="18" charset="0"/>
              </a:rPr>
              <a:t>Thấu kính hội tụ được ứng dụng rất nhiều trong đời sống và kỹ thuật</a:t>
            </a:r>
          </a:p>
        </p:txBody>
      </p:sp>
      <p:sp>
        <p:nvSpPr>
          <p:cNvPr id="83975" name="Text Box 7"/>
          <p:cNvSpPr txBox="1">
            <a:spLocks noChangeArrowheads="1"/>
          </p:cNvSpPr>
          <p:nvPr/>
        </p:nvSpPr>
        <p:spPr bwMode="auto">
          <a:xfrm>
            <a:off x="4191000" y="6324600"/>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b="1" dirty="0">
                <a:solidFill>
                  <a:srgbClr val="FF0000"/>
                </a:solidFill>
                <a:latin typeface="Times New Roman" pitchFamily="18" charset="0"/>
                <a:cs typeface="Times New Roman" pitchFamily="18" charset="0"/>
              </a:rPr>
              <a:t>MÁY ẢNH</a:t>
            </a:r>
          </a:p>
        </p:txBody>
      </p:sp>
    </p:spTree>
    <p:extLst>
      <p:ext uri="{BB962C8B-B14F-4D97-AF65-F5344CB8AC3E}">
        <p14:creationId xmlns:p14="http://schemas.microsoft.com/office/powerpoint/2010/main" val="32808416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3975"/>
                                        </p:tgtEl>
                                        <p:attrNameLst>
                                          <p:attrName>style.visibility</p:attrName>
                                        </p:attrNameLst>
                                      </p:cBhvr>
                                      <p:to>
                                        <p:strVal val="visible"/>
                                      </p:to>
                                    </p:set>
                                    <p:animEffect transition="in" filter="wipe(down)">
                                      <p:cBhvr>
                                        <p:cTn id="7" dur="500"/>
                                        <p:tgtEl>
                                          <p:spTgt spid="83975"/>
                                        </p:tgtEl>
                                      </p:cBhvr>
                                    </p:animEffect>
                                  </p:childTnLst>
                                </p:cTn>
                              </p:par>
                              <p:par>
                                <p:cTn id="8" presetID="17" presetClass="entr" presetSubtype="10" fill="hold" nodeType="withEffect">
                                  <p:stCondLst>
                                    <p:cond delay="0"/>
                                  </p:stCondLst>
                                  <p:childTnLst>
                                    <p:set>
                                      <p:cBhvr>
                                        <p:cTn id="9" dur="1" fill="hold">
                                          <p:stCondLst>
                                            <p:cond delay="0"/>
                                          </p:stCondLst>
                                        </p:cTn>
                                        <p:tgtEl>
                                          <p:spTgt spid="83970"/>
                                        </p:tgtEl>
                                        <p:attrNameLst>
                                          <p:attrName>style.visibility</p:attrName>
                                        </p:attrNameLst>
                                      </p:cBhvr>
                                      <p:to>
                                        <p:strVal val="visible"/>
                                      </p:to>
                                    </p:set>
                                    <p:anim calcmode="lin" valueType="num">
                                      <p:cBhvr>
                                        <p:cTn id="10" dur="500" fill="hold"/>
                                        <p:tgtEl>
                                          <p:spTgt spid="83970"/>
                                        </p:tgtEl>
                                        <p:attrNameLst>
                                          <p:attrName>ppt_w</p:attrName>
                                        </p:attrNameLst>
                                      </p:cBhvr>
                                      <p:tavLst>
                                        <p:tav tm="0">
                                          <p:val>
                                            <p:fltVal val="0"/>
                                          </p:val>
                                        </p:tav>
                                        <p:tav tm="100000">
                                          <p:val>
                                            <p:strVal val="#ppt_w"/>
                                          </p:val>
                                        </p:tav>
                                      </p:tavLst>
                                    </p:anim>
                                    <p:anim calcmode="lin" valueType="num">
                                      <p:cBhvr>
                                        <p:cTn id="11" dur="500" fill="hold"/>
                                        <p:tgtEl>
                                          <p:spTgt spid="83970"/>
                                        </p:tgtEl>
                                        <p:attrNameLst>
                                          <p:attrName>ppt_h</p:attrName>
                                        </p:attrNameLst>
                                      </p:cBhvr>
                                      <p:tavLst>
                                        <p:tav tm="0">
                                          <p:val>
                                            <p:strVal val="#ppt_h"/>
                                          </p:val>
                                        </p:tav>
                                        <p:tav tm="100000">
                                          <p:val>
                                            <p:strVal val="#ppt_h"/>
                                          </p:val>
                                        </p:tav>
                                      </p:tavLst>
                                    </p:anim>
                                  </p:childTnLst>
                                </p:cTn>
                              </p:par>
                              <p:par>
                                <p:cTn id="12" presetID="8" presetClass="entr" presetSubtype="16" fill="hold" nodeType="withEffect">
                                  <p:stCondLst>
                                    <p:cond delay="0"/>
                                  </p:stCondLst>
                                  <p:childTnLst>
                                    <p:set>
                                      <p:cBhvr>
                                        <p:cTn id="13" dur="1" fill="hold">
                                          <p:stCondLst>
                                            <p:cond delay="0"/>
                                          </p:stCondLst>
                                        </p:cTn>
                                        <p:tgtEl>
                                          <p:spTgt spid="83972"/>
                                        </p:tgtEl>
                                        <p:attrNameLst>
                                          <p:attrName>style.visibility</p:attrName>
                                        </p:attrNameLst>
                                      </p:cBhvr>
                                      <p:to>
                                        <p:strVal val="visible"/>
                                      </p:to>
                                    </p:set>
                                    <p:animEffect transition="in" filter="diamond(in)">
                                      <p:cBhvr>
                                        <p:cTn id="14" dur="2000"/>
                                        <p:tgtEl>
                                          <p:spTgt spid="839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Text Box 4"/>
          <p:cNvSpPr txBox="1">
            <a:spLocks noChangeArrowheads="1"/>
          </p:cNvSpPr>
          <p:nvPr/>
        </p:nvSpPr>
        <p:spPr bwMode="auto">
          <a:xfrm>
            <a:off x="228600" y="3429000"/>
            <a:ext cx="87630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b="1" dirty="0">
                <a:solidFill>
                  <a:srgbClr val="0033CC"/>
                </a:solidFill>
                <a:latin typeface="Times New Roman" pitchFamily="18" charset="0"/>
                <a:cs typeface="Times New Roman" pitchFamily="18" charset="0"/>
              </a:rPr>
              <a:t>1/ Những kết luận về đường truyền của tia sáng qua thấu kính hội tụ sẽ càng đúng khi thấu kính có bề dày phần giữa càng nhỏ </a:t>
            </a:r>
            <a:r>
              <a:rPr lang="en-US" sz="2400" b="1" i="1" dirty="0">
                <a:solidFill>
                  <a:srgbClr val="0033CC"/>
                </a:solidFill>
                <a:latin typeface="Times New Roman" pitchFamily="18" charset="0"/>
                <a:cs typeface="Times New Roman" pitchFamily="18" charset="0"/>
              </a:rPr>
              <a:t>( thấu kính mỏng ) </a:t>
            </a:r>
            <a:r>
              <a:rPr lang="en-US" sz="2400" b="1" dirty="0">
                <a:solidFill>
                  <a:srgbClr val="0033CC"/>
                </a:solidFill>
                <a:latin typeface="Times New Roman" pitchFamily="18" charset="0"/>
                <a:cs typeface="Times New Roman" pitchFamily="18" charset="0"/>
              </a:rPr>
              <a:t>và khi tia ló lệch càng ít so với trục chính.</a:t>
            </a:r>
          </a:p>
          <a:p>
            <a:pPr algn="just">
              <a:spcBef>
                <a:spcPct val="50000"/>
              </a:spcBef>
            </a:pPr>
            <a:r>
              <a:rPr lang="en-US" sz="2400" b="1" dirty="0">
                <a:solidFill>
                  <a:srgbClr val="0033CC"/>
                </a:solidFill>
                <a:latin typeface="Times New Roman" pitchFamily="18" charset="0"/>
                <a:cs typeface="Times New Roman" pitchFamily="18" charset="0"/>
              </a:rPr>
              <a:t>2/ Trục chính cắt thấu kính ở hai điểm trên hai mặt của thấu kính. Đối với thấu kính mỏng có thể có hai điểm đó trùng nhau, đó là quang tâm của thấu kính.</a:t>
            </a:r>
          </a:p>
        </p:txBody>
      </p:sp>
      <p:grpSp>
        <p:nvGrpSpPr>
          <p:cNvPr id="84997" name="Group 5"/>
          <p:cNvGrpSpPr>
            <a:grpSpLocks/>
          </p:cNvGrpSpPr>
          <p:nvPr/>
        </p:nvGrpSpPr>
        <p:grpSpPr bwMode="auto">
          <a:xfrm>
            <a:off x="3429000" y="304800"/>
            <a:ext cx="2209800" cy="2743200"/>
            <a:chOff x="1239" y="1824"/>
            <a:chExt cx="1116" cy="1649"/>
          </a:xfrm>
        </p:grpSpPr>
        <p:grpSp>
          <p:nvGrpSpPr>
            <p:cNvPr id="84998" name="Group 6"/>
            <p:cNvGrpSpPr>
              <a:grpSpLocks/>
            </p:cNvGrpSpPr>
            <p:nvPr/>
          </p:nvGrpSpPr>
          <p:grpSpPr bwMode="auto">
            <a:xfrm>
              <a:off x="1239" y="1824"/>
              <a:ext cx="1116" cy="1649"/>
              <a:chOff x="1239" y="1824"/>
              <a:chExt cx="1116" cy="1649"/>
            </a:xfrm>
          </p:grpSpPr>
          <p:sp>
            <p:nvSpPr>
              <p:cNvPr id="84999" name="Rectangle 7"/>
              <p:cNvSpPr>
                <a:spLocks noChangeArrowheads="1"/>
              </p:cNvSpPr>
              <p:nvPr/>
            </p:nvSpPr>
            <p:spPr bwMode="auto">
              <a:xfrm>
                <a:off x="1693" y="2959"/>
                <a:ext cx="195" cy="305"/>
              </a:xfrm>
              <a:prstGeom prst="rect">
                <a:avLst/>
              </a:prstGeom>
              <a:gradFill rotWithShape="0">
                <a:gsLst>
                  <a:gs pos="0">
                    <a:srgbClr val="6699FF"/>
                  </a:gs>
                  <a:gs pos="100000">
                    <a:srgbClr val="6699FF">
                      <a:gamma/>
                      <a:shade val="46275"/>
                      <a:invGamma/>
                    </a:srgbClr>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5000" name="Rectangle 8"/>
              <p:cNvSpPr>
                <a:spLocks noChangeArrowheads="1"/>
              </p:cNvSpPr>
              <p:nvPr/>
            </p:nvSpPr>
            <p:spPr bwMode="auto">
              <a:xfrm>
                <a:off x="1399" y="2757"/>
                <a:ext cx="776" cy="219"/>
              </a:xfrm>
              <a:prstGeom prst="rect">
                <a:avLst/>
              </a:prstGeom>
              <a:gradFill rotWithShape="0">
                <a:gsLst>
                  <a:gs pos="0">
                    <a:srgbClr val="6699FF"/>
                  </a:gs>
                  <a:gs pos="100000">
                    <a:srgbClr val="6699FF">
                      <a:gamma/>
                      <a:shade val="46275"/>
                      <a:invGamma/>
                    </a:srgbClr>
                  </a:gs>
                </a:gsLst>
                <a:path path="shape">
                  <a:fillToRect l="50000" t="50000" r="50000" b="50000"/>
                </a:path>
              </a:gradFill>
              <a:ln w="6350">
                <a:solidFill>
                  <a:srgbClr val="000000"/>
                </a:solidFill>
                <a:miter lim="800000"/>
                <a:headEnd/>
                <a:tailEnd/>
              </a:ln>
            </p:spPr>
            <p:txBody>
              <a:bodyPr/>
              <a:lstStyle/>
              <a:p>
                <a:endParaRPr lang="en-US"/>
              </a:p>
            </p:txBody>
          </p:sp>
          <p:sp>
            <p:nvSpPr>
              <p:cNvPr id="85001" name="Oval 9"/>
              <p:cNvSpPr>
                <a:spLocks noChangeArrowheads="1"/>
              </p:cNvSpPr>
              <p:nvPr/>
            </p:nvSpPr>
            <p:spPr bwMode="auto">
              <a:xfrm>
                <a:off x="1239" y="1824"/>
                <a:ext cx="1116" cy="1050"/>
              </a:xfrm>
              <a:prstGeom prst="ellipse">
                <a:avLst/>
              </a:prstGeom>
              <a:gradFill rotWithShape="0">
                <a:gsLst>
                  <a:gs pos="0">
                    <a:srgbClr val="CCECFF"/>
                  </a:gs>
                  <a:gs pos="100000">
                    <a:srgbClr val="CCECFF">
                      <a:gamma/>
                      <a:shade val="46275"/>
                      <a:invGamma/>
                    </a:srgbClr>
                  </a:gs>
                </a:gsLst>
                <a:path path="shape">
                  <a:fillToRect l="50000" t="50000" r="50000" b="50000"/>
                </a:path>
              </a:gradFill>
              <a:ln w="19050">
                <a:solidFill>
                  <a:srgbClr val="000000"/>
                </a:solidFill>
                <a:round/>
                <a:headEnd/>
                <a:tailEnd/>
              </a:ln>
            </p:spPr>
            <p:txBody>
              <a:bodyPr/>
              <a:lstStyle/>
              <a:p>
                <a:endParaRPr lang="en-US"/>
              </a:p>
            </p:txBody>
          </p:sp>
          <p:grpSp>
            <p:nvGrpSpPr>
              <p:cNvPr id="85002" name="Group 10"/>
              <p:cNvGrpSpPr>
                <a:grpSpLocks/>
              </p:cNvGrpSpPr>
              <p:nvPr/>
            </p:nvGrpSpPr>
            <p:grpSpPr bwMode="auto">
              <a:xfrm>
                <a:off x="1392" y="3264"/>
                <a:ext cx="764" cy="209"/>
                <a:chOff x="4894" y="11358"/>
                <a:chExt cx="466" cy="135"/>
              </a:xfrm>
            </p:grpSpPr>
            <p:sp>
              <p:nvSpPr>
                <p:cNvPr id="85003" name="Freeform 11"/>
                <p:cNvSpPr>
                  <a:spLocks/>
                </p:cNvSpPr>
                <p:nvPr/>
              </p:nvSpPr>
              <p:spPr bwMode="auto">
                <a:xfrm>
                  <a:off x="4974" y="11358"/>
                  <a:ext cx="316" cy="59"/>
                </a:xfrm>
                <a:custGeom>
                  <a:avLst/>
                  <a:gdLst>
                    <a:gd name="T0" fmla="*/ 0 w 630"/>
                    <a:gd name="T1" fmla="*/ 156 h 156"/>
                    <a:gd name="T2" fmla="*/ 105 w 630"/>
                    <a:gd name="T3" fmla="*/ 0 h 156"/>
                    <a:gd name="T4" fmla="*/ 525 w 630"/>
                    <a:gd name="T5" fmla="*/ 0 h 156"/>
                    <a:gd name="T6" fmla="*/ 630 w 630"/>
                    <a:gd name="T7" fmla="*/ 156 h 156"/>
                  </a:gdLst>
                  <a:ahLst/>
                  <a:cxnLst>
                    <a:cxn ang="0">
                      <a:pos x="T0" y="T1"/>
                    </a:cxn>
                    <a:cxn ang="0">
                      <a:pos x="T2" y="T3"/>
                    </a:cxn>
                    <a:cxn ang="0">
                      <a:pos x="T4" y="T5"/>
                    </a:cxn>
                    <a:cxn ang="0">
                      <a:pos x="T6" y="T7"/>
                    </a:cxn>
                  </a:cxnLst>
                  <a:rect l="0" t="0" r="r" b="b"/>
                  <a:pathLst>
                    <a:path w="630" h="156">
                      <a:moveTo>
                        <a:pt x="0" y="156"/>
                      </a:moveTo>
                      <a:lnTo>
                        <a:pt x="105" y="0"/>
                      </a:lnTo>
                      <a:lnTo>
                        <a:pt x="525" y="0"/>
                      </a:lnTo>
                      <a:lnTo>
                        <a:pt x="630" y="156"/>
                      </a:lnTo>
                    </a:path>
                  </a:pathLst>
                </a:custGeom>
                <a:gradFill rotWithShape="0">
                  <a:gsLst>
                    <a:gs pos="0">
                      <a:srgbClr val="6699FF"/>
                    </a:gs>
                    <a:gs pos="100000">
                      <a:srgbClr val="6699FF">
                        <a:gamma/>
                        <a:shade val="46275"/>
                        <a:invGamma/>
                      </a:srgbClr>
                    </a:gs>
                  </a:gsLst>
                  <a:path path="rect">
                    <a:fillToRect l="50000" t="50000" r="50000" b="50000"/>
                  </a:path>
                </a:gradFill>
                <a:ln w="3175" cmpd="sng">
                  <a:solidFill>
                    <a:srgbClr val="000000"/>
                  </a:solidFill>
                  <a:round/>
                  <a:headEnd/>
                  <a:tailEnd/>
                </a:ln>
              </p:spPr>
              <p:txBody>
                <a:bodyPr/>
                <a:lstStyle/>
                <a:p>
                  <a:endParaRPr lang="en-US"/>
                </a:p>
              </p:txBody>
            </p:sp>
            <p:sp>
              <p:nvSpPr>
                <p:cNvPr id="85004" name="Freeform 12"/>
                <p:cNvSpPr>
                  <a:spLocks/>
                </p:cNvSpPr>
                <p:nvPr/>
              </p:nvSpPr>
              <p:spPr bwMode="auto">
                <a:xfrm>
                  <a:off x="4894" y="11415"/>
                  <a:ext cx="466" cy="78"/>
                </a:xfrm>
                <a:custGeom>
                  <a:avLst/>
                  <a:gdLst>
                    <a:gd name="T0" fmla="*/ 210 w 1050"/>
                    <a:gd name="T1" fmla="*/ 0 h 312"/>
                    <a:gd name="T2" fmla="*/ 0 w 1050"/>
                    <a:gd name="T3" fmla="*/ 0 h 312"/>
                    <a:gd name="T4" fmla="*/ 0 w 1050"/>
                    <a:gd name="T5" fmla="*/ 312 h 312"/>
                    <a:gd name="T6" fmla="*/ 1050 w 1050"/>
                    <a:gd name="T7" fmla="*/ 312 h 312"/>
                    <a:gd name="T8" fmla="*/ 1050 w 1050"/>
                    <a:gd name="T9" fmla="*/ 0 h 312"/>
                    <a:gd name="T10" fmla="*/ 840 w 1050"/>
                    <a:gd name="T11" fmla="*/ 0 h 312"/>
                  </a:gdLst>
                  <a:ahLst/>
                  <a:cxnLst>
                    <a:cxn ang="0">
                      <a:pos x="T0" y="T1"/>
                    </a:cxn>
                    <a:cxn ang="0">
                      <a:pos x="T2" y="T3"/>
                    </a:cxn>
                    <a:cxn ang="0">
                      <a:pos x="T4" y="T5"/>
                    </a:cxn>
                    <a:cxn ang="0">
                      <a:pos x="T6" y="T7"/>
                    </a:cxn>
                    <a:cxn ang="0">
                      <a:pos x="T8" y="T9"/>
                    </a:cxn>
                    <a:cxn ang="0">
                      <a:pos x="T10" y="T11"/>
                    </a:cxn>
                  </a:cxnLst>
                  <a:rect l="0" t="0" r="r" b="b"/>
                  <a:pathLst>
                    <a:path w="1050" h="312">
                      <a:moveTo>
                        <a:pt x="210" y="0"/>
                      </a:moveTo>
                      <a:lnTo>
                        <a:pt x="0" y="0"/>
                      </a:lnTo>
                      <a:lnTo>
                        <a:pt x="0" y="312"/>
                      </a:lnTo>
                      <a:lnTo>
                        <a:pt x="1050" y="312"/>
                      </a:lnTo>
                      <a:lnTo>
                        <a:pt x="1050" y="0"/>
                      </a:lnTo>
                      <a:lnTo>
                        <a:pt x="840" y="0"/>
                      </a:lnTo>
                    </a:path>
                  </a:pathLst>
                </a:custGeom>
                <a:gradFill rotWithShape="0">
                  <a:gsLst>
                    <a:gs pos="0">
                      <a:srgbClr val="6699FF"/>
                    </a:gs>
                    <a:gs pos="100000">
                      <a:srgbClr val="6699FF">
                        <a:gamma/>
                        <a:shade val="46275"/>
                        <a:invGamma/>
                      </a:srgbClr>
                    </a:gs>
                  </a:gsLst>
                  <a:path path="rect">
                    <a:fillToRect l="50000" t="50000" r="50000" b="50000"/>
                  </a:path>
                </a:gradFill>
                <a:ln w="3175" cmpd="sng">
                  <a:solidFill>
                    <a:srgbClr val="000000"/>
                  </a:solidFill>
                  <a:round/>
                  <a:headEnd/>
                  <a:tailEnd/>
                </a:ln>
              </p:spPr>
              <p:txBody>
                <a:bodyPr/>
                <a:lstStyle/>
                <a:p>
                  <a:endParaRPr lang="en-US"/>
                </a:p>
              </p:txBody>
            </p:sp>
          </p:grpSp>
        </p:grpSp>
        <p:sp>
          <p:nvSpPr>
            <p:cNvPr id="85005" name="WordArt 13"/>
            <p:cNvSpPr>
              <a:spLocks noChangeArrowheads="1" noChangeShapeType="1" noTextEdit="1"/>
            </p:cNvSpPr>
            <p:nvPr/>
          </p:nvSpPr>
          <p:spPr bwMode="auto">
            <a:xfrm>
              <a:off x="1335" y="1920"/>
              <a:ext cx="886" cy="1008"/>
            </a:xfrm>
            <a:prstGeom prst="rect">
              <a:avLst/>
            </a:prstGeom>
          </p:spPr>
          <p:txBody>
            <a:bodyPr spcFirstLastPara="1" wrap="none" fromWordArt="1">
              <a:prstTxWarp prst="textArchUp">
                <a:avLst>
                  <a:gd name="adj" fmla="val 10800000"/>
                </a:avLst>
              </a:prstTxWarp>
            </a:bodyPr>
            <a:lstStyle/>
            <a:p>
              <a:pPr algn="ctr"/>
              <a:r>
                <a:rPr lang="en-US" sz="3600" b="1" kern="10">
                  <a:ln w="19050">
                    <a:solidFill>
                      <a:srgbClr val="FF6600"/>
                    </a:solidFill>
                    <a:round/>
                    <a:headEnd/>
                    <a:tailEnd/>
                  </a:ln>
                  <a:solidFill>
                    <a:schemeClr val="bg1"/>
                  </a:solidFill>
                  <a:effectLst>
                    <a:outerShdw dist="35921" dir="2700000" algn="ctr" rotWithShape="0">
                      <a:srgbClr val="990000"/>
                    </a:outerShdw>
                  </a:effectLst>
                  <a:latin typeface="VNI-Times"/>
                </a:rPr>
                <a:t>Coù theå em chöa bieát</a:t>
              </a:r>
            </a:p>
          </p:txBody>
        </p:sp>
      </p:grpSp>
    </p:spTree>
    <p:extLst>
      <p:ext uri="{BB962C8B-B14F-4D97-AF65-F5344CB8AC3E}">
        <p14:creationId xmlns:p14="http://schemas.microsoft.com/office/powerpoint/2010/main" val="40641848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84996">
                                            <p:txEl>
                                              <p:pRg st="0" end="0"/>
                                            </p:txEl>
                                          </p:spTgt>
                                        </p:tgtEl>
                                        <p:attrNameLst>
                                          <p:attrName>style.visibility</p:attrName>
                                        </p:attrNameLst>
                                      </p:cBhvr>
                                      <p:to>
                                        <p:strVal val="visible"/>
                                      </p:to>
                                    </p:set>
                                    <p:anim calcmode="discrete" valueType="clr">
                                      <p:cBhvr override="childStyle">
                                        <p:cTn id="7" dur="80"/>
                                        <p:tgtEl>
                                          <p:spTgt spid="8499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4996">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84996">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84996">
                                            <p:txEl>
                                              <p:pRg st="1" end="1"/>
                                            </p:txEl>
                                          </p:spTgt>
                                        </p:tgtEl>
                                        <p:attrNameLst>
                                          <p:attrName>style.visibility</p:attrName>
                                        </p:attrNameLst>
                                      </p:cBhvr>
                                      <p:to>
                                        <p:strVal val="visible"/>
                                      </p:to>
                                    </p:set>
                                    <p:anim calcmode="discrete" valueType="clr">
                                      <p:cBhvr override="childStyle">
                                        <p:cTn id="14" dur="80"/>
                                        <p:tgtEl>
                                          <p:spTgt spid="8499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4996">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8499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Frames PPT 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62467" name="Text Box 3"/>
          <p:cNvSpPr txBox="1">
            <a:spLocks noChangeArrowheads="1"/>
          </p:cNvSpPr>
          <p:nvPr/>
        </p:nvSpPr>
        <p:spPr bwMode="auto">
          <a:xfrm>
            <a:off x="838200" y="2236788"/>
            <a:ext cx="60960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800" b="1" dirty="0">
                <a:solidFill>
                  <a:schemeClr val="hlink"/>
                </a:solidFill>
                <a:effectLst>
                  <a:outerShdw blurRad="38100" dist="38100" dir="2700000" algn="tl">
                    <a:srgbClr val="C0C0C0"/>
                  </a:outerShdw>
                </a:effectLst>
                <a:latin typeface="Times New Roman" pitchFamily="18" charset="0"/>
                <a:cs typeface="Times New Roman" pitchFamily="18" charset="0"/>
              </a:rPr>
              <a:t>- Ôn lại nội dung kiến thức đã học</a:t>
            </a:r>
            <a:r>
              <a:rPr lang="en-US" sz="2800" b="1" dirty="0">
                <a:solidFill>
                  <a:schemeClr val="hlink"/>
                </a:solidFill>
                <a:effectLst>
                  <a:outerShdw blurRad="38100" dist="38100" dir="2700000" algn="tl">
                    <a:srgbClr val="C0C0C0"/>
                  </a:outerShdw>
                </a:effectLst>
              </a:rPr>
              <a:t>.</a:t>
            </a:r>
          </a:p>
        </p:txBody>
      </p:sp>
      <p:sp>
        <p:nvSpPr>
          <p:cNvPr id="62469" name="Text Box 5">
            <a:hlinkClick r:id="rId3" action="ppaction://hlinkpres?slideindex=17&amp;slidetitle=Slide 17"/>
          </p:cNvPr>
          <p:cNvSpPr txBox="1">
            <a:spLocks noChangeArrowheads="1"/>
          </p:cNvSpPr>
          <p:nvPr/>
        </p:nvSpPr>
        <p:spPr bwMode="auto">
          <a:xfrm>
            <a:off x="838200" y="4038600"/>
            <a:ext cx="7543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buFontTx/>
              <a:buChar char="-"/>
            </a:pPr>
            <a:r>
              <a:rPr lang="en-US" sz="2800" b="1" dirty="0">
                <a:solidFill>
                  <a:schemeClr val="hlink"/>
                </a:solidFill>
                <a:effectLst>
                  <a:outerShdw blurRad="38100" dist="38100" dir="2700000" algn="tl">
                    <a:srgbClr val="C0C0C0"/>
                  </a:outerShdw>
                </a:effectLst>
                <a:latin typeface="Times New Roman" pitchFamily="18" charset="0"/>
                <a:cs typeface="Times New Roman" pitchFamily="18" charset="0"/>
              </a:rPr>
              <a:t> Đọc phần “có thể em chưa biết”.</a:t>
            </a:r>
          </a:p>
        </p:txBody>
      </p:sp>
      <p:sp>
        <p:nvSpPr>
          <p:cNvPr id="62471" name="Text Box 7"/>
          <p:cNvSpPr txBox="1">
            <a:spLocks noChangeArrowheads="1"/>
          </p:cNvSpPr>
          <p:nvPr/>
        </p:nvSpPr>
        <p:spPr bwMode="auto">
          <a:xfrm>
            <a:off x="2286000" y="914400"/>
            <a:ext cx="4953000" cy="57943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n-US" sz="3200" b="1" dirty="0">
                <a:solidFill>
                  <a:srgbClr val="FF0000"/>
                </a:solidFill>
                <a:latin typeface="Times New Roman" pitchFamily="18" charset="0"/>
                <a:cs typeface="Times New Roman" pitchFamily="18" charset="0"/>
              </a:rPr>
              <a:t>Hướng dẫn học ở nhà</a:t>
            </a:r>
          </a:p>
        </p:txBody>
      </p:sp>
      <p:sp>
        <p:nvSpPr>
          <p:cNvPr id="62474" name="Text Box 10"/>
          <p:cNvSpPr txBox="1">
            <a:spLocks noChangeArrowheads="1"/>
          </p:cNvSpPr>
          <p:nvPr/>
        </p:nvSpPr>
        <p:spPr bwMode="auto">
          <a:xfrm>
            <a:off x="838200" y="3200400"/>
            <a:ext cx="6248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800" b="1" dirty="0">
                <a:solidFill>
                  <a:schemeClr val="hlink"/>
                </a:solidFill>
                <a:effectLst>
                  <a:outerShdw blurRad="38100" dist="38100" dir="2700000" algn="tl">
                    <a:srgbClr val="C0C0C0"/>
                  </a:outerShdw>
                </a:effectLst>
                <a:latin typeface="Times New Roman" pitchFamily="18" charset="0"/>
                <a:cs typeface="Times New Roman" pitchFamily="18" charset="0"/>
              </a:rPr>
              <a:t>- Học thuộc ghi nhớ (SGK/115)</a:t>
            </a:r>
          </a:p>
        </p:txBody>
      </p:sp>
    </p:spTree>
    <p:extLst>
      <p:ext uri="{BB962C8B-B14F-4D97-AF65-F5344CB8AC3E}">
        <p14:creationId xmlns:p14="http://schemas.microsoft.com/office/powerpoint/2010/main" val="2697937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2471"/>
                                        </p:tgtEl>
                                        <p:attrNameLst>
                                          <p:attrName>style.visibility</p:attrName>
                                        </p:attrNameLst>
                                      </p:cBhvr>
                                      <p:to>
                                        <p:strVal val="visible"/>
                                      </p:to>
                                    </p:set>
                                    <p:anim calcmode="discrete" valueType="clr">
                                      <p:cBhvr override="childStyle">
                                        <p:cTn id="7" dur="80"/>
                                        <p:tgtEl>
                                          <p:spTgt spid="6247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2471"/>
                                        </p:tgtEl>
                                        <p:attrNameLst>
                                          <p:attrName>fillcolor</p:attrName>
                                        </p:attrNameLst>
                                      </p:cBhvr>
                                      <p:tavLst>
                                        <p:tav tm="0">
                                          <p:val>
                                            <p:clrVal>
                                              <a:schemeClr val="accent2"/>
                                            </p:clrVal>
                                          </p:val>
                                        </p:tav>
                                        <p:tav tm="50000">
                                          <p:val>
                                            <p:clrVal>
                                              <a:schemeClr val="hlink"/>
                                            </p:clrVal>
                                          </p:val>
                                        </p:tav>
                                      </p:tavLst>
                                    </p:anim>
                                    <p:set>
                                      <p:cBhvr>
                                        <p:cTn id="9" dur="80"/>
                                        <p:tgtEl>
                                          <p:spTgt spid="62471"/>
                                        </p:tgtEl>
                                        <p:attrNameLst>
                                          <p:attrName>fill.type</p:attrName>
                                        </p:attrNameLst>
                                      </p:cBhvr>
                                      <p:to>
                                        <p:strVal val="solid"/>
                                      </p:to>
                                    </p:set>
                                  </p:childTnLst>
                                </p:cTn>
                              </p:par>
                            </p:childTnLst>
                          </p:cTn>
                        </p:par>
                        <p:par>
                          <p:cTn id="10" fill="hold" nodeType="afterGroup">
                            <p:stCondLst>
                              <p:cond delay="64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62467"/>
                                        </p:tgtEl>
                                        <p:attrNameLst>
                                          <p:attrName>style.visibility</p:attrName>
                                        </p:attrNameLst>
                                      </p:cBhvr>
                                      <p:to>
                                        <p:strVal val="visible"/>
                                      </p:to>
                                    </p:set>
                                    <p:anim calcmode="discrete" valueType="clr">
                                      <p:cBhvr override="childStyle">
                                        <p:cTn id="13" dur="80"/>
                                        <p:tgtEl>
                                          <p:spTgt spid="62467"/>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62467"/>
                                        </p:tgtEl>
                                        <p:attrNameLst>
                                          <p:attrName>fillcolor</p:attrName>
                                        </p:attrNameLst>
                                      </p:cBhvr>
                                      <p:tavLst>
                                        <p:tav tm="0">
                                          <p:val>
                                            <p:clrVal>
                                              <a:schemeClr val="accent2"/>
                                            </p:clrVal>
                                          </p:val>
                                        </p:tav>
                                        <p:tav tm="50000">
                                          <p:val>
                                            <p:clrVal>
                                              <a:schemeClr val="hlink"/>
                                            </p:clrVal>
                                          </p:val>
                                        </p:tav>
                                      </p:tavLst>
                                    </p:anim>
                                    <p:set>
                                      <p:cBhvr>
                                        <p:cTn id="15" dur="80"/>
                                        <p:tgtEl>
                                          <p:spTgt spid="62467"/>
                                        </p:tgtEl>
                                        <p:attrNameLst>
                                          <p:attrName>fill.type</p:attrName>
                                        </p:attrNameLst>
                                      </p:cBhvr>
                                      <p:to>
                                        <p:strVal val="solid"/>
                                      </p:to>
                                    </p:set>
                                  </p:childTnLst>
                                </p:cTn>
                              </p:par>
                            </p:childTnLst>
                          </p:cTn>
                        </p:par>
                        <p:par>
                          <p:cTn id="16" fill="hold" nodeType="afterGroup">
                            <p:stCondLst>
                              <p:cond delay="176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62474"/>
                                        </p:tgtEl>
                                        <p:attrNameLst>
                                          <p:attrName>style.visibility</p:attrName>
                                        </p:attrNameLst>
                                      </p:cBhvr>
                                      <p:to>
                                        <p:strVal val="visible"/>
                                      </p:to>
                                    </p:set>
                                    <p:anim calcmode="discrete" valueType="clr">
                                      <p:cBhvr override="childStyle">
                                        <p:cTn id="19" dur="80"/>
                                        <p:tgtEl>
                                          <p:spTgt spid="6247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62474"/>
                                        </p:tgtEl>
                                        <p:attrNameLst>
                                          <p:attrName>fillcolor</p:attrName>
                                        </p:attrNameLst>
                                      </p:cBhvr>
                                      <p:tavLst>
                                        <p:tav tm="0">
                                          <p:val>
                                            <p:clrVal>
                                              <a:schemeClr val="accent2"/>
                                            </p:clrVal>
                                          </p:val>
                                        </p:tav>
                                        <p:tav tm="50000">
                                          <p:val>
                                            <p:clrVal>
                                              <a:schemeClr val="hlink"/>
                                            </p:clrVal>
                                          </p:val>
                                        </p:tav>
                                      </p:tavLst>
                                    </p:anim>
                                    <p:set>
                                      <p:cBhvr>
                                        <p:cTn id="21" dur="80"/>
                                        <p:tgtEl>
                                          <p:spTgt spid="62474"/>
                                        </p:tgtEl>
                                        <p:attrNameLst>
                                          <p:attrName>fill.type</p:attrName>
                                        </p:attrNameLst>
                                      </p:cBhvr>
                                      <p:to>
                                        <p:strVal val="solid"/>
                                      </p:to>
                                    </p:set>
                                  </p:childTnLst>
                                </p:cTn>
                              </p:par>
                            </p:childTnLst>
                          </p:cTn>
                        </p:par>
                        <p:par>
                          <p:cTn id="22" fill="hold" nodeType="afterGroup">
                            <p:stCondLst>
                              <p:cond delay="2760"/>
                            </p:stCondLst>
                            <p:childTnLst>
                              <p:par>
                                <p:cTn id="23" presetID="27" presetClass="entr" presetSubtype="0" fill="hold" grpId="0" nodeType="afterEffect">
                                  <p:stCondLst>
                                    <p:cond delay="0"/>
                                  </p:stCondLst>
                                  <p:iterate type="lt">
                                    <p:tmPct val="50000"/>
                                  </p:iterate>
                                  <p:childTnLst>
                                    <p:set>
                                      <p:cBhvr>
                                        <p:cTn id="24" dur="1" fill="hold">
                                          <p:stCondLst>
                                            <p:cond delay="0"/>
                                          </p:stCondLst>
                                        </p:cTn>
                                        <p:tgtEl>
                                          <p:spTgt spid="62469"/>
                                        </p:tgtEl>
                                        <p:attrNameLst>
                                          <p:attrName>style.visibility</p:attrName>
                                        </p:attrNameLst>
                                      </p:cBhvr>
                                      <p:to>
                                        <p:strVal val="visible"/>
                                      </p:to>
                                    </p:set>
                                    <p:anim calcmode="discrete" valueType="clr">
                                      <p:cBhvr override="childStyle">
                                        <p:cTn id="25" dur="80"/>
                                        <p:tgtEl>
                                          <p:spTgt spid="62469"/>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62469"/>
                                        </p:tgtEl>
                                        <p:attrNameLst>
                                          <p:attrName>fillcolor</p:attrName>
                                        </p:attrNameLst>
                                      </p:cBhvr>
                                      <p:tavLst>
                                        <p:tav tm="0">
                                          <p:val>
                                            <p:clrVal>
                                              <a:schemeClr val="accent2"/>
                                            </p:clrVal>
                                          </p:val>
                                        </p:tav>
                                        <p:tav tm="50000">
                                          <p:val>
                                            <p:clrVal>
                                              <a:schemeClr val="hlink"/>
                                            </p:clrVal>
                                          </p:val>
                                        </p:tav>
                                      </p:tavLst>
                                    </p:anim>
                                    <p:set>
                                      <p:cBhvr>
                                        <p:cTn id="27" dur="80"/>
                                        <p:tgtEl>
                                          <p:spTgt spid="6246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p:bldP spid="62469" grpId="0"/>
      <p:bldP spid="62471" grpId="0" animBg="1"/>
      <p:bldP spid="624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5"/>
          <p:cNvPicPr>
            <a:picLocks noChangeAspect="1" noChangeArrowheads="1"/>
          </p:cNvPicPr>
          <p:nvPr/>
        </p:nvPicPr>
        <p:blipFill>
          <a:blip r:embed="rId2">
            <a:extLst>
              <a:ext uri="{28A0092B-C50C-407E-A947-70E740481C1C}">
                <a14:useLocalDpi xmlns:a14="http://schemas.microsoft.com/office/drawing/2010/main" val="0"/>
              </a:ext>
            </a:extLst>
          </a:blip>
          <a:srcRect l="3279" t="3760" r="1639" b="13878"/>
          <a:stretch>
            <a:fillRect/>
          </a:stretch>
        </p:blipFill>
        <p:spPr bwMode="auto">
          <a:xfrm>
            <a:off x="2362200" y="381000"/>
            <a:ext cx="3657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5"/>
          <p:cNvSpPr txBox="1">
            <a:spLocks noChangeArrowheads="1"/>
          </p:cNvSpPr>
          <p:nvPr/>
        </p:nvSpPr>
        <p:spPr bwMode="auto">
          <a:xfrm>
            <a:off x="838200" y="3251200"/>
            <a:ext cx="7543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dirty="0">
                <a:solidFill>
                  <a:srgbClr val="FF0000"/>
                </a:solidFill>
                <a:latin typeface="Times New Roman" pitchFamily="18" charset="0"/>
                <a:cs typeface="Times New Roman" pitchFamily="18" charset="0"/>
              </a:rPr>
              <a:t>Bạn Kiên:</a:t>
            </a:r>
            <a:r>
              <a:rPr lang="en-US" sz="2400" dirty="0">
                <a:solidFill>
                  <a:schemeClr val="hlink"/>
                </a:solidFill>
                <a:latin typeface="Times New Roman" pitchFamily="18" charset="0"/>
                <a:cs typeface="Times New Roman" pitchFamily="18" charset="0"/>
              </a:rPr>
              <a:t> Cậu dùng loại kính gì hứng ánh sáng mặt trời mà lại đốt cháy miếng giấy trên sân như vậy ?</a:t>
            </a:r>
          </a:p>
          <a:p>
            <a:pPr algn="just">
              <a:spcBef>
                <a:spcPct val="50000"/>
              </a:spcBef>
            </a:pPr>
            <a:r>
              <a:rPr lang="en-US" sz="2400" dirty="0">
                <a:solidFill>
                  <a:srgbClr val="FF0000"/>
                </a:solidFill>
                <a:latin typeface="Times New Roman" pitchFamily="18" charset="0"/>
                <a:cs typeface="Times New Roman" pitchFamily="18" charset="0"/>
              </a:rPr>
              <a:t>Bạn Long:</a:t>
            </a:r>
            <a:r>
              <a:rPr lang="en-US" sz="2400" dirty="0">
                <a:solidFill>
                  <a:schemeClr val="hlink"/>
                </a:solidFill>
                <a:latin typeface="Times New Roman" pitchFamily="18" charset="0"/>
                <a:cs typeface="Times New Roman" pitchFamily="18" charset="0"/>
              </a:rPr>
              <a:t> Anh tớ bảo đó là thấu kính hội tụ.</a:t>
            </a:r>
          </a:p>
          <a:p>
            <a:pPr algn="just">
              <a:spcBef>
                <a:spcPct val="50000"/>
              </a:spcBef>
            </a:pPr>
            <a:r>
              <a:rPr lang="en-US" sz="2400" dirty="0">
                <a:solidFill>
                  <a:srgbClr val="FF0000"/>
                </a:solidFill>
                <a:latin typeface="Times New Roman" pitchFamily="18" charset="0"/>
                <a:cs typeface="Times New Roman" pitchFamily="18" charset="0"/>
              </a:rPr>
              <a:t>Bạn Kiên:</a:t>
            </a:r>
            <a:r>
              <a:rPr lang="en-US" sz="2400" dirty="0">
                <a:solidFill>
                  <a:schemeClr val="hlink"/>
                </a:solidFill>
                <a:latin typeface="Times New Roman" pitchFamily="18" charset="0"/>
                <a:cs typeface="Times New Roman" pitchFamily="18" charset="0"/>
              </a:rPr>
              <a:t> Thấu kính hội tụ là gì?</a:t>
            </a:r>
          </a:p>
        </p:txBody>
      </p:sp>
    </p:spTree>
    <p:extLst>
      <p:ext uri="{BB962C8B-B14F-4D97-AF65-F5344CB8AC3E}">
        <p14:creationId xmlns:p14="http://schemas.microsoft.com/office/powerpoint/2010/main" val="1521713656"/>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5125">
                                            <p:txEl>
                                              <p:pRg st="0" end="0"/>
                                            </p:txEl>
                                          </p:spTgt>
                                        </p:tgtEl>
                                        <p:attrNameLst>
                                          <p:attrName>style.visibility</p:attrName>
                                        </p:attrNameLst>
                                      </p:cBhvr>
                                      <p:to>
                                        <p:strVal val="visible"/>
                                      </p:to>
                                    </p:set>
                                    <p:anim calcmode="discrete" valueType="clr">
                                      <p:cBhvr override="childStyle">
                                        <p:cTn id="7" dur="80"/>
                                        <p:tgtEl>
                                          <p:spTgt spid="512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12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5125">
                                            <p:txEl>
                                              <p:pRg st="1" end="1"/>
                                            </p:txEl>
                                          </p:spTgt>
                                        </p:tgtEl>
                                        <p:attrNameLst>
                                          <p:attrName>style.visibility</p:attrName>
                                        </p:attrNameLst>
                                      </p:cBhvr>
                                      <p:to>
                                        <p:strVal val="visible"/>
                                      </p:to>
                                    </p:set>
                                    <p:anim calcmode="discrete" valueType="clr">
                                      <p:cBhvr override="childStyle">
                                        <p:cTn id="14" dur="80"/>
                                        <p:tgtEl>
                                          <p:spTgt spid="512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12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5125">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5125">
                                            <p:txEl>
                                              <p:pRg st="2" end="2"/>
                                            </p:txEl>
                                          </p:spTgt>
                                        </p:tgtEl>
                                        <p:attrNameLst>
                                          <p:attrName>style.visibility</p:attrName>
                                        </p:attrNameLst>
                                      </p:cBhvr>
                                      <p:to>
                                        <p:strVal val="visible"/>
                                      </p:to>
                                    </p:set>
                                    <p:anim calcmode="discrete" valueType="clr">
                                      <p:cBhvr override="childStyle">
                                        <p:cTn id="21" dur="80"/>
                                        <p:tgtEl>
                                          <p:spTgt spid="512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125">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5125">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junbu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39" name="Text Box 3"/>
          <p:cNvSpPr txBox="1">
            <a:spLocks noChangeArrowheads="1"/>
          </p:cNvSpPr>
          <p:nvPr/>
        </p:nvSpPr>
        <p:spPr bwMode="auto">
          <a:xfrm>
            <a:off x="403225" y="2097088"/>
            <a:ext cx="80295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3200" b="1" i="1">
                <a:solidFill>
                  <a:srgbClr val="FF3300"/>
                </a:solidFill>
                <a:cs typeface="Arial" charset="0"/>
              </a:rPr>
              <a:t>Xin chân thành cảm ơn các thầy cô giáo </a:t>
            </a:r>
          </a:p>
          <a:p>
            <a:pPr algn="ctr" eaLnBrk="1" hangingPunct="1"/>
            <a:r>
              <a:rPr lang="en-US" sz="3200" b="1" i="1">
                <a:solidFill>
                  <a:srgbClr val="FF3300"/>
                </a:solidFill>
                <a:cs typeface="Arial" charset="0"/>
              </a:rPr>
              <a:t>     cùng toàn thể các em học sinh!</a:t>
            </a:r>
          </a:p>
        </p:txBody>
      </p:sp>
      <p:pic>
        <p:nvPicPr>
          <p:cNvPr id="142340" name="Picture 4" descr="Picture3"/>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4800600"/>
            <a:ext cx="107315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312841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nodeType="clickEffect">
                                  <p:stCondLst>
                                    <p:cond delay="0"/>
                                  </p:stCondLst>
                                  <p:childTnLst>
                                    <p:set>
                                      <p:cBhvr>
                                        <p:cTn id="6" dur="1" fill="hold">
                                          <p:stCondLst>
                                            <p:cond delay="0"/>
                                          </p:stCondLst>
                                        </p:cTn>
                                        <p:tgtEl>
                                          <p:spTgt spid="142339">
                                            <p:txEl>
                                              <p:pRg st="0" end="0"/>
                                            </p:txEl>
                                          </p:spTgt>
                                        </p:tgtEl>
                                        <p:attrNameLst>
                                          <p:attrName>style.visibility</p:attrName>
                                        </p:attrNameLst>
                                      </p:cBhvr>
                                      <p:to>
                                        <p:strVal val="visible"/>
                                      </p:to>
                                    </p:set>
                                    <p:anim calcmode="lin" valueType="num">
                                      <p:cBhvr>
                                        <p:cTn id="7" dur="5000" fill="hold"/>
                                        <p:tgtEl>
                                          <p:spTgt spid="142339">
                                            <p:txEl>
                                              <p:pRg st="0" end="0"/>
                                            </p:txEl>
                                          </p:spTgt>
                                        </p:tgtEl>
                                        <p:attrNameLst>
                                          <p:attrName>ppt_w</p:attrName>
                                        </p:attrNameLst>
                                      </p:cBhvr>
                                      <p:tavLst>
                                        <p:tav tm="0" fmla="#ppt_w*sin(2.5*pi*$)">
                                          <p:val>
                                            <p:fltVal val="0"/>
                                          </p:val>
                                        </p:tav>
                                        <p:tav tm="100000">
                                          <p:val>
                                            <p:fltVal val="1"/>
                                          </p:val>
                                        </p:tav>
                                      </p:tavLst>
                                    </p:anim>
                                    <p:anim calcmode="lin" valueType="num">
                                      <p:cBhvr>
                                        <p:cTn id="8" dur="5000" fill="hold"/>
                                        <p:tgtEl>
                                          <p:spTgt spid="142339">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drumroll.wav"/>
                                        </p:tgtEl>
                                      </p:cMediaNode>
                                    </p:audio>
                                  </p:subTnLst>
                                </p:cTn>
                              </p:par>
                              <p:par>
                                <p:cTn id="9" presetID="19" presetClass="entr" presetSubtype="10" fill="hold" nodeType="withEffect">
                                  <p:stCondLst>
                                    <p:cond delay="400"/>
                                  </p:stCondLst>
                                  <p:childTnLst>
                                    <p:set>
                                      <p:cBhvr>
                                        <p:cTn id="10" dur="1" fill="hold">
                                          <p:stCondLst>
                                            <p:cond delay="0"/>
                                          </p:stCondLst>
                                        </p:cTn>
                                        <p:tgtEl>
                                          <p:spTgt spid="142339">
                                            <p:txEl>
                                              <p:pRg st="1" end="1"/>
                                            </p:txEl>
                                          </p:spTgt>
                                        </p:tgtEl>
                                        <p:attrNameLst>
                                          <p:attrName>style.visibility</p:attrName>
                                        </p:attrNameLst>
                                      </p:cBhvr>
                                      <p:to>
                                        <p:strVal val="visible"/>
                                      </p:to>
                                    </p:set>
                                    <p:anim calcmode="lin" valueType="num">
                                      <p:cBhvr>
                                        <p:cTn id="11" dur="5000" fill="hold"/>
                                        <p:tgtEl>
                                          <p:spTgt spid="142339">
                                            <p:txEl>
                                              <p:pRg st="1" end="1"/>
                                            </p:txEl>
                                          </p:spTgt>
                                        </p:tgtEl>
                                        <p:attrNameLst>
                                          <p:attrName>ppt_w</p:attrName>
                                        </p:attrNameLst>
                                      </p:cBhvr>
                                      <p:tavLst>
                                        <p:tav tm="0" fmla="#ppt_w*sin(2.5*pi*$)">
                                          <p:val>
                                            <p:fltVal val="0"/>
                                          </p:val>
                                        </p:tav>
                                        <p:tav tm="100000">
                                          <p:val>
                                            <p:fltVal val="1"/>
                                          </p:val>
                                        </p:tav>
                                      </p:tavLst>
                                    </p:anim>
                                    <p:anim calcmode="lin" valueType="num">
                                      <p:cBhvr>
                                        <p:cTn id="12" dur="5000" fill="hold"/>
                                        <p:tgtEl>
                                          <p:spTgt spid="142339">
                                            <p:txEl>
                                              <p:pRg st="1" end="1"/>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drumroll.wav"/>
                                        </p:tgtEl>
                                      </p:cMediaNode>
                                    </p:audio>
                                  </p:subTnLst>
                                </p:cTn>
                              </p:par>
                              <p:par>
                                <p:cTn id="13" presetID="20" presetClass="entr" presetSubtype="0" fill="hold" nodeType="withEffect">
                                  <p:stCondLst>
                                    <p:cond delay="0"/>
                                  </p:stCondLst>
                                  <p:childTnLst>
                                    <p:set>
                                      <p:cBhvr>
                                        <p:cTn id="14" dur="1" fill="hold">
                                          <p:stCondLst>
                                            <p:cond delay="0"/>
                                          </p:stCondLst>
                                        </p:cTn>
                                        <p:tgtEl>
                                          <p:spTgt spid="142340"/>
                                        </p:tgtEl>
                                        <p:attrNameLst>
                                          <p:attrName>style.visibility</p:attrName>
                                        </p:attrNameLst>
                                      </p:cBhvr>
                                      <p:to>
                                        <p:strVal val="visible"/>
                                      </p:to>
                                    </p:set>
                                    <p:animEffect transition="in" filter="wedge">
                                      <p:cBhvr>
                                        <p:cTn id="15" dur="1000"/>
                                        <p:tgtEl>
                                          <p:spTgt spid="142340"/>
                                        </p:tgtEl>
                                      </p:cBhvr>
                                    </p:animEffect>
                                  </p:childTnLst>
                                  <p:subTnLst>
                                    <p:audio>
                                      <p:cMediaNode>
                                        <p:cTn display="0" masterRel="sameClick">
                                          <p:stCondLst>
                                            <p:cond evt="begin" delay="0">
                                              <p:tn val="13"/>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q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 Box 3"/>
          <p:cNvSpPr txBox="1">
            <a:spLocks noChangeArrowheads="1"/>
          </p:cNvSpPr>
          <p:nvPr/>
        </p:nvSpPr>
        <p:spPr bwMode="auto">
          <a:xfrm>
            <a:off x="0" y="0"/>
            <a:ext cx="2743200" cy="914400"/>
          </a:xfrm>
          <a:prstGeom prst="rect">
            <a:avLst/>
          </a:prstGeom>
          <a:noFill/>
          <a:ln>
            <a:noFill/>
          </a:ln>
          <a:effectLs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defRPr/>
            </a:pPr>
            <a:r>
              <a:rPr lang="en-US" sz="5400" b="1" dirty="0" smtClean="0">
                <a:solidFill>
                  <a:srgbClr val="0000FF"/>
                </a:solidFill>
                <a:effectLst>
                  <a:outerShdw blurRad="38100" dist="38100" dir="2700000" algn="tl">
                    <a:srgbClr val="C0C0C0"/>
                  </a:outerShdw>
                </a:effectLst>
                <a:latin typeface="Times New Roman" pitchFamily="18" charset="0"/>
              </a:rPr>
              <a:t>Tiết 45</a:t>
            </a:r>
          </a:p>
        </p:txBody>
      </p:sp>
      <p:sp>
        <p:nvSpPr>
          <p:cNvPr id="4100" name="WordArt 5"/>
          <p:cNvSpPr>
            <a:spLocks noChangeArrowheads="1" noChangeShapeType="1" noTextEdit="1"/>
          </p:cNvSpPr>
          <p:nvPr/>
        </p:nvSpPr>
        <p:spPr bwMode="auto">
          <a:xfrm>
            <a:off x="304800" y="914400"/>
            <a:ext cx="8382000" cy="32004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b="1" kern="10" dirty="0" smtClean="0">
                <a:solidFill>
                  <a:schemeClr val="bg1"/>
                </a:solidFill>
                <a:latin typeface="Times New Roman"/>
                <a:cs typeface="Times New Roman"/>
              </a:rPr>
              <a:t>Chủ đề: Thấu kính</a:t>
            </a:r>
          </a:p>
          <a:p>
            <a:pPr algn="ctr"/>
            <a:r>
              <a:rPr lang="en-US" sz="3600" b="1" kern="10" dirty="0" smtClean="0">
                <a:solidFill>
                  <a:schemeClr val="bg1"/>
                </a:solidFill>
                <a:latin typeface="Times New Roman"/>
                <a:cs typeface="Times New Roman"/>
              </a:rPr>
              <a:t>T1: Thấu kính hội tụ</a:t>
            </a:r>
            <a:endParaRPr lang="vi-VN" sz="3600" b="1" kern="10" dirty="0">
              <a:solidFill>
                <a:schemeClr val="bg1"/>
              </a:solidFill>
              <a:latin typeface="Times New Roman"/>
              <a:cs typeface="Times New Roman"/>
            </a:endParaRPr>
          </a:p>
          <a:p>
            <a:pPr algn="ctr"/>
            <a:endParaRPr lang="en-US" sz="3600" b="1" kern="10" dirty="0">
              <a:solidFill>
                <a:schemeClr val="bg1"/>
              </a:solidFill>
              <a:latin typeface="Times New Roman"/>
              <a:cs typeface="Times New Roman"/>
            </a:endParaRPr>
          </a:p>
        </p:txBody>
      </p:sp>
      <p:pic>
        <p:nvPicPr>
          <p:cNvPr id="94214" name="Picture 6" descr="viet3"/>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00600"/>
            <a:ext cx="11430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5" name="Text Box 7" descr="Oak"/>
          <p:cNvSpPr txBox="1">
            <a:spLocks noChangeArrowheads="1"/>
          </p:cNvSpPr>
          <p:nvPr/>
        </p:nvSpPr>
        <p:spPr bwMode="auto">
          <a:xfrm>
            <a:off x="3505200" y="5029200"/>
            <a:ext cx="1828800" cy="701675"/>
          </a:xfrm>
          <a:prstGeom prst="rect">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4000" b="1">
                <a:solidFill>
                  <a:srgbClr val="0000FF"/>
                </a:solidFill>
                <a:latin typeface="Times New Roman" pitchFamily="18" charset="0"/>
              </a:rPr>
              <a:t>Ghi bài</a:t>
            </a:r>
          </a:p>
        </p:txBody>
      </p:sp>
    </p:spTree>
    <p:extLst>
      <p:ext uri="{BB962C8B-B14F-4D97-AF65-F5344CB8AC3E}">
        <p14:creationId xmlns:p14="http://schemas.microsoft.com/office/powerpoint/2010/main" val="34714369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4215"/>
                                        </p:tgtEl>
                                        <p:attrNameLst>
                                          <p:attrName>style.visibility</p:attrName>
                                        </p:attrNameLst>
                                      </p:cBhvr>
                                      <p:to>
                                        <p:strVal val="visible"/>
                                      </p:to>
                                    </p:set>
                                    <p:animEffect transition="in" filter="diamond(in)">
                                      <p:cBhvr>
                                        <p:cTn id="7" dur="2000"/>
                                        <p:tgtEl>
                                          <p:spTgt spid="94215"/>
                                        </p:tgtEl>
                                      </p:cBhvr>
                                    </p:animEffect>
                                  </p:childTnLst>
                                </p:cTn>
                              </p:par>
                              <p:par>
                                <p:cTn id="8" presetID="8" presetClass="entr" presetSubtype="16" fill="hold" nodeType="withEffect">
                                  <p:stCondLst>
                                    <p:cond delay="0"/>
                                  </p:stCondLst>
                                  <p:childTnLst>
                                    <p:set>
                                      <p:cBhvr>
                                        <p:cTn id="9" dur="1" fill="hold">
                                          <p:stCondLst>
                                            <p:cond delay="0"/>
                                          </p:stCondLst>
                                        </p:cTn>
                                        <p:tgtEl>
                                          <p:spTgt spid="94214"/>
                                        </p:tgtEl>
                                        <p:attrNameLst>
                                          <p:attrName>style.visibility</p:attrName>
                                        </p:attrNameLst>
                                      </p:cBhvr>
                                      <p:to>
                                        <p:strVal val="visible"/>
                                      </p:to>
                                    </p:set>
                                    <p:animEffect transition="in" filter="diamond(in)">
                                      <p:cBhvr>
                                        <p:cTn id="10" dur="2000"/>
                                        <p:tgtEl>
                                          <p:spTgt spid="94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dirty="0" smtClean="0">
                <a:solidFill>
                  <a:srgbClr val="FF0000"/>
                </a:solidFill>
                <a:latin typeface="Times New Roman" pitchFamily="18" charset="0"/>
                <a:cs typeface="Times New Roman" pitchFamily="18" charset="0"/>
              </a:rPr>
              <a:t>BUỔI 1</a:t>
            </a:r>
            <a:r>
              <a:rPr lang="en-US" sz="2400" b="1" dirty="0" smtClean="0">
                <a:solidFill>
                  <a:srgbClr val="FF0000"/>
                </a:solidFill>
                <a:latin typeface=".VnTimeH" pitchFamily="34" charset="0"/>
              </a:rPr>
              <a:t>: thÊu kÝnh héi tô</a:t>
            </a:r>
            <a:endParaRPr lang="en-US" sz="2400" b="1" dirty="0">
              <a:solidFill>
                <a:srgbClr val="FF0000"/>
              </a:solidFill>
              <a:latin typeface=".VnTimeH" pitchFamily="34" charset="0"/>
            </a:endParaRPr>
          </a:p>
        </p:txBody>
      </p:sp>
      <p:cxnSp>
        <p:nvCxnSpPr>
          <p:cNvPr id="7" name="Straight Connector 6"/>
          <p:cNvCxnSpPr>
            <a:cxnSpLocks noChangeShapeType="1"/>
          </p:cNvCxnSpPr>
          <p:nvPr/>
        </p:nvCxnSpPr>
        <p:spPr bwMode="auto">
          <a:xfrm rot="5400000">
            <a:off x="1378744" y="3694906"/>
            <a:ext cx="6324600" cy="1588"/>
          </a:xfrm>
          <a:prstGeom prst="line">
            <a:avLst/>
          </a:prstGeom>
          <a:noFill/>
          <a:ln w="38100" algn="ctr">
            <a:solidFill>
              <a:srgbClr val="0033CC"/>
            </a:solidFill>
            <a:round/>
            <a:headEnd/>
            <a:tailEnd/>
          </a:ln>
          <a:extLst>
            <a:ext uri="{909E8E84-426E-40DD-AFC4-6F175D3DCCD1}">
              <a14:hiddenFill xmlns:a14="http://schemas.microsoft.com/office/drawing/2010/main">
                <a:noFill/>
              </a14:hiddenFill>
            </a:ext>
          </a:extLst>
        </p:spPr>
      </p:cxnSp>
      <p:sp>
        <p:nvSpPr>
          <p:cNvPr id="3076" name="Text Box 12" descr="Canvas"/>
          <p:cNvSpPr txBox="1">
            <a:spLocks noChangeArrowheads="1"/>
          </p:cNvSpPr>
          <p:nvPr/>
        </p:nvSpPr>
        <p:spPr bwMode="auto">
          <a:xfrm>
            <a:off x="0" y="609600"/>
            <a:ext cx="4876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b="1" u="sng">
                <a:solidFill>
                  <a:srgbClr val="FF0000"/>
                </a:solidFill>
                <a:latin typeface=".VnTimeH" pitchFamily="34" charset="0"/>
              </a:rPr>
              <a:t>I. §Æc ®iÓm cña thÊu kÝnh  HéI Tô</a:t>
            </a:r>
          </a:p>
        </p:txBody>
      </p:sp>
      <p:sp>
        <p:nvSpPr>
          <p:cNvPr id="3077" name="TextBox 31"/>
          <p:cNvSpPr txBox="1">
            <a:spLocks noChangeArrowheads="1"/>
          </p:cNvSpPr>
          <p:nvPr/>
        </p:nvSpPr>
        <p:spPr bwMode="auto">
          <a:xfrm>
            <a:off x="152400" y="914400"/>
            <a:ext cx="1657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u="sng">
                <a:solidFill>
                  <a:srgbClr val="FF0000"/>
                </a:solidFill>
                <a:latin typeface=".VnArial" pitchFamily="34" charset="0"/>
              </a:rPr>
              <a:t>1. ThÝ nghiÖm</a:t>
            </a:r>
          </a:p>
        </p:txBody>
      </p:sp>
      <p:sp>
        <p:nvSpPr>
          <p:cNvPr id="6151" name="Rectangle 1"/>
          <p:cNvSpPr>
            <a:spLocks noChangeArrowheads="1"/>
          </p:cNvSpPr>
          <p:nvPr/>
        </p:nvSpPr>
        <p:spPr bwMode="auto">
          <a:xfrm>
            <a:off x="0" y="1282700"/>
            <a:ext cx="4572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50000"/>
              </a:spcBef>
            </a:pPr>
            <a:r>
              <a:rPr lang="en-US" sz="2000" b="1" dirty="0">
                <a:solidFill>
                  <a:schemeClr val="hlink"/>
                </a:solidFill>
                <a:latin typeface="Times New Roman" pitchFamily="18" charset="0"/>
                <a:cs typeface="Times New Roman" pitchFamily="18" charset="0"/>
              </a:rPr>
              <a:t>Bố trí thí nghiệm như hình 42.2, trong đó chiếu chùm sáng tới song song theo phương vuông góc với mặt một thấu kính hội tụ.</a:t>
            </a:r>
          </a:p>
        </p:txBody>
      </p:sp>
      <p:grpSp>
        <p:nvGrpSpPr>
          <p:cNvPr id="6153" name="Group 9"/>
          <p:cNvGrpSpPr>
            <a:grpSpLocks/>
          </p:cNvGrpSpPr>
          <p:nvPr/>
        </p:nvGrpSpPr>
        <p:grpSpPr bwMode="auto">
          <a:xfrm>
            <a:off x="0" y="3441700"/>
            <a:ext cx="4495800" cy="1676400"/>
            <a:chOff x="3220" y="1178"/>
            <a:chExt cx="2197" cy="716"/>
          </a:xfrm>
        </p:grpSpPr>
        <p:grpSp>
          <p:nvGrpSpPr>
            <p:cNvPr id="6154" name="Group 10"/>
            <p:cNvGrpSpPr>
              <a:grpSpLocks/>
            </p:cNvGrpSpPr>
            <p:nvPr/>
          </p:nvGrpSpPr>
          <p:grpSpPr bwMode="auto">
            <a:xfrm>
              <a:off x="3220" y="1690"/>
              <a:ext cx="1776" cy="204"/>
              <a:chOff x="908" y="2251"/>
              <a:chExt cx="3950" cy="387"/>
            </a:xfrm>
          </p:grpSpPr>
          <p:sp>
            <p:nvSpPr>
              <p:cNvPr id="6155" name="AutoShape 11"/>
              <p:cNvSpPr>
                <a:spLocks noChangeArrowheads="1"/>
              </p:cNvSpPr>
              <p:nvPr/>
            </p:nvSpPr>
            <p:spPr bwMode="auto">
              <a:xfrm flipV="1">
                <a:off x="908" y="2396"/>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33CCCC"/>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6156" name="Group 12"/>
              <p:cNvGrpSpPr>
                <a:grpSpLocks/>
              </p:cNvGrpSpPr>
              <p:nvPr/>
            </p:nvGrpSpPr>
            <p:grpSpPr bwMode="auto">
              <a:xfrm>
                <a:off x="1134" y="2251"/>
                <a:ext cx="3515" cy="275"/>
                <a:chOff x="1134" y="1431"/>
                <a:chExt cx="3352" cy="275"/>
              </a:xfrm>
            </p:grpSpPr>
            <p:sp>
              <p:nvSpPr>
                <p:cNvPr id="6157" name="Rectangle 13"/>
                <p:cNvSpPr>
                  <a:spLocks noChangeArrowheads="1"/>
                </p:cNvSpPr>
                <p:nvPr/>
              </p:nvSpPr>
              <p:spPr bwMode="auto">
                <a:xfrm>
                  <a:off x="1134" y="1593"/>
                  <a:ext cx="3311" cy="113"/>
                </a:xfrm>
                <a:prstGeom prst="rect">
                  <a:avLst/>
                </a:prstGeom>
                <a:solidFill>
                  <a:srgbClr val="33CCCC"/>
                </a:solidFill>
                <a:ln w="9525">
                  <a:miter lim="800000"/>
                  <a:headEnd/>
                  <a:tailEnd/>
                </a:ln>
                <a:effectLst/>
                <a:scene3d>
                  <a:camera prst="legacyObliqueTopRight"/>
                  <a:lightRig rig="legacyFlat3" dir="b"/>
                </a:scene3d>
                <a:sp3d extrusionH="2778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58" name="Rectangle 14"/>
                <p:cNvSpPr>
                  <a:spLocks noChangeArrowheads="1"/>
                </p:cNvSpPr>
                <p:nvPr/>
              </p:nvSpPr>
              <p:spPr bwMode="auto">
                <a:xfrm>
                  <a:off x="1175" y="1431"/>
                  <a:ext cx="3311" cy="113"/>
                </a:xfrm>
                <a:prstGeom prst="rect">
                  <a:avLst/>
                </a:prstGeom>
                <a:solidFill>
                  <a:srgbClr val="33CCCC"/>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59" name="Rectangle 15"/>
                <p:cNvSpPr>
                  <a:spLocks noChangeArrowheads="1"/>
                </p:cNvSpPr>
                <p:nvPr/>
              </p:nvSpPr>
              <p:spPr bwMode="auto">
                <a:xfrm>
                  <a:off x="1134" y="1488"/>
                  <a:ext cx="3311" cy="113"/>
                </a:xfrm>
                <a:prstGeom prst="rect">
                  <a:avLst/>
                </a:prstGeom>
                <a:solidFill>
                  <a:srgbClr val="33CCCC"/>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6160" name="AutoShape 16"/>
              <p:cNvSpPr>
                <a:spLocks noChangeArrowheads="1"/>
              </p:cNvSpPr>
              <p:nvPr/>
            </p:nvSpPr>
            <p:spPr bwMode="auto">
              <a:xfrm flipV="1">
                <a:off x="4359" y="2411"/>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33CCCC"/>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6161" name="Group 17"/>
            <p:cNvGrpSpPr>
              <a:grpSpLocks/>
            </p:cNvGrpSpPr>
            <p:nvPr/>
          </p:nvGrpSpPr>
          <p:grpSpPr bwMode="auto">
            <a:xfrm>
              <a:off x="3913" y="1541"/>
              <a:ext cx="31" cy="187"/>
              <a:chOff x="2624" y="1955"/>
              <a:chExt cx="69" cy="354"/>
            </a:xfrm>
          </p:grpSpPr>
          <p:sp>
            <p:nvSpPr>
              <p:cNvPr id="6162" name="Oval 18"/>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63" name="Oval 19"/>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6164" name="Group 20"/>
            <p:cNvGrpSpPr>
              <a:grpSpLocks/>
            </p:cNvGrpSpPr>
            <p:nvPr/>
          </p:nvGrpSpPr>
          <p:grpSpPr bwMode="auto">
            <a:xfrm>
              <a:off x="3898" y="1178"/>
              <a:ext cx="111" cy="295"/>
              <a:chOff x="1973" y="1117"/>
              <a:chExt cx="408" cy="748"/>
            </a:xfrm>
          </p:grpSpPr>
          <p:sp>
            <p:nvSpPr>
              <p:cNvPr id="6165" name="Oval 21"/>
              <p:cNvSpPr>
                <a:spLocks noChangeArrowheads="1"/>
              </p:cNvSpPr>
              <p:nvPr/>
            </p:nvSpPr>
            <p:spPr bwMode="auto">
              <a:xfrm>
                <a:off x="1973" y="1117"/>
                <a:ext cx="408" cy="748"/>
              </a:xfrm>
              <a:prstGeom prst="ellipse">
                <a:avLst/>
              </a:prstGeom>
              <a:noFill/>
              <a:ln w="76200">
                <a:solidFill>
                  <a:schemeClr val="tx1"/>
                </a:solidFill>
                <a:round/>
                <a:headEnd/>
                <a:tailEnd/>
              </a:ln>
              <a:effectLst/>
              <a:scene3d>
                <a:camera prst="legacyObliqueBottomRight">
                  <a:rot lat="20699999" lon="18000000" rev="0"/>
                </a:camera>
                <a:lightRig rig="legacyFlat3" dir="b"/>
              </a:scene3d>
              <a:sp3d extrusionH="1254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66" name="Oval 22"/>
              <p:cNvSpPr>
                <a:spLocks noChangeArrowheads="1"/>
              </p:cNvSpPr>
              <p:nvPr/>
            </p:nvSpPr>
            <p:spPr bwMode="auto">
              <a:xfrm>
                <a:off x="1973" y="1169"/>
                <a:ext cx="318" cy="680"/>
              </a:xfrm>
              <a:prstGeom prst="ellipse">
                <a:avLst/>
              </a:prstGeom>
              <a:gradFill rotWithShape="1">
                <a:gsLst>
                  <a:gs pos="0">
                    <a:srgbClr val="C0C0C0"/>
                  </a:gs>
                  <a:gs pos="100000">
                    <a:schemeClr val="bg1"/>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67" name="Group 23"/>
            <p:cNvGrpSpPr>
              <a:grpSpLocks/>
            </p:cNvGrpSpPr>
            <p:nvPr/>
          </p:nvGrpSpPr>
          <p:grpSpPr bwMode="auto">
            <a:xfrm>
              <a:off x="3372" y="1204"/>
              <a:ext cx="287" cy="517"/>
              <a:chOff x="1197" y="1324"/>
              <a:chExt cx="637" cy="979"/>
            </a:xfrm>
          </p:grpSpPr>
          <p:grpSp>
            <p:nvGrpSpPr>
              <p:cNvPr id="6168" name="Group 24"/>
              <p:cNvGrpSpPr>
                <a:grpSpLocks/>
              </p:cNvGrpSpPr>
              <p:nvPr/>
            </p:nvGrpSpPr>
            <p:grpSpPr bwMode="auto">
              <a:xfrm>
                <a:off x="1474" y="1949"/>
                <a:ext cx="69" cy="354"/>
                <a:chOff x="2624" y="1955"/>
                <a:chExt cx="69" cy="354"/>
              </a:xfrm>
            </p:grpSpPr>
            <p:sp>
              <p:nvSpPr>
                <p:cNvPr id="6169" name="Oval 25"/>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70" name="Oval 26"/>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6171" name="Rectangle 27"/>
              <p:cNvSpPr>
                <a:spLocks noChangeArrowheads="1"/>
              </p:cNvSpPr>
              <p:nvPr/>
            </p:nvSpPr>
            <p:spPr bwMode="auto">
              <a:xfrm>
                <a:off x="1197" y="1324"/>
                <a:ext cx="637" cy="496"/>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72" name="Group 28"/>
            <p:cNvGrpSpPr>
              <a:grpSpLocks/>
            </p:cNvGrpSpPr>
            <p:nvPr/>
          </p:nvGrpSpPr>
          <p:grpSpPr bwMode="auto">
            <a:xfrm>
              <a:off x="4224" y="1200"/>
              <a:ext cx="287" cy="517"/>
              <a:chOff x="1197" y="1324"/>
              <a:chExt cx="637" cy="979"/>
            </a:xfrm>
          </p:grpSpPr>
          <p:grpSp>
            <p:nvGrpSpPr>
              <p:cNvPr id="6173" name="Group 29"/>
              <p:cNvGrpSpPr>
                <a:grpSpLocks/>
              </p:cNvGrpSpPr>
              <p:nvPr/>
            </p:nvGrpSpPr>
            <p:grpSpPr bwMode="auto">
              <a:xfrm>
                <a:off x="1474" y="1949"/>
                <a:ext cx="69" cy="354"/>
                <a:chOff x="2624" y="1955"/>
                <a:chExt cx="69" cy="354"/>
              </a:xfrm>
            </p:grpSpPr>
            <p:sp>
              <p:nvSpPr>
                <p:cNvPr id="6174" name="Oval 30"/>
                <p:cNvSpPr>
                  <a:spLocks noChangeArrowheads="1"/>
                </p:cNvSpPr>
                <p:nvPr/>
              </p:nvSpPr>
              <p:spPr bwMode="auto">
                <a:xfrm>
                  <a:off x="2624" y="2264"/>
                  <a:ext cx="69" cy="45"/>
                </a:xfrm>
                <a:prstGeom prst="ellipse">
                  <a:avLst/>
                </a:prstGeom>
                <a:solidFill>
                  <a:srgbClr val="C0C0C0"/>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75" name="Oval 31"/>
                <p:cNvSpPr>
                  <a:spLocks noChangeArrowheads="1"/>
                </p:cNvSpPr>
                <p:nvPr/>
              </p:nvSpPr>
              <p:spPr bwMode="auto">
                <a:xfrm>
                  <a:off x="2644" y="1955"/>
                  <a:ext cx="45" cy="23"/>
                </a:xfrm>
                <a:prstGeom prst="ellipse">
                  <a:avLst/>
                </a:prstGeom>
                <a:solidFill>
                  <a:srgbClr val="C0C0C0"/>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6176" name="Rectangle 32"/>
              <p:cNvSpPr>
                <a:spLocks noChangeArrowheads="1"/>
              </p:cNvSpPr>
              <p:nvPr/>
            </p:nvSpPr>
            <p:spPr bwMode="auto">
              <a:xfrm>
                <a:off x="1197" y="1324"/>
                <a:ext cx="637" cy="496"/>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177" name="Group 33"/>
            <p:cNvGrpSpPr>
              <a:grpSpLocks/>
            </p:cNvGrpSpPr>
            <p:nvPr/>
          </p:nvGrpSpPr>
          <p:grpSpPr bwMode="auto">
            <a:xfrm>
              <a:off x="4803" y="1514"/>
              <a:ext cx="57" cy="210"/>
              <a:chOff x="4150" y="1911"/>
              <a:chExt cx="128" cy="397"/>
            </a:xfrm>
          </p:grpSpPr>
          <p:sp>
            <p:nvSpPr>
              <p:cNvPr id="6178" name="Oval 34"/>
              <p:cNvSpPr>
                <a:spLocks noChangeArrowheads="1"/>
              </p:cNvSpPr>
              <p:nvPr/>
            </p:nvSpPr>
            <p:spPr bwMode="auto">
              <a:xfrm>
                <a:off x="4150" y="2258"/>
                <a:ext cx="128" cy="50"/>
              </a:xfrm>
              <a:prstGeom prst="ellipse">
                <a:avLst/>
              </a:prstGeom>
              <a:solidFill>
                <a:schemeClr val="accent1"/>
              </a:solidFill>
              <a:ln w="9525">
                <a:round/>
                <a:headEnd/>
                <a:tailEnd/>
              </a:ln>
              <a:effectLst/>
              <a:scene3d>
                <a:camera prst="legacyObliqueTopRight">
                  <a:rot lat="3300000" lon="20999999" rev="0"/>
                </a:camera>
                <a:lightRig rig="legacyFlat3" dir="b"/>
              </a:scene3d>
              <a:sp3d extrusionH="5445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79" name="Oval 35"/>
              <p:cNvSpPr>
                <a:spLocks noChangeArrowheads="1"/>
              </p:cNvSpPr>
              <p:nvPr/>
            </p:nvSpPr>
            <p:spPr bwMode="auto">
              <a:xfrm>
                <a:off x="4187" y="1911"/>
                <a:ext cx="84" cy="26"/>
              </a:xfrm>
              <a:prstGeom prst="ellipse">
                <a:avLst/>
              </a:prstGeom>
              <a:solidFill>
                <a:schemeClr val="accent1"/>
              </a:solidFill>
              <a:ln w="9525">
                <a:round/>
                <a:headEnd/>
                <a:tailEnd/>
              </a:ln>
              <a:effectLst/>
              <a:scene3d>
                <a:camera prst="legacyObliqueTopRight">
                  <a:rot lat="5100000" lon="0" rev="0"/>
                </a:camera>
                <a:lightRig rig="legacyFlat3" dir="b"/>
              </a:scene3d>
              <a:sp3d extrusionH="2270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6180" name="Rectangle 36"/>
            <p:cNvSpPr>
              <a:spLocks noChangeArrowheads="1"/>
            </p:cNvSpPr>
            <p:nvPr/>
          </p:nvSpPr>
          <p:spPr bwMode="auto">
            <a:xfrm>
              <a:off x="4670" y="1283"/>
              <a:ext cx="348" cy="154"/>
            </a:xfrm>
            <a:prstGeom prst="rect">
              <a:avLst/>
            </a:prstGeom>
            <a:solidFill>
              <a:schemeClr val="bg1"/>
            </a:solidFill>
            <a:ln w="9525">
              <a:miter lim="800000"/>
              <a:headEnd/>
              <a:tailEnd/>
            </a:ln>
            <a:effectLst/>
            <a:scene3d>
              <a:camera prst="legacyObliqueTopLeft"/>
              <a:lightRig rig="legacyFlat3" dir="b"/>
            </a:scene3d>
            <a:sp3d extrusionH="3540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81" name="Rectangle 37"/>
            <p:cNvSpPr>
              <a:spLocks noChangeArrowheads="1"/>
            </p:cNvSpPr>
            <p:nvPr/>
          </p:nvSpPr>
          <p:spPr bwMode="auto">
            <a:xfrm>
              <a:off x="4741" y="1208"/>
              <a:ext cx="20" cy="5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2" name="Oval 38"/>
            <p:cNvSpPr>
              <a:spLocks noChangeArrowheads="1"/>
            </p:cNvSpPr>
            <p:nvPr/>
          </p:nvSpPr>
          <p:spPr bwMode="auto">
            <a:xfrm>
              <a:off x="4704" y="1200"/>
              <a:ext cx="10" cy="30"/>
            </a:xfrm>
            <a:prstGeom prst="ellipse">
              <a:avLst/>
            </a:prstGeom>
            <a:solidFill>
              <a:schemeClr val="accent1"/>
            </a:solidFill>
            <a:ln w="9525">
              <a:round/>
              <a:headEnd/>
              <a:tailEnd/>
            </a:ln>
            <a:effectLst/>
            <a:scene3d>
              <a:camera prst="legacyObliqueTopLeft">
                <a:rot lat="20699999" lon="4500000" rev="0"/>
              </a:camera>
              <a:lightRig rig="legacyFlat3" dir="b"/>
            </a:scene3d>
            <a:sp3d extrusionH="227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83" name="Oval 39"/>
            <p:cNvSpPr>
              <a:spLocks noChangeArrowheads="1"/>
            </p:cNvSpPr>
            <p:nvPr/>
          </p:nvSpPr>
          <p:spPr bwMode="auto">
            <a:xfrm>
              <a:off x="4634" y="1274"/>
              <a:ext cx="26" cy="31"/>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4" name="Oval 40"/>
            <p:cNvSpPr>
              <a:spLocks noChangeArrowheads="1"/>
            </p:cNvSpPr>
            <p:nvPr/>
          </p:nvSpPr>
          <p:spPr bwMode="auto">
            <a:xfrm>
              <a:off x="4632" y="1325"/>
              <a:ext cx="26" cy="31"/>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5" name="Oval 41"/>
            <p:cNvSpPr>
              <a:spLocks noChangeArrowheads="1"/>
            </p:cNvSpPr>
            <p:nvPr/>
          </p:nvSpPr>
          <p:spPr bwMode="auto">
            <a:xfrm>
              <a:off x="4632" y="1368"/>
              <a:ext cx="26" cy="31"/>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86" name="Freeform 42"/>
            <p:cNvSpPr>
              <a:spLocks/>
            </p:cNvSpPr>
            <p:nvPr/>
          </p:nvSpPr>
          <p:spPr bwMode="auto">
            <a:xfrm>
              <a:off x="5020" y="1369"/>
              <a:ext cx="397" cy="172"/>
            </a:xfrm>
            <a:custGeom>
              <a:avLst/>
              <a:gdLst>
                <a:gd name="T0" fmla="*/ 0 w 884"/>
                <a:gd name="T1" fmla="*/ 31 h 326"/>
                <a:gd name="T2" fmla="*/ 401 w 884"/>
                <a:gd name="T3" fmla="*/ 20 h 326"/>
                <a:gd name="T4" fmla="*/ 620 w 884"/>
                <a:gd name="T5" fmla="*/ 152 h 326"/>
                <a:gd name="T6" fmla="*/ 692 w 884"/>
                <a:gd name="T7" fmla="*/ 137 h 326"/>
                <a:gd name="T8" fmla="*/ 884 w 884"/>
                <a:gd name="T9" fmla="*/ 326 h 326"/>
              </a:gdLst>
              <a:ahLst/>
              <a:cxnLst>
                <a:cxn ang="0">
                  <a:pos x="T0" y="T1"/>
                </a:cxn>
                <a:cxn ang="0">
                  <a:pos x="T2" y="T3"/>
                </a:cxn>
                <a:cxn ang="0">
                  <a:pos x="T4" y="T5"/>
                </a:cxn>
                <a:cxn ang="0">
                  <a:pos x="T6" y="T7"/>
                </a:cxn>
                <a:cxn ang="0">
                  <a:pos x="T8" y="T9"/>
                </a:cxn>
              </a:cxnLst>
              <a:rect l="0" t="0" r="r" b="b"/>
              <a:pathLst>
                <a:path w="884" h="326">
                  <a:moveTo>
                    <a:pt x="0" y="31"/>
                  </a:moveTo>
                  <a:cubicBezTo>
                    <a:pt x="67" y="29"/>
                    <a:pt x="298" y="0"/>
                    <a:pt x="401" y="20"/>
                  </a:cubicBezTo>
                  <a:cubicBezTo>
                    <a:pt x="504" y="40"/>
                    <a:pt x="572" y="132"/>
                    <a:pt x="620" y="152"/>
                  </a:cubicBezTo>
                  <a:cubicBezTo>
                    <a:pt x="668" y="172"/>
                    <a:pt x="648" y="108"/>
                    <a:pt x="692" y="137"/>
                  </a:cubicBezTo>
                  <a:cubicBezTo>
                    <a:pt x="736" y="166"/>
                    <a:pt x="844" y="287"/>
                    <a:pt x="884" y="326"/>
                  </a:cubicBezTo>
                </a:path>
              </a:pathLst>
            </a:custGeom>
            <a:noFill/>
            <a:ln w="9525">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87" name="Freeform 43"/>
            <p:cNvSpPr>
              <a:spLocks/>
            </p:cNvSpPr>
            <p:nvPr/>
          </p:nvSpPr>
          <p:spPr bwMode="auto">
            <a:xfrm>
              <a:off x="4992" y="1296"/>
              <a:ext cx="408" cy="179"/>
            </a:xfrm>
            <a:custGeom>
              <a:avLst/>
              <a:gdLst>
                <a:gd name="T0" fmla="*/ 0 w 907"/>
                <a:gd name="T1" fmla="*/ 67 h 339"/>
                <a:gd name="T2" fmla="*/ 337 w 907"/>
                <a:gd name="T3" fmla="*/ 3 h 339"/>
                <a:gd name="T4" fmla="*/ 589 w 907"/>
                <a:gd name="T5" fmla="*/ 83 h 339"/>
                <a:gd name="T6" fmla="*/ 628 w 907"/>
                <a:gd name="T7" fmla="*/ 83 h 339"/>
                <a:gd name="T8" fmla="*/ 733 w 907"/>
                <a:gd name="T9" fmla="*/ 98 h 339"/>
                <a:gd name="T10" fmla="*/ 907 w 907"/>
                <a:gd name="T11" fmla="*/ 339 h 339"/>
              </a:gdLst>
              <a:ahLst/>
              <a:cxnLst>
                <a:cxn ang="0">
                  <a:pos x="T0" y="T1"/>
                </a:cxn>
                <a:cxn ang="0">
                  <a:pos x="T2" y="T3"/>
                </a:cxn>
                <a:cxn ang="0">
                  <a:pos x="T4" y="T5"/>
                </a:cxn>
                <a:cxn ang="0">
                  <a:pos x="T6" y="T7"/>
                </a:cxn>
                <a:cxn ang="0">
                  <a:pos x="T8" y="T9"/>
                </a:cxn>
                <a:cxn ang="0">
                  <a:pos x="T10" y="T11"/>
                </a:cxn>
              </a:cxnLst>
              <a:rect l="0" t="0" r="r" b="b"/>
              <a:pathLst>
                <a:path w="907" h="339">
                  <a:moveTo>
                    <a:pt x="0" y="67"/>
                  </a:moveTo>
                  <a:cubicBezTo>
                    <a:pt x="56" y="56"/>
                    <a:pt x="239" y="0"/>
                    <a:pt x="337" y="3"/>
                  </a:cubicBezTo>
                  <a:cubicBezTo>
                    <a:pt x="435" y="6"/>
                    <a:pt x="541" y="70"/>
                    <a:pt x="589" y="83"/>
                  </a:cubicBezTo>
                  <a:cubicBezTo>
                    <a:pt x="637" y="96"/>
                    <a:pt x="604" y="80"/>
                    <a:pt x="628" y="83"/>
                  </a:cubicBezTo>
                  <a:cubicBezTo>
                    <a:pt x="652" y="86"/>
                    <a:pt x="687" y="55"/>
                    <a:pt x="733" y="98"/>
                  </a:cubicBezTo>
                  <a:cubicBezTo>
                    <a:pt x="779" y="141"/>
                    <a:pt x="871" y="289"/>
                    <a:pt x="907" y="339"/>
                  </a:cubicBezTo>
                </a:path>
              </a:pathLst>
            </a:custGeom>
            <a:noFill/>
            <a:ln w="9525">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88" name="Freeform 44"/>
            <p:cNvSpPr>
              <a:spLocks/>
            </p:cNvSpPr>
            <p:nvPr/>
          </p:nvSpPr>
          <p:spPr bwMode="auto">
            <a:xfrm>
              <a:off x="4786" y="1206"/>
              <a:ext cx="138" cy="48"/>
            </a:xfrm>
            <a:custGeom>
              <a:avLst/>
              <a:gdLst>
                <a:gd name="T0" fmla="*/ 0 w 159"/>
                <a:gd name="T1" fmla="*/ 0 h 68"/>
                <a:gd name="T2" fmla="*/ 101 w 159"/>
                <a:gd name="T3" fmla="*/ 11 h 68"/>
                <a:gd name="T4" fmla="*/ 159 w 159"/>
                <a:gd name="T5" fmla="*/ 68 h 68"/>
              </a:gdLst>
              <a:ahLst/>
              <a:cxnLst>
                <a:cxn ang="0">
                  <a:pos x="T0" y="T1"/>
                </a:cxn>
                <a:cxn ang="0">
                  <a:pos x="T2" y="T3"/>
                </a:cxn>
                <a:cxn ang="0">
                  <a:pos x="T4" y="T5"/>
                </a:cxn>
              </a:cxnLst>
              <a:rect l="0" t="0" r="r" b="b"/>
              <a:pathLst>
                <a:path w="159" h="68">
                  <a:moveTo>
                    <a:pt x="0" y="0"/>
                  </a:moveTo>
                  <a:cubicBezTo>
                    <a:pt x="17" y="2"/>
                    <a:pt x="74" y="0"/>
                    <a:pt x="101" y="11"/>
                  </a:cubicBezTo>
                  <a:cubicBezTo>
                    <a:pt x="128" y="22"/>
                    <a:pt x="147" y="56"/>
                    <a:pt x="159" y="68"/>
                  </a:cubicBezTo>
                </a:path>
              </a:pathLst>
            </a:custGeom>
            <a:noFill/>
            <a:ln w="12700" cmpd="sng">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89" name="Rectangle 45"/>
            <p:cNvSpPr>
              <a:spLocks noChangeArrowheads="1"/>
            </p:cNvSpPr>
            <p:nvPr/>
          </p:nvSpPr>
          <p:spPr bwMode="auto">
            <a:xfrm>
              <a:off x="4747" y="1211"/>
              <a:ext cx="20" cy="5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90" name="Rectangle 46"/>
            <p:cNvSpPr>
              <a:spLocks noChangeArrowheads="1"/>
            </p:cNvSpPr>
            <p:nvPr/>
          </p:nvSpPr>
          <p:spPr bwMode="auto">
            <a:xfrm>
              <a:off x="4817" y="1345"/>
              <a:ext cx="57" cy="140"/>
            </a:xfrm>
            <a:prstGeom prst="rect">
              <a:avLst/>
            </a:prstGeom>
            <a:solidFill>
              <a:srgbClr val="777777"/>
            </a:solidFill>
            <a:ln w="9525">
              <a:miter lim="800000"/>
              <a:headEnd/>
              <a:tailEnd/>
            </a:ln>
            <a:effectLst/>
            <a:scene3d>
              <a:camera prst="legacyObliqueTopLeft">
                <a:rot lat="0" lon="20699999" rev="0"/>
              </a:camera>
              <a:lightRig rig="legacyFlat3" dir="b"/>
            </a:scene3d>
            <a:sp3d extrusionH="36500" prstMaterial="legacyMatte">
              <a:bevelT w="13500" h="13500" prst="angle"/>
              <a:bevelB w="13500" h="13500" prst="angle"/>
              <a:extrusionClr>
                <a:srgbClr val="777777"/>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191" name="Oval 47"/>
            <p:cNvSpPr>
              <a:spLocks noChangeArrowheads="1"/>
            </p:cNvSpPr>
            <p:nvPr/>
          </p:nvSpPr>
          <p:spPr bwMode="auto">
            <a:xfrm>
              <a:off x="4821" y="1358"/>
              <a:ext cx="39" cy="45"/>
            </a:xfrm>
            <a:prstGeom prst="ellipse">
              <a:avLst/>
            </a:prstGeom>
            <a:gradFill rotWithShape="1">
              <a:gsLst>
                <a:gs pos="0">
                  <a:srgbClr val="FFFF00"/>
                </a:gs>
                <a:gs pos="100000">
                  <a:srgbClr val="C0C0C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6193" name="Rectangle 1"/>
          <p:cNvSpPr>
            <a:spLocks noChangeArrowheads="1"/>
          </p:cNvSpPr>
          <p:nvPr/>
        </p:nvSpPr>
        <p:spPr bwMode="auto">
          <a:xfrm>
            <a:off x="14288" y="5160489"/>
            <a:ext cx="45720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50000"/>
              </a:spcBef>
            </a:pPr>
            <a:r>
              <a:rPr lang="en-US" sz="2400" b="1" u="sng" dirty="0">
                <a:solidFill>
                  <a:srgbClr val="FF0000"/>
                </a:solidFill>
                <a:latin typeface="Times New Roman" pitchFamily="18" charset="0"/>
                <a:cs typeface="Times New Roman" pitchFamily="18" charset="0"/>
              </a:rPr>
              <a:t>C1:</a:t>
            </a:r>
            <a:r>
              <a:rPr lang="en-US" sz="2400" b="1" dirty="0">
                <a:solidFill>
                  <a:schemeClr val="hlink"/>
                </a:solidFill>
                <a:latin typeface="Times New Roman" pitchFamily="18" charset="0"/>
                <a:cs typeface="Times New Roman" pitchFamily="18" charset="0"/>
              </a:rPr>
              <a:t> Chùm tia khúc xạ ra khỏi thấu kính có đặc điểm gì mà người ta gọi nó là thấu kính hội tụ ?</a:t>
            </a:r>
          </a:p>
        </p:txBody>
      </p:sp>
      <p:sp>
        <p:nvSpPr>
          <p:cNvPr id="9" name="Text Box 17"/>
          <p:cNvSpPr txBox="1">
            <a:spLocks noChangeArrowheads="1"/>
          </p:cNvSpPr>
          <p:nvPr/>
        </p:nvSpPr>
        <p:spPr bwMode="auto">
          <a:xfrm>
            <a:off x="4673600" y="609600"/>
            <a:ext cx="16433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dirty="0">
                <a:solidFill>
                  <a:srgbClr val="FF0000"/>
                </a:solidFill>
                <a:latin typeface="Times New Roman" pitchFamily="18" charset="0"/>
                <a:cs typeface="Times New Roman" pitchFamily="18" charset="0"/>
              </a:rPr>
              <a:t>+ Dụng cụ:</a:t>
            </a:r>
            <a:endParaRPr lang="en-US" sz="2400" b="1" u="sng" dirty="0">
              <a:solidFill>
                <a:srgbClr val="FF0000"/>
              </a:solidFill>
              <a:latin typeface="Times New Roman" pitchFamily="18" charset="0"/>
              <a:cs typeface="Times New Roman" pitchFamily="18" charset="0"/>
            </a:endParaRPr>
          </a:p>
        </p:txBody>
      </p:sp>
      <p:sp>
        <p:nvSpPr>
          <p:cNvPr id="10" name="Text Box 18"/>
          <p:cNvSpPr txBox="1">
            <a:spLocks noChangeArrowheads="1"/>
          </p:cNvSpPr>
          <p:nvPr/>
        </p:nvSpPr>
        <p:spPr bwMode="auto">
          <a:xfrm>
            <a:off x="4673600" y="1282700"/>
            <a:ext cx="441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2400" b="1" dirty="0">
                <a:solidFill>
                  <a:schemeClr val="hlink"/>
                </a:solidFill>
                <a:latin typeface="Times New Roman" pitchFamily="18" charset="0"/>
                <a:cs typeface="Times New Roman" pitchFamily="18" charset="0"/>
              </a:rPr>
              <a:t>1 nguồn sáng phát ra các tia sáng song song, 1 thấu kính hội tụ, 2 màn chắn, 1 giá quang học.</a:t>
            </a:r>
          </a:p>
        </p:txBody>
      </p:sp>
      <p:sp>
        <p:nvSpPr>
          <p:cNvPr id="14" name="Text Box 17"/>
          <p:cNvSpPr txBox="1">
            <a:spLocks noChangeArrowheads="1"/>
          </p:cNvSpPr>
          <p:nvPr/>
        </p:nvSpPr>
        <p:spPr bwMode="auto">
          <a:xfrm>
            <a:off x="4615873" y="2642032"/>
            <a:ext cx="33883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smtClean="0">
                <a:solidFill>
                  <a:srgbClr val="FF0000"/>
                </a:solidFill>
                <a:cs typeface="Arial" charset="0"/>
              </a:rPr>
              <a:t>+ </a:t>
            </a:r>
            <a:r>
              <a:rPr lang="en-US" sz="2400" b="1" dirty="0" smtClean="0">
                <a:solidFill>
                  <a:srgbClr val="FF0000"/>
                </a:solidFill>
                <a:latin typeface="Times New Roman" pitchFamily="18" charset="0"/>
                <a:cs typeface="Times New Roman" pitchFamily="18" charset="0"/>
              </a:rPr>
              <a:t>Tiến hành thí nghiệm: </a:t>
            </a:r>
            <a:endParaRPr lang="en-US" sz="2400" b="1" u="sng" dirty="0">
              <a:solidFill>
                <a:srgbClr val="FF0000"/>
              </a:solidFill>
              <a:latin typeface="Times New Roman" pitchFamily="18" charset="0"/>
              <a:cs typeface="Times New Roman" pitchFamily="18" charset="0"/>
            </a:endParaRPr>
          </a:p>
        </p:txBody>
      </p:sp>
      <p:sp>
        <p:nvSpPr>
          <p:cNvPr id="2" name="Rectangle 1"/>
          <p:cNvSpPr>
            <a:spLocks noChangeArrowheads="1"/>
          </p:cNvSpPr>
          <p:nvPr/>
        </p:nvSpPr>
        <p:spPr bwMode="auto">
          <a:xfrm>
            <a:off x="4615873" y="3267659"/>
            <a:ext cx="441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400" b="1" dirty="0">
                <a:solidFill>
                  <a:schemeClr val="hlink"/>
                </a:solidFill>
                <a:latin typeface="Times New Roman" pitchFamily="18" charset="0"/>
                <a:cs typeface="Times New Roman" pitchFamily="18" charset="0"/>
              </a:rPr>
              <a:t>Chiếu chùm sáng tới song song theo phương vuông góc với thấu mặt thấu kính </a:t>
            </a:r>
            <a:r>
              <a:rPr lang="en-US" sz="2400" b="1" dirty="0" smtClean="0">
                <a:solidFill>
                  <a:schemeClr val="hlink"/>
                </a:solidFill>
                <a:latin typeface="Times New Roman" pitchFamily="18" charset="0"/>
                <a:cs typeface="Times New Roman" pitchFamily="18" charset="0"/>
              </a:rPr>
              <a:t>hội </a:t>
            </a:r>
            <a:r>
              <a:rPr lang="en-US" sz="2400" b="1" dirty="0">
                <a:solidFill>
                  <a:schemeClr val="hlink"/>
                </a:solidFill>
                <a:latin typeface="Times New Roman" pitchFamily="18" charset="0"/>
                <a:cs typeface="Times New Roman" pitchFamily="18" charset="0"/>
              </a:rPr>
              <a:t>tụ.</a:t>
            </a:r>
          </a:p>
        </p:txBody>
      </p:sp>
      <p:sp>
        <p:nvSpPr>
          <p:cNvPr id="13" name="Text Box 17"/>
          <p:cNvSpPr txBox="1">
            <a:spLocks noChangeArrowheads="1"/>
          </p:cNvSpPr>
          <p:nvPr/>
        </p:nvSpPr>
        <p:spPr bwMode="auto">
          <a:xfrm>
            <a:off x="4622800" y="4442949"/>
            <a:ext cx="35974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dirty="0">
                <a:solidFill>
                  <a:srgbClr val="FF0000"/>
                </a:solidFill>
                <a:latin typeface="Times New Roman" pitchFamily="18" charset="0"/>
                <a:cs typeface="Times New Roman" pitchFamily="18" charset="0"/>
              </a:rPr>
              <a:t>+ Đối tượng cần quan sát:</a:t>
            </a:r>
            <a:endParaRPr lang="en-US" sz="2400" b="1" u="sng" dirty="0">
              <a:solidFill>
                <a:srgbClr val="FF0000"/>
              </a:solidFill>
              <a:latin typeface="Times New Roman" pitchFamily="18" charset="0"/>
              <a:cs typeface="Times New Roman" pitchFamily="18" charset="0"/>
            </a:endParaRPr>
          </a:p>
        </p:txBody>
      </p:sp>
      <p:sp>
        <p:nvSpPr>
          <p:cNvPr id="8" name="Text Box 45"/>
          <p:cNvSpPr txBox="1">
            <a:spLocks noChangeArrowheads="1"/>
          </p:cNvSpPr>
          <p:nvPr/>
        </p:nvSpPr>
        <p:spPr bwMode="auto">
          <a:xfrm>
            <a:off x="4622800" y="4904614"/>
            <a:ext cx="4191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2400" b="1" dirty="0">
                <a:solidFill>
                  <a:schemeClr val="hlink"/>
                </a:solidFill>
                <a:latin typeface="Times New Roman" pitchFamily="18" charset="0"/>
                <a:cs typeface="Times New Roman" pitchFamily="18" charset="0"/>
              </a:rPr>
              <a:t>Quan sát chùm tia khúc xạ ra khỏi thấu kính</a:t>
            </a:r>
          </a:p>
        </p:txBody>
      </p:sp>
      <p:sp>
        <p:nvSpPr>
          <p:cNvPr id="16" name="Text Box 17"/>
          <p:cNvSpPr txBox="1">
            <a:spLocks noChangeArrowheads="1"/>
          </p:cNvSpPr>
          <p:nvPr/>
        </p:nvSpPr>
        <p:spPr bwMode="auto">
          <a:xfrm>
            <a:off x="4597400" y="5664200"/>
            <a:ext cx="37641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a:solidFill>
                  <a:srgbClr val="FF0000"/>
                </a:solidFill>
                <a:cs typeface="Arial" charset="0"/>
              </a:rPr>
              <a:t>+ </a:t>
            </a:r>
            <a:r>
              <a:rPr lang="en-US" sz="2400" b="1" dirty="0">
                <a:solidFill>
                  <a:srgbClr val="FF0000"/>
                </a:solidFill>
                <a:latin typeface="Times New Roman" pitchFamily="18" charset="0"/>
                <a:cs typeface="Times New Roman" pitchFamily="18" charset="0"/>
              </a:rPr>
              <a:t>Nhiện vụ cần hoàn thành </a:t>
            </a:r>
            <a:endParaRPr lang="en-US" sz="2400" b="1" u="sng" dirty="0">
              <a:solidFill>
                <a:srgbClr val="FF0000"/>
              </a:solidFill>
              <a:latin typeface="Times New Roman" pitchFamily="18" charset="0"/>
              <a:cs typeface="Times New Roman" pitchFamily="18" charset="0"/>
            </a:endParaRPr>
          </a:p>
        </p:txBody>
      </p:sp>
      <p:sp>
        <p:nvSpPr>
          <p:cNvPr id="17" name="Text Box 17"/>
          <p:cNvSpPr txBox="1">
            <a:spLocks noChangeArrowheads="1"/>
          </p:cNvSpPr>
          <p:nvPr/>
        </p:nvSpPr>
        <p:spPr bwMode="auto">
          <a:xfrm>
            <a:off x="4876800" y="6252032"/>
            <a:ext cx="21303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dirty="0">
                <a:solidFill>
                  <a:schemeClr val="hlink"/>
                </a:solidFill>
                <a:latin typeface="Times New Roman" pitchFamily="18" charset="0"/>
                <a:cs typeface="Times New Roman" pitchFamily="18" charset="0"/>
              </a:rPr>
              <a:t>Trả lời câu C1</a:t>
            </a:r>
            <a:r>
              <a:rPr lang="en-US" b="1" dirty="0">
                <a:solidFill>
                  <a:schemeClr val="hlink"/>
                </a:solidFill>
                <a:cs typeface="Arial" charset="0"/>
              </a:rPr>
              <a:t>.</a:t>
            </a:r>
            <a:endParaRPr lang="en-US" b="1" u="sng" dirty="0">
              <a:solidFill>
                <a:schemeClr val="hlink"/>
              </a:solidFill>
              <a:cs typeface="Arial" charset="0"/>
            </a:endParaRPr>
          </a:p>
        </p:txBody>
      </p:sp>
      <p:sp>
        <p:nvSpPr>
          <p:cNvPr id="6206" name="Line 62"/>
          <p:cNvSpPr>
            <a:spLocks noChangeShapeType="1"/>
          </p:cNvSpPr>
          <p:nvPr/>
        </p:nvSpPr>
        <p:spPr bwMode="auto">
          <a:xfrm flipH="1">
            <a:off x="1447800" y="2971800"/>
            <a:ext cx="685800" cy="4699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07" name="Line 63"/>
          <p:cNvSpPr>
            <a:spLocks noChangeShapeType="1"/>
          </p:cNvSpPr>
          <p:nvPr/>
        </p:nvSpPr>
        <p:spPr bwMode="auto">
          <a:xfrm flipH="1">
            <a:off x="3276600" y="2971800"/>
            <a:ext cx="381000" cy="4826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08" name="Text Box 64"/>
          <p:cNvSpPr txBox="1">
            <a:spLocks noChangeArrowheads="1"/>
          </p:cNvSpPr>
          <p:nvPr/>
        </p:nvSpPr>
        <p:spPr bwMode="auto">
          <a:xfrm>
            <a:off x="1524000" y="2595563"/>
            <a:ext cx="1219200" cy="37623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Thấu kính</a:t>
            </a:r>
          </a:p>
        </p:txBody>
      </p:sp>
      <p:sp>
        <p:nvSpPr>
          <p:cNvPr id="6209" name="Text Box 65"/>
          <p:cNvSpPr txBox="1">
            <a:spLocks noChangeArrowheads="1"/>
          </p:cNvSpPr>
          <p:nvPr/>
        </p:nvSpPr>
        <p:spPr bwMode="auto">
          <a:xfrm>
            <a:off x="2882900" y="2590800"/>
            <a:ext cx="1524000" cy="3762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Nguồn sáng</a:t>
            </a:r>
          </a:p>
        </p:txBody>
      </p:sp>
      <p:sp>
        <p:nvSpPr>
          <p:cNvPr id="6210" name="Text Box 66"/>
          <p:cNvSpPr txBox="1">
            <a:spLocks noChangeArrowheads="1"/>
          </p:cNvSpPr>
          <p:nvPr/>
        </p:nvSpPr>
        <p:spPr bwMode="auto">
          <a:xfrm>
            <a:off x="139700" y="2595563"/>
            <a:ext cx="1219200" cy="37623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Màn chắn</a:t>
            </a:r>
          </a:p>
        </p:txBody>
      </p:sp>
      <p:sp>
        <p:nvSpPr>
          <p:cNvPr id="6211" name="Line 67"/>
          <p:cNvSpPr>
            <a:spLocks noChangeShapeType="1"/>
          </p:cNvSpPr>
          <p:nvPr/>
        </p:nvSpPr>
        <p:spPr bwMode="auto">
          <a:xfrm flipH="1">
            <a:off x="533400" y="2984500"/>
            <a:ext cx="152400" cy="4699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12" name="Line 68"/>
          <p:cNvSpPr>
            <a:spLocks noChangeShapeType="1"/>
          </p:cNvSpPr>
          <p:nvPr/>
        </p:nvSpPr>
        <p:spPr bwMode="auto">
          <a:xfrm>
            <a:off x="685800" y="2971800"/>
            <a:ext cx="1524000" cy="4572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466673646"/>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blinds(horizontal)">
                                      <p:cBhvr>
                                        <p:cTn id="12" dur="500"/>
                                        <p:tgtEl>
                                          <p:spTgt spid="3076"/>
                                        </p:tgtEl>
                                      </p:cBhvr>
                                    </p:animEffect>
                                  </p:childTnLst>
                                </p:cTn>
                              </p:par>
                              <p:par>
                                <p:cTn id="13" presetID="4"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ox(in)">
                                      <p:cBhvr>
                                        <p:cTn id="15" dur="500"/>
                                        <p:tgtEl>
                                          <p:spTgt spid="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077"/>
                                        </p:tgtEl>
                                        <p:attrNameLst>
                                          <p:attrName>style.visibility</p:attrName>
                                        </p:attrNameLst>
                                      </p:cBhvr>
                                      <p:to>
                                        <p:strVal val="visible"/>
                                      </p:to>
                                    </p:set>
                                    <p:animEffect transition="in" filter="blinds(horizontal)">
                                      <p:cBhvr>
                                        <p:cTn id="20" dur="500"/>
                                        <p:tgtEl>
                                          <p:spTgt spid="307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153"/>
                                        </p:tgtEl>
                                        <p:attrNameLst>
                                          <p:attrName>style.visibility</p:attrName>
                                        </p:attrNameLst>
                                      </p:cBhvr>
                                      <p:to>
                                        <p:strVal val="visible"/>
                                      </p:to>
                                    </p:set>
                                    <p:anim calcmode="lin" valueType="num">
                                      <p:cBhvr additive="base">
                                        <p:cTn id="25" dur="500" fill="hold"/>
                                        <p:tgtEl>
                                          <p:spTgt spid="6153"/>
                                        </p:tgtEl>
                                        <p:attrNameLst>
                                          <p:attrName>ppt_x</p:attrName>
                                        </p:attrNameLst>
                                      </p:cBhvr>
                                      <p:tavLst>
                                        <p:tav tm="0">
                                          <p:val>
                                            <p:strVal val="#ppt_x"/>
                                          </p:val>
                                        </p:tav>
                                        <p:tav tm="100000">
                                          <p:val>
                                            <p:strVal val="#ppt_x"/>
                                          </p:val>
                                        </p:tav>
                                      </p:tavLst>
                                    </p:anim>
                                    <p:anim calcmode="lin" valueType="num">
                                      <p:cBhvr additive="base">
                                        <p:cTn id="26" dur="500" fill="hold"/>
                                        <p:tgtEl>
                                          <p:spTgt spid="6153"/>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500"/>
                            </p:stCondLst>
                            <p:childTnLst>
                              <p:par>
                                <p:cTn id="28" presetID="14" presetClass="entr" presetSubtype="10" fill="hold" grpId="0" nodeType="afterEffect">
                                  <p:stCondLst>
                                    <p:cond delay="0"/>
                                  </p:stCondLst>
                                  <p:childTnLst>
                                    <p:set>
                                      <p:cBhvr>
                                        <p:cTn id="29" dur="1" fill="hold">
                                          <p:stCondLst>
                                            <p:cond delay="0"/>
                                          </p:stCondLst>
                                        </p:cTn>
                                        <p:tgtEl>
                                          <p:spTgt spid="6208"/>
                                        </p:tgtEl>
                                        <p:attrNameLst>
                                          <p:attrName>style.visibility</p:attrName>
                                        </p:attrNameLst>
                                      </p:cBhvr>
                                      <p:to>
                                        <p:strVal val="visible"/>
                                      </p:to>
                                    </p:set>
                                    <p:animEffect transition="in" filter="randombar(horizontal)">
                                      <p:cBhvr>
                                        <p:cTn id="30" dur="500"/>
                                        <p:tgtEl>
                                          <p:spTgt spid="6208"/>
                                        </p:tgtEl>
                                      </p:cBhvr>
                                    </p:animEffect>
                                  </p:childTnLst>
                                </p:cTn>
                              </p:par>
                            </p:childTnLst>
                          </p:cTn>
                        </p:par>
                        <p:par>
                          <p:cTn id="31" fill="hold" nodeType="afterGroup">
                            <p:stCondLst>
                              <p:cond delay="1000"/>
                            </p:stCondLst>
                            <p:childTnLst>
                              <p:par>
                                <p:cTn id="32" presetID="14" presetClass="entr" presetSubtype="10" fill="hold" grpId="0" nodeType="afterEffect">
                                  <p:stCondLst>
                                    <p:cond delay="0"/>
                                  </p:stCondLst>
                                  <p:childTnLst>
                                    <p:set>
                                      <p:cBhvr>
                                        <p:cTn id="33" dur="1" fill="hold">
                                          <p:stCondLst>
                                            <p:cond delay="0"/>
                                          </p:stCondLst>
                                        </p:cTn>
                                        <p:tgtEl>
                                          <p:spTgt spid="6209"/>
                                        </p:tgtEl>
                                        <p:attrNameLst>
                                          <p:attrName>style.visibility</p:attrName>
                                        </p:attrNameLst>
                                      </p:cBhvr>
                                      <p:to>
                                        <p:strVal val="visible"/>
                                      </p:to>
                                    </p:set>
                                    <p:animEffect transition="in" filter="randombar(horizontal)">
                                      <p:cBhvr>
                                        <p:cTn id="34" dur="500"/>
                                        <p:tgtEl>
                                          <p:spTgt spid="6209"/>
                                        </p:tgtEl>
                                      </p:cBhvr>
                                    </p:animEffect>
                                  </p:childTnLst>
                                </p:cTn>
                              </p:par>
                            </p:childTnLst>
                          </p:cTn>
                        </p:par>
                        <p:par>
                          <p:cTn id="35" fill="hold" nodeType="afterGroup">
                            <p:stCondLst>
                              <p:cond delay="1500"/>
                            </p:stCondLst>
                            <p:childTnLst>
                              <p:par>
                                <p:cTn id="36" presetID="14" presetClass="entr" presetSubtype="10" fill="hold" grpId="0" nodeType="afterEffect">
                                  <p:stCondLst>
                                    <p:cond delay="0"/>
                                  </p:stCondLst>
                                  <p:childTnLst>
                                    <p:set>
                                      <p:cBhvr>
                                        <p:cTn id="37" dur="1" fill="hold">
                                          <p:stCondLst>
                                            <p:cond delay="0"/>
                                          </p:stCondLst>
                                        </p:cTn>
                                        <p:tgtEl>
                                          <p:spTgt spid="6206"/>
                                        </p:tgtEl>
                                        <p:attrNameLst>
                                          <p:attrName>style.visibility</p:attrName>
                                        </p:attrNameLst>
                                      </p:cBhvr>
                                      <p:to>
                                        <p:strVal val="visible"/>
                                      </p:to>
                                    </p:set>
                                    <p:animEffect transition="in" filter="randombar(horizontal)">
                                      <p:cBhvr>
                                        <p:cTn id="38" dur="500"/>
                                        <p:tgtEl>
                                          <p:spTgt spid="6206"/>
                                        </p:tgtEl>
                                      </p:cBhvr>
                                    </p:animEffect>
                                  </p:childTnLst>
                                </p:cTn>
                              </p:par>
                            </p:childTnLst>
                          </p:cTn>
                        </p:par>
                        <p:par>
                          <p:cTn id="39" fill="hold" nodeType="afterGroup">
                            <p:stCondLst>
                              <p:cond delay="2000"/>
                            </p:stCondLst>
                            <p:childTnLst>
                              <p:par>
                                <p:cTn id="40" presetID="14" presetClass="entr" presetSubtype="10" fill="hold" grpId="0" nodeType="afterEffect">
                                  <p:stCondLst>
                                    <p:cond delay="0"/>
                                  </p:stCondLst>
                                  <p:childTnLst>
                                    <p:set>
                                      <p:cBhvr>
                                        <p:cTn id="41" dur="1" fill="hold">
                                          <p:stCondLst>
                                            <p:cond delay="0"/>
                                          </p:stCondLst>
                                        </p:cTn>
                                        <p:tgtEl>
                                          <p:spTgt spid="6207"/>
                                        </p:tgtEl>
                                        <p:attrNameLst>
                                          <p:attrName>style.visibility</p:attrName>
                                        </p:attrNameLst>
                                      </p:cBhvr>
                                      <p:to>
                                        <p:strVal val="visible"/>
                                      </p:to>
                                    </p:set>
                                    <p:animEffect transition="in" filter="randombar(horizontal)">
                                      <p:cBhvr>
                                        <p:cTn id="42" dur="500"/>
                                        <p:tgtEl>
                                          <p:spTgt spid="6207"/>
                                        </p:tgtEl>
                                      </p:cBhvr>
                                    </p:animEffect>
                                  </p:childTnLst>
                                </p:cTn>
                              </p:par>
                            </p:childTnLst>
                          </p:cTn>
                        </p:par>
                        <p:par>
                          <p:cTn id="43" fill="hold" nodeType="afterGroup">
                            <p:stCondLst>
                              <p:cond delay="2500"/>
                            </p:stCondLst>
                            <p:childTnLst>
                              <p:par>
                                <p:cTn id="44" presetID="14" presetClass="entr" presetSubtype="10" fill="hold" grpId="0" nodeType="afterEffect">
                                  <p:stCondLst>
                                    <p:cond delay="0"/>
                                  </p:stCondLst>
                                  <p:childTnLst>
                                    <p:set>
                                      <p:cBhvr>
                                        <p:cTn id="45" dur="1" fill="hold">
                                          <p:stCondLst>
                                            <p:cond delay="0"/>
                                          </p:stCondLst>
                                        </p:cTn>
                                        <p:tgtEl>
                                          <p:spTgt spid="6210"/>
                                        </p:tgtEl>
                                        <p:attrNameLst>
                                          <p:attrName>style.visibility</p:attrName>
                                        </p:attrNameLst>
                                      </p:cBhvr>
                                      <p:to>
                                        <p:strVal val="visible"/>
                                      </p:to>
                                    </p:set>
                                    <p:animEffect transition="in" filter="randombar(horizontal)">
                                      <p:cBhvr>
                                        <p:cTn id="46" dur="500"/>
                                        <p:tgtEl>
                                          <p:spTgt spid="6210"/>
                                        </p:tgtEl>
                                      </p:cBhvr>
                                    </p:animEffect>
                                  </p:childTnLst>
                                </p:cTn>
                              </p:par>
                            </p:childTnLst>
                          </p:cTn>
                        </p:par>
                        <p:par>
                          <p:cTn id="47" fill="hold" nodeType="afterGroup">
                            <p:stCondLst>
                              <p:cond delay="3000"/>
                            </p:stCondLst>
                            <p:childTnLst>
                              <p:par>
                                <p:cTn id="48" presetID="14" presetClass="entr" presetSubtype="10" fill="hold" grpId="0" nodeType="afterEffect">
                                  <p:stCondLst>
                                    <p:cond delay="0"/>
                                  </p:stCondLst>
                                  <p:childTnLst>
                                    <p:set>
                                      <p:cBhvr>
                                        <p:cTn id="49" dur="1" fill="hold">
                                          <p:stCondLst>
                                            <p:cond delay="0"/>
                                          </p:stCondLst>
                                        </p:cTn>
                                        <p:tgtEl>
                                          <p:spTgt spid="6211"/>
                                        </p:tgtEl>
                                        <p:attrNameLst>
                                          <p:attrName>style.visibility</p:attrName>
                                        </p:attrNameLst>
                                      </p:cBhvr>
                                      <p:to>
                                        <p:strVal val="visible"/>
                                      </p:to>
                                    </p:set>
                                    <p:animEffect transition="in" filter="randombar(horizontal)">
                                      <p:cBhvr>
                                        <p:cTn id="50" dur="500"/>
                                        <p:tgtEl>
                                          <p:spTgt spid="6211"/>
                                        </p:tgtEl>
                                      </p:cBhvr>
                                    </p:animEffect>
                                  </p:childTnLst>
                                </p:cTn>
                              </p:par>
                            </p:childTnLst>
                          </p:cTn>
                        </p:par>
                        <p:par>
                          <p:cTn id="51" fill="hold" nodeType="afterGroup">
                            <p:stCondLst>
                              <p:cond delay="3500"/>
                            </p:stCondLst>
                            <p:childTnLst>
                              <p:par>
                                <p:cTn id="52" presetID="14" presetClass="entr" presetSubtype="10" fill="hold" grpId="0" nodeType="afterEffect">
                                  <p:stCondLst>
                                    <p:cond delay="0"/>
                                  </p:stCondLst>
                                  <p:childTnLst>
                                    <p:set>
                                      <p:cBhvr>
                                        <p:cTn id="53" dur="1" fill="hold">
                                          <p:stCondLst>
                                            <p:cond delay="0"/>
                                          </p:stCondLst>
                                        </p:cTn>
                                        <p:tgtEl>
                                          <p:spTgt spid="6212"/>
                                        </p:tgtEl>
                                        <p:attrNameLst>
                                          <p:attrName>style.visibility</p:attrName>
                                        </p:attrNameLst>
                                      </p:cBhvr>
                                      <p:to>
                                        <p:strVal val="visible"/>
                                      </p:to>
                                    </p:set>
                                    <p:animEffect transition="in" filter="randombar(horizontal)">
                                      <p:cBhvr>
                                        <p:cTn id="54" dur="500"/>
                                        <p:tgtEl>
                                          <p:spTgt spid="6212"/>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7" presetClass="entr" presetSubtype="0" fill="hold" grpId="0" nodeType="clickEffect">
                                  <p:stCondLst>
                                    <p:cond delay="0"/>
                                  </p:stCondLst>
                                  <p:iterate type="lt">
                                    <p:tmPct val="50000"/>
                                  </p:iterate>
                                  <p:childTnLst>
                                    <p:set>
                                      <p:cBhvr>
                                        <p:cTn id="58" dur="1" fill="hold">
                                          <p:stCondLst>
                                            <p:cond delay="0"/>
                                          </p:stCondLst>
                                        </p:cTn>
                                        <p:tgtEl>
                                          <p:spTgt spid="6151"/>
                                        </p:tgtEl>
                                        <p:attrNameLst>
                                          <p:attrName>style.visibility</p:attrName>
                                        </p:attrNameLst>
                                      </p:cBhvr>
                                      <p:to>
                                        <p:strVal val="visible"/>
                                      </p:to>
                                    </p:set>
                                    <p:anim calcmode="discrete" valueType="clr">
                                      <p:cBhvr override="childStyle">
                                        <p:cTn id="59" dur="80"/>
                                        <p:tgtEl>
                                          <p:spTgt spid="6151"/>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6151"/>
                                        </p:tgtEl>
                                        <p:attrNameLst>
                                          <p:attrName>fillcolor</p:attrName>
                                        </p:attrNameLst>
                                      </p:cBhvr>
                                      <p:tavLst>
                                        <p:tav tm="0">
                                          <p:val>
                                            <p:clrVal>
                                              <a:schemeClr val="accent2"/>
                                            </p:clrVal>
                                          </p:val>
                                        </p:tav>
                                        <p:tav tm="50000">
                                          <p:val>
                                            <p:clrVal>
                                              <a:schemeClr val="hlink"/>
                                            </p:clrVal>
                                          </p:val>
                                        </p:tav>
                                      </p:tavLst>
                                    </p:anim>
                                    <p:set>
                                      <p:cBhvr>
                                        <p:cTn id="61" dur="80"/>
                                        <p:tgtEl>
                                          <p:spTgt spid="6151"/>
                                        </p:tgtEl>
                                        <p:attrNameLst>
                                          <p:attrName>fill.type</p:attrName>
                                        </p:attrNameLst>
                                      </p:cBhvr>
                                      <p:to>
                                        <p:strVal val="solid"/>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27" presetClass="entr" presetSubtype="0" fill="hold" grpId="0" nodeType="clickEffect">
                                  <p:stCondLst>
                                    <p:cond delay="0"/>
                                  </p:stCondLst>
                                  <p:iterate type="lt">
                                    <p:tmPct val="50000"/>
                                  </p:iterate>
                                  <p:childTnLst>
                                    <p:set>
                                      <p:cBhvr>
                                        <p:cTn id="65" dur="1" fill="hold">
                                          <p:stCondLst>
                                            <p:cond delay="0"/>
                                          </p:stCondLst>
                                        </p:cTn>
                                        <p:tgtEl>
                                          <p:spTgt spid="9"/>
                                        </p:tgtEl>
                                        <p:attrNameLst>
                                          <p:attrName>style.visibility</p:attrName>
                                        </p:attrNameLst>
                                      </p:cBhvr>
                                      <p:to>
                                        <p:strVal val="visible"/>
                                      </p:to>
                                    </p:set>
                                    <p:anim calcmode="discrete" valueType="clr">
                                      <p:cBhvr override="childStyle">
                                        <p:cTn id="66"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67" dur="80"/>
                                        <p:tgtEl>
                                          <p:spTgt spid="9"/>
                                        </p:tgtEl>
                                        <p:attrNameLst>
                                          <p:attrName>fillcolor</p:attrName>
                                        </p:attrNameLst>
                                      </p:cBhvr>
                                      <p:tavLst>
                                        <p:tav tm="0">
                                          <p:val>
                                            <p:clrVal>
                                              <a:schemeClr val="accent2"/>
                                            </p:clrVal>
                                          </p:val>
                                        </p:tav>
                                        <p:tav tm="50000">
                                          <p:val>
                                            <p:clrVal>
                                              <a:schemeClr val="hlink"/>
                                            </p:clrVal>
                                          </p:val>
                                        </p:tav>
                                      </p:tavLst>
                                    </p:anim>
                                    <p:set>
                                      <p:cBhvr>
                                        <p:cTn id="68" dur="80"/>
                                        <p:tgtEl>
                                          <p:spTgt spid="9"/>
                                        </p:tgtEl>
                                        <p:attrNameLst>
                                          <p:attrName>fill.type</p:attrName>
                                        </p:attrNameLst>
                                      </p:cBhvr>
                                      <p:to>
                                        <p:strVal val="solid"/>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27" presetClass="entr" presetSubtype="0" fill="hold" grpId="0" nodeType="clickEffect">
                                  <p:stCondLst>
                                    <p:cond delay="0"/>
                                  </p:stCondLst>
                                  <p:iterate type="lt">
                                    <p:tmPct val="50000"/>
                                  </p:iterate>
                                  <p:childTnLst>
                                    <p:set>
                                      <p:cBhvr>
                                        <p:cTn id="72" dur="1" fill="hold">
                                          <p:stCondLst>
                                            <p:cond delay="0"/>
                                          </p:stCondLst>
                                        </p:cTn>
                                        <p:tgtEl>
                                          <p:spTgt spid="14"/>
                                        </p:tgtEl>
                                        <p:attrNameLst>
                                          <p:attrName>style.visibility</p:attrName>
                                        </p:attrNameLst>
                                      </p:cBhvr>
                                      <p:to>
                                        <p:strVal val="visible"/>
                                      </p:to>
                                    </p:set>
                                    <p:anim calcmode="discrete" valueType="clr">
                                      <p:cBhvr override="childStyle">
                                        <p:cTn id="73"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74" dur="80"/>
                                        <p:tgtEl>
                                          <p:spTgt spid="14"/>
                                        </p:tgtEl>
                                        <p:attrNameLst>
                                          <p:attrName>fillcolor</p:attrName>
                                        </p:attrNameLst>
                                      </p:cBhvr>
                                      <p:tavLst>
                                        <p:tav tm="0">
                                          <p:val>
                                            <p:clrVal>
                                              <a:schemeClr val="accent2"/>
                                            </p:clrVal>
                                          </p:val>
                                        </p:tav>
                                        <p:tav tm="50000">
                                          <p:val>
                                            <p:clrVal>
                                              <a:schemeClr val="hlink"/>
                                            </p:clrVal>
                                          </p:val>
                                        </p:tav>
                                      </p:tavLst>
                                    </p:anim>
                                    <p:set>
                                      <p:cBhvr>
                                        <p:cTn id="75" dur="80"/>
                                        <p:tgtEl>
                                          <p:spTgt spid="14"/>
                                        </p:tgtEl>
                                        <p:attrNameLst>
                                          <p:attrName>fill.type</p:attrName>
                                        </p:attrNameLst>
                                      </p:cBhvr>
                                      <p:to>
                                        <p:strVal val="solid"/>
                                      </p:to>
                                    </p:set>
                                  </p:childTnLst>
                                </p:cTn>
                              </p:par>
                            </p:childTnLst>
                          </p:cTn>
                        </p:par>
                      </p:childTnLst>
                    </p:cTn>
                  </p:par>
                  <p:par>
                    <p:cTn id="76" fill="hold" nodeType="clickPar">
                      <p:stCondLst>
                        <p:cond delay="indefinite"/>
                      </p:stCondLst>
                      <p:childTnLst>
                        <p:par>
                          <p:cTn id="77" fill="hold" nodeType="withGroup">
                            <p:stCondLst>
                              <p:cond delay="0"/>
                            </p:stCondLst>
                            <p:childTnLst>
                              <p:par>
                                <p:cTn id="78" presetID="27" presetClass="entr" presetSubtype="0" fill="hold" grpId="0" nodeType="clickEffect">
                                  <p:stCondLst>
                                    <p:cond delay="0"/>
                                  </p:stCondLst>
                                  <p:iterate type="lt">
                                    <p:tmPct val="50000"/>
                                  </p:iterate>
                                  <p:childTnLst>
                                    <p:set>
                                      <p:cBhvr>
                                        <p:cTn id="79" dur="1" fill="hold">
                                          <p:stCondLst>
                                            <p:cond delay="0"/>
                                          </p:stCondLst>
                                        </p:cTn>
                                        <p:tgtEl>
                                          <p:spTgt spid="13"/>
                                        </p:tgtEl>
                                        <p:attrNameLst>
                                          <p:attrName>style.visibility</p:attrName>
                                        </p:attrNameLst>
                                      </p:cBhvr>
                                      <p:to>
                                        <p:strVal val="visible"/>
                                      </p:to>
                                    </p:set>
                                    <p:anim calcmode="discrete" valueType="clr">
                                      <p:cBhvr override="childStyle">
                                        <p:cTn id="80"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1" dur="80"/>
                                        <p:tgtEl>
                                          <p:spTgt spid="13"/>
                                        </p:tgtEl>
                                        <p:attrNameLst>
                                          <p:attrName>fillcolor</p:attrName>
                                        </p:attrNameLst>
                                      </p:cBhvr>
                                      <p:tavLst>
                                        <p:tav tm="0">
                                          <p:val>
                                            <p:clrVal>
                                              <a:schemeClr val="accent2"/>
                                            </p:clrVal>
                                          </p:val>
                                        </p:tav>
                                        <p:tav tm="50000">
                                          <p:val>
                                            <p:clrVal>
                                              <a:schemeClr val="hlink"/>
                                            </p:clrVal>
                                          </p:val>
                                        </p:tav>
                                      </p:tavLst>
                                    </p:anim>
                                    <p:set>
                                      <p:cBhvr>
                                        <p:cTn id="82" dur="80"/>
                                        <p:tgtEl>
                                          <p:spTgt spid="13"/>
                                        </p:tgtEl>
                                        <p:attrNameLst>
                                          <p:attrName>fill.type</p:attrName>
                                        </p:attrNameLst>
                                      </p:cBhvr>
                                      <p:to>
                                        <p:strVal val="solid"/>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27" presetClass="entr" presetSubtype="0" fill="hold" grpId="0" nodeType="clickEffect">
                                  <p:stCondLst>
                                    <p:cond delay="0"/>
                                  </p:stCondLst>
                                  <p:iterate type="lt">
                                    <p:tmPct val="50000"/>
                                  </p:iterate>
                                  <p:childTnLst>
                                    <p:set>
                                      <p:cBhvr>
                                        <p:cTn id="86" dur="1" fill="hold">
                                          <p:stCondLst>
                                            <p:cond delay="0"/>
                                          </p:stCondLst>
                                        </p:cTn>
                                        <p:tgtEl>
                                          <p:spTgt spid="16"/>
                                        </p:tgtEl>
                                        <p:attrNameLst>
                                          <p:attrName>style.visibility</p:attrName>
                                        </p:attrNameLst>
                                      </p:cBhvr>
                                      <p:to>
                                        <p:strVal val="visible"/>
                                      </p:to>
                                    </p:set>
                                    <p:anim calcmode="discrete" valueType="clr">
                                      <p:cBhvr override="childStyle">
                                        <p:cTn id="87"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88" dur="80"/>
                                        <p:tgtEl>
                                          <p:spTgt spid="16"/>
                                        </p:tgtEl>
                                        <p:attrNameLst>
                                          <p:attrName>fillcolor</p:attrName>
                                        </p:attrNameLst>
                                      </p:cBhvr>
                                      <p:tavLst>
                                        <p:tav tm="0">
                                          <p:val>
                                            <p:clrVal>
                                              <a:schemeClr val="accent2"/>
                                            </p:clrVal>
                                          </p:val>
                                        </p:tav>
                                        <p:tav tm="50000">
                                          <p:val>
                                            <p:clrVal>
                                              <a:schemeClr val="hlink"/>
                                            </p:clrVal>
                                          </p:val>
                                        </p:tav>
                                      </p:tavLst>
                                    </p:anim>
                                    <p:set>
                                      <p:cBhvr>
                                        <p:cTn id="89" dur="80"/>
                                        <p:tgtEl>
                                          <p:spTgt spid="16"/>
                                        </p:tgtEl>
                                        <p:attrNameLst>
                                          <p:attrName>fill.type</p:attrName>
                                        </p:attrNameLst>
                                      </p:cBhvr>
                                      <p:to>
                                        <p:strVal val="solid"/>
                                      </p:to>
                                    </p:set>
                                  </p:childTnLst>
                                </p:cTn>
                              </p:par>
                            </p:childTnLst>
                          </p:cTn>
                        </p:par>
                      </p:childTnLst>
                    </p:cTn>
                  </p:par>
                  <p:par>
                    <p:cTn id="90" fill="hold" nodeType="clickPar">
                      <p:stCondLst>
                        <p:cond delay="indefinite"/>
                      </p:stCondLst>
                      <p:childTnLst>
                        <p:par>
                          <p:cTn id="91" fill="hold" nodeType="withGroup">
                            <p:stCondLst>
                              <p:cond delay="0"/>
                            </p:stCondLst>
                            <p:childTnLst>
                              <p:par>
                                <p:cTn id="92" presetID="27" presetClass="entr" presetSubtype="0" fill="hold" grpId="0" nodeType="clickEffect">
                                  <p:stCondLst>
                                    <p:cond delay="0"/>
                                  </p:stCondLst>
                                  <p:iterate type="lt">
                                    <p:tmPct val="50000"/>
                                  </p:iterate>
                                  <p:childTnLst>
                                    <p:set>
                                      <p:cBhvr>
                                        <p:cTn id="93" dur="1" fill="hold">
                                          <p:stCondLst>
                                            <p:cond delay="0"/>
                                          </p:stCondLst>
                                        </p:cTn>
                                        <p:tgtEl>
                                          <p:spTgt spid="10"/>
                                        </p:tgtEl>
                                        <p:attrNameLst>
                                          <p:attrName>style.visibility</p:attrName>
                                        </p:attrNameLst>
                                      </p:cBhvr>
                                      <p:to>
                                        <p:strVal val="visible"/>
                                      </p:to>
                                    </p:set>
                                    <p:anim calcmode="discrete" valueType="clr">
                                      <p:cBhvr override="childStyle">
                                        <p:cTn id="94"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95" dur="80"/>
                                        <p:tgtEl>
                                          <p:spTgt spid="10"/>
                                        </p:tgtEl>
                                        <p:attrNameLst>
                                          <p:attrName>fillcolor</p:attrName>
                                        </p:attrNameLst>
                                      </p:cBhvr>
                                      <p:tavLst>
                                        <p:tav tm="0">
                                          <p:val>
                                            <p:clrVal>
                                              <a:schemeClr val="accent2"/>
                                            </p:clrVal>
                                          </p:val>
                                        </p:tav>
                                        <p:tav tm="50000">
                                          <p:val>
                                            <p:clrVal>
                                              <a:schemeClr val="hlink"/>
                                            </p:clrVal>
                                          </p:val>
                                        </p:tav>
                                      </p:tavLst>
                                    </p:anim>
                                    <p:set>
                                      <p:cBhvr>
                                        <p:cTn id="96" dur="80"/>
                                        <p:tgtEl>
                                          <p:spTgt spid="10"/>
                                        </p:tgtEl>
                                        <p:attrNameLst>
                                          <p:attrName>fill.type</p:attrName>
                                        </p:attrNameLst>
                                      </p:cBhvr>
                                      <p:to>
                                        <p:strVal val="solid"/>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27" presetClass="entr" presetSubtype="0" fill="hold" grpId="0" nodeType="clickEffect">
                                  <p:stCondLst>
                                    <p:cond delay="0"/>
                                  </p:stCondLst>
                                  <p:iterate type="lt">
                                    <p:tmPct val="50000"/>
                                  </p:iterate>
                                  <p:childTnLst>
                                    <p:set>
                                      <p:cBhvr>
                                        <p:cTn id="100" dur="1" fill="hold">
                                          <p:stCondLst>
                                            <p:cond delay="0"/>
                                          </p:stCondLst>
                                        </p:cTn>
                                        <p:tgtEl>
                                          <p:spTgt spid="2"/>
                                        </p:tgtEl>
                                        <p:attrNameLst>
                                          <p:attrName>style.visibility</p:attrName>
                                        </p:attrNameLst>
                                      </p:cBhvr>
                                      <p:to>
                                        <p:strVal val="visible"/>
                                      </p:to>
                                    </p:set>
                                    <p:anim calcmode="discrete" valueType="clr">
                                      <p:cBhvr override="childStyle">
                                        <p:cTn id="101"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02" dur="80"/>
                                        <p:tgtEl>
                                          <p:spTgt spid="2"/>
                                        </p:tgtEl>
                                        <p:attrNameLst>
                                          <p:attrName>fillcolor</p:attrName>
                                        </p:attrNameLst>
                                      </p:cBhvr>
                                      <p:tavLst>
                                        <p:tav tm="0">
                                          <p:val>
                                            <p:clrVal>
                                              <a:schemeClr val="accent2"/>
                                            </p:clrVal>
                                          </p:val>
                                        </p:tav>
                                        <p:tav tm="50000">
                                          <p:val>
                                            <p:clrVal>
                                              <a:schemeClr val="hlink"/>
                                            </p:clrVal>
                                          </p:val>
                                        </p:tav>
                                      </p:tavLst>
                                    </p:anim>
                                    <p:set>
                                      <p:cBhvr>
                                        <p:cTn id="103" dur="80"/>
                                        <p:tgtEl>
                                          <p:spTgt spid="2"/>
                                        </p:tgtEl>
                                        <p:attrNameLst>
                                          <p:attrName>fill.type</p:attrName>
                                        </p:attrNameLst>
                                      </p:cBhvr>
                                      <p:to>
                                        <p:strVal val="solid"/>
                                      </p:to>
                                    </p:se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7" presetClass="entr" presetSubtype="0" fill="hold" grpId="0" nodeType="clickEffect">
                                  <p:stCondLst>
                                    <p:cond delay="0"/>
                                  </p:stCondLst>
                                  <p:iterate type="lt">
                                    <p:tmPct val="50000"/>
                                  </p:iterate>
                                  <p:childTnLst>
                                    <p:set>
                                      <p:cBhvr>
                                        <p:cTn id="107" dur="1" fill="hold">
                                          <p:stCondLst>
                                            <p:cond delay="0"/>
                                          </p:stCondLst>
                                        </p:cTn>
                                        <p:tgtEl>
                                          <p:spTgt spid="8"/>
                                        </p:tgtEl>
                                        <p:attrNameLst>
                                          <p:attrName>style.visibility</p:attrName>
                                        </p:attrNameLst>
                                      </p:cBhvr>
                                      <p:to>
                                        <p:strVal val="visible"/>
                                      </p:to>
                                    </p:set>
                                    <p:anim calcmode="discrete" valueType="clr">
                                      <p:cBhvr override="childStyle">
                                        <p:cTn id="108"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09" dur="80"/>
                                        <p:tgtEl>
                                          <p:spTgt spid="8"/>
                                        </p:tgtEl>
                                        <p:attrNameLst>
                                          <p:attrName>fillcolor</p:attrName>
                                        </p:attrNameLst>
                                      </p:cBhvr>
                                      <p:tavLst>
                                        <p:tav tm="0">
                                          <p:val>
                                            <p:clrVal>
                                              <a:schemeClr val="accent2"/>
                                            </p:clrVal>
                                          </p:val>
                                        </p:tav>
                                        <p:tav tm="50000">
                                          <p:val>
                                            <p:clrVal>
                                              <a:schemeClr val="hlink"/>
                                            </p:clrVal>
                                          </p:val>
                                        </p:tav>
                                      </p:tavLst>
                                    </p:anim>
                                    <p:set>
                                      <p:cBhvr>
                                        <p:cTn id="110" dur="80"/>
                                        <p:tgtEl>
                                          <p:spTgt spid="8"/>
                                        </p:tgtEl>
                                        <p:attrNameLst>
                                          <p:attrName>fill.type</p:attrName>
                                        </p:attrNameLst>
                                      </p:cBhvr>
                                      <p:to>
                                        <p:strVal val="solid"/>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7" presetClass="entr" presetSubtype="0" fill="hold" grpId="0" nodeType="clickEffect">
                                  <p:stCondLst>
                                    <p:cond delay="0"/>
                                  </p:stCondLst>
                                  <p:iterate type="lt">
                                    <p:tmPct val="50000"/>
                                  </p:iterate>
                                  <p:childTnLst>
                                    <p:set>
                                      <p:cBhvr>
                                        <p:cTn id="114" dur="1" fill="hold">
                                          <p:stCondLst>
                                            <p:cond delay="0"/>
                                          </p:stCondLst>
                                        </p:cTn>
                                        <p:tgtEl>
                                          <p:spTgt spid="17"/>
                                        </p:tgtEl>
                                        <p:attrNameLst>
                                          <p:attrName>style.visibility</p:attrName>
                                        </p:attrNameLst>
                                      </p:cBhvr>
                                      <p:to>
                                        <p:strVal val="visible"/>
                                      </p:to>
                                    </p:set>
                                    <p:anim calcmode="discrete" valueType="clr">
                                      <p:cBhvr override="childStyle">
                                        <p:cTn id="115"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16" dur="80"/>
                                        <p:tgtEl>
                                          <p:spTgt spid="17"/>
                                        </p:tgtEl>
                                        <p:attrNameLst>
                                          <p:attrName>fillcolor</p:attrName>
                                        </p:attrNameLst>
                                      </p:cBhvr>
                                      <p:tavLst>
                                        <p:tav tm="0">
                                          <p:val>
                                            <p:clrVal>
                                              <a:schemeClr val="accent2"/>
                                            </p:clrVal>
                                          </p:val>
                                        </p:tav>
                                        <p:tav tm="50000">
                                          <p:val>
                                            <p:clrVal>
                                              <a:schemeClr val="hlink"/>
                                            </p:clrVal>
                                          </p:val>
                                        </p:tav>
                                      </p:tavLst>
                                    </p:anim>
                                    <p:set>
                                      <p:cBhvr>
                                        <p:cTn id="117" dur="80"/>
                                        <p:tgtEl>
                                          <p:spTgt spid="17"/>
                                        </p:tgtEl>
                                        <p:attrNameLst>
                                          <p:attrName>fill.type</p:attrName>
                                        </p:attrNameLst>
                                      </p:cBhvr>
                                      <p:to>
                                        <p:strVal val="solid"/>
                                      </p:to>
                                    </p:set>
                                  </p:childTnLst>
                                </p:cTn>
                              </p:par>
                              <p:par>
                                <p:cTn id="118" presetID="27" presetClass="entr" presetSubtype="0" fill="hold" grpId="0" nodeType="withEffect">
                                  <p:stCondLst>
                                    <p:cond delay="0"/>
                                  </p:stCondLst>
                                  <p:iterate type="lt">
                                    <p:tmPct val="50000"/>
                                  </p:iterate>
                                  <p:childTnLst>
                                    <p:set>
                                      <p:cBhvr>
                                        <p:cTn id="119" dur="1" fill="hold">
                                          <p:stCondLst>
                                            <p:cond delay="0"/>
                                          </p:stCondLst>
                                        </p:cTn>
                                        <p:tgtEl>
                                          <p:spTgt spid="6193"/>
                                        </p:tgtEl>
                                        <p:attrNameLst>
                                          <p:attrName>style.visibility</p:attrName>
                                        </p:attrNameLst>
                                      </p:cBhvr>
                                      <p:to>
                                        <p:strVal val="visible"/>
                                      </p:to>
                                    </p:set>
                                    <p:anim calcmode="discrete" valueType="clr">
                                      <p:cBhvr override="childStyle">
                                        <p:cTn id="120" dur="80"/>
                                        <p:tgtEl>
                                          <p:spTgt spid="6193"/>
                                        </p:tgtEl>
                                        <p:attrNameLst>
                                          <p:attrName>style.color</p:attrName>
                                        </p:attrNameLst>
                                      </p:cBhvr>
                                      <p:tavLst>
                                        <p:tav tm="0">
                                          <p:val>
                                            <p:clrVal>
                                              <a:schemeClr val="accent2"/>
                                            </p:clrVal>
                                          </p:val>
                                        </p:tav>
                                        <p:tav tm="50000">
                                          <p:val>
                                            <p:clrVal>
                                              <a:schemeClr val="hlink"/>
                                            </p:clrVal>
                                          </p:val>
                                        </p:tav>
                                      </p:tavLst>
                                    </p:anim>
                                    <p:anim calcmode="discrete" valueType="clr">
                                      <p:cBhvr>
                                        <p:cTn id="121" dur="80"/>
                                        <p:tgtEl>
                                          <p:spTgt spid="6193"/>
                                        </p:tgtEl>
                                        <p:attrNameLst>
                                          <p:attrName>fillcolor</p:attrName>
                                        </p:attrNameLst>
                                      </p:cBhvr>
                                      <p:tavLst>
                                        <p:tav tm="0">
                                          <p:val>
                                            <p:clrVal>
                                              <a:schemeClr val="accent2"/>
                                            </p:clrVal>
                                          </p:val>
                                        </p:tav>
                                        <p:tav tm="50000">
                                          <p:val>
                                            <p:clrVal>
                                              <a:schemeClr val="hlink"/>
                                            </p:clrVal>
                                          </p:val>
                                        </p:tav>
                                      </p:tavLst>
                                    </p:anim>
                                    <p:set>
                                      <p:cBhvr>
                                        <p:cTn id="122" dur="80"/>
                                        <p:tgtEl>
                                          <p:spTgt spid="619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076" grpId="0"/>
      <p:bldP spid="3077" grpId="0"/>
      <p:bldP spid="6151" grpId="0"/>
      <p:bldP spid="6193" grpId="0"/>
      <p:bldP spid="9" grpId="0"/>
      <p:bldP spid="10" grpId="0"/>
      <p:bldP spid="14" grpId="0"/>
      <p:bldP spid="2" grpId="0"/>
      <p:bldP spid="13" grpId="0"/>
      <p:bldP spid="8" grpId="0"/>
      <p:bldP spid="16" grpId="0"/>
      <p:bldP spid="17" grpId="0"/>
      <p:bldP spid="6206" grpId="0" animBg="1"/>
      <p:bldP spid="6207" grpId="0" animBg="1"/>
      <p:bldP spid="6208" grpId="0" animBg="1"/>
      <p:bldP spid="6209" grpId="0" animBg="1"/>
      <p:bldP spid="6210" grpId="0" animBg="1"/>
      <p:bldP spid="6211" grpId="0" animBg="1"/>
      <p:bldP spid="62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p:cNvSpPr>
          <p:nvPr>
            <p:ph type="body" sz="half" idx="1"/>
          </p:nvPr>
        </p:nvSpPr>
        <p:spPr>
          <a:xfrm>
            <a:off x="0" y="552450"/>
            <a:ext cx="4648200" cy="6057900"/>
          </a:xfrm>
        </p:spPr>
        <p:txBody>
          <a:bodyPr/>
          <a:lstStyle/>
          <a:p>
            <a:pPr>
              <a:buFont typeface="Arial" charset="0"/>
              <a:buNone/>
            </a:pPr>
            <a:r>
              <a:rPr lang="en-US" sz="2400" b="1" u="sng" dirty="0" smtClean="0">
                <a:solidFill>
                  <a:srgbClr val="FF0000"/>
                </a:solidFill>
                <a:latin typeface="Times New Roman" pitchFamily="18" charset="0"/>
                <a:cs typeface="Times New Roman" pitchFamily="18" charset="0"/>
              </a:rPr>
              <a:t>I. Đặc điểm của thấu kính hội tụ:</a:t>
            </a:r>
          </a:p>
          <a:p>
            <a:pPr>
              <a:buFont typeface="Arial" charset="0"/>
              <a:buNone/>
            </a:pPr>
            <a:r>
              <a:rPr lang="en-US" sz="2400" u="sng" dirty="0" smtClean="0">
                <a:solidFill>
                  <a:schemeClr val="folHlink"/>
                </a:solidFill>
                <a:latin typeface="Times New Roman" pitchFamily="18" charset="0"/>
                <a:cs typeface="Times New Roman" pitchFamily="18" charset="0"/>
              </a:rPr>
              <a:t>1. Thí nghiệm:</a:t>
            </a:r>
          </a:p>
          <a:p>
            <a:pPr>
              <a:buFont typeface="Arial" charset="0"/>
              <a:buNone/>
            </a:pPr>
            <a:r>
              <a:rPr lang="en-US" sz="1800" dirty="0" smtClean="0">
                <a:solidFill>
                  <a:srgbClr val="0000FF"/>
                </a:solidFill>
                <a:latin typeface="VNI-Times" pitchFamily="2" charset="0"/>
              </a:rPr>
              <a:t>   </a:t>
            </a:r>
          </a:p>
        </p:txBody>
      </p:sp>
      <p:sp>
        <p:nvSpPr>
          <p:cNvPr id="69636" name="Line 4"/>
          <p:cNvSpPr>
            <a:spLocks noChangeShapeType="1"/>
          </p:cNvSpPr>
          <p:nvPr/>
        </p:nvSpPr>
        <p:spPr bwMode="auto">
          <a:xfrm>
            <a:off x="4419600" y="685800"/>
            <a:ext cx="0" cy="61722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69637" name="Group 5"/>
          <p:cNvGrpSpPr>
            <a:grpSpLocks/>
          </p:cNvGrpSpPr>
          <p:nvPr/>
        </p:nvGrpSpPr>
        <p:grpSpPr bwMode="auto">
          <a:xfrm>
            <a:off x="4314825" y="1447800"/>
            <a:ext cx="5257800" cy="1676400"/>
            <a:chOff x="3220" y="1178"/>
            <a:chExt cx="2197" cy="716"/>
          </a:xfrm>
        </p:grpSpPr>
        <p:grpSp>
          <p:nvGrpSpPr>
            <p:cNvPr id="69638" name="Group 6"/>
            <p:cNvGrpSpPr>
              <a:grpSpLocks/>
            </p:cNvGrpSpPr>
            <p:nvPr/>
          </p:nvGrpSpPr>
          <p:grpSpPr bwMode="auto">
            <a:xfrm>
              <a:off x="3220" y="1690"/>
              <a:ext cx="1776" cy="204"/>
              <a:chOff x="908" y="2251"/>
              <a:chExt cx="3950" cy="387"/>
            </a:xfrm>
          </p:grpSpPr>
          <p:sp>
            <p:nvSpPr>
              <p:cNvPr id="69639" name="AutoShape 7"/>
              <p:cNvSpPr>
                <a:spLocks noChangeArrowheads="1"/>
              </p:cNvSpPr>
              <p:nvPr/>
            </p:nvSpPr>
            <p:spPr bwMode="auto">
              <a:xfrm flipV="1">
                <a:off x="908" y="2396"/>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33CCCC"/>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69640" name="Group 8"/>
              <p:cNvGrpSpPr>
                <a:grpSpLocks/>
              </p:cNvGrpSpPr>
              <p:nvPr/>
            </p:nvGrpSpPr>
            <p:grpSpPr bwMode="auto">
              <a:xfrm>
                <a:off x="1134" y="2251"/>
                <a:ext cx="3515" cy="275"/>
                <a:chOff x="1134" y="1431"/>
                <a:chExt cx="3352" cy="275"/>
              </a:xfrm>
            </p:grpSpPr>
            <p:sp>
              <p:nvSpPr>
                <p:cNvPr id="69641" name="Rectangle 9"/>
                <p:cNvSpPr>
                  <a:spLocks noChangeArrowheads="1"/>
                </p:cNvSpPr>
                <p:nvPr/>
              </p:nvSpPr>
              <p:spPr bwMode="auto">
                <a:xfrm>
                  <a:off x="1134" y="1593"/>
                  <a:ext cx="3311" cy="113"/>
                </a:xfrm>
                <a:prstGeom prst="rect">
                  <a:avLst/>
                </a:prstGeom>
                <a:solidFill>
                  <a:srgbClr val="33CCCC"/>
                </a:solidFill>
                <a:ln w="9525">
                  <a:miter lim="800000"/>
                  <a:headEnd/>
                  <a:tailEnd/>
                </a:ln>
                <a:effectLst/>
                <a:scene3d>
                  <a:camera prst="legacyObliqueTopRight"/>
                  <a:lightRig rig="legacyFlat3" dir="b"/>
                </a:scene3d>
                <a:sp3d extrusionH="2778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42" name="Rectangle 10"/>
                <p:cNvSpPr>
                  <a:spLocks noChangeArrowheads="1"/>
                </p:cNvSpPr>
                <p:nvPr/>
              </p:nvSpPr>
              <p:spPr bwMode="auto">
                <a:xfrm>
                  <a:off x="1175" y="1431"/>
                  <a:ext cx="3311" cy="113"/>
                </a:xfrm>
                <a:prstGeom prst="rect">
                  <a:avLst/>
                </a:prstGeom>
                <a:solidFill>
                  <a:srgbClr val="33CCCC"/>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43" name="Rectangle 11"/>
                <p:cNvSpPr>
                  <a:spLocks noChangeArrowheads="1"/>
                </p:cNvSpPr>
                <p:nvPr/>
              </p:nvSpPr>
              <p:spPr bwMode="auto">
                <a:xfrm>
                  <a:off x="1134" y="1488"/>
                  <a:ext cx="3311" cy="113"/>
                </a:xfrm>
                <a:prstGeom prst="rect">
                  <a:avLst/>
                </a:prstGeom>
                <a:solidFill>
                  <a:srgbClr val="33CCCC"/>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69644" name="AutoShape 12"/>
              <p:cNvSpPr>
                <a:spLocks noChangeArrowheads="1"/>
              </p:cNvSpPr>
              <p:nvPr/>
            </p:nvSpPr>
            <p:spPr bwMode="auto">
              <a:xfrm flipV="1">
                <a:off x="4359" y="2411"/>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33CCCC"/>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rgbClr val="33CCCC"/>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69645" name="Group 13"/>
            <p:cNvGrpSpPr>
              <a:grpSpLocks/>
            </p:cNvGrpSpPr>
            <p:nvPr/>
          </p:nvGrpSpPr>
          <p:grpSpPr bwMode="auto">
            <a:xfrm>
              <a:off x="3913" y="1541"/>
              <a:ext cx="31" cy="187"/>
              <a:chOff x="2624" y="1955"/>
              <a:chExt cx="69" cy="354"/>
            </a:xfrm>
          </p:grpSpPr>
          <p:sp>
            <p:nvSpPr>
              <p:cNvPr id="69646" name="Oval 14"/>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47" name="Oval 15"/>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69648" name="Group 16"/>
            <p:cNvGrpSpPr>
              <a:grpSpLocks/>
            </p:cNvGrpSpPr>
            <p:nvPr/>
          </p:nvGrpSpPr>
          <p:grpSpPr bwMode="auto">
            <a:xfrm>
              <a:off x="3898" y="1178"/>
              <a:ext cx="111" cy="295"/>
              <a:chOff x="1973" y="1117"/>
              <a:chExt cx="408" cy="748"/>
            </a:xfrm>
          </p:grpSpPr>
          <p:sp>
            <p:nvSpPr>
              <p:cNvPr id="69649" name="Oval 17"/>
              <p:cNvSpPr>
                <a:spLocks noChangeArrowheads="1"/>
              </p:cNvSpPr>
              <p:nvPr/>
            </p:nvSpPr>
            <p:spPr bwMode="auto">
              <a:xfrm>
                <a:off x="1973" y="1117"/>
                <a:ext cx="408" cy="748"/>
              </a:xfrm>
              <a:prstGeom prst="ellipse">
                <a:avLst/>
              </a:prstGeom>
              <a:noFill/>
              <a:ln w="76200">
                <a:solidFill>
                  <a:schemeClr val="tx1"/>
                </a:solidFill>
                <a:round/>
                <a:headEnd/>
                <a:tailEnd/>
              </a:ln>
              <a:effectLst/>
              <a:scene3d>
                <a:camera prst="legacyObliqueBottomRight">
                  <a:rot lat="20699999" lon="18000000" rev="0"/>
                </a:camera>
                <a:lightRig rig="legacyFlat3" dir="b"/>
              </a:scene3d>
              <a:sp3d extrusionH="1254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50" name="Oval 18"/>
              <p:cNvSpPr>
                <a:spLocks noChangeArrowheads="1"/>
              </p:cNvSpPr>
              <p:nvPr/>
            </p:nvSpPr>
            <p:spPr bwMode="auto">
              <a:xfrm>
                <a:off x="1973" y="1169"/>
                <a:ext cx="318" cy="680"/>
              </a:xfrm>
              <a:prstGeom prst="ellipse">
                <a:avLst/>
              </a:prstGeom>
              <a:gradFill rotWithShape="1">
                <a:gsLst>
                  <a:gs pos="0">
                    <a:srgbClr val="C0C0C0"/>
                  </a:gs>
                  <a:gs pos="100000">
                    <a:schemeClr val="bg1"/>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9651" name="Group 19"/>
            <p:cNvGrpSpPr>
              <a:grpSpLocks/>
            </p:cNvGrpSpPr>
            <p:nvPr/>
          </p:nvGrpSpPr>
          <p:grpSpPr bwMode="auto">
            <a:xfrm>
              <a:off x="3372" y="1204"/>
              <a:ext cx="287" cy="517"/>
              <a:chOff x="1197" y="1324"/>
              <a:chExt cx="637" cy="979"/>
            </a:xfrm>
          </p:grpSpPr>
          <p:grpSp>
            <p:nvGrpSpPr>
              <p:cNvPr id="69652" name="Group 20"/>
              <p:cNvGrpSpPr>
                <a:grpSpLocks/>
              </p:cNvGrpSpPr>
              <p:nvPr/>
            </p:nvGrpSpPr>
            <p:grpSpPr bwMode="auto">
              <a:xfrm>
                <a:off x="1474" y="1949"/>
                <a:ext cx="69" cy="354"/>
                <a:chOff x="2624" y="1955"/>
                <a:chExt cx="69" cy="354"/>
              </a:xfrm>
            </p:grpSpPr>
            <p:sp>
              <p:nvSpPr>
                <p:cNvPr id="69653" name="Oval 21"/>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54" name="Oval 22"/>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69655" name="Rectangle 23"/>
              <p:cNvSpPr>
                <a:spLocks noChangeArrowheads="1"/>
              </p:cNvSpPr>
              <p:nvPr/>
            </p:nvSpPr>
            <p:spPr bwMode="auto">
              <a:xfrm>
                <a:off x="1197" y="1324"/>
                <a:ext cx="637" cy="496"/>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9656" name="Group 24"/>
            <p:cNvGrpSpPr>
              <a:grpSpLocks/>
            </p:cNvGrpSpPr>
            <p:nvPr/>
          </p:nvGrpSpPr>
          <p:grpSpPr bwMode="auto">
            <a:xfrm>
              <a:off x="4224" y="1200"/>
              <a:ext cx="287" cy="517"/>
              <a:chOff x="1197" y="1324"/>
              <a:chExt cx="637" cy="979"/>
            </a:xfrm>
          </p:grpSpPr>
          <p:grpSp>
            <p:nvGrpSpPr>
              <p:cNvPr id="69657" name="Group 25"/>
              <p:cNvGrpSpPr>
                <a:grpSpLocks/>
              </p:cNvGrpSpPr>
              <p:nvPr/>
            </p:nvGrpSpPr>
            <p:grpSpPr bwMode="auto">
              <a:xfrm>
                <a:off x="1474" y="1949"/>
                <a:ext cx="69" cy="354"/>
                <a:chOff x="2624" y="1955"/>
                <a:chExt cx="69" cy="354"/>
              </a:xfrm>
            </p:grpSpPr>
            <p:sp>
              <p:nvSpPr>
                <p:cNvPr id="69658" name="Oval 26"/>
                <p:cNvSpPr>
                  <a:spLocks noChangeArrowheads="1"/>
                </p:cNvSpPr>
                <p:nvPr/>
              </p:nvSpPr>
              <p:spPr bwMode="auto">
                <a:xfrm>
                  <a:off x="2624" y="2264"/>
                  <a:ext cx="69" cy="45"/>
                </a:xfrm>
                <a:prstGeom prst="ellipse">
                  <a:avLst/>
                </a:prstGeom>
                <a:solidFill>
                  <a:srgbClr val="C0C0C0"/>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59" name="Oval 27"/>
                <p:cNvSpPr>
                  <a:spLocks noChangeArrowheads="1"/>
                </p:cNvSpPr>
                <p:nvPr/>
              </p:nvSpPr>
              <p:spPr bwMode="auto">
                <a:xfrm>
                  <a:off x="2644" y="1955"/>
                  <a:ext cx="45" cy="23"/>
                </a:xfrm>
                <a:prstGeom prst="ellipse">
                  <a:avLst/>
                </a:prstGeom>
                <a:solidFill>
                  <a:srgbClr val="C0C0C0"/>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rgbClr val="C0C0C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69660" name="Rectangle 28"/>
              <p:cNvSpPr>
                <a:spLocks noChangeArrowheads="1"/>
              </p:cNvSpPr>
              <p:nvPr/>
            </p:nvSpPr>
            <p:spPr bwMode="auto">
              <a:xfrm>
                <a:off x="1197" y="1324"/>
                <a:ext cx="637" cy="496"/>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9661" name="Group 29"/>
            <p:cNvGrpSpPr>
              <a:grpSpLocks/>
            </p:cNvGrpSpPr>
            <p:nvPr/>
          </p:nvGrpSpPr>
          <p:grpSpPr bwMode="auto">
            <a:xfrm>
              <a:off x="4803" y="1514"/>
              <a:ext cx="57" cy="210"/>
              <a:chOff x="4150" y="1911"/>
              <a:chExt cx="128" cy="397"/>
            </a:xfrm>
          </p:grpSpPr>
          <p:sp>
            <p:nvSpPr>
              <p:cNvPr id="69662" name="Oval 30"/>
              <p:cNvSpPr>
                <a:spLocks noChangeArrowheads="1"/>
              </p:cNvSpPr>
              <p:nvPr/>
            </p:nvSpPr>
            <p:spPr bwMode="auto">
              <a:xfrm>
                <a:off x="4150" y="2258"/>
                <a:ext cx="128" cy="50"/>
              </a:xfrm>
              <a:prstGeom prst="ellipse">
                <a:avLst/>
              </a:prstGeom>
              <a:solidFill>
                <a:schemeClr val="accent1"/>
              </a:solidFill>
              <a:ln w="9525">
                <a:round/>
                <a:headEnd/>
                <a:tailEnd/>
              </a:ln>
              <a:effectLst/>
              <a:scene3d>
                <a:camera prst="legacyObliqueTopRight">
                  <a:rot lat="3300000" lon="20999999" rev="0"/>
                </a:camera>
                <a:lightRig rig="legacyFlat3" dir="b"/>
              </a:scene3d>
              <a:sp3d extrusionH="5445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63" name="Oval 31"/>
              <p:cNvSpPr>
                <a:spLocks noChangeArrowheads="1"/>
              </p:cNvSpPr>
              <p:nvPr/>
            </p:nvSpPr>
            <p:spPr bwMode="auto">
              <a:xfrm>
                <a:off x="4187" y="1911"/>
                <a:ext cx="84" cy="26"/>
              </a:xfrm>
              <a:prstGeom prst="ellipse">
                <a:avLst/>
              </a:prstGeom>
              <a:solidFill>
                <a:schemeClr val="accent1"/>
              </a:solidFill>
              <a:ln w="9525">
                <a:round/>
                <a:headEnd/>
                <a:tailEnd/>
              </a:ln>
              <a:effectLst/>
              <a:scene3d>
                <a:camera prst="legacyObliqueTopRight">
                  <a:rot lat="5100000" lon="0" rev="0"/>
                </a:camera>
                <a:lightRig rig="legacyFlat3" dir="b"/>
              </a:scene3d>
              <a:sp3d extrusionH="2270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69664" name="Rectangle 32"/>
            <p:cNvSpPr>
              <a:spLocks noChangeArrowheads="1"/>
            </p:cNvSpPr>
            <p:nvPr/>
          </p:nvSpPr>
          <p:spPr bwMode="auto">
            <a:xfrm>
              <a:off x="4670" y="1283"/>
              <a:ext cx="348" cy="154"/>
            </a:xfrm>
            <a:prstGeom prst="rect">
              <a:avLst/>
            </a:prstGeom>
            <a:solidFill>
              <a:schemeClr val="bg1"/>
            </a:solidFill>
            <a:ln w="9525">
              <a:miter lim="800000"/>
              <a:headEnd/>
              <a:tailEnd/>
            </a:ln>
            <a:effectLst/>
            <a:scene3d>
              <a:camera prst="legacyObliqueTopLeft"/>
              <a:lightRig rig="legacyFlat3" dir="b"/>
            </a:scene3d>
            <a:sp3d extrusionH="3540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65" name="Rectangle 33"/>
            <p:cNvSpPr>
              <a:spLocks noChangeArrowheads="1"/>
            </p:cNvSpPr>
            <p:nvPr/>
          </p:nvSpPr>
          <p:spPr bwMode="auto">
            <a:xfrm>
              <a:off x="4741" y="1208"/>
              <a:ext cx="20" cy="5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66" name="Oval 34"/>
            <p:cNvSpPr>
              <a:spLocks noChangeArrowheads="1"/>
            </p:cNvSpPr>
            <p:nvPr/>
          </p:nvSpPr>
          <p:spPr bwMode="auto">
            <a:xfrm>
              <a:off x="4704" y="1200"/>
              <a:ext cx="10" cy="30"/>
            </a:xfrm>
            <a:prstGeom prst="ellipse">
              <a:avLst/>
            </a:prstGeom>
            <a:solidFill>
              <a:schemeClr val="accent1"/>
            </a:solidFill>
            <a:ln w="9525">
              <a:round/>
              <a:headEnd/>
              <a:tailEnd/>
            </a:ln>
            <a:effectLst/>
            <a:scene3d>
              <a:camera prst="legacyObliqueTopLeft">
                <a:rot lat="20699999" lon="4500000" rev="0"/>
              </a:camera>
              <a:lightRig rig="legacyFlat3" dir="b"/>
            </a:scene3d>
            <a:sp3d extrusionH="227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67" name="Oval 35"/>
            <p:cNvSpPr>
              <a:spLocks noChangeArrowheads="1"/>
            </p:cNvSpPr>
            <p:nvPr/>
          </p:nvSpPr>
          <p:spPr bwMode="auto">
            <a:xfrm>
              <a:off x="4634" y="1274"/>
              <a:ext cx="26" cy="31"/>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68" name="Oval 36"/>
            <p:cNvSpPr>
              <a:spLocks noChangeArrowheads="1"/>
            </p:cNvSpPr>
            <p:nvPr/>
          </p:nvSpPr>
          <p:spPr bwMode="auto">
            <a:xfrm>
              <a:off x="4632" y="1325"/>
              <a:ext cx="26" cy="31"/>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69" name="Oval 37"/>
            <p:cNvSpPr>
              <a:spLocks noChangeArrowheads="1"/>
            </p:cNvSpPr>
            <p:nvPr/>
          </p:nvSpPr>
          <p:spPr bwMode="auto">
            <a:xfrm>
              <a:off x="4632" y="1368"/>
              <a:ext cx="26" cy="31"/>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70" name="Freeform 38"/>
            <p:cNvSpPr>
              <a:spLocks/>
            </p:cNvSpPr>
            <p:nvPr/>
          </p:nvSpPr>
          <p:spPr bwMode="auto">
            <a:xfrm>
              <a:off x="5020" y="1369"/>
              <a:ext cx="397" cy="172"/>
            </a:xfrm>
            <a:custGeom>
              <a:avLst/>
              <a:gdLst>
                <a:gd name="T0" fmla="*/ 0 w 884"/>
                <a:gd name="T1" fmla="*/ 31 h 326"/>
                <a:gd name="T2" fmla="*/ 401 w 884"/>
                <a:gd name="T3" fmla="*/ 20 h 326"/>
                <a:gd name="T4" fmla="*/ 620 w 884"/>
                <a:gd name="T5" fmla="*/ 152 h 326"/>
                <a:gd name="T6" fmla="*/ 692 w 884"/>
                <a:gd name="T7" fmla="*/ 137 h 326"/>
                <a:gd name="T8" fmla="*/ 884 w 884"/>
                <a:gd name="T9" fmla="*/ 326 h 326"/>
              </a:gdLst>
              <a:ahLst/>
              <a:cxnLst>
                <a:cxn ang="0">
                  <a:pos x="T0" y="T1"/>
                </a:cxn>
                <a:cxn ang="0">
                  <a:pos x="T2" y="T3"/>
                </a:cxn>
                <a:cxn ang="0">
                  <a:pos x="T4" y="T5"/>
                </a:cxn>
                <a:cxn ang="0">
                  <a:pos x="T6" y="T7"/>
                </a:cxn>
                <a:cxn ang="0">
                  <a:pos x="T8" y="T9"/>
                </a:cxn>
              </a:cxnLst>
              <a:rect l="0" t="0" r="r" b="b"/>
              <a:pathLst>
                <a:path w="884" h="326">
                  <a:moveTo>
                    <a:pt x="0" y="31"/>
                  </a:moveTo>
                  <a:cubicBezTo>
                    <a:pt x="67" y="29"/>
                    <a:pt x="298" y="0"/>
                    <a:pt x="401" y="20"/>
                  </a:cubicBezTo>
                  <a:cubicBezTo>
                    <a:pt x="504" y="40"/>
                    <a:pt x="572" y="132"/>
                    <a:pt x="620" y="152"/>
                  </a:cubicBezTo>
                  <a:cubicBezTo>
                    <a:pt x="668" y="172"/>
                    <a:pt x="648" y="108"/>
                    <a:pt x="692" y="137"/>
                  </a:cubicBezTo>
                  <a:cubicBezTo>
                    <a:pt x="736" y="166"/>
                    <a:pt x="844" y="287"/>
                    <a:pt x="884" y="326"/>
                  </a:cubicBezTo>
                </a:path>
              </a:pathLst>
            </a:custGeom>
            <a:noFill/>
            <a:ln w="9525">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71" name="Freeform 39"/>
            <p:cNvSpPr>
              <a:spLocks/>
            </p:cNvSpPr>
            <p:nvPr/>
          </p:nvSpPr>
          <p:spPr bwMode="auto">
            <a:xfrm>
              <a:off x="4992" y="1296"/>
              <a:ext cx="408" cy="179"/>
            </a:xfrm>
            <a:custGeom>
              <a:avLst/>
              <a:gdLst>
                <a:gd name="T0" fmla="*/ 0 w 907"/>
                <a:gd name="T1" fmla="*/ 67 h 339"/>
                <a:gd name="T2" fmla="*/ 337 w 907"/>
                <a:gd name="T3" fmla="*/ 3 h 339"/>
                <a:gd name="T4" fmla="*/ 589 w 907"/>
                <a:gd name="T5" fmla="*/ 83 h 339"/>
                <a:gd name="T6" fmla="*/ 628 w 907"/>
                <a:gd name="T7" fmla="*/ 83 h 339"/>
                <a:gd name="T8" fmla="*/ 733 w 907"/>
                <a:gd name="T9" fmla="*/ 98 h 339"/>
                <a:gd name="T10" fmla="*/ 907 w 907"/>
                <a:gd name="T11" fmla="*/ 339 h 339"/>
              </a:gdLst>
              <a:ahLst/>
              <a:cxnLst>
                <a:cxn ang="0">
                  <a:pos x="T0" y="T1"/>
                </a:cxn>
                <a:cxn ang="0">
                  <a:pos x="T2" y="T3"/>
                </a:cxn>
                <a:cxn ang="0">
                  <a:pos x="T4" y="T5"/>
                </a:cxn>
                <a:cxn ang="0">
                  <a:pos x="T6" y="T7"/>
                </a:cxn>
                <a:cxn ang="0">
                  <a:pos x="T8" y="T9"/>
                </a:cxn>
                <a:cxn ang="0">
                  <a:pos x="T10" y="T11"/>
                </a:cxn>
              </a:cxnLst>
              <a:rect l="0" t="0" r="r" b="b"/>
              <a:pathLst>
                <a:path w="907" h="339">
                  <a:moveTo>
                    <a:pt x="0" y="67"/>
                  </a:moveTo>
                  <a:cubicBezTo>
                    <a:pt x="56" y="56"/>
                    <a:pt x="239" y="0"/>
                    <a:pt x="337" y="3"/>
                  </a:cubicBezTo>
                  <a:cubicBezTo>
                    <a:pt x="435" y="6"/>
                    <a:pt x="541" y="70"/>
                    <a:pt x="589" y="83"/>
                  </a:cubicBezTo>
                  <a:cubicBezTo>
                    <a:pt x="637" y="96"/>
                    <a:pt x="604" y="80"/>
                    <a:pt x="628" y="83"/>
                  </a:cubicBezTo>
                  <a:cubicBezTo>
                    <a:pt x="652" y="86"/>
                    <a:pt x="687" y="55"/>
                    <a:pt x="733" y="98"/>
                  </a:cubicBezTo>
                  <a:cubicBezTo>
                    <a:pt x="779" y="141"/>
                    <a:pt x="871" y="289"/>
                    <a:pt x="907" y="339"/>
                  </a:cubicBezTo>
                </a:path>
              </a:pathLst>
            </a:custGeom>
            <a:noFill/>
            <a:ln w="9525">
              <a:solidFill>
                <a:srgbClr val="8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72" name="Freeform 40"/>
            <p:cNvSpPr>
              <a:spLocks/>
            </p:cNvSpPr>
            <p:nvPr/>
          </p:nvSpPr>
          <p:spPr bwMode="auto">
            <a:xfrm>
              <a:off x="4786" y="1206"/>
              <a:ext cx="138" cy="48"/>
            </a:xfrm>
            <a:custGeom>
              <a:avLst/>
              <a:gdLst>
                <a:gd name="T0" fmla="*/ 0 w 159"/>
                <a:gd name="T1" fmla="*/ 0 h 68"/>
                <a:gd name="T2" fmla="*/ 101 w 159"/>
                <a:gd name="T3" fmla="*/ 11 h 68"/>
                <a:gd name="T4" fmla="*/ 159 w 159"/>
                <a:gd name="T5" fmla="*/ 68 h 68"/>
              </a:gdLst>
              <a:ahLst/>
              <a:cxnLst>
                <a:cxn ang="0">
                  <a:pos x="T0" y="T1"/>
                </a:cxn>
                <a:cxn ang="0">
                  <a:pos x="T2" y="T3"/>
                </a:cxn>
                <a:cxn ang="0">
                  <a:pos x="T4" y="T5"/>
                </a:cxn>
              </a:cxnLst>
              <a:rect l="0" t="0" r="r" b="b"/>
              <a:pathLst>
                <a:path w="159" h="68">
                  <a:moveTo>
                    <a:pt x="0" y="0"/>
                  </a:moveTo>
                  <a:cubicBezTo>
                    <a:pt x="17" y="2"/>
                    <a:pt x="74" y="0"/>
                    <a:pt x="101" y="11"/>
                  </a:cubicBezTo>
                  <a:cubicBezTo>
                    <a:pt x="128" y="22"/>
                    <a:pt x="147" y="56"/>
                    <a:pt x="159" y="68"/>
                  </a:cubicBezTo>
                </a:path>
              </a:pathLst>
            </a:custGeom>
            <a:noFill/>
            <a:ln w="12700" cmpd="sng">
              <a:solidFill>
                <a:srgbClr val="0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73" name="Rectangle 41"/>
            <p:cNvSpPr>
              <a:spLocks noChangeArrowheads="1"/>
            </p:cNvSpPr>
            <p:nvPr/>
          </p:nvSpPr>
          <p:spPr bwMode="auto">
            <a:xfrm>
              <a:off x="4747" y="1211"/>
              <a:ext cx="20" cy="5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674" name="Rectangle 42"/>
            <p:cNvSpPr>
              <a:spLocks noChangeArrowheads="1"/>
            </p:cNvSpPr>
            <p:nvPr/>
          </p:nvSpPr>
          <p:spPr bwMode="auto">
            <a:xfrm>
              <a:off x="4817" y="1345"/>
              <a:ext cx="57" cy="140"/>
            </a:xfrm>
            <a:prstGeom prst="rect">
              <a:avLst/>
            </a:prstGeom>
            <a:solidFill>
              <a:srgbClr val="777777"/>
            </a:solidFill>
            <a:ln w="9525">
              <a:miter lim="800000"/>
              <a:headEnd/>
              <a:tailEnd/>
            </a:ln>
            <a:effectLst/>
            <a:scene3d>
              <a:camera prst="legacyObliqueTopLeft">
                <a:rot lat="0" lon="20699999" rev="0"/>
              </a:camera>
              <a:lightRig rig="legacyFlat3" dir="b"/>
            </a:scene3d>
            <a:sp3d extrusionH="36500" prstMaterial="legacyMatte">
              <a:bevelT w="13500" h="13500" prst="angle"/>
              <a:bevelB w="13500" h="13500" prst="angle"/>
              <a:extrusionClr>
                <a:srgbClr val="777777"/>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69675" name="Oval 43"/>
            <p:cNvSpPr>
              <a:spLocks noChangeArrowheads="1"/>
            </p:cNvSpPr>
            <p:nvPr/>
          </p:nvSpPr>
          <p:spPr bwMode="auto">
            <a:xfrm>
              <a:off x="4821" y="1358"/>
              <a:ext cx="39" cy="45"/>
            </a:xfrm>
            <a:prstGeom prst="ellipse">
              <a:avLst/>
            </a:prstGeom>
            <a:gradFill rotWithShape="1">
              <a:gsLst>
                <a:gs pos="0">
                  <a:srgbClr val="FFFF00"/>
                </a:gs>
                <a:gs pos="100000">
                  <a:srgbClr val="C0C0C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9676" name="Group 44"/>
          <p:cNvGrpSpPr>
            <a:grpSpLocks/>
          </p:cNvGrpSpPr>
          <p:nvPr/>
        </p:nvGrpSpPr>
        <p:grpSpPr bwMode="auto">
          <a:xfrm>
            <a:off x="4419600" y="1719263"/>
            <a:ext cx="1514475" cy="200025"/>
            <a:chOff x="795" y="1511"/>
            <a:chExt cx="1533" cy="159"/>
          </a:xfrm>
        </p:grpSpPr>
        <p:sp>
          <p:nvSpPr>
            <p:cNvPr id="69677" name="Line 45"/>
            <p:cNvSpPr>
              <a:spLocks noChangeShapeType="1"/>
            </p:cNvSpPr>
            <p:nvPr/>
          </p:nvSpPr>
          <p:spPr bwMode="auto">
            <a:xfrm flipH="1">
              <a:off x="795" y="1511"/>
              <a:ext cx="1533" cy="159"/>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78" name="Line 46"/>
            <p:cNvSpPr>
              <a:spLocks noChangeShapeType="1"/>
            </p:cNvSpPr>
            <p:nvPr/>
          </p:nvSpPr>
          <p:spPr bwMode="auto">
            <a:xfrm flipV="1">
              <a:off x="1197" y="1560"/>
              <a:ext cx="637" cy="72"/>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9679" name="Group 47"/>
          <p:cNvGrpSpPr>
            <a:grpSpLocks/>
          </p:cNvGrpSpPr>
          <p:nvPr/>
        </p:nvGrpSpPr>
        <p:grpSpPr bwMode="auto">
          <a:xfrm>
            <a:off x="6042025" y="1720850"/>
            <a:ext cx="1671638" cy="106363"/>
            <a:chOff x="2491" y="1525"/>
            <a:chExt cx="1533" cy="0"/>
          </a:xfrm>
        </p:grpSpPr>
        <p:sp>
          <p:nvSpPr>
            <p:cNvPr id="69680" name="Line 48"/>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81" name="Line 49"/>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9682" name="Group 50"/>
          <p:cNvGrpSpPr>
            <a:grpSpLocks/>
          </p:cNvGrpSpPr>
          <p:nvPr/>
        </p:nvGrpSpPr>
        <p:grpSpPr bwMode="auto">
          <a:xfrm>
            <a:off x="6048375" y="1828800"/>
            <a:ext cx="1671638" cy="106363"/>
            <a:chOff x="2491" y="1525"/>
            <a:chExt cx="1533" cy="0"/>
          </a:xfrm>
        </p:grpSpPr>
        <p:sp>
          <p:nvSpPr>
            <p:cNvPr id="69683" name="Line 51"/>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84" name="Line 52"/>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9685" name="Group 53"/>
          <p:cNvGrpSpPr>
            <a:grpSpLocks/>
          </p:cNvGrpSpPr>
          <p:nvPr/>
        </p:nvGrpSpPr>
        <p:grpSpPr bwMode="auto">
          <a:xfrm>
            <a:off x="6053138" y="1936750"/>
            <a:ext cx="1671637" cy="106363"/>
            <a:chOff x="2491" y="1525"/>
            <a:chExt cx="1533" cy="0"/>
          </a:xfrm>
        </p:grpSpPr>
        <p:sp>
          <p:nvSpPr>
            <p:cNvPr id="69686" name="Line 54"/>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87" name="Line 55"/>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69688" name="Group 56"/>
          <p:cNvGrpSpPr>
            <a:grpSpLocks/>
          </p:cNvGrpSpPr>
          <p:nvPr/>
        </p:nvGrpSpPr>
        <p:grpSpPr bwMode="auto">
          <a:xfrm>
            <a:off x="4419600" y="1752600"/>
            <a:ext cx="1524000" cy="176213"/>
            <a:chOff x="795" y="1502"/>
            <a:chExt cx="1533" cy="168"/>
          </a:xfrm>
        </p:grpSpPr>
        <p:sp>
          <p:nvSpPr>
            <p:cNvPr id="69689" name="Line 57"/>
            <p:cNvSpPr>
              <a:spLocks noChangeShapeType="1"/>
            </p:cNvSpPr>
            <p:nvPr/>
          </p:nvSpPr>
          <p:spPr bwMode="auto">
            <a:xfrm flipH="1" flipV="1">
              <a:off x="795" y="1502"/>
              <a:ext cx="1533" cy="168"/>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90" name="Line 58"/>
            <p:cNvSpPr>
              <a:spLocks noChangeShapeType="1"/>
            </p:cNvSpPr>
            <p:nvPr/>
          </p:nvSpPr>
          <p:spPr bwMode="auto">
            <a:xfrm>
              <a:off x="1197" y="1541"/>
              <a:ext cx="637" cy="82"/>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9691" name="Line 59"/>
          <p:cNvSpPr>
            <a:spLocks noChangeShapeType="1"/>
          </p:cNvSpPr>
          <p:nvPr/>
        </p:nvSpPr>
        <p:spPr bwMode="auto">
          <a:xfrm flipH="1">
            <a:off x="4267200" y="1828800"/>
            <a:ext cx="1600200" cy="0"/>
          </a:xfrm>
          <a:prstGeom prst="line">
            <a:avLst/>
          </a:prstGeom>
          <a:noFill/>
          <a:ln w="19050">
            <a:solidFill>
              <a:srgbClr val="FF33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92" name="Text Box 60"/>
          <p:cNvSpPr txBox="1">
            <a:spLocks noChangeArrowheads="1"/>
          </p:cNvSpPr>
          <p:nvPr/>
        </p:nvSpPr>
        <p:spPr bwMode="auto">
          <a:xfrm>
            <a:off x="-41564" y="1724078"/>
            <a:ext cx="43434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u="sng" dirty="0">
                <a:solidFill>
                  <a:srgbClr val="FF0000"/>
                </a:solidFill>
                <a:latin typeface="Times New Roman" pitchFamily="18" charset="0"/>
                <a:cs typeface="Times New Roman" pitchFamily="18" charset="0"/>
              </a:rPr>
              <a:t>C1:</a:t>
            </a:r>
            <a:r>
              <a:rPr lang="en-US" sz="2400" b="1" dirty="0">
                <a:solidFill>
                  <a:schemeClr val="hlink"/>
                </a:solidFill>
                <a:latin typeface="Times New Roman" pitchFamily="18" charset="0"/>
                <a:cs typeface="Times New Roman" pitchFamily="18" charset="0"/>
              </a:rPr>
              <a:t> Chùm tia khúc xạ ra khỏi thấu kính có đặc điểm gì mà người ta gọi nó là thấu kính hội tụ ?</a:t>
            </a:r>
          </a:p>
        </p:txBody>
      </p:sp>
      <p:sp>
        <p:nvSpPr>
          <p:cNvPr id="69693" name="Text Box 61"/>
          <p:cNvSpPr txBox="1">
            <a:spLocks noChangeArrowheads="1"/>
          </p:cNvSpPr>
          <p:nvPr/>
        </p:nvSpPr>
        <p:spPr bwMode="auto">
          <a:xfrm>
            <a:off x="175636" y="3105687"/>
            <a:ext cx="4191000" cy="830997"/>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a:solidFill>
                  <a:srgbClr val="0000FF"/>
                </a:solidFill>
                <a:latin typeface="Times New Roman" pitchFamily="18" charset="0"/>
                <a:cs typeface="Times New Roman" pitchFamily="18" charset="0"/>
              </a:rPr>
              <a:t>Chùm tia khúc xạ ra khỏi thấu kính </a:t>
            </a:r>
            <a:r>
              <a:rPr lang="en-US" sz="2400" b="1" dirty="0">
                <a:solidFill>
                  <a:srgbClr val="CC3300"/>
                </a:solidFill>
                <a:latin typeface="Times New Roman" pitchFamily="18" charset="0"/>
                <a:cs typeface="Times New Roman" pitchFamily="18" charset="0"/>
              </a:rPr>
              <a:t>hội tụ</a:t>
            </a:r>
            <a:r>
              <a:rPr lang="en-US" sz="2400" b="1" dirty="0">
                <a:solidFill>
                  <a:srgbClr val="0000FF"/>
                </a:solidFill>
                <a:latin typeface="Times New Roman" pitchFamily="18" charset="0"/>
                <a:cs typeface="Times New Roman" pitchFamily="18" charset="0"/>
              </a:rPr>
              <a:t> tại một điểm</a:t>
            </a:r>
            <a:r>
              <a:rPr lang="en-US" sz="2000" b="1" dirty="0">
                <a:solidFill>
                  <a:srgbClr val="0000FF"/>
                </a:solidFill>
              </a:rPr>
              <a:t>.</a:t>
            </a:r>
          </a:p>
        </p:txBody>
      </p:sp>
      <p:sp>
        <p:nvSpPr>
          <p:cNvPr id="69694" name="Text Box 62"/>
          <p:cNvSpPr txBox="1">
            <a:spLocks noChangeArrowheads="1"/>
          </p:cNvSpPr>
          <p:nvPr/>
        </p:nvSpPr>
        <p:spPr bwMode="auto">
          <a:xfrm>
            <a:off x="128155" y="5257006"/>
            <a:ext cx="4343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a:solidFill>
                  <a:srgbClr val="0000FF"/>
                </a:solidFill>
                <a:latin typeface="Times New Roman" pitchFamily="18" charset="0"/>
                <a:cs typeface="Times New Roman" pitchFamily="18" charset="0"/>
              </a:rPr>
              <a:t>Tia sáng đi tới thấu kính gọi là </a:t>
            </a:r>
            <a:r>
              <a:rPr lang="en-US" sz="2400" b="1" dirty="0">
                <a:solidFill>
                  <a:srgbClr val="CC3300"/>
                </a:solidFill>
                <a:latin typeface="Times New Roman" pitchFamily="18" charset="0"/>
                <a:cs typeface="Times New Roman" pitchFamily="18" charset="0"/>
              </a:rPr>
              <a:t>tia tới</a:t>
            </a:r>
            <a:r>
              <a:rPr lang="en-US" sz="2400" b="1" dirty="0">
                <a:solidFill>
                  <a:srgbClr val="0000FF"/>
                </a:solidFill>
                <a:latin typeface="Times New Roman" pitchFamily="18" charset="0"/>
                <a:cs typeface="Times New Roman" pitchFamily="18" charset="0"/>
              </a:rPr>
              <a:t>. Tia khúc xạ ra khỏi thấu kính gọi là </a:t>
            </a:r>
            <a:r>
              <a:rPr lang="en-US" sz="2400" b="1" dirty="0">
                <a:solidFill>
                  <a:srgbClr val="CC3300"/>
                </a:solidFill>
                <a:latin typeface="Times New Roman" pitchFamily="18" charset="0"/>
                <a:cs typeface="Times New Roman" pitchFamily="18" charset="0"/>
              </a:rPr>
              <a:t>tia ló</a:t>
            </a:r>
            <a:r>
              <a:rPr lang="en-US" sz="2400" b="1" dirty="0">
                <a:solidFill>
                  <a:srgbClr val="0000FF"/>
                </a:solidFill>
                <a:latin typeface="Times New Roman" pitchFamily="18" charset="0"/>
                <a:cs typeface="Times New Roman" pitchFamily="18" charset="0"/>
              </a:rPr>
              <a:t>.</a:t>
            </a:r>
          </a:p>
        </p:txBody>
      </p:sp>
      <p:grpSp>
        <p:nvGrpSpPr>
          <p:cNvPr id="69697" name="Group 65"/>
          <p:cNvGrpSpPr>
            <a:grpSpLocks/>
          </p:cNvGrpSpPr>
          <p:nvPr/>
        </p:nvGrpSpPr>
        <p:grpSpPr bwMode="auto">
          <a:xfrm>
            <a:off x="4818063" y="685800"/>
            <a:ext cx="973137" cy="1095375"/>
            <a:chOff x="1701" y="822"/>
            <a:chExt cx="613" cy="690"/>
          </a:xfrm>
        </p:grpSpPr>
        <p:sp>
          <p:nvSpPr>
            <p:cNvPr id="69698" name="Text Box 66"/>
            <p:cNvSpPr txBox="1">
              <a:spLocks noChangeArrowheads="1"/>
            </p:cNvSpPr>
            <p:nvPr/>
          </p:nvSpPr>
          <p:spPr bwMode="auto">
            <a:xfrm>
              <a:off x="1701" y="822"/>
              <a:ext cx="61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dirty="0">
                  <a:solidFill>
                    <a:schemeClr val="accent2"/>
                  </a:solidFill>
                  <a:latin typeface="VNI-Times" pitchFamily="2" charset="0"/>
                </a:rPr>
                <a:t>Tia loù</a:t>
              </a:r>
            </a:p>
          </p:txBody>
        </p:sp>
        <p:cxnSp>
          <p:nvCxnSpPr>
            <p:cNvPr id="69699" name="AutoShape 67"/>
            <p:cNvCxnSpPr>
              <a:cxnSpLocks noChangeShapeType="1"/>
              <a:stCxn id="69698" idx="2"/>
            </p:cNvCxnSpPr>
            <p:nvPr/>
          </p:nvCxnSpPr>
          <p:spPr bwMode="auto">
            <a:xfrm>
              <a:off x="2008" y="1053"/>
              <a:ext cx="162" cy="459"/>
            </a:xfrm>
            <a:prstGeom prst="straightConnector1">
              <a:avLst/>
            </a:prstGeom>
            <a:noFill/>
            <a:ln w="952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69700" name="Group 68"/>
          <p:cNvGrpSpPr>
            <a:grpSpLocks/>
          </p:cNvGrpSpPr>
          <p:nvPr/>
        </p:nvGrpSpPr>
        <p:grpSpPr bwMode="auto">
          <a:xfrm>
            <a:off x="5867400" y="673100"/>
            <a:ext cx="973138" cy="1079500"/>
            <a:chOff x="3288" y="845"/>
            <a:chExt cx="613" cy="680"/>
          </a:xfrm>
        </p:grpSpPr>
        <p:sp>
          <p:nvSpPr>
            <p:cNvPr id="69701" name="Text Box 69"/>
            <p:cNvSpPr txBox="1">
              <a:spLocks noChangeArrowheads="1"/>
            </p:cNvSpPr>
            <p:nvPr/>
          </p:nvSpPr>
          <p:spPr bwMode="auto">
            <a:xfrm>
              <a:off x="3288" y="845"/>
              <a:ext cx="61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dirty="0">
                  <a:solidFill>
                    <a:schemeClr val="accent2"/>
                  </a:solidFill>
                  <a:latin typeface="VNI-Times" pitchFamily="2" charset="0"/>
                </a:rPr>
                <a:t>Tia tôùi</a:t>
              </a:r>
            </a:p>
          </p:txBody>
        </p:sp>
        <p:cxnSp>
          <p:nvCxnSpPr>
            <p:cNvPr id="69702" name="AutoShape 70"/>
            <p:cNvCxnSpPr>
              <a:cxnSpLocks noChangeShapeType="1"/>
              <a:stCxn id="69701" idx="2"/>
            </p:cNvCxnSpPr>
            <p:nvPr/>
          </p:nvCxnSpPr>
          <p:spPr bwMode="auto">
            <a:xfrm>
              <a:off x="3595" y="1076"/>
              <a:ext cx="114" cy="449"/>
            </a:xfrm>
            <a:prstGeom prst="straightConnector1">
              <a:avLst/>
            </a:prstGeom>
            <a:noFill/>
            <a:ln w="952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sp>
        <p:nvSpPr>
          <p:cNvPr id="5129" name="Rectangle 13"/>
          <p:cNvSpPr>
            <a:spLocks noChangeArrowheads="1"/>
          </p:cNvSpPr>
          <p:nvPr/>
        </p:nvSpPr>
        <p:spPr bwMode="auto">
          <a:xfrm>
            <a:off x="37091" y="4068762"/>
            <a:ext cx="4343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50000"/>
              </a:spcBef>
            </a:pPr>
            <a:r>
              <a:rPr lang="en-US" sz="2400" b="1" u="sng" dirty="0">
                <a:solidFill>
                  <a:srgbClr val="FF0000"/>
                </a:solidFill>
                <a:latin typeface="Times New Roman" pitchFamily="18" charset="0"/>
                <a:cs typeface="Times New Roman" pitchFamily="18" charset="0"/>
              </a:rPr>
              <a:t>C2:</a:t>
            </a:r>
            <a:r>
              <a:rPr lang="en-US" sz="2400" b="1" dirty="0">
                <a:solidFill>
                  <a:schemeClr val="hlink"/>
                </a:solidFill>
                <a:latin typeface="Times New Roman" pitchFamily="18" charset="0"/>
                <a:cs typeface="Times New Roman" pitchFamily="18" charset="0"/>
              </a:rPr>
              <a:t> Hãy chỉ ra </a:t>
            </a:r>
            <a:r>
              <a:rPr lang="en-US" sz="2400" b="1" dirty="0">
                <a:solidFill>
                  <a:schemeClr val="accent2"/>
                </a:solidFill>
                <a:latin typeface="Times New Roman" pitchFamily="18" charset="0"/>
                <a:cs typeface="Times New Roman" pitchFamily="18" charset="0"/>
              </a:rPr>
              <a:t>tia tới</a:t>
            </a:r>
            <a:r>
              <a:rPr lang="en-US" sz="2400" b="1" dirty="0">
                <a:solidFill>
                  <a:schemeClr val="hlink"/>
                </a:solidFill>
                <a:latin typeface="Times New Roman" pitchFamily="18" charset="0"/>
                <a:cs typeface="Times New Roman" pitchFamily="18" charset="0"/>
              </a:rPr>
              <a:t>, </a:t>
            </a:r>
            <a:r>
              <a:rPr lang="en-US" sz="2400" b="1" dirty="0">
                <a:solidFill>
                  <a:schemeClr val="accent2"/>
                </a:solidFill>
                <a:latin typeface="Times New Roman" pitchFamily="18" charset="0"/>
                <a:cs typeface="Times New Roman" pitchFamily="18" charset="0"/>
              </a:rPr>
              <a:t>tia ló</a:t>
            </a:r>
            <a:r>
              <a:rPr lang="en-US" sz="2400" b="1" dirty="0">
                <a:solidFill>
                  <a:schemeClr val="hlink"/>
                </a:solidFill>
                <a:latin typeface="Times New Roman" pitchFamily="18" charset="0"/>
                <a:cs typeface="Times New Roman" pitchFamily="18" charset="0"/>
              </a:rPr>
              <a:t> trong thí nghiệm ở hình 42.2.</a:t>
            </a:r>
          </a:p>
        </p:txBody>
      </p:sp>
    </p:spTree>
    <p:extLst>
      <p:ext uri="{BB962C8B-B14F-4D97-AF65-F5344CB8AC3E}">
        <p14:creationId xmlns:p14="http://schemas.microsoft.com/office/powerpoint/2010/main" val="398939023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69636"/>
                                        </p:tgtEl>
                                        <p:attrNameLst>
                                          <p:attrName>style.visibility</p:attrName>
                                        </p:attrNameLst>
                                      </p:cBhvr>
                                      <p:to>
                                        <p:strVal val="visible"/>
                                      </p:to>
                                    </p:set>
                                    <p:animEffect transition="in" filter="wedge">
                                      <p:cBhvr>
                                        <p:cTn id="7" dur="2000"/>
                                        <p:tgtEl>
                                          <p:spTgt spid="696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69637"/>
                                        </p:tgtEl>
                                        <p:attrNameLst>
                                          <p:attrName>style.visibility</p:attrName>
                                        </p:attrNameLst>
                                      </p:cBhvr>
                                      <p:to>
                                        <p:strVal val="visible"/>
                                      </p:to>
                                    </p:set>
                                    <p:anim calcmode="lin" valueType="num">
                                      <p:cBhvr additive="base">
                                        <p:cTn id="12" dur="500" fill="hold"/>
                                        <p:tgtEl>
                                          <p:spTgt spid="69637"/>
                                        </p:tgtEl>
                                        <p:attrNameLst>
                                          <p:attrName>ppt_x</p:attrName>
                                        </p:attrNameLst>
                                      </p:cBhvr>
                                      <p:tavLst>
                                        <p:tav tm="0">
                                          <p:val>
                                            <p:strVal val="#ppt_x"/>
                                          </p:val>
                                        </p:tav>
                                        <p:tav tm="100000">
                                          <p:val>
                                            <p:strVal val="#ppt_x"/>
                                          </p:val>
                                        </p:tav>
                                      </p:tavLst>
                                    </p:anim>
                                    <p:anim calcmode="lin" valueType="num">
                                      <p:cBhvr additive="base">
                                        <p:cTn id="13" dur="500" fill="hold"/>
                                        <p:tgtEl>
                                          <p:spTgt spid="69637"/>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nodeType="clickEffect">
                                  <p:stCondLst>
                                    <p:cond delay="0"/>
                                  </p:stCondLst>
                                  <p:childTnLst>
                                    <p:set>
                                      <p:cBhvr>
                                        <p:cTn id="17" dur="1" fill="hold">
                                          <p:stCondLst>
                                            <p:cond delay="0"/>
                                          </p:stCondLst>
                                        </p:cTn>
                                        <p:tgtEl>
                                          <p:spTgt spid="69679"/>
                                        </p:tgtEl>
                                        <p:attrNameLst>
                                          <p:attrName>style.visibility</p:attrName>
                                        </p:attrNameLst>
                                      </p:cBhvr>
                                      <p:to>
                                        <p:strVal val="visible"/>
                                      </p:to>
                                    </p:set>
                                    <p:animEffect transition="in" filter="strips(downLeft)">
                                      <p:cBhvr>
                                        <p:cTn id="18" dur="5000"/>
                                        <p:tgtEl>
                                          <p:spTgt spid="69679"/>
                                        </p:tgtEl>
                                      </p:cBhvr>
                                    </p:animEffect>
                                  </p:childTnLst>
                                </p:cTn>
                              </p:par>
                              <p:par>
                                <p:cTn id="19" presetID="18" presetClass="entr" presetSubtype="12" fill="hold" nodeType="withEffect">
                                  <p:stCondLst>
                                    <p:cond delay="0"/>
                                  </p:stCondLst>
                                  <p:childTnLst>
                                    <p:set>
                                      <p:cBhvr>
                                        <p:cTn id="20" dur="1" fill="hold">
                                          <p:stCondLst>
                                            <p:cond delay="0"/>
                                          </p:stCondLst>
                                        </p:cTn>
                                        <p:tgtEl>
                                          <p:spTgt spid="69682"/>
                                        </p:tgtEl>
                                        <p:attrNameLst>
                                          <p:attrName>style.visibility</p:attrName>
                                        </p:attrNameLst>
                                      </p:cBhvr>
                                      <p:to>
                                        <p:strVal val="visible"/>
                                      </p:to>
                                    </p:set>
                                    <p:animEffect transition="in" filter="strips(downLeft)">
                                      <p:cBhvr>
                                        <p:cTn id="21" dur="5000"/>
                                        <p:tgtEl>
                                          <p:spTgt spid="69682"/>
                                        </p:tgtEl>
                                      </p:cBhvr>
                                    </p:animEffect>
                                  </p:childTnLst>
                                </p:cTn>
                              </p:par>
                              <p:par>
                                <p:cTn id="22" presetID="18" presetClass="entr" presetSubtype="12" fill="hold" nodeType="withEffect">
                                  <p:stCondLst>
                                    <p:cond delay="0"/>
                                  </p:stCondLst>
                                  <p:childTnLst>
                                    <p:set>
                                      <p:cBhvr>
                                        <p:cTn id="23" dur="1" fill="hold">
                                          <p:stCondLst>
                                            <p:cond delay="0"/>
                                          </p:stCondLst>
                                        </p:cTn>
                                        <p:tgtEl>
                                          <p:spTgt spid="69685"/>
                                        </p:tgtEl>
                                        <p:attrNameLst>
                                          <p:attrName>style.visibility</p:attrName>
                                        </p:attrNameLst>
                                      </p:cBhvr>
                                      <p:to>
                                        <p:strVal val="visible"/>
                                      </p:to>
                                    </p:set>
                                    <p:animEffect transition="in" filter="strips(downLeft)">
                                      <p:cBhvr>
                                        <p:cTn id="24" dur="5000"/>
                                        <p:tgtEl>
                                          <p:spTgt spid="69685"/>
                                        </p:tgtEl>
                                      </p:cBhvr>
                                    </p:animEffect>
                                  </p:childTnLst>
                                </p:cTn>
                              </p:par>
                            </p:childTnLst>
                          </p:cTn>
                        </p:par>
                        <p:par>
                          <p:cTn id="25" fill="hold" nodeType="afterGroup">
                            <p:stCondLst>
                              <p:cond delay="5000"/>
                            </p:stCondLst>
                            <p:childTnLst>
                              <p:par>
                                <p:cTn id="26" presetID="18" presetClass="entr" presetSubtype="12" fill="hold" nodeType="afterEffect">
                                  <p:stCondLst>
                                    <p:cond delay="200"/>
                                  </p:stCondLst>
                                  <p:childTnLst>
                                    <p:set>
                                      <p:cBhvr>
                                        <p:cTn id="27" dur="1" fill="hold">
                                          <p:stCondLst>
                                            <p:cond delay="0"/>
                                          </p:stCondLst>
                                        </p:cTn>
                                        <p:tgtEl>
                                          <p:spTgt spid="69688"/>
                                        </p:tgtEl>
                                        <p:attrNameLst>
                                          <p:attrName>style.visibility</p:attrName>
                                        </p:attrNameLst>
                                      </p:cBhvr>
                                      <p:to>
                                        <p:strVal val="visible"/>
                                      </p:to>
                                    </p:set>
                                    <p:animEffect transition="in" filter="strips(downLeft)">
                                      <p:cBhvr>
                                        <p:cTn id="28" dur="5000"/>
                                        <p:tgtEl>
                                          <p:spTgt spid="69688"/>
                                        </p:tgtEl>
                                      </p:cBhvr>
                                    </p:animEffect>
                                  </p:childTnLst>
                                </p:cTn>
                              </p:par>
                              <p:par>
                                <p:cTn id="29" presetID="18" presetClass="entr" presetSubtype="12" fill="hold" nodeType="withEffect">
                                  <p:stCondLst>
                                    <p:cond delay="200"/>
                                  </p:stCondLst>
                                  <p:childTnLst>
                                    <p:set>
                                      <p:cBhvr>
                                        <p:cTn id="30" dur="1" fill="hold">
                                          <p:stCondLst>
                                            <p:cond delay="0"/>
                                          </p:stCondLst>
                                        </p:cTn>
                                        <p:tgtEl>
                                          <p:spTgt spid="69676"/>
                                        </p:tgtEl>
                                        <p:attrNameLst>
                                          <p:attrName>style.visibility</p:attrName>
                                        </p:attrNameLst>
                                      </p:cBhvr>
                                      <p:to>
                                        <p:strVal val="visible"/>
                                      </p:to>
                                    </p:set>
                                    <p:animEffect transition="in" filter="strips(downLeft)">
                                      <p:cBhvr>
                                        <p:cTn id="31" dur="5000"/>
                                        <p:tgtEl>
                                          <p:spTgt spid="69676"/>
                                        </p:tgtEl>
                                      </p:cBhvr>
                                    </p:animEffect>
                                  </p:childTnLst>
                                </p:cTn>
                              </p:par>
                              <p:par>
                                <p:cTn id="32" presetID="22" presetClass="entr" presetSubtype="4" fill="hold" grpId="0" nodeType="withEffect">
                                  <p:stCondLst>
                                    <p:cond delay="200"/>
                                  </p:stCondLst>
                                  <p:childTnLst>
                                    <p:set>
                                      <p:cBhvr>
                                        <p:cTn id="33" dur="1" fill="hold">
                                          <p:stCondLst>
                                            <p:cond delay="0"/>
                                          </p:stCondLst>
                                        </p:cTn>
                                        <p:tgtEl>
                                          <p:spTgt spid="69691"/>
                                        </p:tgtEl>
                                        <p:attrNameLst>
                                          <p:attrName>style.visibility</p:attrName>
                                        </p:attrNameLst>
                                      </p:cBhvr>
                                      <p:to>
                                        <p:strVal val="visible"/>
                                      </p:to>
                                    </p:set>
                                    <p:animEffect transition="in" filter="wipe(down)">
                                      <p:cBhvr>
                                        <p:cTn id="34" dur="5000"/>
                                        <p:tgtEl>
                                          <p:spTgt spid="69691"/>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969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969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1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969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970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96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animBg="1"/>
      <p:bldP spid="69691" grpId="0" animBg="1"/>
      <p:bldP spid="69692" grpId="0"/>
      <p:bldP spid="69693" grpId="0"/>
      <p:bldP spid="69694" grpId="0"/>
      <p:bldP spid="51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body" sz="half" idx="1"/>
          </p:nvPr>
        </p:nvSpPr>
        <p:spPr>
          <a:xfrm>
            <a:off x="14288" y="755005"/>
            <a:ext cx="4876800" cy="685800"/>
          </a:xfrm>
        </p:spPr>
        <p:txBody>
          <a:bodyPr>
            <a:normAutofit lnSpcReduction="10000"/>
          </a:bodyPr>
          <a:lstStyle/>
          <a:p>
            <a:pPr>
              <a:lnSpc>
                <a:spcPct val="80000"/>
              </a:lnSpc>
              <a:buFont typeface="Arial" charset="0"/>
              <a:buNone/>
            </a:pPr>
            <a:r>
              <a:rPr lang="en-US" sz="2400" b="1" u="sng" dirty="0">
                <a:solidFill>
                  <a:srgbClr val="FF0000"/>
                </a:solidFill>
                <a:latin typeface="Times New Roman" pitchFamily="18" charset="0"/>
                <a:cs typeface="Times New Roman" pitchFamily="18" charset="0"/>
              </a:rPr>
              <a:t>I</a:t>
            </a:r>
            <a:r>
              <a:rPr lang="en-US" sz="2000" b="1" u="sng" dirty="0" smtClean="0">
                <a:solidFill>
                  <a:srgbClr val="FF0000"/>
                </a:solidFill>
              </a:rPr>
              <a:t>. </a:t>
            </a:r>
            <a:r>
              <a:rPr lang="en-US" sz="2400" b="1" u="sng" dirty="0" smtClean="0">
                <a:solidFill>
                  <a:srgbClr val="FF0000"/>
                </a:solidFill>
                <a:latin typeface="Times New Roman" pitchFamily="18" charset="0"/>
                <a:cs typeface="Times New Roman" pitchFamily="18" charset="0"/>
              </a:rPr>
              <a:t>Đặc điểm của thấu kính hội tụ:</a:t>
            </a:r>
          </a:p>
          <a:p>
            <a:pPr>
              <a:lnSpc>
                <a:spcPct val="80000"/>
              </a:lnSpc>
              <a:buFont typeface="Arial" charset="0"/>
              <a:buNone/>
            </a:pPr>
            <a:r>
              <a:rPr lang="en-US" sz="2400" u="sng" dirty="0" smtClean="0">
                <a:solidFill>
                  <a:schemeClr val="folHlink"/>
                </a:solidFill>
                <a:latin typeface="Times New Roman" pitchFamily="18" charset="0"/>
                <a:cs typeface="Times New Roman" pitchFamily="18" charset="0"/>
              </a:rPr>
              <a:t>1. Thí nghiệm:</a:t>
            </a:r>
          </a:p>
        </p:txBody>
      </p:sp>
      <p:sp>
        <p:nvSpPr>
          <p:cNvPr id="71684" name="Line 4"/>
          <p:cNvSpPr>
            <a:spLocks noChangeShapeType="1"/>
          </p:cNvSpPr>
          <p:nvPr/>
        </p:nvSpPr>
        <p:spPr bwMode="auto">
          <a:xfrm>
            <a:off x="4572000" y="609600"/>
            <a:ext cx="0" cy="62484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685" name="Text Box 5"/>
          <p:cNvSpPr txBox="1">
            <a:spLocks noChangeArrowheads="1"/>
          </p:cNvSpPr>
          <p:nvPr/>
        </p:nvSpPr>
        <p:spPr bwMode="auto">
          <a:xfrm>
            <a:off x="-117581" y="1440805"/>
            <a:ext cx="487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u="sng" dirty="0">
                <a:solidFill>
                  <a:schemeClr val="folHlink"/>
                </a:solidFill>
                <a:latin typeface="Times New Roman" pitchFamily="18" charset="0"/>
                <a:cs typeface="Times New Roman" pitchFamily="18" charset="0"/>
              </a:rPr>
              <a:t>2. Hình dạng của thấu kính hội tụ</a:t>
            </a:r>
            <a:r>
              <a:rPr lang="en-US" u="sng" dirty="0">
                <a:solidFill>
                  <a:schemeClr val="folHlink"/>
                </a:solidFill>
                <a:cs typeface="Arial" charset="0"/>
              </a:rPr>
              <a:t>:</a:t>
            </a:r>
          </a:p>
        </p:txBody>
      </p:sp>
      <p:sp>
        <p:nvSpPr>
          <p:cNvPr id="71687" name="Rectangle 7"/>
          <p:cNvSpPr>
            <a:spLocks noChangeArrowheads="1"/>
          </p:cNvSpPr>
          <p:nvPr/>
        </p:nvSpPr>
        <p:spPr bwMode="auto">
          <a:xfrm>
            <a:off x="-12988" y="2221293"/>
            <a:ext cx="4633912"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pPr>
            <a:r>
              <a:rPr lang="en-US" sz="2400" b="1" dirty="0">
                <a:solidFill>
                  <a:schemeClr val="hlink"/>
                </a:solidFill>
                <a:latin typeface="Times New Roman" pitchFamily="18" charset="0"/>
                <a:cs typeface="Times New Roman" pitchFamily="18" charset="0"/>
              </a:rPr>
              <a:t>Thấu kính hội tụ làm bằng vật liệu trong suốt, có phần rìa mỏng hơn phần  giữa.</a:t>
            </a:r>
          </a:p>
        </p:txBody>
      </p:sp>
      <p:sp>
        <p:nvSpPr>
          <p:cNvPr id="71692" name="Rectangle 12"/>
          <p:cNvSpPr>
            <a:spLocks noChangeArrowheads="1"/>
          </p:cNvSpPr>
          <p:nvPr/>
        </p:nvSpPr>
        <p:spPr bwMode="auto">
          <a:xfrm>
            <a:off x="4731510" y="5638800"/>
            <a:ext cx="457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dirty="0">
                <a:solidFill>
                  <a:srgbClr val="0000FF"/>
                </a:solidFill>
                <a:latin typeface="VNI-Times" pitchFamily="2" charset="0"/>
                <a:cs typeface="Arial" charset="0"/>
              </a:rPr>
              <a:t>Kí hieäu cuûa thaáu kính hoäi tuï:</a:t>
            </a:r>
          </a:p>
        </p:txBody>
      </p:sp>
      <p:sp>
        <p:nvSpPr>
          <p:cNvPr id="71693" name="Line 13"/>
          <p:cNvSpPr>
            <a:spLocks noChangeShapeType="1"/>
          </p:cNvSpPr>
          <p:nvPr/>
        </p:nvSpPr>
        <p:spPr bwMode="auto">
          <a:xfrm>
            <a:off x="8839200" y="5105400"/>
            <a:ext cx="0" cy="106680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sp>
        <p:nvSpPr>
          <p:cNvPr id="2" name="TextBox 1"/>
          <p:cNvSpPr txBox="1">
            <a:spLocks noChangeArrowheads="1"/>
          </p:cNvSpPr>
          <p:nvPr/>
        </p:nvSpPr>
        <p:spPr bwMode="auto">
          <a:xfrm>
            <a:off x="4544291" y="2388954"/>
            <a:ext cx="4572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2400" b="1" u="sng" dirty="0">
                <a:solidFill>
                  <a:srgbClr val="FF0000"/>
                </a:solidFill>
                <a:latin typeface="Times New Roman" pitchFamily="18" charset="0"/>
                <a:cs typeface="Times New Roman" pitchFamily="18" charset="0"/>
              </a:rPr>
              <a:t>?:</a:t>
            </a:r>
            <a:r>
              <a:rPr lang="en-US" sz="2400" b="1" dirty="0">
                <a:solidFill>
                  <a:schemeClr val="hlink"/>
                </a:solidFill>
                <a:latin typeface="Times New Roman" pitchFamily="18" charset="0"/>
                <a:cs typeface="Times New Roman" pitchFamily="18" charset="0"/>
              </a:rPr>
              <a:t> Tiết diện mặt cắt ngang của một thấu kính hội tụ được mô tả trên hình vẽ sau:</a:t>
            </a:r>
          </a:p>
        </p:txBody>
      </p:sp>
      <p:grpSp>
        <p:nvGrpSpPr>
          <p:cNvPr id="4" name="Group 10"/>
          <p:cNvGrpSpPr>
            <a:grpSpLocks/>
          </p:cNvGrpSpPr>
          <p:nvPr/>
        </p:nvGrpSpPr>
        <p:grpSpPr bwMode="auto">
          <a:xfrm>
            <a:off x="4759219" y="3640137"/>
            <a:ext cx="3560763" cy="1838325"/>
            <a:chOff x="4798142" y="866775"/>
            <a:chExt cx="3318745" cy="1838374"/>
          </a:xfrm>
        </p:grpSpPr>
        <p:pic>
          <p:nvPicPr>
            <p:cNvPr id="71700"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8142" y="866775"/>
              <a:ext cx="2001837"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1"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044624"/>
              <a:ext cx="954087"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03" name="Text Box 23"/>
          <p:cNvSpPr txBox="1">
            <a:spLocks noChangeArrowheads="1"/>
          </p:cNvSpPr>
          <p:nvPr/>
        </p:nvSpPr>
        <p:spPr bwMode="auto">
          <a:xfrm>
            <a:off x="4684174" y="755650"/>
            <a:ext cx="4495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b="1" u="sng" dirty="0">
                <a:solidFill>
                  <a:srgbClr val="FF0000"/>
                </a:solidFill>
                <a:latin typeface="Times New Roman" pitchFamily="18" charset="0"/>
                <a:cs typeface="Times New Roman" pitchFamily="18" charset="0"/>
              </a:rPr>
              <a:t>C3:</a:t>
            </a:r>
            <a:r>
              <a:rPr lang="en-US" sz="2400" b="1" dirty="0">
                <a:solidFill>
                  <a:schemeClr val="hlink"/>
                </a:solidFill>
                <a:latin typeface="Times New Roman" pitchFamily="18" charset="0"/>
                <a:cs typeface="Times New Roman" pitchFamily="18" charset="0"/>
              </a:rPr>
              <a:t> Tìm hiểu, so sánh độ dài phần rìa so với phần giữa của thấu kính hội tụ trong thí nghiệm.</a:t>
            </a:r>
          </a:p>
        </p:txBody>
      </p:sp>
      <p:sp>
        <p:nvSpPr>
          <p:cNvPr id="71705" name="Rectangle 25"/>
          <p:cNvSpPr>
            <a:spLocks noChangeArrowheads="1"/>
          </p:cNvSpPr>
          <p:nvPr/>
        </p:nvSpPr>
        <p:spPr bwMode="auto">
          <a:xfrm>
            <a:off x="88900" y="3310822"/>
            <a:ext cx="3022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dirty="0">
                <a:solidFill>
                  <a:srgbClr val="0000FF"/>
                </a:solidFill>
                <a:latin typeface="Times New Roman" pitchFamily="18" charset="0"/>
                <a:cs typeface="Times New Roman" pitchFamily="18" charset="0"/>
              </a:rPr>
              <a:t>Kí </a:t>
            </a:r>
            <a:r>
              <a:rPr lang="en-US" sz="2400" b="1" dirty="0" smtClean="0">
                <a:solidFill>
                  <a:srgbClr val="0000FF"/>
                </a:solidFill>
                <a:latin typeface="Times New Roman" pitchFamily="18" charset="0"/>
                <a:cs typeface="Times New Roman" pitchFamily="18" charset="0"/>
              </a:rPr>
              <a:t>hiệu của thấu kính hội tụ:</a:t>
            </a:r>
            <a:endParaRPr lang="en-US" sz="2400" b="1" dirty="0">
              <a:solidFill>
                <a:srgbClr val="0000FF"/>
              </a:solidFill>
              <a:latin typeface="Times New Roman" pitchFamily="18" charset="0"/>
              <a:cs typeface="Times New Roman" pitchFamily="18" charset="0"/>
            </a:endParaRPr>
          </a:p>
        </p:txBody>
      </p:sp>
      <p:sp>
        <p:nvSpPr>
          <p:cNvPr id="71706" name="Line 26"/>
          <p:cNvSpPr>
            <a:spLocks noChangeShapeType="1"/>
          </p:cNvSpPr>
          <p:nvPr/>
        </p:nvSpPr>
        <p:spPr bwMode="auto">
          <a:xfrm>
            <a:off x="3366655" y="3390900"/>
            <a:ext cx="0" cy="68580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00004444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1685"/>
                                        </p:tgtEl>
                                        <p:attrNameLst>
                                          <p:attrName>style.visibility</p:attrName>
                                        </p:attrNameLst>
                                      </p:cBhvr>
                                      <p:to>
                                        <p:strVal val="visible"/>
                                      </p:to>
                                    </p:set>
                                    <p:animEffect transition="in" filter="diamond(in)">
                                      <p:cBhvr>
                                        <p:cTn id="7" dur="1000"/>
                                        <p:tgtEl>
                                          <p:spTgt spid="716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71703"/>
                                        </p:tgtEl>
                                        <p:attrNameLst>
                                          <p:attrName>style.visibility</p:attrName>
                                        </p:attrNameLst>
                                      </p:cBhvr>
                                      <p:to>
                                        <p:strVal val="visible"/>
                                      </p:to>
                                    </p:set>
                                    <p:anim calcmode="discrete" valueType="clr">
                                      <p:cBhvr override="childStyle">
                                        <p:cTn id="12" dur="80"/>
                                        <p:tgtEl>
                                          <p:spTgt spid="71703"/>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1703"/>
                                        </p:tgtEl>
                                        <p:attrNameLst>
                                          <p:attrName>fillcolor</p:attrName>
                                        </p:attrNameLst>
                                      </p:cBhvr>
                                      <p:tavLst>
                                        <p:tav tm="0">
                                          <p:val>
                                            <p:clrVal>
                                              <a:schemeClr val="accent2"/>
                                            </p:clrVal>
                                          </p:val>
                                        </p:tav>
                                        <p:tav tm="50000">
                                          <p:val>
                                            <p:clrVal>
                                              <a:schemeClr val="hlink"/>
                                            </p:clrVal>
                                          </p:val>
                                        </p:tav>
                                      </p:tavLst>
                                    </p:anim>
                                    <p:set>
                                      <p:cBhvr>
                                        <p:cTn id="14" dur="80"/>
                                        <p:tgtEl>
                                          <p:spTgt spid="71703"/>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71687"/>
                                        </p:tgtEl>
                                        <p:attrNameLst>
                                          <p:attrName>style.visibility</p:attrName>
                                        </p:attrNameLst>
                                      </p:cBhvr>
                                      <p:to>
                                        <p:strVal val="visible"/>
                                      </p:to>
                                    </p:set>
                                    <p:anim calcmode="discrete" valueType="clr">
                                      <p:cBhvr override="childStyle">
                                        <p:cTn id="19" dur="80"/>
                                        <p:tgtEl>
                                          <p:spTgt spid="7168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71687"/>
                                        </p:tgtEl>
                                        <p:attrNameLst>
                                          <p:attrName>fillcolor</p:attrName>
                                        </p:attrNameLst>
                                      </p:cBhvr>
                                      <p:tavLst>
                                        <p:tav tm="0">
                                          <p:val>
                                            <p:clrVal>
                                              <a:schemeClr val="accent2"/>
                                            </p:clrVal>
                                          </p:val>
                                        </p:tav>
                                        <p:tav tm="50000">
                                          <p:val>
                                            <p:clrVal>
                                              <a:schemeClr val="hlink"/>
                                            </p:clrVal>
                                          </p:val>
                                        </p:tav>
                                      </p:tavLst>
                                    </p:anim>
                                    <p:set>
                                      <p:cBhvr>
                                        <p:cTn id="21" dur="80"/>
                                        <p:tgtEl>
                                          <p:spTgt spid="71687"/>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xit" presetSubtype="4" fill="hold" grpId="1" nodeType="clickEffect">
                                  <p:stCondLst>
                                    <p:cond delay="0"/>
                                  </p:stCondLst>
                                  <p:iterate type="lt">
                                    <p:tmPct val="0"/>
                                  </p:iterate>
                                  <p:childTnLst>
                                    <p:anim calcmode="lin" valueType="num">
                                      <p:cBhvr additive="base">
                                        <p:cTn id="25" dur="500"/>
                                        <p:tgtEl>
                                          <p:spTgt spid="71703"/>
                                        </p:tgtEl>
                                        <p:attrNameLst>
                                          <p:attrName>ppt_x</p:attrName>
                                        </p:attrNameLst>
                                      </p:cBhvr>
                                      <p:tavLst>
                                        <p:tav tm="0">
                                          <p:val>
                                            <p:strVal val="ppt_x"/>
                                          </p:val>
                                        </p:tav>
                                        <p:tav tm="100000">
                                          <p:val>
                                            <p:strVal val="ppt_x"/>
                                          </p:val>
                                        </p:tav>
                                      </p:tavLst>
                                    </p:anim>
                                    <p:anim calcmode="lin" valueType="num">
                                      <p:cBhvr additive="base">
                                        <p:cTn id="26" dur="500"/>
                                        <p:tgtEl>
                                          <p:spTgt spid="71703"/>
                                        </p:tgtEl>
                                        <p:attrNameLst>
                                          <p:attrName>ppt_y</p:attrName>
                                        </p:attrNameLst>
                                      </p:cBhvr>
                                      <p:tavLst>
                                        <p:tav tm="0">
                                          <p:val>
                                            <p:strVal val="ppt_y"/>
                                          </p:val>
                                        </p:tav>
                                        <p:tav tm="100000">
                                          <p:val>
                                            <p:strVal val="1+ppt_h/2"/>
                                          </p:val>
                                        </p:tav>
                                      </p:tavLst>
                                    </p:anim>
                                    <p:set>
                                      <p:cBhvr>
                                        <p:cTn id="27" dur="1" fill="hold">
                                          <p:stCondLst>
                                            <p:cond delay="499"/>
                                          </p:stCondLst>
                                        </p:cTn>
                                        <p:tgtEl>
                                          <p:spTgt spid="71703"/>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2"/>
                                        </p:tgtEl>
                                        <p:attrNameLst>
                                          <p:attrName>style.visibility</p:attrName>
                                        </p:attrNameLst>
                                      </p:cBhvr>
                                      <p:to>
                                        <p:strVal val="visible"/>
                                      </p:to>
                                    </p:set>
                                    <p:anim calcmode="discrete" valueType="clr">
                                      <p:cBhvr override="childStyle">
                                        <p:cTn id="32"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2"/>
                                        </p:tgtEl>
                                        <p:attrNameLst>
                                          <p:attrName>fillcolor</p:attrName>
                                        </p:attrNameLst>
                                      </p:cBhvr>
                                      <p:tavLst>
                                        <p:tav tm="0">
                                          <p:val>
                                            <p:clrVal>
                                              <a:schemeClr val="accent2"/>
                                            </p:clrVal>
                                          </p:val>
                                        </p:tav>
                                        <p:tav tm="50000">
                                          <p:val>
                                            <p:clrVal>
                                              <a:schemeClr val="hlink"/>
                                            </p:clrVal>
                                          </p:val>
                                        </p:tav>
                                      </p:tavLst>
                                    </p:anim>
                                    <p:set>
                                      <p:cBhvr>
                                        <p:cTn id="34" dur="80"/>
                                        <p:tgtEl>
                                          <p:spTgt spid="2"/>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55"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1000" fill="hold"/>
                                        <p:tgtEl>
                                          <p:spTgt spid="4"/>
                                        </p:tgtEl>
                                        <p:attrNameLst>
                                          <p:attrName>ppt_w</p:attrName>
                                        </p:attrNameLst>
                                      </p:cBhvr>
                                      <p:tavLst>
                                        <p:tav tm="0">
                                          <p:val>
                                            <p:strVal val="#ppt_w*0.70"/>
                                          </p:val>
                                        </p:tav>
                                        <p:tav tm="100000">
                                          <p:val>
                                            <p:strVal val="#ppt_w"/>
                                          </p:val>
                                        </p:tav>
                                      </p:tavLst>
                                    </p:anim>
                                    <p:anim calcmode="lin" valueType="num">
                                      <p:cBhvr>
                                        <p:cTn id="40" dur="1000" fill="hold"/>
                                        <p:tgtEl>
                                          <p:spTgt spid="4"/>
                                        </p:tgtEl>
                                        <p:attrNameLst>
                                          <p:attrName>ppt_h</p:attrName>
                                        </p:attrNameLst>
                                      </p:cBhvr>
                                      <p:tavLst>
                                        <p:tav tm="0">
                                          <p:val>
                                            <p:strVal val="#ppt_h"/>
                                          </p:val>
                                        </p:tav>
                                        <p:tav tm="100000">
                                          <p:val>
                                            <p:strVal val="#ppt_h"/>
                                          </p:val>
                                        </p:tav>
                                      </p:tavLst>
                                    </p:anim>
                                    <p:animEffect transition="in" filter="fade">
                                      <p:cBhvr>
                                        <p:cTn id="41" dur="1000"/>
                                        <p:tgtEl>
                                          <p:spTgt spid="4"/>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71692"/>
                                        </p:tgtEl>
                                        <p:attrNameLst>
                                          <p:attrName>style.visibility</p:attrName>
                                        </p:attrNameLst>
                                      </p:cBhvr>
                                      <p:to>
                                        <p:strVal val="visible"/>
                                      </p:to>
                                    </p:set>
                                    <p:anim calcmode="discrete" valueType="clr">
                                      <p:cBhvr override="childStyle">
                                        <p:cTn id="46" dur="80"/>
                                        <p:tgtEl>
                                          <p:spTgt spid="71692"/>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71692"/>
                                        </p:tgtEl>
                                        <p:attrNameLst>
                                          <p:attrName>fillcolor</p:attrName>
                                        </p:attrNameLst>
                                      </p:cBhvr>
                                      <p:tavLst>
                                        <p:tav tm="0">
                                          <p:val>
                                            <p:clrVal>
                                              <a:schemeClr val="accent2"/>
                                            </p:clrVal>
                                          </p:val>
                                        </p:tav>
                                        <p:tav tm="50000">
                                          <p:val>
                                            <p:clrVal>
                                              <a:schemeClr val="hlink"/>
                                            </p:clrVal>
                                          </p:val>
                                        </p:tav>
                                      </p:tavLst>
                                    </p:anim>
                                    <p:set>
                                      <p:cBhvr>
                                        <p:cTn id="48" dur="80"/>
                                        <p:tgtEl>
                                          <p:spTgt spid="71692"/>
                                        </p:tgtEl>
                                        <p:attrNameLst>
                                          <p:attrName>fill.type</p:attrName>
                                        </p:attrNameLst>
                                      </p:cBhvr>
                                      <p:to>
                                        <p:strVal val="solid"/>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55" presetClass="entr" presetSubtype="0" fill="hold" grpId="0" nodeType="clickEffect">
                                  <p:stCondLst>
                                    <p:cond delay="0"/>
                                  </p:stCondLst>
                                  <p:childTnLst>
                                    <p:set>
                                      <p:cBhvr>
                                        <p:cTn id="52" dur="1" fill="hold">
                                          <p:stCondLst>
                                            <p:cond delay="0"/>
                                          </p:stCondLst>
                                        </p:cTn>
                                        <p:tgtEl>
                                          <p:spTgt spid="71693"/>
                                        </p:tgtEl>
                                        <p:attrNameLst>
                                          <p:attrName>style.visibility</p:attrName>
                                        </p:attrNameLst>
                                      </p:cBhvr>
                                      <p:to>
                                        <p:strVal val="visible"/>
                                      </p:to>
                                    </p:set>
                                    <p:anim calcmode="lin" valueType="num">
                                      <p:cBhvr>
                                        <p:cTn id="53" dur="1000" fill="hold"/>
                                        <p:tgtEl>
                                          <p:spTgt spid="71693"/>
                                        </p:tgtEl>
                                        <p:attrNameLst>
                                          <p:attrName>ppt_w</p:attrName>
                                        </p:attrNameLst>
                                      </p:cBhvr>
                                      <p:tavLst>
                                        <p:tav tm="0">
                                          <p:val>
                                            <p:strVal val="#ppt_w*0.70"/>
                                          </p:val>
                                        </p:tav>
                                        <p:tav tm="100000">
                                          <p:val>
                                            <p:strVal val="#ppt_w"/>
                                          </p:val>
                                        </p:tav>
                                      </p:tavLst>
                                    </p:anim>
                                    <p:anim calcmode="lin" valueType="num">
                                      <p:cBhvr>
                                        <p:cTn id="54" dur="1000" fill="hold"/>
                                        <p:tgtEl>
                                          <p:spTgt spid="71693"/>
                                        </p:tgtEl>
                                        <p:attrNameLst>
                                          <p:attrName>ppt_h</p:attrName>
                                        </p:attrNameLst>
                                      </p:cBhvr>
                                      <p:tavLst>
                                        <p:tav tm="0">
                                          <p:val>
                                            <p:strVal val="#ppt_h"/>
                                          </p:val>
                                        </p:tav>
                                        <p:tav tm="100000">
                                          <p:val>
                                            <p:strVal val="#ppt_h"/>
                                          </p:val>
                                        </p:tav>
                                      </p:tavLst>
                                    </p:anim>
                                    <p:animEffect transition="in" filter="fade">
                                      <p:cBhvr>
                                        <p:cTn id="55" dur="1000"/>
                                        <p:tgtEl>
                                          <p:spTgt spid="71693"/>
                                        </p:tgtEl>
                                      </p:cBhvr>
                                    </p:animEffect>
                                  </p:childTnLst>
                                </p:cTn>
                              </p:par>
                            </p:childTnLst>
                          </p:cTn>
                        </p:par>
                        <p:par>
                          <p:cTn id="56" fill="hold" nodeType="afterGroup">
                            <p:stCondLst>
                              <p:cond delay="1000"/>
                            </p:stCondLst>
                            <p:childTnLst>
                              <p:par>
                                <p:cTn id="57" presetID="27" presetClass="entr" presetSubtype="0" fill="hold" grpId="0" nodeType="afterEffect">
                                  <p:stCondLst>
                                    <p:cond delay="0"/>
                                  </p:stCondLst>
                                  <p:iterate type="lt">
                                    <p:tmPct val="50000"/>
                                  </p:iterate>
                                  <p:childTnLst>
                                    <p:set>
                                      <p:cBhvr>
                                        <p:cTn id="58" dur="1" fill="hold">
                                          <p:stCondLst>
                                            <p:cond delay="0"/>
                                          </p:stCondLst>
                                        </p:cTn>
                                        <p:tgtEl>
                                          <p:spTgt spid="71705"/>
                                        </p:tgtEl>
                                        <p:attrNameLst>
                                          <p:attrName>style.visibility</p:attrName>
                                        </p:attrNameLst>
                                      </p:cBhvr>
                                      <p:to>
                                        <p:strVal val="visible"/>
                                      </p:to>
                                    </p:set>
                                    <p:anim calcmode="discrete" valueType="clr">
                                      <p:cBhvr override="childStyle">
                                        <p:cTn id="59" dur="80"/>
                                        <p:tgtEl>
                                          <p:spTgt spid="71705"/>
                                        </p:tgtEl>
                                        <p:attrNameLst>
                                          <p:attrName>style.color</p:attrName>
                                        </p:attrNameLst>
                                      </p:cBhvr>
                                      <p:tavLst>
                                        <p:tav tm="0">
                                          <p:val>
                                            <p:clrVal>
                                              <a:schemeClr val="accent2"/>
                                            </p:clrVal>
                                          </p:val>
                                        </p:tav>
                                        <p:tav tm="50000">
                                          <p:val>
                                            <p:clrVal>
                                              <a:schemeClr val="hlink"/>
                                            </p:clrVal>
                                          </p:val>
                                        </p:tav>
                                      </p:tavLst>
                                    </p:anim>
                                    <p:anim calcmode="discrete" valueType="clr">
                                      <p:cBhvr>
                                        <p:cTn id="60" dur="80"/>
                                        <p:tgtEl>
                                          <p:spTgt spid="71705"/>
                                        </p:tgtEl>
                                        <p:attrNameLst>
                                          <p:attrName>fillcolor</p:attrName>
                                        </p:attrNameLst>
                                      </p:cBhvr>
                                      <p:tavLst>
                                        <p:tav tm="0">
                                          <p:val>
                                            <p:clrVal>
                                              <a:schemeClr val="accent2"/>
                                            </p:clrVal>
                                          </p:val>
                                        </p:tav>
                                        <p:tav tm="50000">
                                          <p:val>
                                            <p:clrVal>
                                              <a:schemeClr val="hlink"/>
                                            </p:clrVal>
                                          </p:val>
                                        </p:tav>
                                      </p:tavLst>
                                    </p:anim>
                                    <p:set>
                                      <p:cBhvr>
                                        <p:cTn id="61" dur="80"/>
                                        <p:tgtEl>
                                          <p:spTgt spid="71705"/>
                                        </p:tgtEl>
                                        <p:attrNameLst>
                                          <p:attrName>fill.type</p:attrName>
                                        </p:attrNameLst>
                                      </p:cBhvr>
                                      <p:to>
                                        <p:strVal val="solid"/>
                                      </p:to>
                                    </p:set>
                                  </p:childTnLst>
                                </p:cTn>
                              </p:par>
                            </p:childTnLst>
                          </p:cTn>
                        </p:par>
                        <p:par>
                          <p:cTn id="62" fill="hold" nodeType="afterGroup">
                            <p:stCondLst>
                              <p:cond delay="1960"/>
                            </p:stCondLst>
                            <p:childTnLst>
                              <p:par>
                                <p:cTn id="63" presetID="55" presetClass="entr" presetSubtype="0" fill="hold" grpId="0" nodeType="afterEffect">
                                  <p:stCondLst>
                                    <p:cond delay="0"/>
                                  </p:stCondLst>
                                  <p:childTnLst>
                                    <p:set>
                                      <p:cBhvr>
                                        <p:cTn id="64" dur="1" fill="hold">
                                          <p:stCondLst>
                                            <p:cond delay="0"/>
                                          </p:stCondLst>
                                        </p:cTn>
                                        <p:tgtEl>
                                          <p:spTgt spid="71706"/>
                                        </p:tgtEl>
                                        <p:attrNameLst>
                                          <p:attrName>style.visibility</p:attrName>
                                        </p:attrNameLst>
                                      </p:cBhvr>
                                      <p:to>
                                        <p:strVal val="visible"/>
                                      </p:to>
                                    </p:set>
                                    <p:anim calcmode="lin" valueType="num">
                                      <p:cBhvr>
                                        <p:cTn id="65" dur="1000" fill="hold"/>
                                        <p:tgtEl>
                                          <p:spTgt spid="71706"/>
                                        </p:tgtEl>
                                        <p:attrNameLst>
                                          <p:attrName>ppt_w</p:attrName>
                                        </p:attrNameLst>
                                      </p:cBhvr>
                                      <p:tavLst>
                                        <p:tav tm="0">
                                          <p:val>
                                            <p:strVal val="#ppt_w*0.70"/>
                                          </p:val>
                                        </p:tav>
                                        <p:tav tm="100000">
                                          <p:val>
                                            <p:strVal val="#ppt_w"/>
                                          </p:val>
                                        </p:tav>
                                      </p:tavLst>
                                    </p:anim>
                                    <p:anim calcmode="lin" valueType="num">
                                      <p:cBhvr>
                                        <p:cTn id="66" dur="1000" fill="hold"/>
                                        <p:tgtEl>
                                          <p:spTgt spid="71706"/>
                                        </p:tgtEl>
                                        <p:attrNameLst>
                                          <p:attrName>ppt_h</p:attrName>
                                        </p:attrNameLst>
                                      </p:cBhvr>
                                      <p:tavLst>
                                        <p:tav tm="0">
                                          <p:val>
                                            <p:strVal val="#ppt_h"/>
                                          </p:val>
                                        </p:tav>
                                        <p:tav tm="100000">
                                          <p:val>
                                            <p:strVal val="#ppt_h"/>
                                          </p:val>
                                        </p:tav>
                                      </p:tavLst>
                                    </p:anim>
                                    <p:animEffect transition="in" filter="fade">
                                      <p:cBhvr>
                                        <p:cTn id="67" dur="1000"/>
                                        <p:tgtEl>
                                          <p:spTgt spid="71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5" grpId="0"/>
      <p:bldP spid="71687" grpId="0"/>
      <p:bldP spid="71692" grpId="0"/>
      <p:bldP spid="71693" grpId="0" animBg="1"/>
      <p:bldP spid="2" grpId="0"/>
      <p:bldP spid="71703" grpId="0"/>
      <p:bldP spid="71703" grpId="1"/>
      <p:bldP spid="71705" grpId="0"/>
      <p:bldP spid="7170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Line 4"/>
          <p:cNvSpPr>
            <a:spLocks noChangeShapeType="1"/>
          </p:cNvSpPr>
          <p:nvPr/>
        </p:nvSpPr>
        <p:spPr bwMode="auto">
          <a:xfrm>
            <a:off x="4572000" y="609600"/>
            <a:ext cx="0" cy="62484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35" name="Rectangle 7"/>
          <p:cNvSpPr>
            <a:spLocks noChangeArrowheads="1"/>
          </p:cNvSpPr>
          <p:nvPr/>
        </p:nvSpPr>
        <p:spPr bwMode="auto">
          <a:xfrm>
            <a:off x="21214" y="1034040"/>
            <a:ext cx="457200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u="sng" dirty="0">
                <a:solidFill>
                  <a:srgbClr val="FF0000"/>
                </a:solidFill>
                <a:latin typeface="Times New Roman" pitchFamily="18" charset="0"/>
                <a:cs typeface="Times New Roman" pitchFamily="18" charset="0"/>
              </a:rPr>
              <a:t>II. Trục chính, quang tâm, tiêu điểm, tiêu cự của thấu kính hội tụ:</a:t>
            </a:r>
          </a:p>
        </p:txBody>
      </p:sp>
      <p:sp>
        <p:nvSpPr>
          <p:cNvPr id="73736" name="Rectangle 8"/>
          <p:cNvSpPr>
            <a:spLocks noChangeArrowheads="1"/>
          </p:cNvSpPr>
          <p:nvPr/>
        </p:nvSpPr>
        <p:spPr bwMode="auto">
          <a:xfrm>
            <a:off x="47625" y="2654300"/>
            <a:ext cx="1901098"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pPr>
            <a:r>
              <a:rPr lang="en-US" sz="2400" u="sng" dirty="0">
                <a:solidFill>
                  <a:schemeClr val="folHlink"/>
                </a:solidFill>
                <a:latin typeface="Times New Roman" pitchFamily="18" charset="0"/>
                <a:cs typeface="Times New Roman" pitchFamily="18" charset="0"/>
              </a:rPr>
              <a:t>1. Trục chính:</a:t>
            </a:r>
          </a:p>
        </p:txBody>
      </p:sp>
      <p:grpSp>
        <p:nvGrpSpPr>
          <p:cNvPr id="73737" name="Group 9"/>
          <p:cNvGrpSpPr>
            <a:grpSpLocks/>
          </p:cNvGrpSpPr>
          <p:nvPr/>
        </p:nvGrpSpPr>
        <p:grpSpPr bwMode="auto">
          <a:xfrm>
            <a:off x="4572000" y="3073400"/>
            <a:ext cx="4519613" cy="1670050"/>
            <a:chOff x="2673" y="1056"/>
            <a:chExt cx="2847" cy="1052"/>
          </a:xfrm>
        </p:grpSpPr>
        <p:sp>
          <p:nvSpPr>
            <p:cNvPr id="73738" name="Rectangle 10"/>
            <p:cNvSpPr>
              <a:spLocks noChangeArrowheads="1"/>
            </p:cNvSpPr>
            <p:nvPr/>
          </p:nvSpPr>
          <p:spPr bwMode="auto">
            <a:xfrm>
              <a:off x="2673" y="2079"/>
              <a:ext cx="2168" cy="29"/>
            </a:xfrm>
            <a:prstGeom prst="rect">
              <a:avLst/>
            </a:prstGeom>
            <a:solidFill>
              <a:srgbClr val="4FC563"/>
            </a:solidFill>
            <a:ln w="9525">
              <a:miter lim="800000"/>
              <a:headEnd/>
              <a:tailEnd/>
            </a:ln>
            <a:effectLst/>
            <a:scene3d>
              <a:camera prst="legacyObliqueTopRight"/>
              <a:lightRig rig="legacyFlat3" dir="r"/>
            </a:scene3d>
            <a:sp3d extrusionH="3529000" prstMaterial="legacyMatte">
              <a:bevelT w="13500" h="13500" prst="angle"/>
              <a:bevelB w="13500" h="13500" prst="angle"/>
              <a:extrusionClr>
                <a:srgbClr val="4FC56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73739" name="Group 11"/>
            <p:cNvGrpSpPr>
              <a:grpSpLocks/>
            </p:cNvGrpSpPr>
            <p:nvPr/>
          </p:nvGrpSpPr>
          <p:grpSpPr bwMode="auto">
            <a:xfrm>
              <a:off x="3084" y="1056"/>
              <a:ext cx="2436" cy="718"/>
              <a:chOff x="2990" y="1344"/>
              <a:chExt cx="2436" cy="430"/>
            </a:xfrm>
          </p:grpSpPr>
          <p:grpSp>
            <p:nvGrpSpPr>
              <p:cNvPr id="73740" name="Group 12"/>
              <p:cNvGrpSpPr>
                <a:grpSpLocks/>
              </p:cNvGrpSpPr>
              <p:nvPr/>
            </p:nvGrpSpPr>
            <p:grpSpPr bwMode="auto">
              <a:xfrm>
                <a:off x="3029" y="1652"/>
                <a:ext cx="1932" cy="122"/>
                <a:chOff x="908" y="2251"/>
                <a:chExt cx="3950" cy="387"/>
              </a:xfrm>
            </p:grpSpPr>
            <p:sp>
              <p:nvSpPr>
                <p:cNvPr id="73741" name="AutoShape 13"/>
                <p:cNvSpPr>
                  <a:spLocks noChangeArrowheads="1"/>
                </p:cNvSpPr>
                <p:nvPr/>
              </p:nvSpPr>
              <p:spPr bwMode="auto">
                <a:xfrm flipV="1">
                  <a:off x="908" y="2396"/>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73742" name="Group 14"/>
                <p:cNvGrpSpPr>
                  <a:grpSpLocks/>
                </p:cNvGrpSpPr>
                <p:nvPr/>
              </p:nvGrpSpPr>
              <p:grpSpPr bwMode="auto">
                <a:xfrm>
                  <a:off x="1134" y="2251"/>
                  <a:ext cx="3515" cy="275"/>
                  <a:chOff x="1134" y="1431"/>
                  <a:chExt cx="3352" cy="275"/>
                </a:xfrm>
              </p:grpSpPr>
              <p:sp>
                <p:nvSpPr>
                  <p:cNvPr id="73743" name="Rectangle 15"/>
                  <p:cNvSpPr>
                    <a:spLocks noChangeArrowheads="1"/>
                  </p:cNvSpPr>
                  <p:nvPr/>
                </p:nvSpPr>
                <p:spPr bwMode="auto">
                  <a:xfrm>
                    <a:off x="1134" y="1593"/>
                    <a:ext cx="3311" cy="113"/>
                  </a:xfrm>
                  <a:prstGeom prst="rect">
                    <a:avLst/>
                  </a:prstGeom>
                  <a:solidFill>
                    <a:schemeClr val="accent1"/>
                  </a:solidFill>
                  <a:ln w="9525">
                    <a:miter lim="800000"/>
                    <a:headEnd/>
                    <a:tailEnd/>
                  </a:ln>
                  <a:effectLst/>
                  <a:scene3d>
                    <a:camera prst="legacyObliqueTopRight"/>
                    <a:lightRig rig="legacyFlat3" dir="b"/>
                  </a:scene3d>
                  <a:sp3d extrusionH="277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44" name="Rectangle 16"/>
                  <p:cNvSpPr>
                    <a:spLocks noChangeArrowheads="1"/>
                  </p:cNvSpPr>
                  <p:nvPr/>
                </p:nvSpPr>
                <p:spPr bwMode="auto">
                  <a:xfrm>
                    <a:off x="1175" y="1431"/>
                    <a:ext cx="3311" cy="113"/>
                  </a:xfrm>
                  <a:prstGeom prst="rect">
                    <a:avLst/>
                  </a:prstGeom>
                  <a:solidFill>
                    <a:schemeClr val="accent1"/>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45" name="Rectangle 17"/>
                  <p:cNvSpPr>
                    <a:spLocks noChangeArrowheads="1"/>
                  </p:cNvSpPr>
                  <p:nvPr/>
                </p:nvSpPr>
                <p:spPr bwMode="auto">
                  <a:xfrm>
                    <a:off x="1134" y="1488"/>
                    <a:ext cx="3311" cy="113"/>
                  </a:xfrm>
                  <a:prstGeom prst="rect">
                    <a:avLst/>
                  </a:prstGeom>
                  <a:solidFill>
                    <a:schemeClr val="accent1"/>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3746" name="AutoShape 18"/>
                <p:cNvSpPr>
                  <a:spLocks noChangeArrowheads="1"/>
                </p:cNvSpPr>
                <p:nvPr/>
              </p:nvSpPr>
              <p:spPr bwMode="auto">
                <a:xfrm flipV="1">
                  <a:off x="4359" y="2411"/>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73747" name="Group 19"/>
              <p:cNvGrpSpPr>
                <a:grpSpLocks/>
              </p:cNvGrpSpPr>
              <p:nvPr/>
            </p:nvGrpSpPr>
            <p:grpSpPr bwMode="auto">
              <a:xfrm>
                <a:off x="3783" y="1562"/>
                <a:ext cx="33" cy="112"/>
                <a:chOff x="2624" y="1955"/>
                <a:chExt cx="69" cy="354"/>
              </a:xfrm>
            </p:grpSpPr>
            <p:sp>
              <p:nvSpPr>
                <p:cNvPr id="73748" name="Oval 20"/>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49" name="Oval 21"/>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73750" name="Group 22"/>
              <p:cNvGrpSpPr>
                <a:grpSpLocks/>
              </p:cNvGrpSpPr>
              <p:nvPr/>
            </p:nvGrpSpPr>
            <p:grpSpPr bwMode="auto">
              <a:xfrm>
                <a:off x="3766" y="1344"/>
                <a:ext cx="121" cy="177"/>
                <a:chOff x="1973" y="1117"/>
                <a:chExt cx="408" cy="748"/>
              </a:xfrm>
            </p:grpSpPr>
            <p:sp>
              <p:nvSpPr>
                <p:cNvPr id="73751" name="Oval 23"/>
                <p:cNvSpPr>
                  <a:spLocks noChangeArrowheads="1"/>
                </p:cNvSpPr>
                <p:nvPr/>
              </p:nvSpPr>
              <p:spPr bwMode="auto">
                <a:xfrm>
                  <a:off x="1973" y="1117"/>
                  <a:ext cx="408" cy="748"/>
                </a:xfrm>
                <a:prstGeom prst="ellipse">
                  <a:avLst/>
                </a:prstGeom>
                <a:noFill/>
                <a:ln w="76200">
                  <a:solidFill>
                    <a:schemeClr val="tx1"/>
                  </a:solidFill>
                  <a:round/>
                  <a:headEnd/>
                  <a:tailEnd/>
                </a:ln>
                <a:effectLst/>
                <a:scene3d>
                  <a:camera prst="legacyObliqueBottomRight">
                    <a:rot lat="20699999" lon="18000000" rev="0"/>
                  </a:camera>
                  <a:lightRig rig="legacyFlat3" dir="b"/>
                </a:scene3d>
                <a:sp3d extrusionH="1254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52" name="Oval 24"/>
                <p:cNvSpPr>
                  <a:spLocks noChangeArrowheads="1"/>
                </p:cNvSpPr>
                <p:nvPr/>
              </p:nvSpPr>
              <p:spPr bwMode="auto">
                <a:xfrm>
                  <a:off x="1973" y="1169"/>
                  <a:ext cx="318" cy="680"/>
                </a:xfrm>
                <a:prstGeom prst="ellipse">
                  <a:avLst/>
                </a:prstGeom>
                <a:gradFill rotWithShape="1">
                  <a:gsLst>
                    <a:gs pos="0">
                      <a:srgbClr val="C0C0C0"/>
                    </a:gs>
                    <a:gs pos="100000">
                      <a:schemeClr val="bg1"/>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3753" name="Group 25"/>
              <p:cNvGrpSpPr>
                <a:grpSpLocks/>
              </p:cNvGrpSpPr>
              <p:nvPr/>
            </p:nvGrpSpPr>
            <p:grpSpPr bwMode="auto">
              <a:xfrm>
                <a:off x="3194" y="1360"/>
                <a:ext cx="312" cy="310"/>
                <a:chOff x="1197" y="1324"/>
                <a:chExt cx="637" cy="979"/>
              </a:xfrm>
            </p:grpSpPr>
            <p:grpSp>
              <p:nvGrpSpPr>
                <p:cNvPr id="73754" name="Group 26"/>
                <p:cNvGrpSpPr>
                  <a:grpSpLocks/>
                </p:cNvGrpSpPr>
                <p:nvPr/>
              </p:nvGrpSpPr>
              <p:grpSpPr bwMode="auto">
                <a:xfrm>
                  <a:off x="1474" y="1949"/>
                  <a:ext cx="69" cy="354"/>
                  <a:chOff x="2624" y="1955"/>
                  <a:chExt cx="69" cy="354"/>
                </a:xfrm>
              </p:grpSpPr>
              <p:sp>
                <p:nvSpPr>
                  <p:cNvPr id="73755" name="Oval 27"/>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56" name="Oval 28"/>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3757" name="Rectangle 29"/>
                <p:cNvSpPr>
                  <a:spLocks noChangeArrowheads="1"/>
                </p:cNvSpPr>
                <p:nvPr/>
              </p:nvSpPr>
              <p:spPr bwMode="auto">
                <a:xfrm>
                  <a:off x="1197" y="1324"/>
                  <a:ext cx="637" cy="49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3758" name="Group 30"/>
              <p:cNvGrpSpPr>
                <a:grpSpLocks/>
              </p:cNvGrpSpPr>
              <p:nvPr/>
            </p:nvGrpSpPr>
            <p:grpSpPr bwMode="auto">
              <a:xfrm>
                <a:off x="4111" y="1360"/>
                <a:ext cx="312" cy="310"/>
                <a:chOff x="1197" y="1324"/>
                <a:chExt cx="637" cy="979"/>
              </a:xfrm>
            </p:grpSpPr>
            <p:grpSp>
              <p:nvGrpSpPr>
                <p:cNvPr id="73759" name="Group 31"/>
                <p:cNvGrpSpPr>
                  <a:grpSpLocks/>
                </p:cNvGrpSpPr>
                <p:nvPr/>
              </p:nvGrpSpPr>
              <p:grpSpPr bwMode="auto">
                <a:xfrm>
                  <a:off x="1474" y="1949"/>
                  <a:ext cx="69" cy="354"/>
                  <a:chOff x="2624" y="1955"/>
                  <a:chExt cx="69" cy="354"/>
                </a:xfrm>
              </p:grpSpPr>
              <p:sp>
                <p:nvSpPr>
                  <p:cNvPr id="73760" name="Oval 32"/>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61" name="Oval 33"/>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3762" name="Rectangle 34"/>
                <p:cNvSpPr>
                  <a:spLocks noChangeArrowheads="1"/>
                </p:cNvSpPr>
                <p:nvPr/>
              </p:nvSpPr>
              <p:spPr bwMode="auto">
                <a:xfrm>
                  <a:off x="1197" y="1324"/>
                  <a:ext cx="637" cy="49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3763" name="Group 35"/>
              <p:cNvGrpSpPr>
                <a:grpSpLocks/>
              </p:cNvGrpSpPr>
              <p:nvPr/>
            </p:nvGrpSpPr>
            <p:grpSpPr bwMode="auto">
              <a:xfrm>
                <a:off x="4750" y="1546"/>
                <a:ext cx="63" cy="126"/>
                <a:chOff x="4150" y="1911"/>
                <a:chExt cx="128" cy="397"/>
              </a:xfrm>
            </p:grpSpPr>
            <p:sp>
              <p:nvSpPr>
                <p:cNvPr id="73764" name="Oval 36"/>
                <p:cNvSpPr>
                  <a:spLocks noChangeArrowheads="1"/>
                </p:cNvSpPr>
                <p:nvPr/>
              </p:nvSpPr>
              <p:spPr bwMode="auto">
                <a:xfrm>
                  <a:off x="4150" y="2258"/>
                  <a:ext cx="128" cy="50"/>
                </a:xfrm>
                <a:prstGeom prst="ellipse">
                  <a:avLst/>
                </a:prstGeom>
                <a:solidFill>
                  <a:schemeClr val="accent1"/>
                </a:solidFill>
                <a:ln w="9525">
                  <a:round/>
                  <a:headEnd/>
                  <a:tailEnd/>
                </a:ln>
                <a:effectLst/>
                <a:scene3d>
                  <a:camera prst="legacyObliqueTopRight">
                    <a:rot lat="3300000" lon="20999999" rev="0"/>
                  </a:camera>
                  <a:lightRig rig="legacyFlat3" dir="b"/>
                </a:scene3d>
                <a:sp3d extrusionH="5445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65" name="Oval 37"/>
                <p:cNvSpPr>
                  <a:spLocks noChangeArrowheads="1"/>
                </p:cNvSpPr>
                <p:nvPr/>
              </p:nvSpPr>
              <p:spPr bwMode="auto">
                <a:xfrm>
                  <a:off x="4187" y="1911"/>
                  <a:ext cx="84" cy="26"/>
                </a:xfrm>
                <a:prstGeom prst="ellipse">
                  <a:avLst/>
                </a:prstGeom>
                <a:solidFill>
                  <a:schemeClr val="accent1"/>
                </a:solidFill>
                <a:ln w="9525">
                  <a:round/>
                  <a:headEnd/>
                  <a:tailEnd/>
                </a:ln>
                <a:effectLst/>
                <a:scene3d>
                  <a:camera prst="legacyObliqueTopRight">
                    <a:rot lat="5100000" lon="0" rev="0"/>
                  </a:camera>
                  <a:lightRig rig="legacyFlat3" dir="b"/>
                </a:scene3d>
                <a:sp3d extrusionH="2270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3766" name="Rectangle 38"/>
              <p:cNvSpPr>
                <a:spLocks noChangeArrowheads="1"/>
              </p:cNvSpPr>
              <p:nvPr/>
            </p:nvSpPr>
            <p:spPr bwMode="auto">
              <a:xfrm>
                <a:off x="4605" y="1407"/>
                <a:ext cx="380" cy="92"/>
              </a:xfrm>
              <a:prstGeom prst="rect">
                <a:avLst/>
              </a:prstGeom>
              <a:solidFill>
                <a:schemeClr val="bg1"/>
              </a:solidFill>
              <a:ln w="9525">
                <a:miter lim="800000"/>
                <a:headEnd/>
                <a:tailEnd/>
              </a:ln>
              <a:effectLst/>
              <a:scene3d>
                <a:camera prst="legacyObliqueTopLeft"/>
                <a:lightRig rig="legacyFlat3" dir="b"/>
              </a:scene3d>
              <a:sp3d extrusionH="3540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67" name="Rectangle 39"/>
              <p:cNvSpPr>
                <a:spLocks noChangeArrowheads="1"/>
              </p:cNvSpPr>
              <p:nvPr/>
            </p:nvSpPr>
            <p:spPr bwMode="auto">
              <a:xfrm>
                <a:off x="4683" y="1362"/>
                <a:ext cx="22" cy="3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768" name="Oval 40"/>
              <p:cNvSpPr>
                <a:spLocks noChangeArrowheads="1"/>
              </p:cNvSpPr>
              <p:nvPr/>
            </p:nvSpPr>
            <p:spPr bwMode="auto">
              <a:xfrm>
                <a:off x="4655" y="1353"/>
                <a:ext cx="11" cy="18"/>
              </a:xfrm>
              <a:prstGeom prst="ellipse">
                <a:avLst/>
              </a:prstGeom>
              <a:solidFill>
                <a:schemeClr val="accent1"/>
              </a:solidFill>
              <a:ln w="9525">
                <a:round/>
                <a:headEnd/>
                <a:tailEnd/>
              </a:ln>
              <a:effectLst/>
              <a:scene3d>
                <a:camera prst="legacyObliqueTopLeft">
                  <a:rot lat="20699999" lon="4500000" rev="0"/>
                </a:camera>
                <a:lightRig rig="legacyFlat3" dir="b"/>
              </a:scene3d>
              <a:sp3d extrusionH="227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69" name="Oval 41"/>
              <p:cNvSpPr>
                <a:spLocks noChangeArrowheads="1"/>
              </p:cNvSpPr>
              <p:nvPr/>
            </p:nvSpPr>
            <p:spPr bwMode="auto">
              <a:xfrm>
                <a:off x="4566" y="1402"/>
                <a:ext cx="29" cy="18"/>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3770" name="Group 42"/>
              <p:cNvGrpSpPr>
                <a:grpSpLocks/>
              </p:cNvGrpSpPr>
              <p:nvPr/>
            </p:nvGrpSpPr>
            <p:grpSpPr bwMode="auto">
              <a:xfrm>
                <a:off x="2995" y="1409"/>
                <a:ext cx="745" cy="73"/>
                <a:chOff x="795" y="1511"/>
                <a:chExt cx="1533" cy="159"/>
              </a:xfrm>
            </p:grpSpPr>
            <p:sp>
              <p:nvSpPr>
                <p:cNvPr id="73771" name="Line 43"/>
                <p:cNvSpPr>
                  <a:spLocks noChangeShapeType="1"/>
                </p:cNvSpPr>
                <p:nvPr/>
              </p:nvSpPr>
              <p:spPr bwMode="auto">
                <a:xfrm flipH="1">
                  <a:off x="795" y="1511"/>
                  <a:ext cx="1533" cy="159"/>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72" name="Line 44"/>
                <p:cNvSpPr>
                  <a:spLocks noChangeShapeType="1"/>
                </p:cNvSpPr>
                <p:nvPr/>
              </p:nvSpPr>
              <p:spPr bwMode="auto">
                <a:xfrm flipV="1">
                  <a:off x="1197" y="1560"/>
                  <a:ext cx="637" cy="72"/>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3773" name="Oval 45"/>
              <p:cNvSpPr>
                <a:spLocks noChangeArrowheads="1"/>
              </p:cNvSpPr>
              <p:nvPr/>
            </p:nvSpPr>
            <p:spPr bwMode="auto">
              <a:xfrm>
                <a:off x="4565" y="1432"/>
                <a:ext cx="28" cy="19"/>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774" name="Oval 46"/>
              <p:cNvSpPr>
                <a:spLocks noChangeArrowheads="1"/>
              </p:cNvSpPr>
              <p:nvPr/>
            </p:nvSpPr>
            <p:spPr bwMode="auto">
              <a:xfrm>
                <a:off x="4565" y="1458"/>
                <a:ext cx="28" cy="19"/>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3775" name="Group 47"/>
              <p:cNvGrpSpPr>
                <a:grpSpLocks/>
              </p:cNvGrpSpPr>
              <p:nvPr/>
            </p:nvGrpSpPr>
            <p:grpSpPr bwMode="auto">
              <a:xfrm>
                <a:off x="3827" y="1410"/>
                <a:ext cx="750" cy="0"/>
                <a:chOff x="2491" y="1525"/>
                <a:chExt cx="1533" cy="0"/>
              </a:xfrm>
            </p:grpSpPr>
            <p:sp>
              <p:nvSpPr>
                <p:cNvPr id="73776" name="Line 48"/>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77" name="Line 49"/>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3778" name="Group 50"/>
              <p:cNvGrpSpPr>
                <a:grpSpLocks/>
              </p:cNvGrpSpPr>
              <p:nvPr/>
            </p:nvGrpSpPr>
            <p:grpSpPr bwMode="auto">
              <a:xfrm>
                <a:off x="3829" y="1440"/>
                <a:ext cx="750" cy="0"/>
                <a:chOff x="2491" y="1525"/>
                <a:chExt cx="1533" cy="0"/>
              </a:xfrm>
            </p:grpSpPr>
            <p:sp>
              <p:nvSpPr>
                <p:cNvPr id="73779" name="Line 51"/>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80" name="Line 52"/>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3781" name="Group 53"/>
              <p:cNvGrpSpPr>
                <a:grpSpLocks/>
              </p:cNvGrpSpPr>
              <p:nvPr/>
            </p:nvGrpSpPr>
            <p:grpSpPr bwMode="auto">
              <a:xfrm>
                <a:off x="3831" y="1469"/>
                <a:ext cx="749" cy="0"/>
                <a:chOff x="2491" y="1525"/>
                <a:chExt cx="1533" cy="0"/>
              </a:xfrm>
            </p:grpSpPr>
            <p:sp>
              <p:nvSpPr>
                <p:cNvPr id="73782" name="Line 54"/>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83" name="Line 55"/>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3784" name="Group 56"/>
              <p:cNvGrpSpPr>
                <a:grpSpLocks/>
              </p:cNvGrpSpPr>
              <p:nvPr/>
            </p:nvGrpSpPr>
            <p:grpSpPr bwMode="auto">
              <a:xfrm>
                <a:off x="2990" y="1420"/>
                <a:ext cx="757" cy="49"/>
                <a:chOff x="795" y="1502"/>
                <a:chExt cx="1533" cy="168"/>
              </a:xfrm>
            </p:grpSpPr>
            <p:sp>
              <p:nvSpPr>
                <p:cNvPr id="73785" name="Line 57"/>
                <p:cNvSpPr>
                  <a:spLocks noChangeShapeType="1"/>
                </p:cNvSpPr>
                <p:nvPr/>
              </p:nvSpPr>
              <p:spPr bwMode="auto">
                <a:xfrm flipH="1" flipV="1">
                  <a:off x="795" y="1502"/>
                  <a:ext cx="1533" cy="168"/>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86" name="Line 58"/>
                <p:cNvSpPr>
                  <a:spLocks noChangeShapeType="1"/>
                </p:cNvSpPr>
                <p:nvPr/>
              </p:nvSpPr>
              <p:spPr bwMode="auto">
                <a:xfrm>
                  <a:off x="1197" y="1541"/>
                  <a:ext cx="637" cy="82"/>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3787" name="Group 59"/>
              <p:cNvGrpSpPr>
                <a:grpSpLocks/>
              </p:cNvGrpSpPr>
              <p:nvPr/>
            </p:nvGrpSpPr>
            <p:grpSpPr bwMode="auto">
              <a:xfrm>
                <a:off x="2990" y="1446"/>
                <a:ext cx="750" cy="0"/>
                <a:chOff x="776" y="1587"/>
                <a:chExt cx="1533" cy="1"/>
              </a:xfrm>
            </p:grpSpPr>
            <p:sp>
              <p:nvSpPr>
                <p:cNvPr id="73788" name="Line 60"/>
                <p:cNvSpPr>
                  <a:spLocks noChangeShapeType="1"/>
                </p:cNvSpPr>
                <p:nvPr/>
              </p:nvSpPr>
              <p:spPr bwMode="auto">
                <a:xfrm flipH="1">
                  <a:off x="776" y="1587"/>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89" name="Line 61"/>
                <p:cNvSpPr>
                  <a:spLocks noChangeShapeType="1"/>
                </p:cNvSpPr>
                <p:nvPr/>
              </p:nvSpPr>
              <p:spPr bwMode="auto">
                <a:xfrm>
                  <a:off x="1197" y="1588"/>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3790" name="Freeform 62"/>
              <p:cNvSpPr>
                <a:spLocks/>
              </p:cNvSpPr>
              <p:nvPr/>
            </p:nvSpPr>
            <p:spPr bwMode="auto">
              <a:xfrm>
                <a:off x="4986" y="1458"/>
                <a:ext cx="433" cy="104"/>
              </a:xfrm>
              <a:custGeom>
                <a:avLst/>
                <a:gdLst>
                  <a:gd name="T0" fmla="*/ 0 w 884"/>
                  <a:gd name="T1" fmla="*/ 31 h 326"/>
                  <a:gd name="T2" fmla="*/ 401 w 884"/>
                  <a:gd name="T3" fmla="*/ 20 h 326"/>
                  <a:gd name="T4" fmla="*/ 620 w 884"/>
                  <a:gd name="T5" fmla="*/ 152 h 326"/>
                  <a:gd name="T6" fmla="*/ 692 w 884"/>
                  <a:gd name="T7" fmla="*/ 137 h 326"/>
                  <a:gd name="T8" fmla="*/ 884 w 884"/>
                  <a:gd name="T9" fmla="*/ 326 h 326"/>
                </a:gdLst>
                <a:ahLst/>
                <a:cxnLst>
                  <a:cxn ang="0">
                    <a:pos x="T0" y="T1"/>
                  </a:cxn>
                  <a:cxn ang="0">
                    <a:pos x="T2" y="T3"/>
                  </a:cxn>
                  <a:cxn ang="0">
                    <a:pos x="T4" y="T5"/>
                  </a:cxn>
                  <a:cxn ang="0">
                    <a:pos x="T6" y="T7"/>
                  </a:cxn>
                  <a:cxn ang="0">
                    <a:pos x="T8" y="T9"/>
                  </a:cxn>
                </a:cxnLst>
                <a:rect l="0" t="0" r="r" b="b"/>
                <a:pathLst>
                  <a:path w="884" h="326">
                    <a:moveTo>
                      <a:pt x="0" y="31"/>
                    </a:moveTo>
                    <a:cubicBezTo>
                      <a:pt x="67" y="29"/>
                      <a:pt x="298" y="0"/>
                      <a:pt x="401" y="20"/>
                    </a:cubicBezTo>
                    <a:cubicBezTo>
                      <a:pt x="504" y="40"/>
                      <a:pt x="572" y="132"/>
                      <a:pt x="620" y="152"/>
                    </a:cubicBezTo>
                    <a:cubicBezTo>
                      <a:pt x="668" y="172"/>
                      <a:pt x="648" y="108"/>
                      <a:pt x="692" y="137"/>
                    </a:cubicBezTo>
                    <a:cubicBezTo>
                      <a:pt x="736" y="166"/>
                      <a:pt x="844" y="287"/>
                      <a:pt x="884" y="326"/>
                    </a:cubicBezTo>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91" name="Freeform 63"/>
              <p:cNvSpPr>
                <a:spLocks/>
              </p:cNvSpPr>
              <p:nvPr/>
            </p:nvSpPr>
            <p:spPr bwMode="auto">
              <a:xfrm>
                <a:off x="4982" y="1420"/>
                <a:ext cx="444" cy="108"/>
              </a:xfrm>
              <a:custGeom>
                <a:avLst/>
                <a:gdLst>
                  <a:gd name="T0" fmla="*/ 0 w 907"/>
                  <a:gd name="T1" fmla="*/ 67 h 339"/>
                  <a:gd name="T2" fmla="*/ 337 w 907"/>
                  <a:gd name="T3" fmla="*/ 3 h 339"/>
                  <a:gd name="T4" fmla="*/ 589 w 907"/>
                  <a:gd name="T5" fmla="*/ 83 h 339"/>
                  <a:gd name="T6" fmla="*/ 628 w 907"/>
                  <a:gd name="T7" fmla="*/ 83 h 339"/>
                  <a:gd name="T8" fmla="*/ 733 w 907"/>
                  <a:gd name="T9" fmla="*/ 98 h 339"/>
                  <a:gd name="T10" fmla="*/ 907 w 907"/>
                  <a:gd name="T11" fmla="*/ 339 h 339"/>
                </a:gdLst>
                <a:ahLst/>
                <a:cxnLst>
                  <a:cxn ang="0">
                    <a:pos x="T0" y="T1"/>
                  </a:cxn>
                  <a:cxn ang="0">
                    <a:pos x="T2" y="T3"/>
                  </a:cxn>
                  <a:cxn ang="0">
                    <a:pos x="T4" y="T5"/>
                  </a:cxn>
                  <a:cxn ang="0">
                    <a:pos x="T6" y="T7"/>
                  </a:cxn>
                  <a:cxn ang="0">
                    <a:pos x="T8" y="T9"/>
                  </a:cxn>
                  <a:cxn ang="0">
                    <a:pos x="T10" y="T11"/>
                  </a:cxn>
                </a:cxnLst>
                <a:rect l="0" t="0" r="r" b="b"/>
                <a:pathLst>
                  <a:path w="907" h="339">
                    <a:moveTo>
                      <a:pt x="0" y="67"/>
                    </a:moveTo>
                    <a:cubicBezTo>
                      <a:pt x="56" y="56"/>
                      <a:pt x="239" y="0"/>
                      <a:pt x="337" y="3"/>
                    </a:cubicBezTo>
                    <a:cubicBezTo>
                      <a:pt x="435" y="6"/>
                      <a:pt x="541" y="70"/>
                      <a:pt x="589" y="83"/>
                    </a:cubicBezTo>
                    <a:cubicBezTo>
                      <a:pt x="637" y="96"/>
                      <a:pt x="604" y="80"/>
                      <a:pt x="628" y="83"/>
                    </a:cubicBezTo>
                    <a:cubicBezTo>
                      <a:pt x="652" y="86"/>
                      <a:pt x="687" y="55"/>
                      <a:pt x="733" y="98"/>
                    </a:cubicBezTo>
                    <a:cubicBezTo>
                      <a:pt x="779" y="141"/>
                      <a:pt x="871" y="289"/>
                      <a:pt x="907" y="339"/>
                    </a:cubicBezTo>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92" name="Freeform 64"/>
              <p:cNvSpPr>
                <a:spLocks/>
              </p:cNvSpPr>
              <p:nvPr/>
            </p:nvSpPr>
            <p:spPr bwMode="auto">
              <a:xfrm>
                <a:off x="4732" y="1360"/>
                <a:ext cx="151" cy="29"/>
              </a:xfrm>
              <a:custGeom>
                <a:avLst/>
                <a:gdLst>
                  <a:gd name="T0" fmla="*/ 0 w 159"/>
                  <a:gd name="T1" fmla="*/ 0 h 68"/>
                  <a:gd name="T2" fmla="*/ 101 w 159"/>
                  <a:gd name="T3" fmla="*/ 11 h 68"/>
                  <a:gd name="T4" fmla="*/ 159 w 159"/>
                  <a:gd name="T5" fmla="*/ 68 h 68"/>
                </a:gdLst>
                <a:ahLst/>
                <a:cxnLst>
                  <a:cxn ang="0">
                    <a:pos x="T0" y="T1"/>
                  </a:cxn>
                  <a:cxn ang="0">
                    <a:pos x="T2" y="T3"/>
                  </a:cxn>
                  <a:cxn ang="0">
                    <a:pos x="T4" y="T5"/>
                  </a:cxn>
                </a:cxnLst>
                <a:rect l="0" t="0" r="r" b="b"/>
                <a:pathLst>
                  <a:path w="159" h="68">
                    <a:moveTo>
                      <a:pt x="0" y="0"/>
                    </a:moveTo>
                    <a:cubicBezTo>
                      <a:pt x="17" y="2"/>
                      <a:pt x="74" y="0"/>
                      <a:pt x="101" y="11"/>
                    </a:cubicBezTo>
                    <a:cubicBezTo>
                      <a:pt x="128" y="22"/>
                      <a:pt x="147" y="56"/>
                      <a:pt x="159" y="68"/>
                    </a:cubicBezTo>
                  </a:path>
                </a:pathLst>
              </a:custGeom>
              <a:noFill/>
              <a:ln w="12700" cmpd="sng">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93" name="Rectangle 65"/>
              <p:cNvSpPr>
                <a:spLocks noChangeArrowheads="1"/>
              </p:cNvSpPr>
              <p:nvPr/>
            </p:nvSpPr>
            <p:spPr bwMode="auto">
              <a:xfrm>
                <a:off x="4689" y="1363"/>
                <a:ext cx="22" cy="3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794" name="Rectangle 66"/>
              <p:cNvSpPr>
                <a:spLocks noChangeArrowheads="1"/>
              </p:cNvSpPr>
              <p:nvPr/>
            </p:nvSpPr>
            <p:spPr bwMode="auto">
              <a:xfrm>
                <a:off x="4765" y="1444"/>
                <a:ext cx="62" cy="84"/>
              </a:xfrm>
              <a:prstGeom prst="rect">
                <a:avLst/>
              </a:prstGeom>
              <a:solidFill>
                <a:srgbClr val="777777"/>
              </a:solidFill>
              <a:ln w="9525">
                <a:miter lim="800000"/>
                <a:headEnd/>
                <a:tailEnd/>
              </a:ln>
              <a:effectLst/>
              <a:scene3d>
                <a:camera prst="legacyObliqueTopLeft">
                  <a:rot lat="0" lon="20699999" rev="0"/>
                </a:camera>
                <a:lightRig rig="legacyFlat3" dir="b"/>
              </a:scene3d>
              <a:sp3d extrusionH="36500" prstMaterial="legacyMatte">
                <a:bevelT w="13500" h="13500" prst="angle"/>
                <a:bevelB w="13500" h="13500" prst="angle"/>
                <a:extrusionClr>
                  <a:srgbClr val="777777"/>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3795" name="Oval 67"/>
              <p:cNvSpPr>
                <a:spLocks noChangeArrowheads="1"/>
              </p:cNvSpPr>
              <p:nvPr/>
            </p:nvSpPr>
            <p:spPr bwMode="auto">
              <a:xfrm>
                <a:off x="4771" y="1452"/>
                <a:ext cx="42" cy="27"/>
              </a:xfrm>
              <a:prstGeom prst="ellipse">
                <a:avLst/>
              </a:prstGeom>
              <a:gradFill rotWithShape="1">
                <a:gsLst>
                  <a:gs pos="0">
                    <a:srgbClr val="FFFF00"/>
                  </a:gs>
                  <a:gs pos="100000">
                    <a:srgbClr val="C0C0C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73796" name="Text Box 68"/>
          <p:cNvSpPr txBox="1">
            <a:spLocks noChangeArrowheads="1"/>
          </p:cNvSpPr>
          <p:nvPr/>
        </p:nvSpPr>
        <p:spPr bwMode="auto">
          <a:xfrm>
            <a:off x="4605338" y="528638"/>
            <a:ext cx="4495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u="sng" dirty="0">
                <a:solidFill>
                  <a:srgbClr val="FF0000"/>
                </a:solidFill>
                <a:latin typeface="Times New Roman" pitchFamily="18" charset="0"/>
                <a:cs typeface="Times New Roman" pitchFamily="18" charset="0"/>
              </a:rPr>
              <a:t>C4:</a:t>
            </a:r>
            <a:r>
              <a:rPr lang="en-US" sz="2400" b="1" dirty="0">
                <a:solidFill>
                  <a:schemeClr val="hlink"/>
                </a:solidFill>
                <a:latin typeface="Times New Roman" pitchFamily="18" charset="0"/>
                <a:cs typeface="Times New Roman" pitchFamily="18" charset="0"/>
              </a:rPr>
              <a:t> Trong ba tia </a:t>
            </a:r>
            <a:r>
              <a:rPr lang="en-US" sz="2400" b="1" dirty="0" smtClean="0">
                <a:solidFill>
                  <a:schemeClr val="hlink"/>
                </a:solidFill>
                <a:latin typeface="Times New Roman" pitchFamily="18" charset="0"/>
                <a:cs typeface="Times New Roman" pitchFamily="18" charset="0"/>
              </a:rPr>
              <a:t>sáng tới thấu </a:t>
            </a:r>
            <a:r>
              <a:rPr lang="en-US" sz="2400" b="1" dirty="0">
                <a:solidFill>
                  <a:schemeClr val="hlink"/>
                </a:solidFill>
                <a:latin typeface="Times New Roman" pitchFamily="18" charset="0"/>
                <a:cs typeface="Times New Roman" pitchFamily="18" charset="0"/>
              </a:rPr>
              <a:t>kính, tia </a:t>
            </a:r>
            <a:r>
              <a:rPr lang="en-US" sz="2400" b="1" dirty="0" smtClean="0">
                <a:solidFill>
                  <a:schemeClr val="hlink"/>
                </a:solidFill>
                <a:latin typeface="Times New Roman" pitchFamily="18" charset="0"/>
                <a:cs typeface="Times New Roman" pitchFamily="18" charset="0"/>
              </a:rPr>
              <a:t>nào </a:t>
            </a:r>
            <a:r>
              <a:rPr lang="en-US" sz="2400" b="1" dirty="0">
                <a:solidFill>
                  <a:schemeClr val="hlink"/>
                </a:solidFill>
                <a:latin typeface="Times New Roman" pitchFamily="18" charset="0"/>
                <a:cs typeface="Times New Roman" pitchFamily="18" charset="0"/>
              </a:rPr>
              <a:t>qua </a:t>
            </a:r>
            <a:r>
              <a:rPr lang="en-US" sz="2400" b="1" dirty="0" smtClean="0">
                <a:solidFill>
                  <a:schemeClr val="hlink"/>
                </a:solidFill>
                <a:latin typeface="Times New Roman" pitchFamily="18" charset="0"/>
                <a:cs typeface="Times New Roman" pitchFamily="18" charset="0"/>
              </a:rPr>
              <a:t>thấu </a:t>
            </a:r>
            <a:r>
              <a:rPr lang="en-US" sz="2400" b="1" dirty="0">
                <a:solidFill>
                  <a:schemeClr val="hlink"/>
                </a:solidFill>
                <a:latin typeface="Times New Roman" pitchFamily="18" charset="0"/>
                <a:cs typeface="Times New Roman" pitchFamily="18" charset="0"/>
              </a:rPr>
              <a:t>kính </a:t>
            </a:r>
            <a:r>
              <a:rPr lang="en-US" sz="2400" b="1" dirty="0" smtClean="0">
                <a:solidFill>
                  <a:schemeClr val="hlink"/>
                </a:solidFill>
                <a:latin typeface="Times New Roman" pitchFamily="18" charset="0"/>
                <a:cs typeface="Times New Roman" pitchFamily="18" charset="0"/>
              </a:rPr>
              <a:t>truyền thẳng mà không đổi hướng?</a:t>
            </a:r>
            <a:endParaRPr lang="en-US" sz="2400" b="1" dirty="0">
              <a:solidFill>
                <a:schemeClr val="hlink"/>
              </a:solidFill>
              <a:latin typeface="Times New Roman" pitchFamily="18" charset="0"/>
              <a:cs typeface="Times New Roman" pitchFamily="18" charset="0"/>
            </a:endParaRPr>
          </a:p>
        </p:txBody>
      </p:sp>
      <p:grpSp>
        <p:nvGrpSpPr>
          <p:cNvPr id="73797" name="Group 69"/>
          <p:cNvGrpSpPr>
            <a:grpSpLocks/>
          </p:cNvGrpSpPr>
          <p:nvPr/>
        </p:nvGrpSpPr>
        <p:grpSpPr bwMode="auto">
          <a:xfrm>
            <a:off x="5157788" y="3328988"/>
            <a:ext cx="2614612" cy="14287"/>
            <a:chOff x="3249" y="1209"/>
            <a:chExt cx="1647" cy="9"/>
          </a:xfrm>
        </p:grpSpPr>
        <p:sp>
          <p:nvSpPr>
            <p:cNvPr id="73798" name="Line 70"/>
            <p:cNvSpPr>
              <a:spLocks noChangeShapeType="1"/>
            </p:cNvSpPr>
            <p:nvPr/>
          </p:nvSpPr>
          <p:spPr bwMode="auto">
            <a:xfrm flipH="1">
              <a:off x="4128" y="1209"/>
              <a:ext cx="768"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99" name="Line 71"/>
            <p:cNvSpPr>
              <a:spLocks noChangeShapeType="1"/>
            </p:cNvSpPr>
            <p:nvPr/>
          </p:nvSpPr>
          <p:spPr bwMode="auto">
            <a:xfrm flipH="1">
              <a:off x="3249" y="1218"/>
              <a:ext cx="768"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sp>
        <p:nvSpPr>
          <p:cNvPr id="73803" name="Line 75"/>
          <p:cNvSpPr>
            <a:spLocks noChangeShapeType="1"/>
          </p:cNvSpPr>
          <p:nvPr/>
        </p:nvSpPr>
        <p:spPr bwMode="auto">
          <a:xfrm>
            <a:off x="6858000" y="2654300"/>
            <a:ext cx="0" cy="685800"/>
          </a:xfrm>
          <a:prstGeom prst="line">
            <a:avLst/>
          </a:prstGeom>
          <a:noFill/>
          <a:ln w="952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04" name="Text Box 76"/>
          <p:cNvSpPr txBox="1">
            <a:spLocks noChangeArrowheads="1"/>
          </p:cNvSpPr>
          <p:nvPr/>
        </p:nvSpPr>
        <p:spPr bwMode="auto">
          <a:xfrm>
            <a:off x="6070599" y="2286000"/>
            <a:ext cx="1797051" cy="40011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2000" b="1" dirty="0">
                <a:solidFill>
                  <a:srgbClr val="FF0000"/>
                </a:solidFill>
                <a:latin typeface="Times New Roman" pitchFamily="18" charset="0"/>
                <a:cs typeface="Times New Roman" pitchFamily="18" charset="0"/>
              </a:rPr>
              <a:t>Trục chính</a:t>
            </a:r>
          </a:p>
        </p:txBody>
      </p:sp>
      <p:sp>
        <p:nvSpPr>
          <p:cNvPr id="73810" name="Line 82"/>
          <p:cNvSpPr>
            <a:spLocks noChangeShapeType="1"/>
          </p:cNvSpPr>
          <p:nvPr/>
        </p:nvSpPr>
        <p:spPr bwMode="auto">
          <a:xfrm>
            <a:off x="381000" y="4089400"/>
            <a:ext cx="37338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dirty="0">
              <a:latin typeface="Times New Roman" pitchFamily="18" charset="0"/>
              <a:cs typeface="Times New Roman" pitchFamily="18" charset="0"/>
            </a:endParaRPr>
          </a:p>
        </p:txBody>
      </p:sp>
      <p:sp>
        <p:nvSpPr>
          <p:cNvPr id="73811" name="Line 83"/>
          <p:cNvSpPr>
            <a:spLocks noChangeShapeType="1"/>
          </p:cNvSpPr>
          <p:nvPr/>
        </p:nvSpPr>
        <p:spPr bwMode="auto">
          <a:xfrm>
            <a:off x="2209800" y="3683000"/>
            <a:ext cx="0" cy="83820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dirty="0">
              <a:latin typeface="Times New Roman" pitchFamily="18" charset="0"/>
              <a:cs typeface="Times New Roman" pitchFamily="18" charset="0"/>
            </a:endParaRPr>
          </a:p>
        </p:txBody>
      </p:sp>
      <p:sp>
        <p:nvSpPr>
          <p:cNvPr id="73814" name="Text Box 86"/>
          <p:cNvSpPr txBox="1">
            <a:spLocks noChangeArrowheads="1"/>
          </p:cNvSpPr>
          <p:nvPr/>
        </p:nvSpPr>
        <p:spPr bwMode="auto">
          <a:xfrm>
            <a:off x="304800" y="4076700"/>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rgbClr val="FF0000"/>
                </a:solidFill>
                <a:latin typeface="Wingdings 3" pitchFamily="18" charset="2"/>
              </a:rPr>
              <a:t>r</a:t>
            </a:r>
            <a:r>
              <a:rPr lang="en-US" sz="1600" b="1" dirty="0">
                <a:solidFill>
                  <a:srgbClr val="FF0000"/>
                </a:solidFill>
              </a:rPr>
              <a:t> </a:t>
            </a:r>
          </a:p>
        </p:txBody>
      </p:sp>
      <p:sp>
        <p:nvSpPr>
          <p:cNvPr id="73817" name="Text Box 89"/>
          <p:cNvSpPr txBox="1">
            <a:spLocks noChangeArrowheads="1"/>
          </p:cNvSpPr>
          <p:nvPr/>
        </p:nvSpPr>
        <p:spPr bwMode="auto">
          <a:xfrm>
            <a:off x="152400" y="4572000"/>
            <a:ext cx="3962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b="1" dirty="0" smtClean="0">
                <a:solidFill>
                  <a:schemeClr val="hlink"/>
                </a:solidFill>
                <a:latin typeface="Times New Roman" pitchFamily="18" charset="0"/>
                <a:cs typeface="Times New Roman" pitchFamily="18" charset="0"/>
              </a:rPr>
              <a:t>(   ) </a:t>
            </a:r>
            <a:r>
              <a:rPr lang="en-US" sz="2400" b="1" dirty="0">
                <a:solidFill>
                  <a:schemeClr val="hlink"/>
                </a:solidFill>
                <a:latin typeface="Times New Roman" pitchFamily="18" charset="0"/>
                <a:cs typeface="Times New Roman" pitchFamily="18" charset="0"/>
              </a:rPr>
              <a:t>gọi là trục chính của thấu kính</a:t>
            </a:r>
            <a:r>
              <a:rPr lang="en-US" sz="1600" b="1" dirty="0">
                <a:solidFill>
                  <a:schemeClr val="hlink"/>
                </a:solidFill>
              </a:rPr>
              <a:t>.</a:t>
            </a:r>
          </a:p>
        </p:txBody>
      </p:sp>
      <p:sp>
        <p:nvSpPr>
          <p:cNvPr id="73818" name="Text Box 90"/>
          <p:cNvSpPr txBox="1">
            <a:spLocks noChangeArrowheads="1"/>
          </p:cNvSpPr>
          <p:nvPr/>
        </p:nvSpPr>
        <p:spPr bwMode="auto">
          <a:xfrm>
            <a:off x="4543425" y="5001077"/>
            <a:ext cx="46005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b="1" dirty="0">
                <a:solidFill>
                  <a:schemeClr val="hlink"/>
                </a:solidFill>
                <a:latin typeface="Times New Roman" pitchFamily="18" charset="0"/>
                <a:cs typeface="Times New Roman" pitchFamily="18" charset="0"/>
              </a:rPr>
              <a:t>Trong các tia tới vuông góc với mặt thấu kính hội tụ, có một tia cho tia ló truyền thẳng không đổi hướng.</a:t>
            </a:r>
          </a:p>
        </p:txBody>
      </p:sp>
      <p:sp>
        <p:nvSpPr>
          <p:cNvPr id="82" name="Text Box 86"/>
          <p:cNvSpPr txBox="1">
            <a:spLocks noChangeArrowheads="1"/>
          </p:cNvSpPr>
          <p:nvPr/>
        </p:nvSpPr>
        <p:spPr bwMode="auto">
          <a:xfrm>
            <a:off x="315191" y="4650948"/>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rgbClr val="FF0000"/>
                </a:solidFill>
                <a:latin typeface="Wingdings 3" pitchFamily="18" charset="2"/>
              </a:rPr>
              <a:t>r</a:t>
            </a:r>
            <a:r>
              <a:rPr lang="en-US" sz="1600" b="1" dirty="0">
                <a:solidFill>
                  <a:srgbClr val="FF0000"/>
                </a:solidFill>
              </a:rPr>
              <a:t> </a:t>
            </a:r>
          </a:p>
        </p:txBody>
      </p:sp>
    </p:spTree>
    <p:extLst>
      <p:ext uri="{BB962C8B-B14F-4D97-AF65-F5344CB8AC3E}">
        <p14:creationId xmlns:p14="http://schemas.microsoft.com/office/powerpoint/2010/main" val="61391239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3737"/>
                                        </p:tgtEl>
                                        <p:attrNameLst>
                                          <p:attrName>style.visibility</p:attrName>
                                        </p:attrNameLst>
                                      </p:cBhvr>
                                      <p:to>
                                        <p:strVal val="visible"/>
                                      </p:to>
                                    </p:set>
                                    <p:anim calcmode="lin" valueType="num">
                                      <p:cBhvr additive="base">
                                        <p:cTn id="7" dur="500" fill="hold"/>
                                        <p:tgtEl>
                                          <p:spTgt spid="73737"/>
                                        </p:tgtEl>
                                        <p:attrNameLst>
                                          <p:attrName>ppt_x</p:attrName>
                                        </p:attrNameLst>
                                      </p:cBhvr>
                                      <p:tavLst>
                                        <p:tav tm="0">
                                          <p:val>
                                            <p:strVal val="#ppt_x"/>
                                          </p:val>
                                        </p:tav>
                                        <p:tav tm="100000">
                                          <p:val>
                                            <p:strVal val="#ppt_x"/>
                                          </p:val>
                                        </p:tav>
                                      </p:tavLst>
                                    </p:anim>
                                    <p:anim calcmode="lin" valueType="num">
                                      <p:cBhvr additive="base">
                                        <p:cTn id="8" dur="500" fill="hold"/>
                                        <p:tgtEl>
                                          <p:spTgt spid="7373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73796"/>
                                        </p:tgtEl>
                                        <p:attrNameLst>
                                          <p:attrName>style.visibility</p:attrName>
                                        </p:attrNameLst>
                                      </p:cBhvr>
                                      <p:to>
                                        <p:strVal val="visible"/>
                                      </p:to>
                                    </p:set>
                                    <p:animEffect transition="in" filter="blinds(horizontal)">
                                      <p:cBhvr>
                                        <p:cTn id="13" dur="500"/>
                                        <p:tgtEl>
                                          <p:spTgt spid="7379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2" fill="hold" nodeType="clickEffect">
                                  <p:stCondLst>
                                    <p:cond delay="0"/>
                                  </p:stCondLst>
                                  <p:childTnLst>
                                    <p:set>
                                      <p:cBhvr>
                                        <p:cTn id="17" dur="1" fill="hold">
                                          <p:stCondLst>
                                            <p:cond delay="0"/>
                                          </p:stCondLst>
                                        </p:cTn>
                                        <p:tgtEl>
                                          <p:spTgt spid="73797"/>
                                        </p:tgtEl>
                                        <p:attrNameLst>
                                          <p:attrName>style.visibility</p:attrName>
                                        </p:attrNameLst>
                                      </p:cBhvr>
                                      <p:to>
                                        <p:strVal val="visible"/>
                                      </p:to>
                                    </p:set>
                                    <p:animEffect transition="in" filter="wipe(right)">
                                      <p:cBhvr>
                                        <p:cTn id="18" dur="500"/>
                                        <p:tgtEl>
                                          <p:spTgt spid="7379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73818"/>
                                        </p:tgtEl>
                                        <p:attrNameLst>
                                          <p:attrName>style.visibility</p:attrName>
                                        </p:attrNameLst>
                                      </p:cBhvr>
                                      <p:to>
                                        <p:strVal val="visible"/>
                                      </p:to>
                                    </p:set>
                                    <p:anim calcmode="discrete" valueType="clr">
                                      <p:cBhvr override="childStyle">
                                        <p:cTn id="23" dur="80"/>
                                        <p:tgtEl>
                                          <p:spTgt spid="73818"/>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73818"/>
                                        </p:tgtEl>
                                        <p:attrNameLst>
                                          <p:attrName>fillcolor</p:attrName>
                                        </p:attrNameLst>
                                      </p:cBhvr>
                                      <p:tavLst>
                                        <p:tav tm="0">
                                          <p:val>
                                            <p:clrVal>
                                              <a:schemeClr val="accent2"/>
                                            </p:clrVal>
                                          </p:val>
                                        </p:tav>
                                        <p:tav tm="50000">
                                          <p:val>
                                            <p:clrVal>
                                              <a:schemeClr val="hlink"/>
                                            </p:clrVal>
                                          </p:val>
                                        </p:tav>
                                      </p:tavLst>
                                    </p:anim>
                                    <p:set>
                                      <p:cBhvr>
                                        <p:cTn id="25" dur="80"/>
                                        <p:tgtEl>
                                          <p:spTgt spid="73818"/>
                                        </p:tgtEl>
                                        <p:attrNameLst>
                                          <p:attrName>fill.type</p:attrName>
                                        </p:attrNameLst>
                                      </p:cBhvr>
                                      <p:to>
                                        <p:strVal val="solid"/>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73803"/>
                                        </p:tgtEl>
                                        <p:attrNameLst>
                                          <p:attrName>style.visibility</p:attrName>
                                        </p:attrNameLst>
                                      </p:cBhvr>
                                      <p:to>
                                        <p:strVal val="visible"/>
                                      </p:to>
                                    </p:set>
                                    <p:animEffect transition="in" filter="blinds(horizontal)">
                                      <p:cBhvr>
                                        <p:cTn id="30" dur="500"/>
                                        <p:tgtEl>
                                          <p:spTgt spid="73803"/>
                                        </p:tgtEl>
                                      </p:cBhvr>
                                    </p:animEffect>
                                  </p:childTnLst>
                                </p:cTn>
                              </p:par>
                              <p:par>
                                <p:cTn id="31" presetID="3" presetClass="entr" presetSubtype="10" fill="hold" nodeType="withEffect">
                                  <p:stCondLst>
                                    <p:cond delay="0"/>
                                  </p:stCondLst>
                                  <p:childTnLst>
                                    <p:set>
                                      <p:cBhvr>
                                        <p:cTn id="32" dur="1" fill="hold">
                                          <p:stCondLst>
                                            <p:cond delay="0"/>
                                          </p:stCondLst>
                                        </p:cTn>
                                        <p:tgtEl>
                                          <p:spTgt spid="73804"/>
                                        </p:tgtEl>
                                        <p:attrNameLst>
                                          <p:attrName>style.visibility</p:attrName>
                                        </p:attrNameLst>
                                      </p:cBhvr>
                                      <p:to>
                                        <p:strVal val="visible"/>
                                      </p:to>
                                    </p:set>
                                    <p:animEffect transition="in" filter="blinds(horizontal)">
                                      <p:cBhvr>
                                        <p:cTn id="33" dur="500"/>
                                        <p:tgtEl>
                                          <p:spTgt spid="7380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73811"/>
                                        </p:tgtEl>
                                        <p:attrNameLst>
                                          <p:attrName>style.visibility</p:attrName>
                                        </p:attrNameLst>
                                      </p:cBhvr>
                                      <p:to>
                                        <p:strVal val="visible"/>
                                      </p:to>
                                    </p:set>
                                    <p:animEffect transition="in" filter="blinds(horizontal)">
                                      <p:cBhvr>
                                        <p:cTn id="38" dur="500"/>
                                        <p:tgtEl>
                                          <p:spTgt spid="7381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73810"/>
                                        </p:tgtEl>
                                        <p:attrNameLst>
                                          <p:attrName>style.visibility</p:attrName>
                                        </p:attrNameLst>
                                      </p:cBhvr>
                                      <p:to>
                                        <p:strVal val="visible"/>
                                      </p:to>
                                    </p:set>
                                    <p:animEffect transition="in" filter="blinds(horizontal)">
                                      <p:cBhvr>
                                        <p:cTn id="43" dur="500"/>
                                        <p:tgtEl>
                                          <p:spTgt spid="7381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73814"/>
                                        </p:tgtEl>
                                        <p:attrNameLst>
                                          <p:attrName>style.visibility</p:attrName>
                                        </p:attrNameLst>
                                      </p:cBhvr>
                                      <p:to>
                                        <p:strVal val="visible"/>
                                      </p:to>
                                    </p:set>
                                    <p:animEffect transition="in" filter="box(in)">
                                      <p:cBhvr>
                                        <p:cTn id="48" dur="500"/>
                                        <p:tgtEl>
                                          <p:spTgt spid="7381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7" presetClass="entr" presetSubtype="0" fill="hold" grpId="0" nodeType="clickEffect">
                                  <p:stCondLst>
                                    <p:cond delay="0"/>
                                  </p:stCondLst>
                                  <p:iterate type="lt">
                                    <p:tmPct val="50000"/>
                                  </p:iterate>
                                  <p:childTnLst>
                                    <p:set>
                                      <p:cBhvr>
                                        <p:cTn id="52" dur="1" fill="hold">
                                          <p:stCondLst>
                                            <p:cond delay="0"/>
                                          </p:stCondLst>
                                        </p:cTn>
                                        <p:tgtEl>
                                          <p:spTgt spid="73817"/>
                                        </p:tgtEl>
                                        <p:attrNameLst>
                                          <p:attrName>style.visibility</p:attrName>
                                        </p:attrNameLst>
                                      </p:cBhvr>
                                      <p:to>
                                        <p:strVal val="visible"/>
                                      </p:to>
                                    </p:set>
                                    <p:anim calcmode="discrete" valueType="clr">
                                      <p:cBhvr override="childStyle">
                                        <p:cTn id="53" dur="80"/>
                                        <p:tgtEl>
                                          <p:spTgt spid="73817"/>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73817"/>
                                        </p:tgtEl>
                                        <p:attrNameLst>
                                          <p:attrName>fillcolor</p:attrName>
                                        </p:attrNameLst>
                                      </p:cBhvr>
                                      <p:tavLst>
                                        <p:tav tm="0">
                                          <p:val>
                                            <p:clrVal>
                                              <a:schemeClr val="accent2"/>
                                            </p:clrVal>
                                          </p:val>
                                        </p:tav>
                                        <p:tav tm="50000">
                                          <p:val>
                                            <p:clrVal>
                                              <a:schemeClr val="hlink"/>
                                            </p:clrVal>
                                          </p:val>
                                        </p:tav>
                                      </p:tavLst>
                                    </p:anim>
                                    <p:set>
                                      <p:cBhvr>
                                        <p:cTn id="55" dur="80"/>
                                        <p:tgtEl>
                                          <p:spTgt spid="73817"/>
                                        </p:tgtEl>
                                        <p:attrNameLst>
                                          <p:attrName>fill.type</p:attrName>
                                        </p:attrNameLst>
                                      </p:cBhvr>
                                      <p:to>
                                        <p:strVal val="solid"/>
                                      </p:to>
                                    </p:se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82"/>
                                        </p:tgtEl>
                                        <p:attrNameLst>
                                          <p:attrName>style.visibility</p:attrName>
                                        </p:attrNameLst>
                                      </p:cBhvr>
                                      <p:to>
                                        <p:strVal val="visible"/>
                                      </p:to>
                                    </p:set>
                                    <p:animEffect transition="in" filter="box(in)">
                                      <p:cBhvr>
                                        <p:cTn id="60"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96" grpId="0"/>
      <p:bldP spid="73803" grpId="0" animBg="1"/>
      <p:bldP spid="73810" grpId="0" animBg="1"/>
      <p:bldP spid="73811" grpId="0" animBg="1"/>
      <p:bldP spid="73814" grpId="0"/>
      <p:bldP spid="73817" grpId="0"/>
      <p:bldP spid="73818" grpId="0"/>
      <p:bldP spid="8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Line 4"/>
          <p:cNvSpPr>
            <a:spLocks noChangeShapeType="1"/>
          </p:cNvSpPr>
          <p:nvPr/>
        </p:nvSpPr>
        <p:spPr bwMode="auto">
          <a:xfrm>
            <a:off x="4572000" y="609600"/>
            <a:ext cx="0" cy="62484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9" name="Rectangle 7"/>
          <p:cNvSpPr>
            <a:spLocks noChangeArrowheads="1"/>
          </p:cNvSpPr>
          <p:nvPr/>
        </p:nvSpPr>
        <p:spPr bwMode="auto">
          <a:xfrm>
            <a:off x="14288" y="843666"/>
            <a:ext cx="457200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u="sng" dirty="0">
                <a:solidFill>
                  <a:srgbClr val="FF0000"/>
                </a:solidFill>
                <a:latin typeface="Times New Roman" pitchFamily="18" charset="0"/>
                <a:cs typeface="Times New Roman" pitchFamily="18" charset="0"/>
              </a:rPr>
              <a:t>II. Trục chính, quang tâm, tiêu điểm, tiêu cự của thấu kính hội tụ:</a:t>
            </a:r>
          </a:p>
        </p:txBody>
      </p:sp>
      <p:sp>
        <p:nvSpPr>
          <p:cNvPr id="74760" name="Rectangle 8"/>
          <p:cNvSpPr>
            <a:spLocks noChangeArrowheads="1"/>
          </p:cNvSpPr>
          <p:nvPr/>
        </p:nvSpPr>
        <p:spPr bwMode="auto">
          <a:xfrm>
            <a:off x="297873" y="2412518"/>
            <a:ext cx="1901098"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pPr>
            <a:r>
              <a:rPr lang="en-US" sz="2400" u="sng" dirty="0">
                <a:solidFill>
                  <a:schemeClr val="folHlink"/>
                </a:solidFill>
                <a:latin typeface="Times New Roman" pitchFamily="18" charset="0"/>
                <a:cs typeface="Times New Roman" pitchFamily="18" charset="0"/>
              </a:rPr>
              <a:t>1. Trục chính:</a:t>
            </a:r>
          </a:p>
        </p:txBody>
      </p:sp>
      <p:sp>
        <p:nvSpPr>
          <p:cNvPr id="74762" name="Text Box 10"/>
          <p:cNvSpPr txBox="1">
            <a:spLocks noChangeArrowheads="1"/>
          </p:cNvSpPr>
          <p:nvPr/>
        </p:nvSpPr>
        <p:spPr bwMode="auto">
          <a:xfrm>
            <a:off x="14288" y="5218847"/>
            <a:ext cx="3429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400" u="sng" dirty="0">
                <a:solidFill>
                  <a:schemeClr val="folHlink"/>
                </a:solidFill>
                <a:latin typeface="Times New Roman" pitchFamily="18" charset="0"/>
                <a:cs typeface="Times New Roman" pitchFamily="18" charset="0"/>
              </a:rPr>
              <a:t>2. Quang tâm:</a:t>
            </a:r>
          </a:p>
        </p:txBody>
      </p:sp>
      <p:sp>
        <p:nvSpPr>
          <p:cNvPr id="74763" name="Rectangle 11"/>
          <p:cNvSpPr>
            <a:spLocks noChangeArrowheads="1"/>
          </p:cNvSpPr>
          <p:nvPr/>
        </p:nvSpPr>
        <p:spPr bwMode="auto">
          <a:xfrm>
            <a:off x="4572000" y="2617788"/>
            <a:ext cx="3228975" cy="66675"/>
          </a:xfrm>
          <a:prstGeom prst="rect">
            <a:avLst/>
          </a:prstGeom>
          <a:solidFill>
            <a:srgbClr val="4FC563"/>
          </a:solidFill>
          <a:ln w="9525">
            <a:miter lim="800000"/>
            <a:headEnd/>
            <a:tailEnd/>
          </a:ln>
          <a:effectLst/>
          <a:scene3d>
            <a:camera prst="legacyObliqueTopRight"/>
            <a:lightRig rig="legacyFlat3" dir="r"/>
          </a:scene3d>
          <a:sp3d extrusionH="3529000" prstMaterial="legacyMatte">
            <a:bevelT w="13500" h="13500" prst="angle"/>
            <a:bevelB w="13500" h="13500" prst="angle"/>
            <a:extrusionClr>
              <a:srgbClr val="4FC56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74764" name="Group 12"/>
          <p:cNvGrpSpPr>
            <a:grpSpLocks/>
          </p:cNvGrpSpPr>
          <p:nvPr/>
        </p:nvGrpSpPr>
        <p:grpSpPr bwMode="auto">
          <a:xfrm>
            <a:off x="5040313" y="2090738"/>
            <a:ext cx="2878137" cy="287337"/>
            <a:chOff x="908" y="2251"/>
            <a:chExt cx="3950" cy="387"/>
          </a:xfrm>
        </p:grpSpPr>
        <p:sp>
          <p:nvSpPr>
            <p:cNvPr id="74765" name="AutoShape 13"/>
            <p:cNvSpPr>
              <a:spLocks noChangeArrowheads="1"/>
            </p:cNvSpPr>
            <p:nvPr/>
          </p:nvSpPr>
          <p:spPr bwMode="auto">
            <a:xfrm flipV="1">
              <a:off x="908" y="2396"/>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74766" name="Group 14"/>
            <p:cNvGrpSpPr>
              <a:grpSpLocks/>
            </p:cNvGrpSpPr>
            <p:nvPr/>
          </p:nvGrpSpPr>
          <p:grpSpPr bwMode="auto">
            <a:xfrm>
              <a:off x="1134" y="2251"/>
              <a:ext cx="3515" cy="275"/>
              <a:chOff x="1134" y="1431"/>
              <a:chExt cx="3352" cy="275"/>
            </a:xfrm>
          </p:grpSpPr>
          <p:sp>
            <p:nvSpPr>
              <p:cNvPr id="74767" name="Rectangle 15"/>
              <p:cNvSpPr>
                <a:spLocks noChangeArrowheads="1"/>
              </p:cNvSpPr>
              <p:nvPr/>
            </p:nvSpPr>
            <p:spPr bwMode="auto">
              <a:xfrm>
                <a:off x="1134" y="1593"/>
                <a:ext cx="3311" cy="113"/>
              </a:xfrm>
              <a:prstGeom prst="rect">
                <a:avLst/>
              </a:prstGeom>
              <a:solidFill>
                <a:schemeClr val="accent1"/>
              </a:solidFill>
              <a:ln w="9525">
                <a:miter lim="800000"/>
                <a:headEnd/>
                <a:tailEnd/>
              </a:ln>
              <a:effectLst/>
              <a:scene3d>
                <a:camera prst="legacyObliqueTopRight"/>
                <a:lightRig rig="legacyFlat3" dir="b"/>
              </a:scene3d>
              <a:sp3d extrusionH="277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68" name="Rectangle 16"/>
              <p:cNvSpPr>
                <a:spLocks noChangeArrowheads="1"/>
              </p:cNvSpPr>
              <p:nvPr/>
            </p:nvSpPr>
            <p:spPr bwMode="auto">
              <a:xfrm>
                <a:off x="1175" y="1431"/>
                <a:ext cx="3311" cy="113"/>
              </a:xfrm>
              <a:prstGeom prst="rect">
                <a:avLst/>
              </a:prstGeom>
              <a:solidFill>
                <a:schemeClr val="accent1"/>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69" name="Rectangle 17"/>
              <p:cNvSpPr>
                <a:spLocks noChangeArrowheads="1"/>
              </p:cNvSpPr>
              <p:nvPr/>
            </p:nvSpPr>
            <p:spPr bwMode="auto">
              <a:xfrm>
                <a:off x="1134" y="1488"/>
                <a:ext cx="3311" cy="113"/>
              </a:xfrm>
              <a:prstGeom prst="rect">
                <a:avLst/>
              </a:prstGeom>
              <a:solidFill>
                <a:schemeClr val="accent1"/>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4770" name="AutoShape 18"/>
            <p:cNvSpPr>
              <a:spLocks noChangeArrowheads="1"/>
            </p:cNvSpPr>
            <p:nvPr/>
          </p:nvSpPr>
          <p:spPr bwMode="auto">
            <a:xfrm flipV="1">
              <a:off x="4359" y="2411"/>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74771" name="Group 19"/>
          <p:cNvGrpSpPr>
            <a:grpSpLocks/>
          </p:cNvGrpSpPr>
          <p:nvPr/>
        </p:nvGrpSpPr>
        <p:grpSpPr bwMode="auto">
          <a:xfrm>
            <a:off x="6162675" y="1882775"/>
            <a:ext cx="50800" cy="261938"/>
            <a:chOff x="2624" y="1955"/>
            <a:chExt cx="69" cy="354"/>
          </a:xfrm>
        </p:grpSpPr>
        <p:sp>
          <p:nvSpPr>
            <p:cNvPr id="74772" name="Oval 20"/>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73" name="Oval 21"/>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74774" name="Group 22"/>
          <p:cNvGrpSpPr>
            <a:grpSpLocks/>
          </p:cNvGrpSpPr>
          <p:nvPr/>
        </p:nvGrpSpPr>
        <p:grpSpPr bwMode="auto">
          <a:xfrm>
            <a:off x="6137275" y="1371600"/>
            <a:ext cx="180975" cy="414338"/>
            <a:chOff x="1973" y="1117"/>
            <a:chExt cx="408" cy="748"/>
          </a:xfrm>
        </p:grpSpPr>
        <p:sp>
          <p:nvSpPr>
            <p:cNvPr id="74775" name="Oval 23"/>
            <p:cNvSpPr>
              <a:spLocks noChangeArrowheads="1"/>
            </p:cNvSpPr>
            <p:nvPr/>
          </p:nvSpPr>
          <p:spPr bwMode="auto">
            <a:xfrm>
              <a:off x="1973" y="1117"/>
              <a:ext cx="408" cy="748"/>
            </a:xfrm>
            <a:prstGeom prst="ellipse">
              <a:avLst/>
            </a:prstGeom>
            <a:noFill/>
            <a:ln w="76200">
              <a:solidFill>
                <a:schemeClr val="tx1"/>
              </a:solidFill>
              <a:round/>
              <a:headEnd/>
              <a:tailEnd/>
            </a:ln>
            <a:effectLst/>
            <a:scene3d>
              <a:camera prst="legacyObliqueBottomRight">
                <a:rot lat="20699999" lon="18000000" rev="0"/>
              </a:camera>
              <a:lightRig rig="legacyFlat3" dir="b"/>
            </a:scene3d>
            <a:sp3d extrusionH="1254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76" name="Oval 24"/>
            <p:cNvSpPr>
              <a:spLocks noChangeArrowheads="1"/>
            </p:cNvSpPr>
            <p:nvPr/>
          </p:nvSpPr>
          <p:spPr bwMode="auto">
            <a:xfrm>
              <a:off x="1973" y="1169"/>
              <a:ext cx="318" cy="680"/>
            </a:xfrm>
            <a:prstGeom prst="ellipse">
              <a:avLst/>
            </a:prstGeom>
            <a:gradFill rotWithShape="1">
              <a:gsLst>
                <a:gs pos="0">
                  <a:srgbClr val="C0C0C0"/>
                </a:gs>
                <a:gs pos="100000">
                  <a:schemeClr val="bg1"/>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4777" name="Group 25"/>
          <p:cNvGrpSpPr>
            <a:grpSpLocks/>
          </p:cNvGrpSpPr>
          <p:nvPr/>
        </p:nvGrpSpPr>
        <p:grpSpPr bwMode="auto">
          <a:xfrm>
            <a:off x="5286375" y="1423988"/>
            <a:ext cx="463550" cy="711200"/>
            <a:chOff x="1197" y="1324"/>
            <a:chExt cx="637" cy="979"/>
          </a:xfrm>
        </p:grpSpPr>
        <p:grpSp>
          <p:nvGrpSpPr>
            <p:cNvPr id="74778" name="Group 26"/>
            <p:cNvGrpSpPr>
              <a:grpSpLocks/>
            </p:cNvGrpSpPr>
            <p:nvPr/>
          </p:nvGrpSpPr>
          <p:grpSpPr bwMode="auto">
            <a:xfrm>
              <a:off x="1474" y="1949"/>
              <a:ext cx="69" cy="354"/>
              <a:chOff x="2624" y="1955"/>
              <a:chExt cx="69" cy="354"/>
            </a:xfrm>
          </p:grpSpPr>
          <p:sp>
            <p:nvSpPr>
              <p:cNvPr id="74779" name="Oval 27"/>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80" name="Oval 28"/>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4781" name="Rectangle 29"/>
            <p:cNvSpPr>
              <a:spLocks noChangeArrowheads="1"/>
            </p:cNvSpPr>
            <p:nvPr/>
          </p:nvSpPr>
          <p:spPr bwMode="auto">
            <a:xfrm>
              <a:off x="1197" y="1324"/>
              <a:ext cx="637" cy="49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4782" name="Group 30"/>
          <p:cNvGrpSpPr>
            <a:grpSpLocks/>
          </p:cNvGrpSpPr>
          <p:nvPr/>
        </p:nvGrpSpPr>
        <p:grpSpPr bwMode="auto">
          <a:xfrm>
            <a:off x="6651625" y="1408113"/>
            <a:ext cx="465138" cy="727075"/>
            <a:chOff x="1197" y="1324"/>
            <a:chExt cx="637" cy="979"/>
          </a:xfrm>
        </p:grpSpPr>
        <p:grpSp>
          <p:nvGrpSpPr>
            <p:cNvPr id="74783" name="Group 31"/>
            <p:cNvGrpSpPr>
              <a:grpSpLocks/>
            </p:cNvGrpSpPr>
            <p:nvPr/>
          </p:nvGrpSpPr>
          <p:grpSpPr bwMode="auto">
            <a:xfrm>
              <a:off x="1474" y="1949"/>
              <a:ext cx="69" cy="354"/>
              <a:chOff x="2624" y="1955"/>
              <a:chExt cx="69" cy="354"/>
            </a:xfrm>
          </p:grpSpPr>
          <p:sp>
            <p:nvSpPr>
              <p:cNvPr id="74784" name="Oval 32"/>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85" name="Oval 33"/>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4786" name="Rectangle 34"/>
            <p:cNvSpPr>
              <a:spLocks noChangeArrowheads="1"/>
            </p:cNvSpPr>
            <p:nvPr/>
          </p:nvSpPr>
          <p:spPr bwMode="auto">
            <a:xfrm>
              <a:off x="1197" y="1324"/>
              <a:ext cx="637" cy="49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4787" name="Group 35"/>
          <p:cNvGrpSpPr>
            <a:grpSpLocks/>
          </p:cNvGrpSpPr>
          <p:nvPr/>
        </p:nvGrpSpPr>
        <p:grpSpPr bwMode="auto">
          <a:xfrm>
            <a:off x="7604125" y="1843088"/>
            <a:ext cx="92075" cy="295275"/>
            <a:chOff x="4150" y="1911"/>
            <a:chExt cx="128" cy="397"/>
          </a:xfrm>
        </p:grpSpPr>
        <p:sp>
          <p:nvSpPr>
            <p:cNvPr id="74788" name="Oval 36"/>
            <p:cNvSpPr>
              <a:spLocks noChangeArrowheads="1"/>
            </p:cNvSpPr>
            <p:nvPr/>
          </p:nvSpPr>
          <p:spPr bwMode="auto">
            <a:xfrm>
              <a:off x="4150" y="2258"/>
              <a:ext cx="128" cy="50"/>
            </a:xfrm>
            <a:prstGeom prst="ellipse">
              <a:avLst/>
            </a:prstGeom>
            <a:solidFill>
              <a:schemeClr val="accent1"/>
            </a:solidFill>
            <a:ln w="9525">
              <a:round/>
              <a:headEnd/>
              <a:tailEnd/>
            </a:ln>
            <a:effectLst/>
            <a:scene3d>
              <a:camera prst="legacyObliqueTopRight">
                <a:rot lat="3300000" lon="20999999" rev="0"/>
              </a:camera>
              <a:lightRig rig="legacyFlat3" dir="b"/>
            </a:scene3d>
            <a:sp3d extrusionH="5445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89" name="Oval 37"/>
            <p:cNvSpPr>
              <a:spLocks noChangeArrowheads="1"/>
            </p:cNvSpPr>
            <p:nvPr/>
          </p:nvSpPr>
          <p:spPr bwMode="auto">
            <a:xfrm>
              <a:off x="4187" y="1911"/>
              <a:ext cx="84" cy="26"/>
            </a:xfrm>
            <a:prstGeom prst="ellipse">
              <a:avLst/>
            </a:prstGeom>
            <a:solidFill>
              <a:schemeClr val="accent1"/>
            </a:solidFill>
            <a:ln w="9525">
              <a:round/>
              <a:headEnd/>
              <a:tailEnd/>
            </a:ln>
            <a:effectLst/>
            <a:scene3d>
              <a:camera prst="legacyObliqueTopRight">
                <a:rot lat="5100000" lon="0" rev="0"/>
              </a:camera>
              <a:lightRig rig="legacyFlat3" dir="b"/>
            </a:scene3d>
            <a:sp3d extrusionH="2270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4790" name="Rectangle 38"/>
          <p:cNvSpPr>
            <a:spLocks noChangeArrowheads="1"/>
          </p:cNvSpPr>
          <p:nvPr/>
        </p:nvSpPr>
        <p:spPr bwMode="auto">
          <a:xfrm>
            <a:off x="7388225" y="1519238"/>
            <a:ext cx="565150" cy="215900"/>
          </a:xfrm>
          <a:prstGeom prst="rect">
            <a:avLst/>
          </a:prstGeom>
          <a:solidFill>
            <a:schemeClr val="bg1"/>
          </a:solidFill>
          <a:ln w="9525">
            <a:miter lim="800000"/>
            <a:headEnd/>
            <a:tailEnd/>
          </a:ln>
          <a:effectLst/>
          <a:scene3d>
            <a:camera prst="legacyObliqueTopLeft"/>
            <a:lightRig rig="legacyFlat3" dir="b"/>
          </a:scene3d>
          <a:sp3d extrusionH="3540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91" name="Rectangle 39"/>
          <p:cNvSpPr>
            <a:spLocks noChangeArrowheads="1"/>
          </p:cNvSpPr>
          <p:nvPr/>
        </p:nvSpPr>
        <p:spPr bwMode="auto">
          <a:xfrm>
            <a:off x="7504113" y="1412875"/>
            <a:ext cx="31750" cy="777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2" name="Oval 40"/>
          <p:cNvSpPr>
            <a:spLocks noChangeArrowheads="1"/>
          </p:cNvSpPr>
          <p:nvPr/>
        </p:nvSpPr>
        <p:spPr bwMode="auto">
          <a:xfrm>
            <a:off x="7461250" y="1392238"/>
            <a:ext cx="17463" cy="42862"/>
          </a:xfrm>
          <a:prstGeom prst="ellipse">
            <a:avLst/>
          </a:prstGeom>
          <a:solidFill>
            <a:schemeClr val="accent1"/>
          </a:solidFill>
          <a:ln w="9525">
            <a:round/>
            <a:headEnd/>
            <a:tailEnd/>
          </a:ln>
          <a:effectLst/>
          <a:scene3d>
            <a:camera prst="legacyObliqueTopLeft">
              <a:rot lat="20699999" lon="4500000" rev="0"/>
            </a:camera>
            <a:lightRig rig="legacyFlat3" dir="b"/>
          </a:scene3d>
          <a:sp3d extrusionH="227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793" name="Oval 41"/>
          <p:cNvSpPr>
            <a:spLocks noChangeArrowheads="1"/>
          </p:cNvSpPr>
          <p:nvPr/>
        </p:nvSpPr>
        <p:spPr bwMode="auto">
          <a:xfrm>
            <a:off x="7329488" y="1506538"/>
            <a:ext cx="42862" cy="42862"/>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4" name="Oval 42"/>
          <p:cNvSpPr>
            <a:spLocks noChangeArrowheads="1"/>
          </p:cNvSpPr>
          <p:nvPr/>
        </p:nvSpPr>
        <p:spPr bwMode="auto">
          <a:xfrm>
            <a:off x="7327900" y="1577975"/>
            <a:ext cx="41275" cy="42863"/>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5" name="Oval 43"/>
          <p:cNvSpPr>
            <a:spLocks noChangeArrowheads="1"/>
          </p:cNvSpPr>
          <p:nvPr/>
        </p:nvSpPr>
        <p:spPr bwMode="auto">
          <a:xfrm>
            <a:off x="7327900" y="1638300"/>
            <a:ext cx="41275" cy="42863"/>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6" name="Freeform 44"/>
          <p:cNvSpPr>
            <a:spLocks/>
          </p:cNvSpPr>
          <p:nvPr/>
        </p:nvSpPr>
        <p:spPr bwMode="auto">
          <a:xfrm>
            <a:off x="7954963" y="1639888"/>
            <a:ext cx="644525" cy="241300"/>
          </a:xfrm>
          <a:custGeom>
            <a:avLst/>
            <a:gdLst>
              <a:gd name="T0" fmla="*/ 0 w 884"/>
              <a:gd name="T1" fmla="*/ 31 h 326"/>
              <a:gd name="T2" fmla="*/ 401 w 884"/>
              <a:gd name="T3" fmla="*/ 20 h 326"/>
              <a:gd name="T4" fmla="*/ 620 w 884"/>
              <a:gd name="T5" fmla="*/ 152 h 326"/>
              <a:gd name="T6" fmla="*/ 692 w 884"/>
              <a:gd name="T7" fmla="*/ 137 h 326"/>
              <a:gd name="T8" fmla="*/ 884 w 884"/>
              <a:gd name="T9" fmla="*/ 326 h 326"/>
            </a:gdLst>
            <a:ahLst/>
            <a:cxnLst>
              <a:cxn ang="0">
                <a:pos x="T0" y="T1"/>
              </a:cxn>
              <a:cxn ang="0">
                <a:pos x="T2" y="T3"/>
              </a:cxn>
              <a:cxn ang="0">
                <a:pos x="T4" y="T5"/>
              </a:cxn>
              <a:cxn ang="0">
                <a:pos x="T6" y="T7"/>
              </a:cxn>
              <a:cxn ang="0">
                <a:pos x="T8" y="T9"/>
              </a:cxn>
            </a:cxnLst>
            <a:rect l="0" t="0" r="r" b="b"/>
            <a:pathLst>
              <a:path w="884" h="326">
                <a:moveTo>
                  <a:pt x="0" y="31"/>
                </a:moveTo>
                <a:cubicBezTo>
                  <a:pt x="67" y="29"/>
                  <a:pt x="298" y="0"/>
                  <a:pt x="401" y="20"/>
                </a:cubicBezTo>
                <a:cubicBezTo>
                  <a:pt x="504" y="40"/>
                  <a:pt x="572" y="132"/>
                  <a:pt x="620" y="152"/>
                </a:cubicBezTo>
                <a:cubicBezTo>
                  <a:pt x="668" y="172"/>
                  <a:pt x="648" y="108"/>
                  <a:pt x="692" y="137"/>
                </a:cubicBezTo>
                <a:cubicBezTo>
                  <a:pt x="736" y="166"/>
                  <a:pt x="844" y="287"/>
                  <a:pt x="884" y="326"/>
                </a:cubicBezTo>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97" name="Freeform 45"/>
          <p:cNvSpPr>
            <a:spLocks/>
          </p:cNvSpPr>
          <p:nvPr/>
        </p:nvSpPr>
        <p:spPr bwMode="auto">
          <a:xfrm>
            <a:off x="7950200" y="1549400"/>
            <a:ext cx="660400" cy="252413"/>
          </a:xfrm>
          <a:custGeom>
            <a:avLst/>
            <a:gdLst>
              <a:gd name="T0" fmla="*/ 0 w 907"/>
              <a:gd name="T1" fmla="*/ 67 h 339"/>
              <a:gd name="T2" fmla="*/ 337 w 907"/>
              <a:gd name="T3" fmla="*/ 3 h 339"/>
              <a:gd name="T4" fmla="*/ 589 w 907"/>
              <a:gd name="T5" fmla="*/ 83 h 339"/>
              <a:gd name="T6" fmla="*/ 628 w 907"/>
              <a:gd name="T7" fmla="*/ 83 h 339"/>
              <a:gd name="T8" fmla="*/ 733 w 907"/>
              <a:gd name="T9" fmla="*/ 98 h 339"/>
              <a:gd name="T10" fmla="*/ 907 w 907"/>
              <a:gd name="T11" fmla="*/ 339 h 339"/>
            </a:gdLst>
            <a:ahLst/>
            <a:cxnLst>
              <a:cxn ang="0">
                <a:pos x="T0" y="T1"/>
              </a:cxn>
              <a:cxn ang="0">
                <a:pos x="T2" y="T3"/>
              </a:cxn>
              <a:cxn ang="0">
                <a:pos x="T4" y="T5"/>
              </a:cxn>
              <a:cxn ang="0">
                <a:pos x="T6" y="T7"/>
              </a:cxn>
              <a:cxn ang="0">
                <a:pos x="T8" y="T9"/>
              </a:cxn>
              <a:cxn ang="0">
                <a:pos x="T10" y="T11"/>
              </a:cxn>
            </a:cxnLst>
            <a:rect l="0" t="0" r="r" b="b"/>
            <a:pathLst>
              <a:path w="907" h="339">
                <a:moveTo>
                  <a:pt x="0" y="67"/>
                </a:moveTo>
                <a:cubicBezTo>
                  <a:pt x="56" y="56"/>
                  <a:pt x="239" y="0"/>
                  <a:pt x="337" y="3"/>
                </a:cubicBezTo>
                <a:cubicBezTo>
                  <a:pt x="435" y="6"/>
                  <a:pt x="541" y="70"/>
                  <a:pt x="589" y="83"/>
                </a:cubicBezTo>
                <a:cubicBezTo>
                  <a:pt x="637" y="96"/>
                  <a:pt x="604" y="80"/>
                  <a:pt x="628" y="83"/>
                </a:cubicBezTo>
                <a:cubicBezTo>
                  <a:pt x="652" y="86"/>
                  <a:pt x="687" y="55"/>
                  <a:pt x="733" y="98"/>
                </a:cubicBezTo>
                <a:cubicBezTo>
                  <a:pt x="779" y="141"/>
                  <a:pt x="871" y="289"/>
                  <a:pt x="907" y="339"/>
                </a:cubicBezTo>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98" name="Freeform 46"/>
          <p:cNvSpPr>
            <a:spLocks/>
          </p:cNvSpPr>
          <p:nvPr/>
        </p:nvSpPr>
        <p:spPr bwMode="auto">
          <a:xfrm>
            <a:off x="7577138" y="1409700"/>
            <a:ext cx="223837" cy="68263"/>
          </a:xfrm>
          <a:custGeom>
            <a:avLst/>
            <a:gdLst>
              <a:gd name="T0" fmla="*/ 0 w 159"/>
              <a:gd name="T1" fmla="*/ 0 h 68"/>
              <a:gd name="T2" fmla="*/ 101 w 159"/>
              <a:gd name="T3" fmla="*/ 11 h 68"/>
              <a:gd name="T4" fmla="*/ 159 w 159"/>
              <a:gd name="T5" fmla="*/ 68 h 68"/>
            </a:gdLst>
            <a:ahLst/>
            <a:cxnLst>
              <a:cxn ang="0">
                <a:pos x="T0" y="T1"/>
              </a:cxn>
              <a:cxn ang="0">
                <a:pos x="T2" y="T3"/>
              </a:cxn>
              <a:cxn ang="0">
                <a:pos x="T4" y="T5"/>
              </a:cxn>
            </a:cxnLst>
            <a:rect l="0" t="0" r="r" b="b"/>
            <a:pathLst>
              <a:path w="159" h="68">
                <a:moveTo>
                  <a:pt x="0" y="0"/>
                </a:moveTo>
                <a:cubicBezTo>
                  <a:pt x="17" y="2"/>
                  <a:pt x="74" y="0"/>
                  <a:pt x="101" y="11"/>
                </a:cubicBezTo>
                <a:cubicBezTo>
                  <a:pt x="128" y="22"/>
                  <a:pt x="147" y="56"/>
                  <a:pt x="159" y="68"/>
                </a:cubicBezTo>
              </a:path>
            </a:pathLst>
          </a:custGeom>
          <a:noFill/>
          <a:ln w="12700" cmpd="sng">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99" name="Rectangle 47"/>
          <p:cNvSpPr>
            <a:spLocks noChangeArrowheads="1"/>
          </p:cNvSpPr>
          <p:nvPr/>
        </p:nvSpPr>
        <p:spPr bwMode="auto">
          <a:xfrm>
            <a:off x="7513638" y="1417638"/>
            <a:ext cx="31750" cy="76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800" name="Rectangle 48"/>
          <p:cNvSpPr>
            <a:spLocks noChangeArrowheads="1"/>
          </p:cNvSpPr>
          <p:nvPr/>
        </p:nvSpPr>
        <p:spPr bwMode="auto">
          <a:xfrm>
            <a:off x="7626350" y="1606550"/>
            <a:ext cx="92075" cy="196850"/>
          </a:xfrm>
          <a:prstGeom prst="rect">
            <a:avLst/>
          </a:prstGeom>
          <a:solidFill>
            <a:srgbClr val="777777"/>
          </a:solidFill>
          <a:ln w="9525">
            <a:miter lim="800000"/>
            <a:headEnd/>
            <a:tailEnd/>
          </a:ln>
          <a:effectLst/>
          <a:scene3d>
            <a:camera prst="legacyObliqueTopLeft">
              <a:rot lat="0" lon="20699999" rev="0"/>
            </a:camera>
            <a:lightRig rig="legacyFlat3" dir="b"/>
          </a:scene3d>
          <a:sp3d extrusionH="36500" prstMaterial="legacyMatte">
            <a:bevelT w="13500" h="13500" prst="angle"/>
            <a:bevelB w="13500" h="13500" prst="angle"/>
            <a:extrusionClr>
              <a:srgbClr val="777777"/>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4801" name="Oval 49"/>
          <p:cNvSpPr>
            <a:spLocks noChangeArrowheads="1"/>
          </p:cNvSpPr>
          <p:nvPr/>
        </p:nvSpPr>
        <p:spPr bwMode="auto">
          <a:xfrm>
            <a:off x="7634288" y="1624013"/>
            <a:ext cx="61912" cy="63500"/>
          </a:xfrm>
          <a:prstGeom prst="ellipse">
            <a:avLst/>
          </a:prstGeom>
          <a:gradFill rotWithShape="1">
            <a:gsLst>
              <a:gs pos="0">
                <a:srgbClr val="FFFF00"/>
              </a:gs>
              <a:gs pos="100000">
                <a:srgbClr val="C0C0C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4802" name="Group 50"/>
          <p:cNvGrpSpPr>
            <a:grpSpLocks/>
          </p:cNvGrpSpPr>
          <p:nvPr/>
        </p:nvGrpSpPr>
        <p:grpSpPr bwMode="auto">
          <a:xfrm>
            <a:off x="6207125" y="1601788"/>
            <a:ext cx="1141413" cy="1587"/>
            <a:chOff x="2491" y="1763"/>
            <a:chExt cx="1566" cy="1"/>
          </a:xfrm>
        </p:grpSpPr>
        <p:sp>
          <p:nvSpPr>
            <p:cNvPr id="74803" name="Line 51"/>
            <p:cNvSpPr>
              <a:spLocks noChangeShapeType="1"/>
            </p:cNvSpPr>
            <p:nvPr/>
          </p:nvSpPr>
          <p:spPr bwMode="auto">
            <a:xfrm flipH="1">
              <a:off x="2491" y="1763"/>
              <a:ext cx="1566" cy="0"/>
            </a:xfrm>
            <a:prstGeom prst="line">
              <a:avLst/>
            </a:prstGeom>
            <a:noFill/>
            <a:ln w="6350">
              <a:solidFill>
                <a:srgbClr val="FF33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04" name="Line 52"/>
            <p:cNvSpPr>
              <a:spLocks noChangeShapeType="1"/>
            </p:cNvSpPr>
            <p:nvPr/>
          </p:nvSpPr>
          <p:spPr bwMode="auto">
            <a:xfrm>
              <a:off x="3072" y="1764"/>
              <a:ext cx="637" cy="0"/>
            </a:xfrm>
            <a:prstGeom prst="line">
              <a:avLst/>
            </a:prstGeom>
            <a:noFill/>
            <a:ln w="127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4805" name="Group 53"/>
          <p:cNvGrpSpPr>
            <a:grpSpLocks/>
          </p:cNvGrpSpPr>
          <p:nvPr/>
        </p:nvGrpSpPr>
        <p:grpSpPr bwMode="auto">
          <a:xfrm>
            <a:off x="4992688" y="1604963"/>
            <a:ext cx="1112837" cy="1587"/>
            <a:chOff x="795" y="1764"/>
            <a:chExt cx="1527" cy="1"/>
          </a:xfrm>
        </p:grpSpPr>
        <p:sp>
          <p:nvSpPr>
            <p:cNvPr id="74806" name="Line 54"/>
            <p:cNvSpPr>
              <a:spLocks noChangeShapeType="1"/>
            </p:cNvSpPr>
            <p:nvPr/>
          </p:nvSpPr>
          <p:spPr bwMode="auto">
            <a:xfrm flipH="1">
              <a:off x="795" y="1765"/>
              <a:ext cx="1527" cy="0"/>
            </a:xfrm>
            <a:prstGeom prst="line">
              <a:avLst/>
            </a:prstGeom>
            <a:noFill/>
            <a:ln w="6350">
              <a:solidFill>
                <a:srgbClr val="FF33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07" name="Line 55"/>
            <p:cNvSpPr>
              <a:spLocks noChangeShapeType="1"/>
            </p:cNvSpPr>
            <p:nvPr/>
          </p:nvSpPr>
          <p:spPr bwMode="auto">
            <a:xfrm>
              <a:off x="1197" y="1764"/>
              <a:ext cx="637" cy="1"/>
            </a:xfrm>
            <a:prstGeom prst="line">
              <a:avLst/>
            </a:prstGeom>
            <a:noFill/>
            <a:ln w="127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4808" name="Group 56"/>
          <p:cNvGrpSpPr>
            <a:grpSpLocks/>
          </p:cNvGrpSpPr>
          <p:nvPr/>
        </p:nvGrpSpPr>
        <p:grpSpPr bwMode="auto">
          <a:xfrm>
            <a:off x="4959350" y="1409700"/>
            <a:ext cx="2501900" cy="393700"/>
            <a:chOff x="3124" y="888"/>
            <a:chExt cx="1576" cy="248"/>
          </a:xfrm>
        </p:grpSpPr>
        <p:grpSp>
          <p:nvGrpSpPr>
            <p:cNvPr id="74809" name="Group 57"/>
            <p:cNvGrpSpPr>
              <a:grpSpLocks/>
            </p:cNvGrpSpPr>
            <p:nvPr/>
          </p:nvGrpSpPr>
          <p:grpSpPr bwMode="auto">
            <a:xfrm>
              <a:off x="3912" y="888"/>
              <a:ext cx="788" cy="121"/>
              <a:chOff x="2465" y="1327"/>
              <a:chExt cx="1718" cy="259"/>
            </a:xfrm>
          </p:grpSpPr>
          <p:sp>
            <p:nvSpPr>
              <p:cNvPr id="74810" name="Line 58"/>
              <p:cNvSpPr>
                <a:spLocks noChangeShapeType="1"/>
              </p:cNvSpPr>
              <p:nvPr/>
            </p:nvSpPr>
            <p:spPr bwMode="auto">
              <a:xfrm flipV="1">
                <a:off x="2465" y="1327"/>
                <a:ext cx="1718" cy="259"/>
              </a:xfrm>
              <a:prstGeom prst="line">
                <a:avLst/>
              </a:prstGeom>
              <a:noFill/>
              <a:ln w="6350">
                <a:solidFill>
                  <a:srgbClr val="FF33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11" name="Line 59"/>
              <p:cNvSpPr>
                <a:spLocks noChangeShapeType="1"/>
              </p:cNvSpPr>
              <p:nvPr/>
            </p:nvSpPr>
            <p:spPr bwMode="auto">
              <a:xfrm flipV="1">
                <a:off x="3072" y="1400"/>
                <a:ext cx="637" cy="97"/>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4812" name="Group 60"/>
            <p:cNvGrpSpPr>
              <a:grpSpLocks/>
            </p:cNvGrpSpPr>
            <p:nvPr/>
          </p:nvGrpSpPr>
          <p:grpSpPr bwMode="auto">
            <a:xfrm>
              <a:off x="3124" y="1021"/>
              <a:ext cx="722" cy="115"/>
              <a:chOff x="748" y="1611"/>
              <a:chExt cx="1574" cy="245"/>
            </a:xfrm>
          </p:grpSpPr>
          <p:sp>
            <p:nvSpPr>
              <p:cNvPr id="74813" name="Line 61"/>
              <p:cNvSpPr>
                <a:spLocks noChangeShapeType="1"/>
              </p:cNvSpPr>
              <p:nvPr/>
            </p:nvSpPr>
            <p:spPr bwMode="auto">
              <a:xfrm flipH="1">
                <a:off x="748" y="1611"/>
                <a:ext cx="1574" cy="245"/>
              </a:xfrm>
              <a:prstGeom prst="line">
                <a:avLst/>
              </a:prstGeom>
              <a:noFill/>
              <a:ln w="6350">
                <a:solidFill>
                  <a:srgbClr val="FF33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14" name="Line 62"/>
              <p:cNvSpPr>
                <a:spLocks noChangeShapeType="1"/>
              </p:cNvSpPr>
              <p:nvPr/>
            </p:nvSpPr>
            <p:spPr bwMode="auto">
              <a:xfrm flipV="1">
                <a:off x="1197" y="1693"/>
                <a:ext cx="637" cy="95"/>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74815" name="Text Box 63"/>
          <p:cNvSpPr txBox="1">
            <a:spLocks noChangeArrowheads="1"/>
          </p:cNvSpPr>
          <p:nvPr/>
        </p:nvSpPr>
        <p:spPr bwMode="auto">
          <a:xfrm>
            <a:off x="4648200" y="2832100"/>
            <a:ext cx="44958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3600" b="1" dirty="0">
                <a:solidFill>
                  <a:srgbClr val="FF0000"/>
                </a:solidFill>
                <a:latin typeface="VNI-Times" pitchFamily="2" charset="0"/>
              </a:rPr>
              <a:t>?</a:t>
            </a:r>
            <a:r>
              <a:rPr lang="en-US" sz="2200" b="1" dirty="0">
                <a:solidFill>
                  <a:schemeClr val="hlink"/>
                </a:solidFill>
                <a:latin typeface="VNI-Times" pitchFamily="2" charset="0"/>
              </a:rPr>
              <a:t> </a:t>
            </a:r>
            <a:r>
              <a:rPr lang="en-US" sz="2200" b="1" dirty="0" smtClean="0">
                <a:solidFill>
                  <a:schemeClr val="hlink"/>
                </a:solidFill>
                <a:latin typeface="Times New Roman" pitchFamily="18" charset="0"/>
                <a:cs typeface="Times New Roman" pitchFamily="18" charset="0"/>
              </a:rPr>
              <a:t>Chiếu các </a:t>
            </a:r>
            <a:r>
              <a:rPr lang="en-US" sz="2200" b="1" dirty="0">
                <a:solidFill>
                  <a:schemeClr val="hlink"/>
                </a:solidFill>
                <a:latin typeface="Times New Roman" pitchFamily="18" charset="0"/>
                <a:cs typeface="Times New Roman" pitchFamily="18" charset="0"/>
              </a:rPr>
              <a:t>tia </a:t>
            </a:r>
            <a:r>
              <a:rPr lang="en-US" sz="2200" b="1" dirty="0" smtClean="0">
                <a:solidFill>
                  <a:schemeClr val="hlink"/>
                </a:solidFill>
                <a:latin typeface="Times New Roman" pitchFamily="18" charset="0"/>
                <a:cs typeface="Times New Roman" pitchFamily="18" charset="0"/>
              </a:rPr>
              <a:t>sáng bất kỳ </a:t>
            </a:r>
            <a:r>
              <a:rPr lang="en-US" sz="2200" b="1" dirty="0">
                <a:solidFill>
                  <a:schemeClr val="hlink"/>
                </a:solidFill>
                <a:latin typeface="Times New Roman" pitchFamily="18" charset="0"/>
                <a:cs typeface="Times New Roman" pitchFamily="18" charset="0"/>
              </a:rPr>
              <a:t>đ</a:t>
            </a:r>
            <a:r>
              <a:rPr lang="en-US" sz="2200" b="1" dirty="0" smtClean="0">
                <a:solidFill>
                  <a:schemeClr val="hlink"/>
                </a:solidFill>
                <a:latin typeface="Times New Roman" pitchFamily="18" charset="0"/>
                <a:cs typeface="Times New Roman" pitchFamily="18" charset="0"/>
              </a:rPr>
              <a:t>i </a:t>
            </a:r>
            <a:r>
              <a:rPr lang="en-US" sz="2200" b="1" dirty="0">
                <a:solidFill>
                  <a:schemeClr val="hlink"/>
                </a:solidFill>
                <a:latin typeface="Times New Roman" pitchFamily="18" charset="0"/>
                <a:cs typeface="Times New Roman" pitchFamily="18" charset="0"/>
              </a:rPr>
              <a:t>qua giao </a:t>
            </a:r>
            <a:r>
              <a:rPr lang="en-US" sz="2200" b="1" dirty="0" smtClean="0">
                <a:solidFill>
                  <a:schemeClr val="hlink"/>
                </a:solidFill>
                <a:latin typeface="Times New Roman" pitchFamily="18" charset="0"/>
                <a:cs typeface="Times New Roman" pitchFamily="18" charset="0"/>
              </a:rPr>
              <a:t>điểm giữa trục chính và thấu </a:t>
            </a:r>
            <a:r>
              <a:rPr lang="en-US" sz="2200" b="1" dirty="0">
                <a:solidFill>
                  <a:schemeClr val="hlink"/>
                </a:solidFill>
                <a:latin typeface="Times New Roman" pitchFamily="18" charset="0"/>
                <a:cs typeface="Times New Roman" pitchFamily="18" charset="0"/>
              </a:rPr>
              <a:t>kính, quan </a:t>
            </a:r>
            <a:r>
              <a:rPr lang="en-US" sz="2200" b="1" dirty="0" smtClean="0">
                <a:solidFill>
                  <a:schemeClr val="hlink"/>
                </a:solidFill>
                <a:latin typeface="Times New Roman" pitchFamily="18" charset="0"/>
                <a:cs typeface="Times New Roman" pitchFamily="18" charset="0"/>
              </a:rPr>
              <a:t>sát đường truyền của các </a:t>
            </a:r>
            <a:r>
              <a:rPr lang="en-US" sz="2200" b="1" dirty="0">
                <a:solidFill>
                  <a:schemeClr val="hlink"/>
                </a:solidFill>
                <a:latin typeface="Times New Roman" pitchFamily="18" charset="0"/>
                <a:cs typeface="Times New Roman" pitchFamily="18" charset="0"/>
              </a:rPr>
              <a:t>tia </a:t>
            </a:r>
            <a:r>
              <a:rPr lang="en-US" sz="2200" b="1" dirty="0" smtClean="0">
                <a:solidFill>
                  <a:schemeClr val="hlink"/>
                </a:solidFill>
                <a:latin typeface="Times New Roman" pitchFamily="18" charset="0"/>
                <a:cs typeface="Times New Roman" pitchFamily="18" charset="0"/>
              </a:rPr>
              <a:t>ló, rút </a:t>
            </a:r>
            <a:r>
              <a:rPr lang="en-US" sz="2200" b="1" dirty="0">
                <a:solidFill>
                  <a:schemeClr val="hlink"/>
                </a:solidFill>
                <a:latin typeface="Times New Roman" pitchFamily="18" charset="0"/>
                <a:cs typeface="Times New Roman" pitchFamily="18" charset="0"/>
              </a:rPr>
              <a:t>ra </a:t>
            </a:r>
            <a:r>
              <a:rPr lang="en-US" sz="2200" b="1" dirty="0" smtClean="0">
                <a:solidFill>
                  <a:schemeClr val="hlink"/>
                </a:solidFill>
                <a:latin typeface="Times New Roman" pitchFamily="18" charset="0"/>
                <a:cs typeface="Times New Roman" pitchFamily="18" charset="0"/>
              </a:rPr>
              <a:t>nhận xét</a:t>
            </a:r>
            <a:r>
              <a:rPr lang="en-US" sz="2200" b="1" dirty="0">
                <a:solidFill>
                  <a:schemeClr val="hlink"/>
                </a:solidFill>
                <a:latin typeface="VNI-Times" pitchFamily="2" charset="0"/>
              </a:rPr>
              <a:t>.</a:t>
            </a:r>
          </a:p>
        </p:txBody>
      </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sp>
        <p:nvSpPr>
          <p:cNvPr id="74819" name="Line 67"/>
          <p:cNvSpPr>
            <a:spLocks noChangeShapeType="1"/>
          </p:cNvSpPr>
          <p:nvPr/>
        </p:nvSpPr>
        <p:spPr bwMode="auto">
          <a:xfrm>
            <a:off x="6172200" y="1066800"/>
            <a:ext cx="0" cy="5334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20" name="Text Box 68"/>
          <p:cNvSpPr txBox="1">
            <a:spLocks noChangeArrowheads="1"/>
          </p:cNvSpPr>
          <p:nvPr/>
        </p:nvSpPr>
        <p:spPr bwMode="auto">
          <a:xfrm>
            <a:off x="5410200" y="685800"/>
            <a:ext cx="1447800" cy="3762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solidFill>
                  <a:srgbClr val="FF0000"/>
                </a:solidFill>
              </a:rPr>
              <a:t>Quang tâm</a:t>
            </a:r>
          </a:p>
        </p:txBody>
      </p:sp>
      <p:grpSp>
        <p:nvGrpSpPr>
          <p:cNvPr id="74827" name="Group 75"/>
          <p:cNvGrpSpPr>
            <a:grpSpLocks/>
          </p:cNvGrpSpPr>
          <p:nvPr/>
        </p:nvGrpSpPr>
        <p:grpSpPr bwMode="auto">
          <a:xfrm>
            <a:off x="293971" y="3314700"/>
            <a:ext cx="3810000" cy="838200"/>
            <a:chOff x="192" y="2320"/>
            <a:chExt cx="2400" cy="528"/>
          </a:xfrm>
        </p:grpSpPr>
        <p:sp>
          <p:nvSpPr>
            <p:cNvPr id="74824" name="Line 72"/>
            <p:cNvSpPr>
              <a:spLocks noChangeShapeType="1"/>
            </p:cNvSpPr>
            <p:nvPr/>
          </p:nvSpPr>
          <p:spPr bwMode="auto">
            <a:xfrm>
              <a:off x="240" y="2576"/>
              <a:ext cx="2352"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25" name="Line 73"/>
            <p:cNvSpPr>
              <a:spLocks noChangeShapeType="1"/>
            </p:cNvSpPr>
            <p:nvPr/>
          </p:nvSpPr>
          <p:spPr bwMode="auto">
            <a:xfrm>
              <a:off x="1392" y="2320"/>
              <a:ext cx="0" cy="528"/>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26" name="Text Box 74"/>
            <p:cNvSpPr txBox="1">
              <a:spLocks noChangeArrowheads="1"/>
            </p:cNvSpPr>
            <p:nvPr/>
          </p:nvSpPr>
          <p:spPr bwMode="auto">
            <a:xfrm>
              <a:off x="192" y="2568"/>
              <a:ext cx="3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rgbClr val="FF0000"/>
                  </a:solidFill>
                  <a:latin typeface="Wingdings 3" pitchFamily="18" charset="2"/>
                </a:rPr>
                <a:t>r</a:t>
              </a:r>
              <a:r>
                <a:rPr lang="en-US" sz="1600" b="1" dirty="0">
                  <a:solidFill>
                    <a:srgbClr val="FF0000"/>
                  </a:solidFill>
                </a:rPr>
                <a:t> </a:t>
              </a:r>
            </a:p>
          </p:txBody>
        </p:sp>
      </p:grpSp>
      <p:sp>
        <p:nvSpPr>
          <p:cNvPr id="74828" name="Text Box 76"/>
          <p:cNvSpPr txBox="1">
            <a:spLocks noChangeArrowheads="1"/>
          </p:cNvSpPr>
          <p:nvPr/>
        </p:nvSpPr>
        <p:spPr bwMode="auto">
          <a:xfrm>
            <a:off x="152400" y="4387850"/>
            <a:ext cx="3962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b="1" dirty="0" smtClean="0">
                <a:solidFill>
                  <a:schemeClr val="hlink"/>
                </a:solidFill>
                <a:latin typeface="Times New Roman" pitchFamily="18" charset="0"/>
                <a:cs typeface="Times New Roman" pitchFamily="18" charset="0"/>
              </a:rPr>
              <a:t>(  ) </a:t>
            </a:r>
            <a:r>
              <a:rPr lang="en-US" sz="2400" b="1" dirty="0">
                <a:solidFill>
                  <a:schemeClr val="hlink"/>
                </a:solidFill>
                <a:latin typeface="Times New Roman" pitchFamily="18" charset="0"/>
                <a:cs typeface="Times New Roman" pitchFamily="18" charset="0"/>
              </a:rPr>
              <a:t>gọi là trục chính của thấu kính.</a:t>
            </a:r>
          </a:p>
        </p:txBody>
      </p:sp>
      <p:sp>
        <p:nvSpPr>
          <p:cNvPr id="74829" name="Text Box 77"/>
          <p:cNvSpPr txBox="1">
            <a:spLocks noChangeArrowheads="1"/>
          </p:cNvSpPr>
          <p:nvPr/>
        </p:nvSpPr>
        <p:spPr bwMode="auto">
          <a:xfrm>
            <a:off x="101600" y="5812559"/>
            <a:ext cx="4241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a:solidFill>
                  <a:schemeClr val="hlink"/>
                </a:solidFill>
                <a:latin typeface="Times New Roman" pitchFamily="18" charset="0"/>
                <a:cs typeface="Times New Roman" pitchFamily="18" charset="0"/>
              </a:rPr>
              <a:t>Điểm O gọi là quang tâm của thấu kính</a:t>
            </a:r>
            <a:r>
              <a:rPr lang="en-US" sz="1600" b="1" dirty="0">
                <a:solidFill>
                  <a:schemeClr val="hlink"/>
                </a:solidFill>
              </a:rPr>
              <a:t>.</a:t>
            </a:r>
          </a:p>
        </p:txBody>
      </p:sp>
      <p:sp>
        <p:nvSpPr>
          <p:cNvPr id="74830" name="Text Box 78"/>
          <p:cNvSpPr txBox="1">
            <a:spLocks noChangeArrowheads="1"/>
          </p:cNvSpPr>
          <p:nvPr/>
        </p:nvSpPr>
        <p:spPr bwMode="auto">
          <a:xfrm>
            <a:off x="2237071" y="3786187"/>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dirty="0">
                <a:solidFill>
                  <a:srgbClr val="FF0000"/>
                </a:solidFill>
              </a:rPr>
              <a:t>O</a:t>
            </a:r>
          </a:p>
        </p:txBody>
      </p:sp>
      <p:sp>
        <p:nvSpPr>
          <p:cNvPr id="74831" name="Text Box 79"/>
          <p:cNvSpPr txBox="1">
            <a:spLocks noChangeArrowheads="1"/>
          </p:cNvSpPr>
          <p:nvPr/>
        </p:nvSpPr>
        <p:spPr bwMode="auto">
          <a:xfrm>
            <a:off x="4576744" y="4755934"/>
            <a:ext cx="4572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b="1" dirty="0">
                <a:solidFill>
                  <a:schemeClr val="hlink"/>
                </a:solidFill>
                <a:latin typeface="Times New Roman" pitchFamily="18" charset="0"/>
                <a:cs typeface="Times New Roman" pitchFamily="18" charset="0"/>
              </a:rPr>
              <a:t>Trục chính của thấu kính hội tụ đi qua một điểm trong thấu kính mà mọi tia sáng tới điểm này đều truyền thẳng, không đổi hướng.</a:t>
            </a:r>
          </a:p>
        </p:txBody>
      </p:sp>
      <p:sp>
        <p:nvSpPr>
          <p:cNvPr id="77" name="Text Box 74"/>
          <p:cNvSpPr txBox="1">
            <a:spLocks noChangeArrowheads="1"/>
          </p:cNvSpPr>
          <p:nvPr/>
        </p:nvSpPr>
        <p:spPr bwMode="auto">
          <a:xfrm>
            <a:off x="262799" y="4503329"/>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rgbClr val="FF0000"/>
                </a:solidFill>
                <a:latin typeface="Wingdings 3" pitchFamily="18" charset="2"/>
              </a:rPr>
              <a:t>r</a:t>
            </a:r>
            <a:r>
              <a:rPr lang="en-US" sz="1600" b="1" dirty="0">
                <a:solidFill>
                  <a:srgbClr val="FF0000"/>
                </a:solidFill>
              </a:rPr>
              <a:t> </a:t>
            </a:r>
          </a:p>
        </p:txBody>
      </p:sp>
    </p:spTree>
    <p:extLst>
      <p:ext uri="{BB962C8B-B14F-4D97-AF65-F5344CB8AC3E}">
        <p14:creationId xmlns:p14="http://schemas.microsoft.com/office/powerpoint/2010/main" val="98303687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815"/>
                                        </p:tgtEl>
                                        <p:attrNameLst>
                                          <p:attrName>style.visibility</p:attrName>
                                        </p:attrNameLst>
                                      </p:cBhvr>
                                      <p:to>
                                        <p:strVal val="visible"/>
                                      </p:to>
                                    </p:set>
                                    <p:anim calcmode="lin" valueType="num">
                                      <p:cBhvr additive="base">
                                        <p:cTn id="7" dur="500" fill="hold"/>
                                        <p:tgtEl>
                                          <p:spTgt spid="74815"/>
                                        </p:tgtEl>
                                        <p:attrNameLst>
                                          <p:attrName>ppt_x</p:attrName>
                                        </p:attrNameLst>
                                      </p:cBhvr>
                                      <p:tavLst>
                                        <p:tav tm="0">
                                          <p:val>
                                            <p:strVal val="#ppt_x"/>
                                          </p:val>
                                        </p:tav>
                                        <p:tav tm="100000">
                                          <p:val>
                                            <p:strVal val="#ppt_x"/>
                                          </p:val>
                                        </p:tav>
                                      </p:tavLst>
                                    </p:anim>
                                    <p:anim calcmode="lin" valueType="num">
                                      <p:cBhvr additive="base">
                                        <p:cTn id="8" dur="500" fill="hold"/>
                                        <p:tgtEl>
                                          <p:spTgt spid="7481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1" fill="hold" nodeType="clickEffect">
                                  <p:stCondLst>
                                    <p:cond delay="0"/>
                                  </p:stCondLst>
                                  <p:childTnLst>
                                    <p:set>
                                      <p:cBhvr>
                                        <p:cTn id="12" dur="1" fill="hold">
                                          <p:stCondLst>
                                            <p:cond delay="0"/>
                                          </p:stCondLst>
                                        </p:cTn>
                                        <p:tgtEl>
                                          <p:spTgt spid="74808"/>
                                        </p:tgtEl>
                                        <p:attrNameLst>
                                          <p:attrName>style.visibility</p:attrName>
                                        </p:attrNameLst>
                                      </p:cBhvr>
                                      <p:to>
                                        <p:strVal val="visible"/>
                                      </p:to>
                                    </p:set>
                                    <p:animEffect transition="in" filter="wipe(up)">
                                      <p:cBhvr>
                                        <p:cTn id="13" dur="500"/>
                                        <p:tgtEl>
                                          <p:spTgt spid="7480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xit" presetSubtype="4" fill="hold" grpId="1" nodeType="clickEffect">
                                  <p:stCondLst>
                                    <p:cond delay="0"/>
                                  </p:stCondLst>
                                  <p:childTnLst>
                                    <p:anim calcmode="lin" valueType="num">
                                      <p:cBhvr additive="base">
                                        <p:cTn id="17" dur="500"/>
                                        <p:tgtEl>
                                          <p:spTgt spid="74815"/>
                                        </p:tgtEl>
                                        <p:attrNameLst>
                                          <p:attrName>ppt_x</p:attrName>
                                        </p:attrNameLst>
                                      </p:cBhvr>
                                      <p:tavLst>
                                        <p:tav tm="0">
                                          <p:val>
                                            <p:strVal val="ppt_x"/>
                                          </p:val>
                                        </p:tav>
                                        <p:tav tm="100000">
                                          <p:val>
                                            <p:strVal val="ppt_x"/>
                                          </p:val>
                                        </p:tav>
                                      </p:tavLst>
                                    </p:anim>
                                    <p:anim calcmode="lin" valueType="num">
                                      <p:cBhvr additive="base">
                                        <p:cTn id="18" dur="500"/>
                                        <p:tgtEl>
                                          <p:spTgt spid="74815"/>
                                        </p:tgtEl>
                                        <p:attrNameLst>
                                          <p:attrName>ppt_y</p:attrName>
                                        </p:attrNameLst>
                                      </p:cBhvr>
                                      <p:tavLst>
                                        <p:tav tm="0">
                                          <p:val>
                                            <p:strVal val="ppt_y"/>
                                          </p:val>
                                        </p:tav>
                                        <p:tav tm="100000">
                                          <p:val>
                                            <p:strVal val="1+ppt_h/2"/>
                                          </p:val>
                                        </p:tav>
                                      </p:tavLst>
                                    </p:anim>
                                    <p:set>
                                      <p:cBhvr>
                                        <p:cTn id="19" dur="1" fill="hold">
                                          <p:stCondLst>
                                            <p:cond delay="499"/>
                                          </p:stCondLst>
                                        </p:cTn>
                                        <p:tgtEl>
                                          <p:spTgt spid="74815"/>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74831"/>
                                        </p:tgtEl>
                                        <p:attrNameLst>
                                          <p:attrName>style.visibility</p:attrName>
                                        </p:attrNameLst>
                                      </p:cBhvr>
                                      <p:to>
                                        <p:strVal val="visible"/>
                                      </p:to>
                                    </p:set>
                                    <p:anim calcmode="discrete" valueType="clr">
                                      <p:cBhvr override="childStyle">
                                        <p:cTn id="24" dur="80"/>
                                        <p:tgtEl>
                                          <p:spTgt spid="74831"/>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74831"/>
                                        </p:tgtEl>
                                        <p:attrNameLst>
                                          <p:attrName>fillcolor</p:attrName>
                                        </p:attrNameLst>
                                      </p:cBhvr>
                                      <p:tavLst>
                                        <p:tav tm="0">
                                          <p:val>
                                            <p:clrVal>
                                              <a:schemeClr val="accent2"/>
                                            </p:clrVal>
                                          </p:val>
                                        </p:tav>
                                        <p:tav tm="50000">
                                          <p:val>
                                            <p:clrVal>
                                              <a:schemeClr val="hlink"/>
                                            </p:clrVal>
                                          </p:val>
                                        </p:tav>
                                      </p:tavLst>
                                    </p:anim>
                                    <p:set>
                                      <p:cBhvr>
                                        <p:cTn id="26" dur="80"/>
                                        <p:tgtEl>
                                          <p:spTgt spid="74831"/>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4820"/>
                                        </p:tgtEl>
                                        <p:attrNameLst>
                                          <p:attrName>style.visibility</p:attrName>
                                        </p:attrNameLst>
                                      </p:cBhvr>
                                      <p:to>
                                        <p:strVal val="visible"/>
                                      </p:to>
                                    </p:set>
                                    <p:anim calcmode="lin" valueType="num">
                                      <p:cBhvr>
                                        <p:cTn id="31" dur="1000" fill="hold"/>
                                        <p:tgtEl>
                                          <p:spTgt spid="74820"/>
                                        </p:tgtEl>
                                        <p:attrNameLst>
                                          <p:attrName>ppt_w</p:attrName>
                                        </p:attrNameLst>
                                      </p:cBhvr>
                                      <p:tavLst>
                                        <p:tav tm="0">
                                          <p:val>
                                            <p:strVal val="#ppt_w*0.70"/>
                                          </p:val>
                                        </p:tav>
                                        <p:tav tm="100000">
                                          <p:val>
                                            <p:strVal val="#ppt_w"/>
                                          </p:val>
                                        </p:tav>
                                      </p:tavLst>
                                    </p:anim>
                                    <p:anim calcmode="lin" valueType="num">
                                      <p:cBhvr>
                                        <p:cTn id="32" dur="1000" fill="hold"/>
                                        <p:tgtEl>
                                          <p:spTgt spid="74820"/>
                                        </p:tgtEl>
                                        <p:attrNameLst>
                                          <p:attrName>ppt_h</p:attrName>
                                        </p:attrNameLst>
                                      </p:cBhvr>
                                      <p:tavLst>
                                        <p:tav tm="0">
                                          <p:val>
                                            <p:strVal val="#ppt_h"/>
                                          </p:val>
                                        </p:tav>
                                        <p:tav tm="100000">
                                          <p:val>
                                            <p:strVal val="#ppt_h"/>
                                          </p:val>
                                        </p:tav>
                                      </p:tavLst>
                                    </p:anim>
                                    <p:animEffect transition="in" filter="fade">
                                      <p:cBhvr>
                                        <p:cTn id="33" dur="1000"/>
                                        <p:tgtEl>
                                          <p:spTgt spid="74820"/>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74819"/>
                                        </p:tgtEl>
                                        <p:attrNameLst>
                                          <p:attrName>style.visibility</p:attrName>
                                        </p:attrNameLst>
                                      </p:cBhvr>
                                      <p:to>
                                        <p:strVal val="visible"/>
                                      </p:to>
                                    </p:set>
                                    <p:anim calcmode="lin" valueType="num">
                                      <p:cBhvr>
                                        <p:cTn id="36" dur="1000" fill="hold"/>
                                        <p:tgtEl>
                                          <p:spTgt spid="74819"/>
                                        </p:tgtEl>
                                        <p:attrNameLst>
                                          <p:attrName>ppt_w</p:attrName>
                                        </p:attrNameLst>
                                      </p:cBhvr>
                                      <p:tavLst>
                                        <p:tav tm="0">
                                          <p:val>
                                            <p:strVal val="#ppt_w*0.70"/>
                                          </p:val>
                                        </p:tav>
                                        <p:tav tm="100000">
                                          <p:val>
                                            <p:strVal val="#ppt_w"/>
                                          </p:val>
                                        </p:tav>
                                      </p:tavLst>
                                    </p:anim>
                                    <p:anim calcmode="lin" valueType="num">
                                      <p:cBhvr>
                                        <p:cTn id="37" dur="1000" fill="hold"/>
                                        <p:tgtEl>
                                          <p:spTgt spid="74819"/>
                                        </p:tgtEl>
                                        <p:attrNameLst>
                                          <p:attrName>ppt_h</p:attrName>
                                        </p:attrNameLst>
                                      </p:cBhvr>
                                      <p:tavLst>
                                        <p:tav tm="0">
                                          <p:val>
                                            <p:strVal val="#ppt_h"/>
                                          </p:val>
                                        </p:tav>
                                        <p:tav tm="100000">
                                          <p:val>
                                            <p:strVal val="#ppt_h"/>
                                          </p:val>
                                        </p:tav>
                                      </p:tavLst>
                                    </p:anim>
                                    <p:animEffect transition="in" filter="fade">
                                      <p:cBhvr>
                                        <p:cTn id="38" dur="1000"/>
                                        <p:tgtEl>
                                          <p:spTgt spid="7481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74830"/>
                                        </p:tgtEl>
                                        <p:attrNameLst>
                                          <p:attrName>style.visibility</p:attrName>
                                        </p:attrNameLst>
                                      </p:cBhvr>
                                      <p:to>
                                        <p:strVal val="visible"/>
                                      </p:to>
                                    </p:set>
                                    <p:animEffect transition="in" filter="blinds(horizontal)">
                                      <p:cBhvr>
                                        <p:cTn id="43" dur="500"/>
                                        <p:tgtEl>
                                          <p:spTgt spid="7483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7" presetClass="entr" presetSubtype="0" fill="hold" grpId="0" nodeType="clickEffect">
                                  <p:stCondLst>
                                    <p:cond delay="0"/>
                                  </p:stCondLst>
                                  <p:iterate type="lt">
                                    <p:tmPct val="50000"/>
                                  </p:iterate>
                                  <p:childTnLst>
                                    <p:set>
                                      <p:cBhvr>
                                        <p:cTn id="47" dur="1" fill="hold">
                                          <p:stCondLst>
                                            <p:cond delay="0"/>
                                          </p:stCondLst>
                                        </p:cTn>
                                        <p:tgtEl>
                                          <p:spTgt spid="74829"/>
                                        </p:tgtEl>
                                        <p:attrNameLst>
                                          <p:attrName>style.visibility</p:attrName>
                                        </p:attrNameLst>
                                      </p:cBhvr>
                                      <p:to>
                                        <p:strVal val="visible"/>
                                      </p:to>
                                    </p:set>
                                    <p:anim calcmode="discrete" valueType="clr">
                                      <p:cBhvr override="childStyle">
                                        <p:cTn id="48" dur="80"/>
                                        <p:tgtEl>
                                          <p:spTgt spid="74829"/>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74829"/>
                                        </p:tgtEl>
                                        <p:attrNameLst>
                                          <p:attrName>fillcolor</p:attrName>
                                        </p:attrNameLst>
                                      </p:cBhvr>
                                      <p:tavLst>
                                        <p:tav tm="0">
                                          <p:val>
                                            <p:clrVal>
                                              <a:schemeClr val="accent2"/>
                                            </p:clrVal>
                                          </p:val>
                                        </p:tav>
                                        <p:tav tm="50000">
                                          <p:val>
                                            <p:clrVal>
                                              <a:schemeClr val="hlink"/>
                                            </p:clrVal>
                                          </p:val>
                                        </p:tav>
                                      </p:tavLst>
                                    </p:anim>
                                    <p:set>
                                      <p:cBhvr>
                                        <p:cTn id="50" dur="80"/>
                                        <p:tgtEl>
                                          <p:spTgt spid="7482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15" grpId="0"/>
      <p:bldP spid="74815" grpId="1"/>
      <p:bldP spid="74819" grpId="0" animBg="1"/>
      <p:bldP spid="74820" grpId="0" animBg="1"/>
      <p:bldP spid="74829" grpId="0"/>
      <p:bldP spid="74830" grpId="0"/>
      <p:bldP spid="748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Line 4"/>
          <p:cNvSpPr>
            <a:spLocks noChangeShapeType="1"/>
          </p:cNvSpPr>
          <p:nvPr/>
        </p:nvSpPr>
        <p:spPr bwMode="auto">
          <a:xfrm>
            <a:off x="4572000" y="609600"/>
            <a:ext cx="0" cy="62484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83" name="Rectangle 7"/>
          <p:cNvSpPr>
            <a:spLocks noChangeArrowheads="1"/>
          </p:cNvSpPr>
          <p:nvPr/>
        </p:nvSpPr>
        <p:spPr bwMode="auto">
          <a:xfrm>
            <a:off x="76200" y="451572"/>
            <a:ext cx="457200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u="sng" dirty="0">
                <a:solidFill>
                  <a:srgbClr val="FF0000"/>
                </a:solidFill>
                <a:latin typeface="Times New Roman" pitchFamily="18" charset="0"/>
                <a:cs typeface="Times New Roman" pitchFamily="18" charset="0"/>
              </a:rPr>
              <a:t>II. Trục chính, quang tâm, tiêu điểm, tiêu cự của thấu kính hội tụ:</a:t>
            </a:r>
          </a:p>
        </p:txBody>
      </p:sp>
      <p:sp>
        <p:nvSpPr>
          <p:cNvPr id="75784" name="Rectangle 8"/>
          <p:cNvSpPr>
            <a:spLocks noChangeArrowheads="1"/>
          </p:cNvSpPr>
          <p:nvPr/>
        </p:nvSpPr>
        <p:spPr bwMode="auto">
          <a:xfrm>
            <a:off x="128903" y="1615339"/>
            <a:ext cx="1878656"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spcBef>
                <a:spcPct val="20000"/>
              </a:spcBef>
            </a:pPr>
            <a:r>
              <a:rPr lang="en-US" sz="2400" u="sng" dirty="0">
                <a:solidFill>
                  <a:schemeClr val="folHlink"/>
                </a:solidFill>
                <a:latin typeface="Times New Roman" pitchFamily="18" charset="0"/>
                <a:cs typeface="Times New Roman" pitchFamily="18" charset="0"/>
              </a:rPr>
              <a:t>1. Trục chính</a:t>
            </a:r>
            <a:r>
              <a:rPr lang="en-US" u="sng" dirty="0">
                <a:solidFill>
                  <a:schemeClr val="folHlink"/>
                </a:solidFill>
              </a:rPr>
              <a:t>:</a:t>
            </a:r>
          </a:p>
        </p:txBody>
      </p:sp>
      <p:sp>
        <p:nvSpPr>
          <p:cNvPr id="75786" name="Text Box 10"/>
          <p:cNvSpPr txBox="1">
            <a:spLocks noChangeArrowheads="1"/>
          </p:cNvSpPr>
          <p:nvPr/>
        </p:nvSpPr>
        <p:spPr bwMode="auto">
          <a:xfrm>
            <a:off x="14288" y="3407718"/>
            <a:ext cx="3429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sz="2400" u="sng" dirty="0">
                <a:solidFill>
                  <a:schemeClr val="folHlink"/>
                </a:solidFill>
                <a:latin typeface="Times New Roman" pitchFamily="18" charset="0"/>
                <a:cs typeface="Times New Roman" pitchFamily="18" charset="0"/>
              </a:rPr>
              <a:t>2. Quang tâm:</a:t>
            </a:r>
          </a:p>
        </p:txBody>
      </p:sp>
      <p:sp>
        <p:nvSpPr>
          <p:cNvPr id="75788" name="Rectangle 12"/>
          <p:cNvSpPr>
            <a:spLocks noChangeArrowheads="1"/>
          </p:cNvSpPr>
          <p:nvPr/>
        </p:nvSpPr>
        <p:spPr bwMode="auto">
          <a:xfrm>
            <a:off x="32289" y="4700740"/>
            <a:ext cx="181453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sz="2400" u="sng" dirty="0">
                <a:solidFill>
                  <a:schemeClr val="folHlink"/>
                </a:solidFill>
                <a:latin typeface="Times New Roman" pitchFamily="18" charset="0"/>
                <a:cs typeface="Times New Roman" pitchFamily="18" charset="0"/>
              </a:rPr>
              <a:t>3. Tiêu điểm:</a:t>
            </a:r>
          </a:p>
        </p:txBody>
      </p:sp>
      <p:grpSp>
        <p:nvGrpSpPr>
          <p:cNvPr id="75789" name="Group 13"/>
          <p:cNvGrpSpPr>
            <a:grpSpLocks/>
          </p:cNvGrpSpPr>
          <p:nvPr/>
        </p:nvGrpSpPr>
        <p:grpSpPr bwMode="auto">
          <a:xfrm>
            <a:off x="4452417" y="2282171"/>
            <a:ext cx="4519612" cy="1670050"/>
            <a:chOff x="2673" y="1056"/>
            <a:chExt cx="2847" cy="1052"/>
          </a:xfrm>
        </p:grpSpPr>
        <p:sp>
          <p:nvSpPr>
            <p:cNvPr id="75790" name="Rectangle 14"/>
            <p:cNvSpPr>
              <a:spLocks noChangeArrowheads="1"/>
            </p:cNvSpPr>
            <p:nvPr/>
          </p:nvSpPr>
          <p:spPr bwMode="auto">
            <a:xfrm>
              <a:off x="2673" y="2079"/>
              <a:ext cx="2168" cy="29"/>
            </a:xfrm>
            <a:prstGeom prst="rect">
              <a:avLst/>
            </a:prstGeom>
            <a:solidFill>
              <a:srgbClr val="4FC563"/>
            </a:solidFill>
            <a:ln w="9525">
              <a:miter lim="800000"/>
              <a:headEnd/>
              <a:tailEnd/>
            </a:ln>
            <a:effectLst/>
            <a:scene3d>
              <a:camera prst="legacyObliqueTopRight"/>
              <a:lightRig rig="legacyFlat3" dir="r"/>
            </a:scene3d>
            <a:sp3d extrusionH="3529000" prstMaterial="legacyMatte">
              <a:bevelT w="13500" h="13500" prst="angle"/>
              <a:bevelB w="13500" h="13500" prst="angle"/>
              <a:extrusionClr>
                <a:srgbClr val="4FC56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75791" name="Group 15"/>
            <p:cNvGrpSpPr>
              <a:grpSpLocks/>
            </p:cNvGrpSpPr>
            <p:nvPr/>
          </p:nvGrpSpPr>
          <p:grpSpPr bwMode="auto">
            <a:xfrm>
              <a:off x="3084" y="1056"/>
              <a:ext cx="2436" cy="718"/>
              <a:chOff x="2990" y="1344"/>
              <a:chExt cx="2436" cy="430"/>
            </a:xfrm>
          </p:grpSpPr>
          <p:grpSp>
            <p:nvGrpSpPr>
              <p:cNvPr id="75792" name="Group 16"/>
              <p:cNvGrpSpPr>
                <a:grpSpLocks/>
              </p:cNvGrpSpPr>
              <p:nvPr/>
            </p:nvGrpSpPr>
            <p:grpSpPr bwMode="auto">
              <a:xfrm>
                <a:off x="3029" y="1652"/>
                <a:ext cx="1932" cy="122"/>
                <a:chOff x="908" y="2251"/>
                <a:chExt cx="3950" cy="387"/>
              </a:xfrm>
            </p:grpSpPr>
            <p:sp>
              <p:nvSpPr>
                <p:cNvPr id="75793" name="AutoShape 17"/>
                <p:cNvSpPr>
                  <a:spLocks noChangeArrowheads="1"/>
                </p:cNvSpPr>
                <p:nvPr/>
              </p:nvSpPr>
              <p:spPr bwMode="auto">
                <a:xfrm flipV="1">
                  <a:off x="908" y="2396"/>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nvGrpSpPr>
                <p:cNvPr id="75794" name="Group 18"/>
                <p:cNvGrpSpPr>
                  <a:grpSpLocks/>
                </p:cNvGrpSpPr>
                <p:nvPr/>
              </p:nvGrpSpPr>
              <p:grpSpPr bwMode="auto">
                <a:xfrm>
                  <a:off x="1134" y="2251"/>
                  <a:ext cx="3515" cy="275"/>
                  <a:chOff x="1134" y="1431"/>
                  <a:chExt cx="3352" cy="275"/>
                </a:xfrm>
              </p:grpSpPr>
              <p:sp>
                <p:nvSpPr>
                  <p:cNvPr id="75795" name="Rectangle 19"/>
                  <p:cNvSpPr>
                    <a:spLocks noChangeArrowheads="1"/>
                  </p:cNvSpPr>
                  <p:nvPr/>
                </p:nvSpPr>
                <p:spPr bwMode="auto">
                  <a:xfrm>
                    <a:off x="1134" y="1593"/>
                    <a:ext cx="3311" cy="113"/>
                  </a:xfrm>
                  <a:prstGeom prst="rect">
                    <a:avLst/>
                  </a:prstGeom>
                  <a:solidFill>
                    <a:schemeClr val="accent1"/>
                  </a:solidFill>
                  <a:ln w="9525">
                    <a:miter lim="800000"/>
                    <a:headEnd/>
                    <a:tailEnd/>
                  </a:ln>
                  <a:effectLst/>
                  <a:scene3d>
                    <a:camera prst="legacyObliqueTopRight"/>
                    <a:lightRig rig="legacyFlat3" dir="b"/>
                  </a:scene3d>
                  <a:sp3d extrusionH="277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796" name="Rectangle 20"/>
                  <p:cNvSpPr>
                    <a:spLocks noChangeArrowheads="1"/>
                  </p:cNvSpPr>
                  <p:nvPr/>
                </p:nvSpPr>
                <p:spPr bwMode="auto">
                  <a:xfrm>
                    <a:off x="1175" y="1431"/>
                    <a:ext cx="3311" cy="113"/>
                  </a:xfrm>
                  <a:prstGeom prst="rect">
                    <a:avLst/>
                  </a:prstGeom>
                  <a:solidFill>
                    <a:schemeClr val="accent1"/>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797" name="Rectangle 21"/>
                  <p:cNvSpPr>
                    <a:spLocks noChangeArrowheads="1"/>
                  </p:cNvSpPr>
                  <p:nvPr/>
                </p:nvSpPr>
                <p:spPr bwMode="auto">
                  <a:xfrm>
                    <a:off x="1134" y="1488"/>
                    <a:ext cx="3311" cy="113"/>
                  </a:xfrm>
                  <a:prstGeom prst="rect">
                    <a:avLst/>
                  </a:prstGeom>
                  <a:solidFill>
                    <a:schemeClr val="accent1"/>
                  </a:solidFill>
                  <a:ln w="9525">
                    <a:miter lim="800000"/>
                    <a:headEnd/>
                    <a:tailEnd/>
                  </a:ln>
                  <a:effectLst/>
                  <a:scene3d>
                    <a:camera prst="legacyObliqueTopRight"/>
                    <a:lightRig rig="legacyFlat3" dir="b"/>
                  </a:scene3d>
                  <a:sp3d extrusionH="74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5798" name="AutoShape 22"/>
                <p:cNvSpPr>
                  <a:spLocks noChangeArrowheads="1"/>
                </p:cNvSpPr>
                <p:nvPr/>
              </p:nvSpPr>
              <p:spPr bwMode="auto">
                <a:xfrm flipV="1">
                  <a:off x="4359" y="2411"/>
                  <a:ext cx="499" cy="2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miter lim="800000"/>
                  <a:headEnd/>
                  <a:tailEnd/>
                </a:ln>
                <a:effectLst/>
                <a:scene3d>
                  <a:camera prst="legacyObliqueTopRight">
                    <a:rot lat="0" lon="5400000" rev="0"/>
                  </a:camera>
                  <a:lightRig rig="legacyFlat3" dir="b"/>
                </a:scene3d>
                <a:sp3d extrusionH="238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75799" name="Group 23"/>
              <p:cNvGrpSpPr>
                <a:grpSpLocks/>
              </p:cNvGrpSpPr>
              <p:nvPr/>
            </p:nvGrpSpPr>
            <p:grpSpPr bwMode="auto">
              <a:xfrm>
                <a:off x="3783" y="1562"/>
                <a:ext cx="33" cy="112"/>
                <a:chOff x="2624" y="1955"/>
                <a:chExt cx="69" cy="354"/>
              </a:xfrm>
            </p:grpSpPr>
            <p:sp>
              <p:nvSpPr>
                <p:cNvPr id="75800" name="Oval 24"/>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801" name="Oval 25"/>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grpSp>
            <p:nvGrpSpPr>
              <p:cNvPr id="75802" name="Group 26"/>
              <p:cNvGrpSpPr>
                <a:grpSpLocks/>
              </p:cNvGrpSpPr>
              <p:nvPr/>
            </p:nvGrpSpPr>
            <p:grpSpPr bwMode="auto">
              <a:xfrm>
                <a:off x="3766" y="1344"/>
                <a:ext cx="121" cy="177"/>
                <a:chOff x="1973" y="1117"/>
                <a:chExt cx="408" cy="748"/>
              </a:xfrm>
            </p:grpSpPr>
            <p:sp>
              <p:nvSpPr>
                <p:cNvPr id="75803" name="Oval 27"/>
                <p:cNvSpPr>
                  <a:spLocks noChangeArrowheads="1"/>
                </p:cNvSpPr>
                <p:nvPr/>
              </p:nvSpPr>
              <p:spPr bwMode="auto">
                <a:xfrm>
                  <a:off x="1973" y="1117"/>
                  <a:ext cx="408" cy="748"/>
                </a:xfrm>
                <a:prstGeom prst="ellipse">
                  <a:avLst/>
                </a:prstGeom>
                <a:noFill/>
                <a:ln w="76200">
                  <a:solidFill>
                    <a:schemeClr val="tx1"/>
                  </a:solidFill>
                  <a:round/>
                  <a:headEnd/>
                  <a:tailEnd/>
                </a:ln>
                <a:effectLst/>
                <a:scene3d>
                  <a:camera prst="legacyObliqueBottomRight">
                    <a:rot lat="20699999" lon="18000000" rev="0"/>
                  </a:camera>
                  <a:lightRig rig="legacyFlat3" dir="b"/>
                </a:scene3d>
                <a:sp3d extrusionH="125400" prstMaterial="legacyMatte">
                  <a:bevelT w="13500" h="13500" prst="angle"/>
                  <a:bevelB w="13500" h="13500" prst="angle"/>
                  <a:extrusionClr>
                    <a:schemeClr val="tx1"/>
                  </a:extrusion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804" name="Oval 28"/>
                <p:cNvSpPr>
                  <a:spLocks noChangeArrowheads="1"/>
                </p:cNvSpPr>
                <p:nvPr/>
              </p:nvSpPr>
              <p:spPr bwMode="auto">
                <a:xfrm>
                  <a:off x="1973" y="1169"/>
                  <a:ext cx="318" cy="680"/>
                </a:xfrm>
                <a:prstGeom prst="ellipse">
                  <a:avLst/>
                </a:prstGeom>
                <a:gradFill rotWithShape="1">
                  <a:gsLst>
                    <a:gs pos="0">
                      <a:srgbClr val="C0C0C0"/>
                    </a:gs>
                    <a:gs pos="100000">
                      <a:schemeClr val="bg1"/>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5805" name="Group 29"/>
              <p:cNvGrpSpPr>
                <a:grpSpLocks/>
              </p:cNvGrpSpPr>
              <p:nvPr/>
            </p:nvGrpSpPr>
            <p:grpSpPr bwMode="auto">
              <a:xfrm>
                <a:off x="3194" y="1360"/>
                <a:ext cx="312" cy="310"/>
                <a:chOff x="1197" y="1324"/>
                <a:chExt cx="637" cy="979"/>
              </a:xfrm>
            </p:grpSpPr>
            <p:grpSp>
              <p:nvGrpSpPr>
                <p:cNvPr id="75806" name="Group 30"/>
                <p:cNvGrpSpPr>
                  <a:grpSpLocks/>
                </p:cNvGrpSpPr>
                <p:nvPr/>
              </p:nvGrpSpPr>
              <p:grpSpPr bwMode="auto">
                <a:xfrm>
                  <a:off x="1474" y="1949"/>
                  <a:ext cx="69" cy="354"/>
                  <a:chOff x="2624" y="1955"/>
                  <a:chExt cx="69" cy="354"/>
                </a:xfrm>
              </p:grpSpPr>
              <p:sp>
                <p:nvSpPr>
                  <p:cNvPr id="75807" name="Oval 31"/>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808" name="Oval 32"/>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5809" name="Rectangle 33"/>
                <p:cNvSpPr>
                  <a:spLocks noChangeArrowheads="1"/>
                </p:cNvSpPr>
                <p:nvPr/>
              </p:nvSpPr>
              <p:spPr bwMode="auto">
                <a:xfrm>
                  <a:off x="1197" y="1324"/>
                  <a:ext cx="637" cy="49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5810" name="Group 34"/>
              <p:cNvGrpSpPr>
                <a:grpSpLocks/>
              </p:cNvGrpSpPr>
              <p:nvPr/>
            </p:nvGrpSpPr>
            <p:grpSpPr bwMode="auto">
              <a:xfrm>
                <a:off x="4111" y="1360"/>
                <a:ext cx="312" cy="310"/>
                <a:chOff x="1197" y="1324"/>
                <a:chExt cx="637" cy="979"/>
              </a:xfrm>
            </p:grpSpPr>
            <p:grpSp>
              <p:nvGrpSpPr>
                <p:cNvPr id="75811" name="Group 35"/>
                <p:cNvGrpSpPr>
                  <a:grpSpLocks/>
                </p:cNvGrpSpPr>
                <p:nvPr/>
              </p:nvGrpSpPr>
              <p:grpSpPr bwMode="auto">
                <a:xfrm>
                  <a:off x="1474" y="1949"/>
                  <a:ext cx="69" cy="354"/>
                  <a:chOff x="2624" y="1955"/>
                  <a:chExt cx="69" cy="354"/>
                </a:xfrm>
              </p:grpSpPr>
              <p:sp>
                <p:nvSpPr>
                  <p:cNvPr id="75812" name="Oval 36"/>
                  <p:cNvSpPr>
                    <a:spLocks noChangeArrowheads="1"/>
                  </p:cNvSpPr>
                  <p:nvPr/>
                </p:nvSpPr>
                <p:spPr bwMode="auto">
                  <a:xfrm>
                    <a:off x="2624" y="2264"/>
                    <a:ext cx="69" cy="45"/>
                  </a:xfrm>
                  <a:prstGeom prst="ellipse">
                    <a:avLst/>
                  </a:prstGeom>
                  <a:solidFill>
                    <a:schemeClr val="accent1"/>
                  </a:solidFill>
                  <a:ln w="9525">
                    <a:round/>
                    <a:headEnd/>
                    <a:tailEnd/>
                  </a:ln>
                  <a:effectLst/>
                  <a:scene3d>
                    <a:camera prst="legacyObliqueTopRight">
                      <a:rot lat="3300000" lon="20999999" rev="0"/>
                    </a:camera>
                    <a:lightRig rig="legacyFlat3" dir="b"/>
                  </a:scene3d>
                  <a:sp3d extrusionH="4810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813" name="Oval 37"/>
                  <p:cNvSpPr>
                    <a:spLocks noChangeArrowheads="1"/>
                  </p:cNvSpPr>
                  <p:nvPr/>
                </p:nvSpPr>
                <p:spPr bwMode="auto">
                  <a:xfrm>
                    <a:off x="2644" y="1955"/>
                    <a:ext cx="45" cy="23"/>
                  </a:xfrm>
                  <a:prstGeom prst="ellipse">
                    <a:avLst/>
                  </a:prstGeom>
                  <a:solidFill>
                    <a:schemeClr val="accent1"/>
                  </a:solidFill>
                  <a:ln w="9525">
                    <a:round/>
                    <a:headEnd/>
                    <a:tailEnd/>
                  </a:ln>
                  <a:effectLst/>
                  <a:scene3d>
                    <a:camera prst="legacyObliqueTopRight">
                      <a:rot lat="5100000" lon="0" rev="0"/>
                    </a:camera>
                    <a:lightRig rig="legacyFlat3" dir="b"/>
                  </a:scene3d>
                  <a:sp3d extrusionH="2016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5814" name="Rectangle 38"/>
                <p:cNvSpPr>
                  <a:spLocks noChangeArrowheads="1"/>
                </p:cNvSpPr>
                <p:nvPr/>
              </p:nvSpPr>
              <p:spPr bwMode="auto">
                <a:xfrm>
                  <a:off x="1197" y="1324"/>
                  <a:ext cx="637" cy="496"/>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75815" name="Group 39"/>
              <p:cNvGrpSpPr>
                <a:grpSpLocks/>
              </p:cNvGrpSpPr>
              <p:nvPr/>
            </p:nvGrpSpPr>
            <p:grpSpPr bwMode="auto">
              <a:xfrm>
                <a:off x="4750" y="1546"/>
                <a:ext cx="63" cy="126"/>
                <a:chOff x="4150" y="1911"/>
                <a:chExt cx="128" cy="397"/>
              </a:xfrm>
            </p:grpSpPr>
            <p:sp>
              <p:nvSpPr>
                <p:cNvPr id="75816" name="Oval 40"/>
                <p:cNvSpPr>
                  <a:spLocks noChangeArrowheads="1"/>
                </p:cNvSpPr>
                <p:nvPr/>
              </p:nvSpPr>
              <p:spPr bwMode="auto">
                <a:xfrm>
                  <a:off x="4150" y="2258"/>
                  <a:ext cx="128" cy="50"/>
                </a:xfrm>
                <a:prstGeom prst="ellipse">
                  <a:avLst/>
                </a:prstGeom>
                <a:solidFill>
                  <a:schemeClr val="accent1"/>
                </a:solidFill>
                <a:ln w="9525">
                  <a:round/>
                  <a:headEnd/>
                  <a:tailEnd/>
                </a:ln>
                <a:effectLst/>
                <a:scene3d>
                  <a:camera prst="legacyObliqueTopRight">
                    <a:rot lat="3300000" lon="20999999" rev="0"/>
                  </a:camera>
                  <a:lightRig rig="legacyFlat3" dir="b"/>
                </a:scene3d>
                <a:sp3d extrusionH="544500" prstMaterial="legacyMatte">
                  <a:bevelT w="13500" h="13500" prst="angle"/>
                  <a:bevelB w="13500" h="13500" prst="angle"/>
                  <a:extrusionClr>
                    <a:srgbClr val="5F5F5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817" name="Oval 41"/>
                <p:cNvSpPr>
                  <a:spLocks noChangeArrowheads="1"/>
                </p:cNvSpPr>
                <p:nvPr/>
              </p:nvSpPr>
              <p:spPr bwMode="auto">
                <a:xfrm>
                  <a:off x="4187" y="1911"/>
                  <a:ext cx="84" cy="26"/>
                </a:xfrm>
                <a:prstGeom prst="ellipse">
                  <a:avLst/>
                </a:prstGeom>
                <a:solidFill>
                  <a:schemeClr val="accent1"/>
                </a:solidFill>
                <a:ln w="9525">
                  <a:round/>
                  <a:headEnd/>
                  <a:tailEnd/>
                </a:ln>
                <a:effectLst/>
                <a:scene3d>
                  <a:camera prst="legacyObliqueTopRight">
                    <a:rot lat="5100000" lon="0" rev="0"/>
                  </a:camera>
                  <a:lightRig rig="legacyFlat3" dir="b"/>
                </a:scene3d>
                <a:sp3d extrusionH="227000" prstMaterial="legacyMatte">
                  <a:bevelT w="13500" h="13500" prst="angle"/>
                  <a:bevelB w="13500" h="13500" prst="angle"/>
                  <a:extrusionClr>
                    <a:schemeClr val="accent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grpSp>
          <p:sp>
            <p:nvSpPr>
              <p:cNvPr id="75818" name="Rectangle 42"/>
              <p:cNvSpPr>
                <a:spLocks noChangeArrowheads="1"/>
              </p:cNvSpPr>
              <p:nvPr/>
            </p:nvSpPr>
            <p:spPr bwMode="auto">
              <a:xfrm>
                <a:off x="4605" y="1407"/>
                <a:ext cx="380" cy="92"/>
              </a:xfrm>
              <a:prstGeom prst="rect">
                <a:avLst/>
              </a:prstGeom>
              <a:solidFill>
                <a:schemeClr val="bg1"/>
              </a:solidFill>
              <a:ln w="9525">
                <a:miter lim="800000"/>
                <a:headEnd/>
                <a:tailEnd/>
              </a:ln>
              <a:effectLst/>
              <a:scene3d>
                <a:camera prst="legacyObliqueTopLeft"/>
                <a:lightRig rig="legacyFlat3" dir="b"/>
              </a:scene3d>
              <a:sp3d extrusionH="354000" prstMaterial="legacyMatte">
                <a:bevelT w="13500" h="13500" prst="angle"/>
                <a:bevelB w="13500" h="13500" prst="angle"/>
                <a:extrusionClr>
                  <a:schemeClr val="bg1"/>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819" name="Rectangle 43"/>
              <p:cNvSpPr>
                <a:spLocks noChangeArrowheads="1"/>
              </p:cNvSpPr>
              <p:nvPr/>
            </p:nvSpPr>
            <p:spPr bwMode="auto">
              <a:xfrm>
                <a:off x="4683" y="1362"/>
                <a:ext cx="22" cy="3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0" name="Oval 44"/>
              <p:cNvSpPr>
                <a:spLocks noChangeArrowheads="1"/>
              </p:cNvSpPr>
              <p:nvPr/>
            </p:nvSpPr>
            <p:spPr bwMode="auto">
              <a:xfrm>
                <a:off x="4655" y="1353"/>
                <a:ext cx="11" cy="18"/>
              </a:xfrm>
              <a:prstGeom prst="ellipse">
                <a:avLst/>
              </a:prstGeom>
              <a:solidFill>
                <a:schemeClr val="accent1"/>
              </a:solidFill>
              <a:ln w="9525">
                <a:round/>
                <a:headEnd/>
                <a:tailEnd/>
              </a:ln>
              <a:effectLst/>
              <a:scene3d>
                <a:camera prst="legacyObliqueTopLeft">
                  <a:rot lat="20699999" lon="4500000" rev="0"/>
                </a:camera>
                <a:lightRig rig="legacyFlat3" dir="b"/>
              </a:scene3d>
              <a:sp3d extrusionH="227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821" name="Oval 45"/>
              <p:cNvSpPr>
                <a:spLocks noChangeArrowheads="1"/>
              </p:cNvSpPr>
              <p:nvPr/>
            </p:nvSpPr>
            <p:spPr bwMode="auto">
              <a:xfrm>
                <a:off x="4566" y="1402"/>
                <a:ext cx="29" cy="18"/>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5822" name="Group 46"/>
              <p:cNvGrpSpPr>
                <a:grpSpLocks/>
              </p:cNvGrpSpPr>
              <p:nvPr/>
            </p:nvGrpSpPr>
            <p:grpSpPr bwMode="auto">
              <a:xfrm>
                <a:off x="2995" y="1409"/>
                <a:ext cx="745" cy="73"/>
                <a:chOff x="795" y="1511"/>
                <a:chExt cx="1533" cy="159"/>
              </a:xfrm>
            </p:grpSpPr>
            <p:sp>
              <p:nvSpPr>
                <p:cNvPr id="75823" name="Line 47"/>
                <p:cNvSpPr>
                  <a:spLocks noChangeShapeType="1"/>
                </p:cNvSpPr>
                <p:nvPr/>
              </p:nvSpPr>
              <p:spPr bwMode="auto">
                <a:xfrm flipH="1">
                  <a:off x="795" y="1511"/>
                  <a:ext cx="1533" cy="159"/>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24" name="Line 48"/>
                <p:cNvSpPr>
                  <a:spLocks noChangeShapeType="1"/>
                </p:cNvSpPr>
                <p:nvPr/>
              </p:nvSpPr>
              <p:spPr bwMode="auto">
                <a:xfrm flipV="1">
                  <a:off x="1197" y="1560"/>
                  <a:ext cx="637" cy="72"/>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5825" name="Oval 49"/>
              <p:cNvSpPr>
                <a:spLocks noChangeArrowheads="1"/>
              </p:cNvSpPr>
              <p:nvPr/>
            </p:nvSpPr>
            <p:spPr bwMode="auto">
              <a:xfrm>
                <a:off x="4565" y="1432"/>
                <a:ext cx="28" cy="19"/>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26" name="Oval 50"/>
              <p:cNvSpPr>
                <a:spLocks noChangeArrowheads="1"/>
              </p:cNvSpPr>
              <p:nvPr/>
            </p:nvSpPr>
            <p:spPr bwMode="auto">
              <a:xfrm>
                <a:off x="4565" y="1458"/>
                <a:ext cx="28" cy="19"/>
              </a:xfrm>
              <a:prstGeom prst="ellipse">
                <a:avLst/>
              </a:prstGeom>
              <a:gradFill rotWithShape="1">
                <a:gsLst>
                  <a:gs pos="0">
                    <a:srgbClr val="D60000"/>
                  </a:gs>
                  <a:gs pos="100000">
                    <a:schemeClr val="bg1">
                      <a:alpha val="0"/>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75827" name="Group 51"/>
              <p:cNvGrpSpPr>
                <a:grpSpLocks/>
              </p:cNvGrpSpPr>
              <p:nvPr/>
            </p:nvGrpSpPr>
            <p:grpSpPr bwMode="auto">
              <a:xfrm>
                <a:off x="3827" y="1410"/>
                <a:ext cx="750" cy="0"/>
                <a:chOff x="2491" y="1525"/>
                <a:chExt cx="1533" cy="0"/>
              </a:xfrm>
            </p:grpSpPr>
            <p:sp>
              <p:nvSpPr>
                <p:cNvPr id="75828" name="Line 52"/>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29" name="Line 53"/>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5830" name="Group 54"/>
              <p:cNvGrpSpPr>
                <a:grpSpLocks/>
              </p:cNvGrpSpPr>
              <p:nvPr/>
            </p:nvGrpSpPr>
            <p:grpSpPr bwMode="auto">
              <a:xfrm>
                <a:off x="3829" y="1440"/>
                <a:ext cx="750" cy="0"/>
                <a:chOff x="2491" y="1525"/>
                <a:chExt cx="1533" cy="0"/>
              </a:xfrm>
            </p:grpSpPr>
            <p:sp>
              <p:nvSpPr>
                <p:cNvPr id="75831" name="Line 55"/>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32" name="Line 56"/>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5833" name="Group 57"/>
              <p:cNvGrpSpPr>
                <a:grpSpLocks/>
              </p:cNvGrpSpPr>
              <p:nvPr/>
            </p:nvGrpSpPr>
            <p:grpSpPr bwMode="auto">
              <a:xfrm>
                <a:off x="3831" y="1469"/>
                <a:ext cx="749" cy="0"/>
                <a:chOff x="2491" y="1525"/>
                <a:chExt cx="1533" cy="0"/>
              </a:xfrm>
            </p:grpSpPr>
            <p:sp>
              <p:nvSpPr>
                <p:cNvPr id="75834" name="Line 58"/>
                <p:cNvSpPr>
                  <a:spLocks noChangeShapeType="1"/>
                </p:cNvSpPr>
                <p:nvPr/>
              </p:nvSpPr>
              <p:spPr bwMode="auto">
                <a:xfrm flipH="1">
                  <a:off x="2491" y="1525"/>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35" name="Line 59"/>
                <p:cNvSpPr>
                  <a:spLocks noChangeShapeType="1"/>
                </p:cNvSpPr>
                <p:nvPr/>
              </p:nvSpPr>
              <p:spPr bwMode="auto">
                <a:xfrm>
                  <a:off x="3072" y="1525"/>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5836" name="Group 60"/>
              <p:cNvGrpSpPr>
                <a:grpSpLocks/>
              </p:cNvGrpSpPr>
              <p:nvPr/>
            </p:nvGrpSpPr>
            <p:grpSpPr bwMode="auto">
              <a:xfrm>
                <a:off x="2990" y="1420"/>
                <a:ext cx="757" cy="49"/>
                <a:chOff x="795" y="1502"/>
                <a:chExt cx="1533" cy="168"/>
              </a:xfrm>
            </p:grpSpPr>
            <p:sp>
              <p:nvSpPr>
                <p:cNvPr id="75837" name="Line 61"/>
                <p:cNvSpPr>
                  <a:spLocks noChangeShapeType="1"/>
                </p:cNvSpPr>
                <p:nvPr/>
              </p:nvSpPr>
              <p:spPr bwMode="auto">
                <a:xfrm flipH="1" flipV="1">
                  <a:off x="795" y="1502"/>
                  <a:ext cx="1533" cy="168"/>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38" name="Line 62"/>
                <p:cNvSpPr>
                  <a:spLocks noChangeShapeType="1"/>
                </p:cNvSpPr>
                <p:nvPr/>
              </p:nvSpPr>
              <p:spPr bwMode="auto">
                <a:xfrm>
                  <a:off x="1197" y="1541"/>
                  <a:ext cx="637" cy="82"/>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5839" name="Group 63"/>
              <p:cNvGrpSpPr>
                <a:grpSpLocks/>
              </p:cNvGrpSpPr>
              <p:nvPr/>
            </p:nvGrpSpPr>
            <p:grpSpPr bwMode="auto">
              <a:xfrm>
                <a:off x="2990" y="1446"/>
                <a:ext cx="750" cy="0"/>
                <a:chOff x="776" y="1587"/>
                <a:chExt cx="1533" cy="1"/>
              </a:xfrm>
            </p:grpSpPr>
            <p:sp>
              <p:nvSpPr>
                <p:cNvPr id="75840" name="Line 64"/>
                <p:cNvSpPr>
                  <a:spLocks noChangeShapeType="1"/>
                </p:cNvSpPr>
                <p:nvPr/>
              </p:nvSpPr>
              <p:spPr bwMode="auto">
                <a:xfrm flipH="1">
                  <a:off x="776" y="1587"/>
                  <a:ext cx="1533" cy="0"/>
                </a:xfrm>
                <a:prstGeom prst="line">
                  <a:avLst/>
                </a:prstGeom>
                <a:noFill/>
                <a:ln w="12700">
                  <a:solidFill>
                    <a:srgbClr val="D60000"/>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41" name="Line 65"/>
                <p:cNvSpPr>
                  <a:spLocks noChangeShapeType="1"/>
                </p:cNvSpPr>
                <p:nvPr/>
              </p:nvSpPr>
              <p:spPr bwMode="auto">
                <a:xfrm>
                  <a:off x="1197" y="1588"/>
                  <a:ext cx="637" cy="0"/>
                </a:xfrm>
                <a:prstGeom prst="line">
                  <a:avLst/>
                </a:prstGeom>
                <a:noFill/>
                <a:ln w="12700">
                  <a:solidFill>
                    <a:srgbClr val="D6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5842" name="Freeform 66"/>
              <p:cNvSpPr>
                <a:spLocks/>
              </p:cNvSpPr>
              <p:nvPr/>
            </p:nvSpPr>
            <p:spPr bwMode="auto">
              <a:xfrm>
                <a:off x="4986" y="1458"/>
                <a:ext cx="433" cy="104"/>
              </a:xfrm>
              <a:custGeom>
                <a:avLst/>
                <a:gdLst>
                  <a:gd name="T0" fmla="*/ 0 w 884"/>
                  <a:gd name="T1" fmla="*/ 31 h 326"/>
                  <a:gd name="T2" fmla="*/ 401 w 884"/>
                  <a:gd name="T3" fmla="*/ 20 h 326"/>
                  <a:gd name="T4" fmla="*/ 620 w 884"/>
                  <a:gd name="T5" fmla="*/ 152 h 326"/>
                  <a:gd name="T6" fmla="*/ 692 w 884"/>
                  <a:gd name="T7" fmla="*/ 137 h 326"/>
                  <a:gd name="T8" fmla="*/ 884 w 884"/>
                  <a:gd name="T9" fmla="*/ 326 h 326"/>
                </a:gdLst>
                <a:ahLst/>
                <a:cxnLst>
                  <a:cxn ang="0">
                    <a:pos x="T0" y="T1"/>
                  </a:cxn>
                  <a:cxn ang="0">
                    <a:pos x="T2" y="T3"/>
                  </a:cxn>
                  <a:cxn ang="0">
                    <a:pos x="T4" y="T5"/>
                  </a:cxn>
                  <a:cxn ang="0">
                    <a:pos x="T6" y="T7"/>
                  </a:cxn>
                  <a:cxn ang="0">
                    <a:pos x="T8" y="T9"/>
                  </a:cxn>
                </a:cxnLst>
                <a:rect l="0" t="0" r="r" b="b"/>
                <a:pathLst>
                  <a:path w="884" h="326">
                    <a:moveTo>
                      <a:pt x="0" y="31"/>
                    </a:moveTo>
                    <a:cubicBezTo>
                      <a:pt x="67" y="29"/>
                      <a:pt x="298" y="0"/>
                      <a:pt x="401" y="20"/>
                    </a:cubicBezTo>
                    <a:cubicBezTo>
                      <a:pt x="504" y="40"/>
                      <a:pt x="572" y="132"/>
                      <a:pt x="620" y="152"/>
                    </a:cubicBezTo>
                    <a:cubicBezTo>
                      <a:pt x="668" y="172"/>
                      <a:pt x="648" y="108"/>
                      <a:pt x="692" y="137"/>
                    </a:cubicBezTo>
                    <a:cubicBezTo>
                      <a:pt x="736" y="166"/>
                      <a:pt x="844" y="287"/>
                      <a:pt x="884" y="326"/>
                    </a:cubicBezTo>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43" name="Freeform 67"/>
              <p:cNvSpPr>
                <a:spLocks/>
              </p:cNvSpPr>
              <p:nvPr/>
            </p:nvSpPr>
            <p:spPr bwMode="auto">
              <a:xfrm>
                <a:off x="4982" y="1420"/>
                <a:ext cx="444" cy="108"/>
              </a:xfrm>
              <a:custGeom>
                <a:avLst/>
                <a:gdLst>
                  <a:gd name="T0" fmla="*/ 0 w 907"/>
                  <a:gd name="T1" fmla="*/ 67 h 339"/>
                  <a:gd name="T2" fmla="*/ 337 w 907"/>
                  <a:gd name="T3" fmla="*/ 3 h 339"/>
                  <a:gd name="T4" fmla="*/ 589 w 907"/>
                  <a:gd name="T5" fmla="*/ 83 h 339"/>
                  <a:gd name="T6" fmla="*/ 628 w 907"/>
                  <a:gd name="T7" fmla="*/ 83 h 339"/>
                  <a:gd name="T8" fmla="*/ 733 w 907"/>
                  <a:gd name="T9" fmla="*/ 98 h 339"/>
                  <a:gd name="T10" fmla="*/ 907 w 907"/>
                  <a:gd name="T11" fmla="*/ 339 h 339"/>
                </a:gdLst>
                <a:ahLst/>
                <a:cxnLst>
                  <a:cxn ang="0">
                    <a:pos x="T0" y="T1"/>
                  </a:cxn>
                  <a:cxn ang="0">
                    <a:pos x="T2" y="T3"/>
                  </a:cxn>
                  <a:cxn ang="0">
                    <a:pos x="T4" y="T5"/>
                  </a:cxn>
                  <a:cxn ang="0">
                    <a:pos x="T6" y="T7"/>
                  </a:cxn>
                  <a:cxn ang="0">
                    <a:pos x="T8" y="T9"/>
                  </a:cxn>
                  <a:cxn ang="0">
                    <a:pos x="T10" y="T11"/>
                  </a:cxn>
                </a:cxnLst>
                <a:rect l="0" t="0" r="r" b="b"/>
                <a:pathLst>
                  <a:path w="907" h="339">
                    <a:moveTo>
                      <a:pt x="0" y="67"/>
                    </a:moveTo>
                    <a:cubicBezTo>
                      <a:pt x="56" y="56"/>
                      <a:pt x="239" y="0"/>
                      <a:pt x="337" y="3"/>
                    </a:cubicBezTo>
                    <a:cubicBezTo>
                      <a:pt x="435" y="6"/>
                      <a:pt x="541" y="70"/>
                      <a:pt x="589" y="83"/>
                    </a:cubicBezTo>
                    <a:cubicBezTo>
                      <a:pt x="637" y="96"/>
                      <a:pt x="604" y="80"/>
                      <a:pt x="628" y="83"/>
                    </a:cubicBezTo>
                    <a:cubicBezTo>
                      <a:pt x="652" y="86"/>
                      <a:pt x="687" y="55"/>
                      <a:pt x="733" y="98"/>
                    </a:cubicBezTo>
                    <a:cubicBezTo>
                      <a:pt x="779" y="141"/>
                      <a:pt x="871" y="289"/>
                      <a:pt x="907" y="339"/>
                    </a:cubicBezTo>
                  </a:path>
                </a:pathLst>
              </a:custGeom>
              <a:noFill/>
              <a:ln w="9525">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44" name="Freeform 68"/>
              <p:cNvSpPr>
                <a:spLocks/>
              </p:cNvSpPr>
              <p:nvPr/>
            </p:nvSpPr>
            <p:spPr bwMode="auto">
              <a:xfrm>
                <a:off x="4732" y="1360"/>
                <a:ext cx="151" cy="29"/>
              </a:xfrm>
              <a:custGeom>
                <a:avLst/>
                <a:gdLst>
                  <a:gd name="T0" fmla="*/ 0 w 159"/>
                  <a:gd name="T1" fmla="*/ 0 h 68"/>
                  <a:gd name="T2" fmla="*/ 101 w 159"/>
                  <a:gd name="T3" fmla="*/ 11 h 68"/>
                  <a:gd name="T4" fmla="*/ 159 w 159"/>
                  <a:gd name="T5" fmla="*/ 68 h 68"/>
                </a:gdLst>
                <a:ahLst/>
                <a:cxnLst>
                  <a:cxn ang="0">
                    <a:pos x="T0" y="T1"/>
                  </a:cxn>
                  <a:cxn ang="0">
                    <a:pos x="T2" y="T3"/>
                  </a:cxn>
                  <a:cxn ang="0">
                    <a:pos x="T4" y="T5"/>
                  </a:cxn>
                </a:cxnLst>
                <a:rect l="0" t="0" r="r" b="b"/>
                <a:pathLst>
                  <a:path w="159" h="68">
                    <a:moveTo>
                      <a:pt x="0" y="0"/>
                    </a:moveTo>
                    <a:cubicBezTo>
                      <a:pt x="17" y="2"/>
                      <a:pt x="74" y="0"/>
                      <a:pt x="101" y="11"/>
                    </a:cubicBezTo>
                    <a:cubicBezTo>
                      <a:pt x="128" y="22"/>
                      <a:pt x="147" y="56"/>
                      <a:pt x="159" y="68"/>
                    </a:cubicBezTo>
                  </a:path>
                </a:pathLst>
              </a:custGeom>
              <a:noFill/>
              <a:ln w="12700" cmpd="sng">
                <a:solidFill>
                  <a:srgbClr val="C0C0C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45" name="Rectangle 69"/>
              <p:cNvSpPr>
                <a:spLocks noChangeArrowheads="1"/>
              </p:cNvSpPr>
              <p:nvPr/>
            </p:nvSpPr>
            <p:spPr bwMode="auto">
              <a:xfrm>
                <a:off x="4689" y="1363"/>
                <a:ext cx="22" cy="33"/>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846" name="Rectangle 70"/>
              <p:cNvSpPr>
                <a:spLocks noChangeArrowheads="1"/>
              </p:cNvSpPr>
              <p:nvPr/>
            </p:nvSpPr>
            <p:spPr bwMode="auto">
              <a:xfrm>
                <a:off x="4765" y="1444"/>
                <a:ext cx="62" cy="84"/>
              </a:xfrm>
              <a:prstGeom prst="rect">
                <a:avLst/>
              </a:prstGeom>
              <a:solidFill>
                <a:srgbClr val="777777"/>
              </a:solidFill>
              <a:ln w="9525">
                <a:miter lim="800000"/>
                <a:headEnd/>
                <a:tailEnd/>
              </a:ln>
              <a:effectLst/>
              <a:scene3d>
                <a:camera prst="legacyObliqueTopLeft">
                  <a:rot lat="0" lon="20699999" rev="0"/>
                </a:camera>
                <a:lightRig rig="legacyFlat3" dir="b"/>
              </a:scene3d>
              <a:sp3d extrusionH="36500" prstMaterial="legacyMatte">
                <a:bevelT w="13500" h="13500" prst="angle"/>
                <a:bevelB w="13500" h="13500" prst="angle"/>
                <a:extrusionClr>
                  <a:srgbClr val="777777"/>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5847" name="Oval 71"/>
              <p:cNvSpPr>
                <a:spLocks noChangeArrowheads="1"/>
              </p:cNvSpPr>
              <p:nvPr/>
            </p:nvSpPr>
            <p:spPr bwMode="auto">
              <a:xfrm>
                <a:off x="4771" y="1452"/>
                <a:ext cx="42" cy="27"/>
              </a:xfrm>
              <a:prstGeom prst="ellipse">
                <a:avLst/>
              </a:prstGeom>
              <a:gradFill rotWithShape="1">
                <a:gsLst>
                  <a:gs pos="0">
                    <a:srgbClr val="FFFF00"/>
                  </a:gs>
                  <a:gs pos="100000">
                    <a:srgbClr val="C0C0C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75872" name="Line 96"/>
          <p:cNvSpPr>
            <a:spLocks noChangeShapeType="1"/>
          </p:cNvSpPr>
          <p:nvPr/>
        </p:nvSpPr>
        <p:spPr bwMode="auto">
          <a:xfrm flipV="1">
            <a:off x="4895850" y="4546600"/>
            <a:ext cx="3627438"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74" name="Line 98"/>
          <p:cNvSpPr>
            <a:spLocks noChangeShapeType="1"/>
          </p:cNvSpPr>
          <p:nvPr/>
        </p:nvSpPr>
        <p:spPr bwMode="auto">
          <a:xfrm>
            <a:off x="6800850" y="4546600"/>
            <a:ext cx="1177925" cy="0"/>
          </a:xfrm>
          <a:prstGeom prst="line">
            <a:avLst/>
          </a:prstGeom>
          <a:noFill/>
          <a:ln w="2857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67" name="Line 91"/>
          <p:cNvSpPr>
            <a:spLocks noChangeShapeType="1"/>
          </p:cNvSpPr>
          <p:nvPr/>
        </p:nvSpPr>
        <p:spPr bwMode="auto">
          <a:xfrm>
            <a:off x="6691313" y="4216400"/>
            <a:ext cx="1812925" cy="820738"/>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68" name="Line 92"/>
          <p:cNvSpPr>
            <a:spLocks noChangeShapeType="1"/>
          </p:cNvSpPr>
          <p:nvPr/>
        </p:nvSpPr>
        <p:spPr bwMode="auto">
          <a:xfrm flipV="1">
            <a:off x="6691313" y="4119563"/>
            <a:ext cx="1812925" cy="723900"/>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69" name="Line 93"/>
          <p:cNvSpPr>
            <a:spLocks noChangeShapeType="1"/>
          </p:cNvSpPr>
          <p:nvPr/>
        </p:nvSpPr>
        <p:spPr bwMode="auto">
          <a:xfrm flipH="1">
            <a:off x="6691313" y="3962400"/>
            <a:ext cx="0" cy="1206500"/>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70" name="Text Box 94"/>
          <p:cNvSpPr txBox="1">
            <a:spLocks noChangeArrowheads="1"/>
          </p:cNvSpPr>
          <p:nvPr/>
        </p:nvSpPr>
        <p:spPr bwMode="auto">
          <a:xfrm>
            <a:off x="6362700" y="4457700"/>
            <a:ext cx="409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75871" name="Rectangle 95"/>
          <p:cNvSpPr>
            <a:spLocks noChangeArrowheads="1"/>
          </p:cNvSpPr>
          <p:nvPr/>
        </p:nvSpPr>
        <p:spPr bwMode="auto">
          <a:xfrm>
            <a:off x="8488363" y="4397375"/>
            <a:ext cx="407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75873" name="Text Box 97"/>
          <p:cNvSpPr txBox="1">
            <a:spLocks noChangeArrowheads="1"/>
          </p:cNvSpPr>
          <p:nvPr/>
        </p:nvSpPr>
        <p:spPr bwMode="auto">
          <a:xfrm>
            <a:off x="7302500" y="4572000"/>
            <a:ext cx="500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FF0000"/>
                </a:solidFill>
                <a:latin typeface="Times New Roman" pitchFamily="18" charset="0"/>
              </a:rPr>
              <a:t>F</a:t>
            </a:r>
          </a:p>
        </p:txBody>
      </p:sp>
      <p:sp>
        <p:nvSpPr>
          <p:cNvPr id="75876" name="Line 100"/>
          <p:cNvSpPr>
            <a:spLocks noChangeShapeType="1"/>
          </p:cNvSpPr>
          <p:nvPr/>
        </p:nvSpPr>
        <p:spPr bwMode="auto">
          <a:xfrm>
            <a:off x="4876800" y="4546600"/>
            <a:ext cx="3627438"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77" name="Line 101"/>
          <p:cNvSpPr>
            <a:spLocks noChangeShapeType="1"/>
          </p:cNvSpPr>
          <p:nvPr/>
        </p:nvSpPr>
        <p:spPr bwMode="auto">
          <a:xfrm>
            <a:off x="5103813" y="4546600"/>
            <a:ext cx="1087437" cy="0"/>
          </a:xfrm>
          <a:prstGeom prst="line">
            <a:avLst/>
          </a:prstGeom>
          <a:noFill/>
          <a:ln w="28575">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78" name="Line 102"/>
          <p:cNvSpPr>
            <a:spLocks noChangeShapeType="1"/>
          </p:cNvSpPr>
          <p:nvPr/>
        </p:nvSpPr>
        <p:spPr bwMode="auto">
          <a:xfrm flipH="1">
            <a:off x="4876800" y="4213225"/>
            <a:ext cx="1814513" cy="0"/>
          </a:xfrm>
          <a:prstGeom prst="line">
            <a:avLst/>
          </a:prstGeom>
          <a:noFill/>
          <a:ln w="2857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79" name="Line 103"/>
          <p:cNvSpPr>
            <a:spLocks noChangeShapeType="1"/>
          </p:cNvSpPr>
          <p:nvPr/>
        </p:nvSpPr>
        <p:spPr bwMode="auto">
          <a:xfrm>
            <a:off x="4922838" y="4213225"/>
            <a:ext cx="1268412" cy="0"/>
          </a:xfrm>
          <a:prstGeom prst="line">
            <a:avLst/>
          </a:prstGeom>
          <a:noFill/>
          <a:ln w="28575">
            <a:solidFill>
              <a:schemeClr val="fo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80" name="Line 104"/>
          <p:cNvSpPr>
            <a:spLocks noChangeShapeType="1"/>
          </p:cNvSpPr>
          <p:nvPr/>
        </p:nvSpPr>
        <p:spPr bwMode="auto">
          <a:xfrm flipH="1">
            <a:off x="4876800" y="4830763"/>
            <a:ext cx="1814513"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81" name="Line 105"/>
          <p:cNvSpPr>
            <a:spLocks noChangeShapeType="1"/>
          </p:cNvSpPr>
          <p:nvPr/>
        </p:nvSpPr>
        <p:spPr bwMode="auto">
          <a:xfrm>
            <a:off x="4876800" y="4830763"/>
            <a:ext cx="1314450"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82" name="Line 106"/>
          <p:cNvSpPr>
            <a:spLocks noChangeShapeType="1"/>
          </p:cNvSpPr>
          <p:nvPr/>
        </p:nvSpPr>
        <p:spPr bwMode="auto">
          <a:xfrm>
            <a:off x="6691313" y="4216400"/>
            <a:ext cx="1116012" cy="503238"/>
          </a:xfrm>
          <a:prstGeom prst="line">
            <a:avLst/>
          </a:prstGeom>
          <a:noFill/>
          <a:ln w="28575">
            <a:solidFill>
              <a:schemeClr val="fo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83" name="Line 107"/>
          <p:cNvSpPr>
            <a:spLocks noChangeShapeType="1"/>
          </p:cNvSpPr>
          <p:nvPr/>
        </p:nvSpPr>
        <p:spPr bwMode="auto">
          <a:xfrm flipV="1">
            <a:off x="6691313" y="4360863"/>
            <a:ext cx="1223962" cy="48260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85" name="Text Box 109"/>
          <p:cNvSpPr txBox="1">
            <a:spLocks noChangeArrowheads="1"/>
          </p:cNvSpPr>
          <p:nvPr/>
        </p:nvSpPr>
        <p:spPr bwMode="auto">
          <a:xfrm>
            <a:off x="4624388" y="566738"/>
            <a:ext cx="4519612"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200" b="1" u="sng" dirty="0">
                <a:solidFill>
                  <a:srgbClr val="FF0000"/>
                </a:solidFill>
                <a:latin typeface="Times New Roman" pitchFamily="18" charset="0"/>
                <a:cs typeface="Times New Roman" pitchFamily="18" charset="0"/>
              </a:rPr>
              <a:t>C5</a:t>
            </a:r>
            <a:r>
              <a:rPr lang="en-US" sz="2200" b="1" dirty="0">
                <a:solidFill>
                  <a:schemeClr val="hlink"/>
                </a:solidFill>
                <a:latin typeface="Times New Roman" pitchFamily="18" charset="0"/>
                <a:cs typeface="Times New Roman" pitchFamily="18" charset="0"/>
              </a:rPr>
              <a:t>: Quan sát </a:t>
            </a:r>
            <a:r>
              <a:rPr lang="en-US" sz="2200" b="1" dirty="0" smtClean="0">
                <a:solidFill>
                  <a:schemeClr val="hlink"/>
                </a:solidFill>
                <a:latin typeface="Times New Roman" pitchFamily="18" charset="0"/>
                <a:cs typeface="Times New Roman" pitchFamily="18" charset="0"/>
              </a:rPr>
              <a:t>lại </a:t>
            </a:r>
            <a:r>
              <a:rPr lang="en-US" sz="2200" b="1" dirty="0">
                <a:solidFill>
                  <a:schemeClr val="hlink"/>
                </a:solidFill>
                <a:latin typeface="Times New Roman" pitchFamily="18" charset="0"/>
                <a:cs typeface="Times New Roman" pitchFamily="18" charset="0"/>
              </a:rPr>
              <a:t>thí nghiệm và cho biết điểm hội tụ F của chùm tia ló nằm trên chứa tia tới nào? Hãy biểu diễn chùm tia tới và chùm tia ló trong thí nghiệm này.</a:t>
            </a:r>
          </a:p>
        </p:txBody>
      </p:sp>
      <p:sp>
        <p:nvSpPr>
          <p:cNvPr id="5" name="TextBox 4"/>
          <p:cNvSpPr txBox="1">
            <a:spLocks noChangeArrowheads="1"/>
          </p:cNvSpPr>
          <p:nvPr/>
        </p:nvSpPr>
        <p:spPr bwMode="auto">
          <a:xfrm>
            <a:off x="0" y="0"/>
            <a:ext cx="9144000" cy="466725"/>
          </a:xfrm>
          <a:prstGeom prst="rect">
            <a:avLst/>
          </a:prstGeom>
          <a:solidFill>
            <a:srgbClr val="03C6ED"/>
          </a:solidFill>
          <a:ln w="9525" algn="ctr">
            <a:solidFill>
              <a:srgbClr val="03C6ED"/>
            </a:solidFill>
            <a:miter lim="800000"/>
            <a:headEnd/>
            <a:tailEnd/>
          </a:ln>
          <a:effectLst>
            <a:outerShdw blurRad="40000" dist="20000" dir="5400000" rotWithShape="0">
              <a:srgbClr val="000000">
                <a:alpha val="37999"/>
              </a:srgbClr>
            </a:outerShdw>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a:solidFill>
                  <a:srgbClr val="FF0000"/>
                </a:solidFill>
                <a:latin typeface=".VnTimeH" pitchFamily="34" charset="0"/>
              </a:rPr>
              <a:t>BÀI 42: thÊu kÝnh héi tô</a:t>
            </a:r>
          </a:p>
        </p:txBody>
      </p:sp>
      <p:sp>
        <p:nvSpPr>
          <p:cNvPr id="75891" name="Text Box 115"/>
          <p:cNvSpPr txBox="1">
            <a:spLocks noChangeArrowheads="1"/>
          </p:cNvSpPr>
          <p:nvPr/>
        </p:nvSpPr>
        <p:spPr bwMode="auto">
          <a:xfrm>
            <a:off x="6868347" y="5640388"/>
            <a:ext cx="1371600" cy="40011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000" b="1" dirty="0">
                <a:solidFill>
                  <a:srgbClr val="FF0000"/>
                </a:solidFill>
                <a:latin typeface="Times New Roman" pitchFamily="18" charset="0"/>
                <a:cs typeface="Times New Roman" pitchFamily="18" charset="0"/>
              </a:rPr>
              <a:t>Tiêu điểm</a:t>
            </a:r>
          </a:p>
        </p:txBody>
      </p:sp>
      <p:sp>
        <p:nvSpPr>
          <p:cNvPr id="75894" name="Line 118"/>
          <p:cNvSpPr>
            <a:spLocks noChangeShapeType="1"/>
          </p:cNvSpPr>
          <p:nvPr/>
        </p:nvSpPr>
        <p:spPr bwMode="auto">
          <a:xfrm flipV="1">
            <a:off x="7467600" y="4953000"/>
            <a:ext cx="0" cy="4572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5905" name="Group 129"/>
          <p:cNvGrpSpPr>
            <a:grpSpLocks/>
          </p:cNvGrpSpPr>
          <p:nvPr/>
        </p:nvGrpSpPr>
        <p:grpSpPr bwMode="auto">
          <a:xfrm>
            <a:off x="66492" y="1839118"/>
            <a:ext cx="4114800" cy="1655763"/>
            <a:chOff x="96" y="2208"/>
            <a:chExt cx="2592" cy="1043"/>
          </a:xfrm>
        </p:grpSpPr>
        <p:grpSp>
          <p:nvGrpSpPr>
            <p:cNvPr id="75898" name="Group 122"/>
            <p:cNvGrpSpPr>
              <a:grpSpLocks/>
            </p:cNvGrpSpPr>
            <p:nvPr/>
          </p:nvGrpSpPr>
          <p:grpSpPr bwMode="auto">
            <a:xfrm>
              <a:off x="288" y="2208"/>
              <a:ext cx="2400" cy="528"/>
              <a:chOff x="192" y="2320"/>
              <a:chExt cx="2400" cy="528"/>
            </a:xfrm>
          </p:grpSpPr>
          <p:sp>
            <p:nvSpPr>
              <p:cNvPr id="75899" name="Line 123"/>
              <p:cNvSpPr>
                <a:spLocks noChangeShapeType="1"/>
              </p:cNvSpPr>
              <p:nvPr/>
            </p:nvSpPr>
            <p:spPr bwMode="auto">
              <a:xfrm>
                <a:off x="240" y="2576"/>
                <a:ext cx="2352"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00" name="Line 124"/>
              <p:cNvSpPr>
                <a:spLocks noChangeShapeType="1"/>
              </p:cNvSpPr>
              <p:nvPr/>
            </p:nvSpPr>
            <p:spPr bwMode="auto">
              <a:xfrm>
                <a:off x="1392" y="2320"/>
                <a:ext cx="0" cy="528"/>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01" name="Text Box 125"/>
              <p:cNvSpPr txBox="1">
                <a:spLocks noChangeArrowheads="1"/>
              </p:cNvSpPr>
              <p:nvPr/>
            </p:nvSpPr>
            <p:spPr bwMode="auto">
              <a:xfrm>
                <a:off x="192" y="2568"/>
                <a:ext cx="3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rgbClr val="FF0000"/>
                    </a:solidFill>
                    <a:latin typeface="Wingdings 3" pitchFamily="18" charset="2"/>
                  </a:rPr>
                  <a:t>r</a:t>
                </a:r>
                <a:r>
                  <a:rPr lang="en-US" sz="1600" b="1" dirty="0">
                    <a:solidFill>
                      <a:srgbClr val="FF0000"/>
                    </a:solidFill>
                  </a:rPr>
                  <a:t> </a:t>
                </a:r>
              </a:p>
            </p:txBody>
          </p:sp>
        </p:grpSp>
        <p:sp>
          <p:nvSpPr>
            <p:cNvPr id="75902" name="Text Box 126"/>
            <p:cNvSpPr txBox="1">
              <a:spLocks noChangeArrowheads="1"/>
            </p:cNvSpPr>
            <p:nvPr/>
          </p:nvSpPr>
          <p:spPr bwMode="auto">
            <a:xfrm>
              <a:off x="1456" y="2432"/>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O</a:t>
              </a:r>
            </a:p>
          </p:txBody>
        </p:sp>
        <p:sp>
          <p:nvSpPr>
            <p:cNvPr id="75903" name="Text Box 127"/>
            <p:cNvSpPr txBox="1">
              <a:spLocks noChangeArrowheads="1"/>
            </p:cNvSpPr>
            <p:nvPr/>
          </p:nvSpPr>
          <p:spPr bwMode="auto">
            <a:xfrm>
              <a:off x="96" y="2728"/>
              <a:ext cx="2496"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400" b="1" dirty="0" smtClean="0">
                  <a:solidFill>
                    <a:schemeClr val="hlink"/>
                  </a:solidFill>
                  <a:latin typeface="Times New Roman" pitchFamily="18" charset="0"/>
                  <a:cs typeface="Times New Roman" pitchFamily="18" charset="0"/>
                </a:rPr>
                <a:t>(  ) </a:t>
              </a:r>
              <a:r>
                <a:rPr lang="en-US" sz="2400" b="1" dirty="0">
                  <a:solidFill>
                    <a:schemeClr val="hlink"/>
                  </a:solidFill>
                  <a:latin typeface="Times New Roman" pitchFamily="18" charset="0"/>
                  <a:cs typeface="Times New Roman" pitchFamily="18" charset="0"/>
                </a:rPr>
                <a:t>gọi là trục chính của thấu kính</a:t>
              </a:r>
              <a:r>
                <a:rPr lang="en-US" sz="1600" b="1" dirty="0">
                  <a:solidFill>
                    <a:schemeClr val="hlink"/>
                  </a:solidFill>
                </a:rPr>
                <a:t>.</a:t>
              </a:r>
            </a:p>
          </p:txBody>
        </p:sp>
      </p:grpSp>
      <p:sp>
        <p:nvSpPr>
          <p:cNvPr id="75904" name="Text Box 128"/>
          <p:cNvSpPr txBox="1">
            <a:spLocks noChangeArrowheads="1"/>
          </p:cNvSpPr>
          <p:nvPr/>
        </p:nvSpPr>
        <p:spPr bwMode="auto">
          <a:xfrm>
            <a:off x="66492" y="3897143"/>
            <a:ext cx="4241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dirty="0">
                <a:solidFill>
                  <a:schemeClr val="hlink"/>
                </a:solidFill>
                <a:latin typeface="Times New Roman" pitchFamily="18" charset="0"/>
                <a:cs typeface="Times New Roman" pitchFamily="18" charset="0"/>
              </a:rPr>
              <a:t>Điểm O gọi là quang tâm của thấu kính</a:t>
            </a:r>
            <a:r>
              <a:rPr lang="en-US" sz="1600" b="1" dirty="0">
                <a:solidFill>
                  <a:schemeClr val="hlink"/>
                </a:solidFill>
              </a:rPr>
              <a:t>.</a:t>
            </a:r>
          </a:p>
        </p:txBody>
      </p:sp>
      <p:grpSp>
        <p:nvGrpSpPr>
          <p:cNvPr id="75906" name="Group 130"/>
          <p:cNvGrpSpPr>
            <a:grpSpLocks/>
          </p:cNvGrpSpPr>
          <p:nvPr/>
        </p:nvGrpSpPr>
        <p:grpSpPr bwMode="auto">
          <a:xfrm>
            <a:off x="469347" y="5071269"/>
            <a:ext cx="4019550" cy="1206500"/>
            <a:chOff x="3164" y="3448"/>
            <a:chExt cx="2532" cy="760"/>
          </a:xfrm>
        </p:grpSpPr>
        <p:sp>
          <p:nvSpPr>
            <p:cNvPr id="75907" name="Line 131"/>
            <p:cNvSpPr>
              <a:spLocks noChangeShapeType="1"/>
            </p:cNvSpPr>
            <p:nvPr/>
          </p:nvSpPr>
          <p:spPr bwMode="auto">
            <a:xfrm>
              <a:off x="4307" y="3608"/>
              <a:ext cx="1142" cy="517"/>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08" name="Line 132"/>
            <p:cNvSpPr>
              <a:spLocks noChangeShapeType="1"/>
            </p:cNvSpPr>
            <p:nvPr/>
          </p:nvSpPr>
          <p:spPr bwMode="auto">
            <a:xfrm flipV="1">
              <a:off x="4307" y="3547"/>
              <a:ext cx="1142" cy="456"/>
            </a:xfrm>
            <a:prstGeom prst="line">
              <a:avLst/>
            </a:prstGeom>
            <a:noFill/>
            <a:ln w="28575">
              <a:solidFill>
                <a:schemeClr val="hlink"/>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09" name="Line 133"/>
            <p:cNvSpPr>
              <a:spLocks noChangeShapeType="1"/>
            </p:cNvSpPr>
            <p:nvPr/>
          </p:nvSpPr>
          <p:spPr bwMode="auto">
            <a:xfrm flipH="1">
              <a:off x="4307" y="3448"/>
              <a:ext cx="0" cy="760"/>
            </a:xfrm>
            <a:prstGeom prst="line">
              <a:avLst/>
            </a:prstGeom>
            <a:noFill/>
            <a:ln w="28575">
              <a:solidFill>
                <a:srgbClr val="FF00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5910" name="Group 134"/>
            <p:cNvGrpSpPr>
              <a:grpSpLocks/>
            </p:cNvGrpSpPr>
            <p:nvPr/>
          </p:nvGrpSpPr>
          <p:grpSpPr bwMode="auto">
            <a:xfrm>
              <a:off x="3164" y="3606"/>
              <a:ext cx="2532" cy="457"/>
              <a:chOff x="3164" y="3614"/>
              <a:chExt cx="2532" cy="457"/>
            </a:xfrm>
          </p:grpSpPr>
          <p:sp>
            <p:nvSpPr>
              <p:cNvPr id="75911" name="Text Box 135"/>
              <p:cNvSpPr txBox="1">
                <a:spLocks noChangeArrowheads="1"/>
              </p:cNvSpPr>
              <p:nvPr/>
            </p:nvSpPr>
            <p:spPr bwMode="auto">
              <a:xfrm>
                <a:off x="4100" y="3768"/>
                <a:ext cx="2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O</a:t>
                </a:r>
              </a:p>
            </p:txBody>
          </p:sp>
          <p:sp>
            <p:nvSpPr>
              <p:cNvPr id="75912" name="Rectangle 136"/>
              <p:cNvSpPr>
                <a:spLocks noChangeArrowheads="1"/>
              </p:cNvSpPr>
              <p:nvPr/>
            </p:nvSpPr>
            <p:spPr bwMode="auto">
              <a:xfrm>
                <a:off x="5439" y="3730"/>
                <a:ext cx="257"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solidFill>
                      <a:srgbClr val="FF0000"/>
                    </a:solidFill>
                    <a:sym typeface="Wingdings 3" pitchFamily="18" charset="2"/>
                  </a:rPr>
                  <a:t></a:t>
                </a:r>
              </a:p>
            </p:txBody>
          </p:sp>
          <p:sp>
            <p:nvSpPr>
              <p:cNvPr id="75913" name="Text Box 137"/>
              <p:cNvSpPr txBox="1">
                <a:spLocks noChangeArrowheads="1"/>
              </p:cNvSpPr>
              <p:nvPr/>
            </p:nvSpPr>
            <p:spPr bwMode="auto">
              <a:xfrm>
                <a:off x="4734" y="3821"/>
                <a:ext cx="31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FF0000"/>
                    </a:solidFill>
                    <a:latin typeface="Times New Roman" pitchFamily="18" charset="0"/>
                  </a:rPr>
                  <a:t>F</a:t>
                </a:r>
              </a:p>
            </p:txBody>
          </p:sp>
          <p:grpSp>
            <p:nvGrpSpPr>
              <p:cNvPr id="75914" name="Group 138"/>
              <p:cNvGrpSpPr>
                <a:grpSpLocks/>
              </p:cNvGrpSpPr>
              <p:nvPr/>
            </p:nvGrpSpPr>
            <p:grpSpPr bwMode="auto">
              <a:xfrm>
                <a:off x="3164" y="3614"/>
                <a:ext cx="2285" cy="389"/>
                <a:chOff x="1200" y="1881"/>
                <a:chExt cx="3840" cy="615"/>
              </a:xfrm>
            </p:grpSpPr>
            <p:sp>
              <p:nvSpPr>
                <p:cNvPr id="75915" name="Line 139"/>
                <p:cNvSpPr>
                  <a:spLocks noChangeShapeType="1"/>
                </p:cNvSpPr>
                <p:nvPr/>
              </p:nvSpPr>
              <p:spPr bwMode="auto">
                <a:xfrm>
                  <a:off x="1200" y="2208"/>
                  <a:ext cx="3840"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16" name="Line 140"/>
                <p:cNvSpPr>
                  <a:spLocks noChangeShapeType="1"/>
                </p:cNvSpPr>
                <p:nvPr/>
              </p:nvSpPr>
              <p:spPr bwMode="auto">
                <a:xfrm>
                  <a:off x="1440" y="2208"/>
                  <a:ext cx="115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17" name="Line 141"/>
                <p:cNvSpPr>
                  <a:spLocks noChangeShapeType="1"/>
                </p:cNvSpPr>
                <p:nvPr/>
              </p:nvSpPr>
              <p:spPr bwMode="auto">
                <a:xfrm flipH="1">
                  <a:off x="1200" y="1881"/>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18" name="Line 142"/>
                <p:cNvSpPr>
                  <a:spLocks noChangeShapeType="1"/>
                </p:cNvSpPr>
                <p:nvPr/>
              </p:nvSpPr>
              <p:spPr bwMode="auto">
                <a:xfrm>
                  <a:off x="1248" y="1881"/>
                  <a:ext cx="1344"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19" name="Line 143"/>
                <p:cNvSpPr>
                  <a:spLocks noChangeShapeType="1"/>
                </p:cNvSpPr>
                <p:nvPr/>
              </p:nvSpPr>
              <p:spPr bwMode="auto">
                <a:xfrm flipH="1">
                  <a:off x="1200" y="2496"/>
                  <a:ext cx="1920"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20" name="Line 144"/>
                <p:cNvSpPr>
                  <a:spLocks noChangeShapeType="1"/>
                </p:cNvSpPr>
                <p:nvPr/>
              </p:nvSpPr>
              <p:spPr bwMode="auto">
                <a:xfrm>
                  <a:off x="1200" y="2496"/>
                  <a:ext cx="1392" cy="0"/>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75921" name="Line 145"/>
            <p:cNvSpPr>
              <a:spLocks noChangeShapeType="1"/>
            </p:cNvSpPr>
            <p:nvPr/>
          </p:nvSpPr>
          <p:spPr bwMode="auto">
            <a:xfrm>
              <a:off x="4307" y="3608"/>
              <a:ext cx="703" cy="317"/>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22" name="Line 146"/>
            <p:cNvSpPr>
              <a:spLocks noChangeShapeType="1"/>
            </p:cNvSpPr>
            <p:nvPr/>
          </p:nvSpPr>
          <p:spPr bwMode="auto">
            <a:xfrm flipV="1">
              <a:off x="4307" y="3699"/>
              <a:ext cx="771" cy="304"/>
            </a:xfrm>
            <a:prstGeom prst="line">
              <a:avLst/>
            </a:prstGeom>
            <a:noFill/>
            <a:ln w="28575">
              <a:solidFill>
                <a:schemeClr val="hlink"/>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5923" name="Text Box 147"/>
          <p:cNvSpPr txBox="1">
            <a:spLocks noChangeArrowheads="1"/>
          </p:cNvSpPr>
          <p:nvPr/>
        </p:nvSpPr>
        <p:spPr bwMode="auto">
          <a:xfrm>
            <a:off x="128903" y="6189231"/>
            <a:ext cx="44196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2200" b="1" dirty="0">
                <a:solidFill>
                  <a:schemeClr val="hlink"/>
                </a:solidFill>
                <a:latin typeface="Times New Roman" pitchFamily="18" charset="0"/>
                <a:cs typeface="Times New Roman" pitchFamily="18" charset="0"/>
              </a:rPr>
              <a:t>Điểm F gọi là tiêu điểm của thấu kính</a:t>
            </a:r>
            <a:r>
              <a:rPr lang="en-US" sz="1600" b="1" dirty="0">
                <a:solidFill>
                  <a:schemeClr val="hlink"/>
                </a:solidFill>
              </a:rPr>
              <a:t>. </a:t>
            </a:r>
          </a:p>
        </p:txBody>
      </p:sp>
      <p:sp>
        <p:nvSpPr>
          <p:cNvPr id="119" name="Text Box 125"/>
          <p:cNvSpPr txBox="1">
            <a:spLocks noChangeArrowheads="1"/>
          </p:cNvSpPr>
          <p:nvPr/>
        </p:nvSpPr>
        <p:spPr bwMode="auto">
          <a:xfrm>
            <a:off x="119129" y="2769742"/>
            <a:ext cx="5334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50000"/>
              </a:spcBef>
            </a:pPr>
            <a:r>
              <a:rPr lang="en-US" sz="1600" b="1" dirty="0">
                <a:solidFill>
                  <a:srgbClr val="FF0000"/>
                </a:solidFill>
                <a:latin typeface="Wingdings 3" pitchFamily="18" charset="2"/>
              </a:rPr>
              <a:t>r</a:t>
            </a:r>
            <a:r>
              <a:rPr lang="en-US" sz="1600" b="1" dirty="0">
                <a:solidFill>
                  <a:srgbClr val="FF0000"/>
                </a:solidFill>
              </a:rPr>
              <a:t> </a:t>
            </a:r>
          </a:p>
        </p:txBody>
      </p:sp>
    </p:spTree>
    <p:extLst>
      <p:ext uri="{BB962C8B-B14F-4D97-AF65-F5344CB8AC3E}">
        <p14:creationId xmlns:p14="http://schemas.microsoft.com/office/powerpoint/2010/main" val="209876080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5788"/>
                                        </p:tgtEl>
                                        <p:attrNameLst>
                                          <p:attrName>style.visibility</p:attrName>
                                        </p:attrNameLst>
                                      </p:cBhvr>
                                      <p:to>
                                        <p:strVal val="visible"/>
                                      </p:to>
                                    </p:set>
                                    <p:animEffect transition="in" filter="wipe(down)">
                                      <p:cBhvr>
                                        <p:cTn id="7" dur="500"/>
                                        <p:tgtEl>
                                          <p:spTgt spid="757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75789"/>
                                        </p:tgtEl>
                                        <p:attrNameLst>
                                          <p:attrName>style.visibility</p:attrName>
                                        </p:attrNameLst>
                                      </p:cBhvr>
                                      <p:to>
                                        <p:strVal val="visible"/>
                                      </p:to>
                                    </p:set>
                                    <p:anim calcmode="lin" valueType="num">
                                      <p:cBhvr additive="base">
                                        <p:cTn id="12" dur="500" fill="hold"/>
                                        <p:tgtEl>
                                          <p:spTgt spid="75789"/>
                                        </p:tgtEl>
                                        <p:attrNameLst>
                                          <p:attrName>ppt_x</p:attrName>
                                        </p:attrNameLst>
                                      </p:cBhvr>
                                      <p:tavLst>
                                        <p:tav tm="0">
                                          <p:val>
                                            <p:strVal val="#ppt_x"/>
                                          </p:val>
                                        </p:tav>
                                        <p:tav tm="100000">
                                          <p:val>
                                            <p:strVal val="#ppt_x"/>
                                          </p:val>
                                        </p:tav>
                                      </p:tavLst>
                                    </p:anim>
                                    <p:anim calcmode="lin" valueType="num">
                                      <p:cBhvr additive="base">
                                        <p:cTn id="13" dur="500" fill="hold"/>
                                        <p:tgtEl>
                                          <p:spTgt spid="7578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7" presetClass="entr" presetSubtype="0" fill="hold" grpId="0" nodeType="clickEffect">
                                  <p:stCondLst>
                                    <p:cond delay="0"/>
                                  </p:stCondLst>
                                  <p:iterate type="lt">
                                    <p:tmPct val="50000"/>
                                  </p:iterate>
                                  <p:childTnLst>
                                    <p:set>
                                      <p:cBhvr>
                                        <p:cTn id="17" dur="1" fill="hold">
                                          <p:stCondLst>
                                            <p:cond delay="0"/>
                                          </p:stCondLst>
                                        </p:cTn>
                                        <p:tgtEl>
                                          <p:spTgt spid="75885"/>
                                        </p:tgtEl>
                                        <p:attrNameLst>
                                          <p:attrName>style.visibility</p:attrName>
                                        </p:attrNameLst>
                                      </p:cBhvr>
                                      <p:to>
                                        <p:strVal val="visible"/>
                                      </p:to>
                                    </p:set>
                                    <p:anim calcmode="discrete" valueType="clr">
                                      <p:cBhvr override="childStyle">
                                        <p:cTn id="18" dur="80"/>
                                        <p:tgtEl>
                                          <p:spTgt spid="75885"/>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75885"/>
                                        </p:tgtEl>
                                        <p:attrNameLst>
                                          <p:attrName>fillcolor</p:attrName>
                                        </p:attrNameLst>
                                      </p:cBhvr>
                                      <p:tavLst>
                                        <p:tav tm="0">
                                          <p:val>
                                            <p:clrVal>
                                              <a:schemeClr val="accent2"/>
                                            </p:clrVal>
                                          </p:val>
                                        </p:tav>
                                        <p:tav tm="50000">
                                          <p:val>
                                            <p:clrVal>
                                              <a:schemeClr val="hlink"/>
                                            </p:clrVal>
                                          </p:val>
                                        </p:tav>
                                      </p:tavLst>
                                    </p:anim>
                                    <p:set>
                                      <p:cBhvr>
                                        <p:cTn id="20" dur="80"/>
                                        <p:tgtEl>
                                          <p:spTgt spid="75885"/>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75879"/>
                                        </p:tgtEl>
                                        <p:attrNameLst>
                                          <p:attrName>style.visibility</p:attrName>
                                        </p:attrNameLst>
                                      </p:cBhvr>
                                      <p:to>
                                        <p:strVal val="visible"/>
                                      </p:to>
                                    </p:set>
                                    <p:animEffect transition="in" filter="box(in)">
                                      <p:cBhvr>
                                        <p:cTn id="25" dur="500"/>
                                        <p:tgtEl>
                                          <p:spTgt spid="75879"/>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75878"/>
                                        </p:tgtEl>
                                        <p:attrNameLst>
                                          <p:attrName>style.visibility</p:attrName>
                                        </p:attrNameLst>
                                      </p:cBhvr>
                                      <p:to>
                                        <p:strVal val="visible"/>
                                      </p:to>
                                    </p:set>
                                    <p:animEffect transition="in" filter="box(in)">
                                      <p:cBhvr>
                                        <p:cTn id="28" dur="500"/>
                                        <p:tgtEl>
                                          <p:spTgt spid="75878"/>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75882"/>
                                        </p:tgtEl>
                                        <p:attrNameLst>
                                          <p:attrName>style.visibility</p:attrName>
                                        </p:attrNameLst>
                                      </p:cBhvr>
                                      <p:to>
                                        <p:strVal val="visible"/>
                                      </p:to>
                                    </p:set>
                                    <p:animEffect transition="in" filter="box(in)">
                                      <p:cBhvr>
                                        <p:cTn id="31" dur="500"/>
                                        <p:tgtEl>
                                          <p:spTgt spid="75882"/>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75867"/>
                                        </p:tgtEl>
                                        <p:attrNameLst>
                                          <p:attrName>style.visibility</p:attrName>
                                        </p:attrNameLst>
                                      </p:cBhvr>
                                      <p:to>
                                        <p:strVal val="visible"/>
                                      </p:to>
                                    </p:set>
                                    <p:animEffect transition="in" filter="box(in)">
                                      <p:cBhvr>
                                        <p:cTn id="34" dur="500"/>
                                        <p:tgtEl>
                                          <p:spTgt spid="7586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75881"/>
                                        </p:tgtEl>
                                        <p:attrNameLst>
                                          <p:attrName>style.visibility</p:attrName>
                                        </p:attrNameLst>
                                      </p:cBhvr>
                                      <p:to>
                                        <p:strVal val="visible"/>
                                      </p:to>
                                    </p:set>
                                    <p:animEffect transition="in" filter="blinds(horizontal)">
                                      <p:cBhvr>
                                        <p:cTn id="39" dur="500"/>
                                        <p:tgtEl>
                                          <p:spTgt spid="75881"/>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75880"/>
                                        </p:tgtEl>
                                        <p:attrNameLst>
                                          <p:attrName>style.visibility</p:attrName>
                                        </p:attrNameLst>
                                      </p:cBhvr>
                                      <p:to>
                                        <p:strVal val="visible"/>
                                      </p:to>
                                    </p:set>
                                    <p:animEffect transition="in" filter="blinds(horizontal)">
                                      <p:cBhvr>
                                        <p:cTn id="42" dur="500"/>
                                        <p:tgtEl>
                                          <p:spTgt spid="75880"/>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75883"/>
                                        </p:tgtEl>
                                        <p:attrNameLst>
                                          <p:attrName>style.visibility</p:attrName>
                                        </p:attrNameLst>
                                      </p:cBhvr>
                                      <p:to>
                                        <p:strVal val="visible"/>
                                      </p:to>
                                    </p:set>
                                    <p:animEffect transition="in" filter="blinds(horizontal)">
                                      <p:cBhvr>
                                        <p:cTn id="45" dur="500"/>
                                        <p:tgtEl>
                                          <p:spTgt spid="75883"/>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75868"/>
                                        </p:tgtEl>
                                        <p:attrNameLst>
                                          <p:attrName>style.visibility</p:attrName>
                                        </p:attrNameLst>
                                      </p:cBhvr>
                                      <p:to>
                                        <p:strVal val="visible"/>
                                      </p:to>
                                    </p:set>
                                    <p:animEffect transition="in" filter="blinds(horizontal)">
                                      <p:cBhvr>
                                        <p:cTn id="48" dur="500"/>
                                        <p:tgtEl>
                                          <p:spTgt spid="7586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75874"/>
                                        </p:tgtEl>
                                        <p:attrNameLst>
                                          <p:attrName>style.visibility</p:attrName>
                                        </p:attrNameLst>
                                      </p:cBhvr>
                                      <p:to>
                                        <p:strVal val="visible"/>
                                      </p:to>
                                    </p:set>
                                    <p:animEffect transition="in" filter="blinds(horizontal)">
                                      <p:cBhvr>
                                        <p:cTn id="53" dur="500"/>
                                        <p:tgtEl>
                                          <p:spTgt spid="75874"/>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75877"/>
                                        </p:tgtEl>
                                        <p:attrNameLst>
                                          <p:attrName>style.visibility</p:attrName>
                                        </p:attrNameLst>
                                      </p:cBhvr>
                                      <p:to>
                                        <p:strVal val="visible"/>
                                      </p:to>
                                    </p:set>
                                    <p:animEffect transition="in" filter="blinds(horizontal)">
                                      <p:cBhvr>
                                        <p:cTn id="56" dur="500"/>
                                        <p:tgtEl>
                                          <p:spTgt spid="75877"/>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75872"/>
                                        </p:tgtEl>
                                        <p:attrNameLst>
                                          <p:attrName>style.visibility</p:attrName>
                                        </p:attrNameLst>
                                      </p:cBhvr>
                                      <p:to>
                                        <p:strVal val="visible"/>
                                      </p:to>
                                    </p:set>
                                    <p:animEffect transition="in" filter="blinds(horizontal)">
                                      <p:cBhvr>
                                        <p:cTn id="59" dur="500"/>
                                        <p:tgtEl>
                                          <p:spTgt spid="75872"/>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1" nodeType="clickEffect">
                                  <p:stCondLst>
                                    <p:cond delay="0"/>
                                  </p:stCondLst>
                                  <p:childTnLst>
                                    <p:set>
                                      <p:cBhvr>
                                        <p:cTn id="63" dur="1" fill="hold">
                                          <p:stCondLst>
                                            <p:cond delay="0"/>
                                          </p:stCondLst>
                                        </p:cTn>
                                        <p:tgtEl>
                                          <p:spTgt spid="75874"/>
                                        </p:tgtEl>
                                        <p:attrNameLst>
                                          <p:attrName>style.visibility</p:attrName>
                                        </p:attrNameLst>
                                      </p:cBhvr>
                                      <p:to>
                                        <p:strVal val="visible"/>
                                      </p:to>
                                    </p:set>
                                    <p:animEffect transition="in" filter="blinds(horizontal)">
                                      <p:cBhvr>
                                        <p:cTn id="64" dur="500"/>
                                        <p:tgtEl>
                                          <p:spTgt spid="7587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75894"/>
                                        </p:tgtEl>
                                        <p:attrNameLst>
                                          <p:attrName>style.visibility</p:attrName>
                                        </p:attrNameLst>
                                      </p:cBhvr>
                                      <p:to>
                                        <p:strVal val="visible"/>
                                      </p:to>
                                    </p:set>
                                    <p:animEffect transition="in" filter="box(in)">
                                      <p:cBhvr>
                                        <p:cTn id="69" dur="500"/>
                                        <p:tgtEl>
                                          <p:spTgt spid="75894"/>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75891"/>
                                        </p:tgtEl>
                                        <p:attrNameLst>
                                          <p:attrName>style.visibility</p:attrName>
                                        </p:attrNameLst>
                                      </p:cBhvr>
                                      <p:to>
                                        <p:strVal val="visible"/>
                                      </p:to>
                                    </p:set>
                                    <p:animEffect transition="in" filter="box(in)">
                                      <p:cBhvr>
                                        <p:cTn id="72" dur="500"/>
                                        <p:tgtEl>
                                          <p:spTgt spid="7589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xit" presetSubtype="4" fill="hold" grpId="1" nodeType="clickEffect">
                                  <p:stCondLst>
                                    <p:cond delay="0"/>
                                  </p:stCondLst>
                                  <p:iterate type="lt">
                                    <p:tmPct val="0"/>
                                  </p:iterate>
                                  <p:childTnLst>
                                    <p:anim calcmode="lin" valueType="num">
                                      <p:cBhvr additive="base">
                                        <p:cTn id="76" dur="500"/>
                                        <p:tgtEl>
                                          <p:spTgt spid="75885"/>
                                        </p:tgtEl>
                                        <p:attrNameLst>
                                          <p:attrName>ppt_x</p:attrName>
                                        </p:attrNameLst>
                                      </p:cBhvr>
                                      <p:tavLst>
                                        <p:tav tm="0">
                                          <p:val>
                                            <p:strVal val="ppt_x"/>
                                          </p:val>
                                        </p:tav>
                                        <p:tav tm="100000">
                                          <p:val>
                                            <p:strVal val="ppt_x"/>
                                          </p:val>
                                        </p:tav>
                                      </p:tavLst>
                                    </p:anim>
                                    <p:anim calcmode="lin" valueType="num">
                                      <p:cBhvr additive="base">
                                        <p:cTn id="77" dur="500"/>
                                        <p:tgtEl>
                                          <p:spTgt spid="75885"/>
                                        </p:tgtEl>
                                        <p:attrNameLst>
                                          <p:attrName>ppt_y</p:attrName>
                                        </p:attrNameLst>
                                      </p:cBhvr>
                                      <p:tavLst>
                                        <p:tav tm="0">
                                          <p:val>
                                            <p:strVal val="ppt_y"/>
                                          </p:val>
                                        </p:tav>
                                        <p:tav tm="100000">
                                          <p:val>
                                            <p:strVal val="1+ppt_h/2"/>
                                          </p:val>
                                        </p:tav>
                                      </p:tavLst>
                                    </p:anim>
                                    <p:set>
                                      <p:cBhvr>
                                        <p:cTn id="78" dur="1" fill="hold">
                                          <p:stCondLst>
                                            <p:cond delay="499"/>
                                          </p:stCondLst>
                                        </p:cTn>
                                        <p:tgtEl>
                                          <p:spTgt spid="75885"/>
                                        </p:tgtEl>
                                        <p:attrNameLst>
                                          <p:attrName>style.visibility</p:attrName>
                                        </p:attrNameLst>
                                      </p:cBhvr>
                                      <p:to>
                                        <p:strVal val="hidden"/>
                                      </p:to>
                                    </p:set>
                                  </p:childTnLst>
                                </p:cTn>
                              </p:par>
                              <p:par>
                                <p:cTn id="79" presetID="5" presetClass="entr" presetSubtype="10" fill="hold" nodeType="withEffect">
                                  <p:stCondLst>
                                    <p:cond delay="0"/>
                                  </p:stCondLst>
                                  <p:childTnLst>
                                    <p:set>
                                      <p:cBhvr>
                                        <p:cTn id="80" dur="1" fill="hold">
                                          <p:stCondLst>
                                            <p:cond delay="0"/>
                                          </p:stCondLst>
                                        </p:cTn>
                                        <p:tgtEl>
                                          <p:spTgt spid="75906"/>
                                        </p:tgtEl>
                                        <p:attrNameLst>
                                          <p:attrName>style.visibility</p:attrName>
                                        </p:attrNameLst>
                                      </p:cBhvr>
                                      <p:to>
                                        <p:strVal val="visible"/>
                                      </p:to>
                                    </p:set>
                                    <p:animEffect transition="in" filter="checkerboard(across)">
                                      <p:cBhvr>
                                        <p:cTn id="81" dur="500"/>
                                        <p:tgtEl>
                                          <p:spTgt spid="75906"/>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7" presetClass="entr" presetSubtype="0" fill="hold" grpId="0" nodeType="clickEffect">
                                  <p:stCondLst>
                                    <p:cond delay="0"/>
                                  </p:stCondLst>
                                  <p:iterate type="lt">
                                    <p:tmPct val="50000"/>
                                  </p:iterate>
                                  <p:childTnLst>
                                    <p:set>
                                      <p:cBhvr>
                                        <p:cTn id="85" dur="1" fill="hold">
                                          <p:stCondLst>
                                            <p:cond delay="0"/>
                                          </p:stCondLst>
                                        </p:cTn>
                                        <p:tgtEl>
                                          <p:spTgt spid="75923"/>
                                        </p:tgtEl>
                                        <p:attrNameLst>
                                          <p:attrName>style.visibility</p:attrName>
                                        </p:attrNameLst>
                                      </p:cBhvr>
                                      <p:to>
                                        <p:strVal val="visible"/>
                                      </p:to>
                                    </p:set>
                                    <p:anim calcmode="discrete" valueType="clr">
                                      <p:cBhvr override="childStyle">
                                        <p:cTn id="86" dur="80"/>
                                        <p:tgtEl>
                                          <p:spTgt spid="75923"/>
                                        </p:tgtEl>
                                        <p:attrNameLst>
                                          <p:attrName>style.color</p:attrName>
                                        </p:attrNameLst>
                                      </p:cBhvr>
                                      <p:tavLst>
                                        <p:tav tm="0">
                                          <p:val>
                                            <p:clrVal>
                                              <a:schemeClr val="accent2"/>
                                            </p:clrVal>
                                          </p:val>
                                        </p:tav>
                                        <p:tav tm="50000">
                                          <p:val>
                                            <p:clrVal>
                                              <a:schemeClr val="hlink"/>
                                            </p:clrVal>
                                          </p:val>
                                        </p:tav>
                                      </p:tavLst>
                                    </p:anim>
                                    <p:anim calcmode="discrete" valueType="clr">
                                      <p:cBhvr>
                                        <p:cTn id="87" dur="80"/>
                                        <p:tgtEl>
                                          <p:spTgt spid="75923"/>
                                        </p:tgtEl>
                                        <p:attrNameLst>
                                          <p:attrName>fillcolor</p:attrName>
                                        </p:attrNameLst>
                                      </p:cBhvr>
                                      <p:tavLst>
                                        <p:tav tm="0">
                                          <p:val>
                                            <p:clrVal>
                                              <a:schemeClr val="accent2"/>
                                            </p:clrVal>
                                          </p:val>
                                        </p:tav>
                                        <p:tav tm="50000">
                                          <p:val>
                                            <p:clrVal>
                                              <a:schemeClr val="hlink"/>
                                            </p:clrVal>
                                          </p:val>
                                        </p:tav>
                                      </p:tavLst>
                                    </p:anim>
                                    <p:set>
                                      <p:cBhvr>
                                        <p:cTn id="88" dur="80"/>
                                        <p:tgtEl>
                                          <p:spTgt spid="7592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8" grpId="0"/>
      <p:bldP spid="75872" grpId="0" animBg="1"/>
      <p:bldP spid="75874" grpId="0" animBg="1"/>
      <p:bldP spid="75874" grpId="1" animBg="1"/>
      <p:bldP spid="75867" grpId="0" animBg="1"/>
      <p:bldP spid="75868" grpId="0" animBg="1"/>
      <p:bldP spid="75877" grpId="0" animBg="1"/>
      <p:bldP spid="75878" grpId="0" animBg="1"/>
      <p:bldP spid="75879" grpId="0" animBg="1"/>
      <p:bldP spid="75880" grpId="0" animBg="1"/>
      <p:bldP spid="75881" grpId="0" animBg="1"/>
      <p:bldP spid="75882" grpId="0" animBg="1"/>
      <p:bldP spid="75883" grpId="0" animBg="1"/>
      <p:bldP spid="75885" grpId="0"/>
      <p:bldP spid="75885" grpId="1"/>
      <p:bldP spid="75891" grpId="0" animBg="1"/>
      <p:bldP spid="75894" grpId="0" animBg="1"/>
      <p:bldP spid="7592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1823</Words>
  <Application>Microsoft Office PowerPoint</Application>
  <PresentationFormat>On-screen Show (4:3)</PresentationFormat>
  <Paragraphs>218</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Thấu kính hội tụ được ứng dụng rất nhiều trong đời sống và kỹ thuật</vt:lpstr>
      <vt:lpstr>Thấu kính hội tụ được ứng dụng rất nhiều trong đời sống và kỹ thuật</vt:lpstr>
      <vt:lpstr>Thấu kính hội tụ được ứng dụng rất nhiều trong đời sống và kỹ thuật</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Administrator_PC</dc:creator>
  <cp:lastModifiedBy>Personal</cp:lastModifiedBy>
  <cp:revision>30</cp:revision>
  <dcterms:created xsi:type="dcterms:W3CDTF">2018-01-24T15:05:30Z</dcterms:created>
  <dcterms:modified xsi:type="dcterms:W3CDTF">2019-01-24T02:29:25Z</dcterms:modified>
</cp:coreProperties>
</file>