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9" r:id="rId2"/>
    <p:sldId id="259" r:id="rId3"/>
    <p:sldId id="260" r:id="rId4"/>
    <p:sldId id="270" r:id="rId5"/>
    <p:sldId id="262" r:id="rId6"/>
    <p:sldId id="271" r:id="rId7"/>
    <p:sldId id="272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00FF"/>
    <a:srgbClr val="D60093"/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0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1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31FF4-3BB0-42F4-940E-0DFEE10217C8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EAC92-1065-4031-90CC-99CE61BDC8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3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EAC92-1065-4031-90CC-99CE61BDC82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2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EAC92-1065-4031-90CC-99CE61BDC82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9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9AE26-3CC6-414C-941E-243F9E74D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68D36-816F-4DDA-AEEF-219E5CF4DFCB}" type="datetimeFigureOut">
              <a:rPr lang="en-US" smtClean="0"/>
              <a:pPr/>
              <a:t>06-Feb-18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19D3A-905C-4C46-B785-8EC7FA3168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wmf"/><Relationship Id="rId11" Type="http://schemas.openxmlformats.org/officeDocument/2006/relationships/slide" Target="slide7.xml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1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20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57232"/>
            <a:ext cx="8991600" cy="1143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2200" b="1" u="sng" dirty="0" err="1" smtClean="0">
                <a:solidFill>
                  <a:srgbClr val="0000FF"/>
                </a:solidFill>
                <a:latin typeface="Times New Roman"/>
              </a:rPr>
              <a:t>Bài</a:t>
            </a:r>
            <a:r>
              <a:rPr lang="en-US" sz="2200" b="1" u="sng" dirty="0" smtClean="0">
                <a:solidFill>
                  <a:srgbClr val="0000FF"/>
                </a:solidFill>
                <a:latin typeface="Times New Roman"/>
              </a:rPr>
              <a:t> </a:t>
            </a:r>
            <a:r>
              <a:rPr lang="en-US" sz="2200" b="1" u="sng" dirty="0" err="1" smtClean="0">
                <a:solidFill>
                  <a:srgbClr val="0000FF"/>
                </a:solidFill>
                <a:latin typeface="Times New Roman"/>
              </a:rPr>
              <a:t>tập</a:t>
            </a:r>
            <a:r>
              <a:rPr lang="en-US" sz="2200" b="1" u="sng" dirty="0" smtClean="0">
                <a:solidFill>
                  <a:srgbClr val="0000FF"/>
                </a:solidFill>
                <a:latin typeface="Times New Roman"/>
              </a:rPr>
              <a:t> 1: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Trong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ph</a:t>
            </a:r>
            <a:r>
              <a:rPr lang="vi-VN" sz="2200" dirty="0" smtClean="0">
                <a:solidFill>
                  <a:schemeClr val="tx1"/>
                </a:solidFill>
                <a:latin typeface="Times New Roman"/>
              </a:rPr>
              <a:t>ươ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ng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trình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sau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, ph</a:t>
            </a:r>
            <a:r>
              <a:rPr lang="vi-VN" sz="2200" dirty="0" smtClean="0">
                <a:solidFill>
                  <a:schemeClr val="tx1"/>
                </a:solidFill>
                <a:latin typeface="Times New Roman"/>
              </a:rPr>
              <a:t>ươ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ng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trình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nào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là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ph</a:t>
            </a:r>
            <a:r>
              <a:rPr lang="vi-VN" sz="2200" dirty="0" smtClean="0">
                <a:solidFill>
                  <a:schemeClr val="tx1"/>
                </a:solidFill>
                <a:latin typeface="Times New Roman"/>
              </a:rPr>
              <a:t>ươ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ng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trình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bậc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hai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một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ẩn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?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Chỉ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rõ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hệ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số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a, b, c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của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mỗi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ph</a:t>
            </a:r>
            <a:r>
              <a:rPr lang="vi-VN" sz="2200" dirty="0" smtClean="0">
                <a:solidFill>
                  <a:schemeClr val="tx1"/>
                </a:solidFill>
                <a:latin typeface="Times New Roman"/>
              </a:rPr>
              <a:t>ươ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ng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trình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ấy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và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cho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biết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PT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đó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thuộc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loại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/>
              </a:rPr>
              <a:t>nào</a:t>
            </a:r>
            <a:r>
              <a:rPr lang="en-US" sz="2200" dirty="0" smtClean="0">
                <a:solidFill>
                  <a:schemeClr val="tx1"/>
                </a:solidFill>
                <a:latin typeface="Times New Roman"/>
              </a:rPr>
              <a:t>?</a:t>
            </a:r>
          </a:p>
        </p:txBody>
      </p:sp>
      <p:graphicFrame>
        <p:nvGraphicFramePr>
          <p:cNvPr id="4456" name="Group 360"/>
          <p:cNvGraphicFramePr>
            <a:graphicFrameLocks noGrp="1"/>
          </p:cNvGraphicFramePr>
          <p:nvPr>
            <p:ph idx="1"/>
          </p:nvPr>
        </p:nvGraphicFramePr>
        <p:xfrm>
          <a:off x="152400" y="2067899"/>
          <a:ext cx="8839200" cy="4718687"/>
        </p:xfrm>
        <a:graphic>
          <a:graphicData uri="http://schemas.openxmlformats.org/drawingml/2006/table">
            <a:tbl>
              <a:tblPr/>
              <a:tblGrid>
                <a:gridCol w="3348030"/>
                <a:gridCol w="1857388"/>
                <a:gridCol w="1162045"/>
                <a:gridCol w="1266825"/>
                <a:gridCol w="1204912"/>
              </a:tblGrid>
              <a:tr h="762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Phương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Phương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trình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bËc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hai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HÖ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sè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 a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HÖ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sè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 b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HÖ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sè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  <a:cs typeface="Times New Roman" pitchFamily="18" charset="0"/>
                        </a:rPr>
                        <a:t> c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A) 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3 = 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B) 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- 4x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-2 =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C) 4x – 5 =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D) - 3x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0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E) 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xy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7 = 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G) 3x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- 6x = 0 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H) 2x</a:t>
                      </a:r>
                      <a:r>
                        <a:rPr kumimoji="0" lang="en-US" sz="2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- 8x  + 1= 0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36" name="Group 35"/>
          <p:cNvGrpSpPr/>
          <p:nvPr/>
        </p:nvGrpSpPr>
        <p:grpSpPr>
          <a:xfrm>
            <a:off x="4114800" y="3057524"/>
            <a:ext cx="239713" cy="228600"/>
            <a:chOff x="4114800" y="3757613"/>
            <a:chExt cx="239713" cy="228600"/>
          </a:xfrm>
        </p:grpSpPr>
        <p:sp>
          <p:nvSpPr>
            <p:cNvPr id="4415" name="Line 319"/>
            <p:cNvSpPr>
              <a:spLocks noChangeShapeType="1"/>
            </p:cNvSpPr>
            <p:nvPr/>
          </p:nvSpPr>
          <p:spPr bwMode="auto">
            <a:xfrm>
              <a:off x="4114800" y="3833813"/>
              <a:ext cx="106363" cy="152400"/>
            </a:xfrm>
            <a:prstGeom prst="line">
              <a:avLst/>
            </a:pr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4416" name="Line 320"/>
            <p:cNvSpPr>
              <a:spLocks noChangeShapeType="1"/>
            </p:cNvSpPr>
            <p:nvPr/>
          </p:nvSpPr>
          <p:spPr bwMode="auto">
            <a:xfrm flipV="1">
              <a:off x="4213225" y="3757613"/>
              <a:ext cx="141288" cy="228600"/>
            </a:xfrm>
            <a:prstGeom prst="line">
              <a:avLst/>
            </a:pr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114800" y="4772036"/>
            <a:ext cx="239713" cy="228600"/>
            <a:chOff x="4114800" y="4295759"/>
            <a:chExt cx="239713" cy="228600"/>
          </a:xfrm>
        </p:grpSpPr>
        <p:sp>
          <p:nvSpPr>
            <p:cNvPr id="4417" name="Line 321"/>
            <p:cNvSpPr>
              <a:spLocks noChangeShapeType="1"/>
            </p:cNvSpPr>
            <p:nvPr/>
          </p:nvSpPr>
          <p:spPr bwMode="auto">
            <a:xfrm>
              <a:off x="4114800" y="4371959"/>
              <a:ext cx="106363" cy="1524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18" name="Line 322"/>
            <p:cNvSpPr>
              <a:spLocks noChangeShapeType="1"/>
            </p:cNvSpPr>
            <p:nvPr/>
          </p:nvSpPr>
          <p:spPr bwMode="auto">
            <a:xfrm flipV="1">
              <a:off x="4213225" y="4295759"/>
              <a:ext cx="141288" cy="2286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114800" y="5786454"/>
            <a:ext cx="239713" cy="228600"/>
            <a:chOff x="4114800" y="5510213"/>
            <a:chExt cx="239713" cy="228600"/>
          </a:xfrm>
        </p:grpSpPr>
        <p:sp>
          <p:nvSpPr>
            <p:cNvPr id="4419" name="Line 323"/>
            <p:cNvSpPr>
              <a:spLocks noChangeShapeType="1"/>
            </p:cNvSpPr>
            <p:nvPr/>
          </p:nvSpPr>
          <p:spPr bwMode="auto">
            <a:xfrm>
              <a:off x="4114800" y="5586413"/>
              <a:ext cx="106363" cy="1524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20" name="Line 324"/>
            <p:cNvSpPr>
              <a:spLocks noChangeShapeType="1"/>
            </p:cNvSpPr>
            <p:nvPr/>
          </p:nvSpPr>
          <p:spPr bwMode="auto">
            <a:xfrm flipV="1">
              <a:off x="4213225" y="5510213"/>
              <a:ext cx="141288" cy="2286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114800" y="6343672"/>
            <a:ext cx="239713" cy="228600"/>
            <a:chOff x="4114800" y="6119813"/>
            <a:chExt cx="239713" cy="228600"/>
          </a:xfrm>
        </p:grpSpPr>
        <p:sp>
          <p:nvSpPr>
            <p:cNvPr id="4421" name="Line 325"/>
            <p:cNvSpPr>
              <a:spLocks noChangeShapeType="1"/>
            </p:cNvSpPr>
            <p:nvPr/>
          </p:nvSpPr>
          <p:spPr bwMode="auto">
            <a:xfrm>
              <a:off x="4114800" y="6196013"/>
              <a:ext cx="106363" cy="1524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22" name="Line 326"/>
            <p:cNvSpPr>
              <a:spLocks noChangeShapeType="1"/>
            </p:cNvSpPr>
            <p:nvPr/>
          </p:nvSpPr>
          <p:spPr bwMode="auto">
            <a:xfrm flipV="1">
              <a:off x="4213225" y="6119813"/>
              <a:ext cx="141288" cy="2286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67" name="Text Box 352"/>
          <p:cNvSpPr txBox="1">
            <a:spLocks noChangeArrowheads="1"/>
          </p:cNvSpPr>
          <p:nvPr/>
        </p:nvSpPr>
        <p:spPr bwMode="auto">
          <a:xfrm>
            <a:off x="3505200" y="25908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268" name="Text Box 353"/>
          <p:cNvSpPr txBox="1">
            <a:spLocks noChangeArrowheads="1"/>
          </p:cNvSpPr>
          <p:nvPr/>
        </p:nvSpPr>
        <p:spPr bwMode="auto">
          <a:xfrm>
            <a:off x="0" y="5334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457" name="Text Box 361"/>
          <p:cNvSpPr txBox="1">
            <a:spLocks noChangeArrowheads="1"/>
          </p:cNvSpPr>
          <p:nvPr/>
        </p:nvSpPr>
        <p:spPr bwMode="auto">
          <a:xfrm>
            <a:off x="5214942" y="2909887"/>
            <a:ext cx="1285884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1</a:t>
            </a:r>
          </a:p>
        </p:txBody>
      </p:sp>
      <p:sp>
        <p:nvSpPr>
          <p:cNvPr id="4458" name="Text Box 362"/>
          <p:cNvSpPr txBox="1">
            <a:spLocks noChangeArrowheads="1"/>
          </p:cNvSpPr>
          <p:nvPr/>
        </p:nvSpPr>
        <p:spPr bwMode="auto">
          <a:xfrm rot="21438603">
            <a:off x="6572264" y="2909887"/>
            <a:ext cx="121444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</a:t>
            </a:r>
            <a:r>
              <a:rPr lang="en-US" sz="2800" b="1" dirty="0">
                <a:solidFill>
                  <a:srgbClr val="FF0000"/>
                </a:solidFill>
                <a:latin typeface="Times New Roman"/>
              </a:rPr>
              <a:t>0</a:t>
            </a:r>
          </a:p>
        </p:txBody>
      </p:sp>
      <p:sp>
        <p:nvSpPr>
          <p:cNvPr id="4459" name="Text Box 363"/>
          <p:cNvSpPr txBox="1">
            <a:spLocks noChangeArrowheads="1"/>
          </p:cNvSpPr>
          <p:nvPr/>
        </p:nvSpPr>
        <p:spPr bwMode="auto">
          <a:xfrm>
            <a:off x="7848600" y="2909887"/>
            <a:ext cx="108111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- 3</a:t>
            </a:r>
          </a:p>
        </p:txBody>
      </p:sp>
      <p:sp>
        <p:nvSpPr>
          <p:cNvPr id="4463" name="Text Box 367"/>
          <p:cNvSpPr txBox="1">
            <a:spLocks noChangeArrowheads="1"/>
          </p:cNvSpPr>
          <p:nvPr/>
        </p:nvSpPr>
        <p:spPr bwMode="auto">
          <a:xfrm>
            <a:off x="7858148" y="4572008"/>
            <a:ext cx="105725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</a:t>
            </a:r>
            <a:r>
              <a:rPr lang="en-US" sz="2800" b="1" dirty="0">
                <a:solidFill>
                  <a:srgbClr val="FF0000"/>
                </a:solidFill>
                <a:latin typeface="Times New Roman"/>
              </a:rPr>
              <a:t>0</a:t>
            </a:r>
          </a:p>
        </p:txBody>
      </p:sp>
      <p:sp>
        <p:nvSpPr>
          <p:cNvPr id="4464" name="Text Box 368"/>
          <p:cNvSpPr txBox="1">
            <a:spLocks noChangeArrowheads="1"/>
          </p:cNvSpPr>
          <p:nvPr/>
        </p:nvSpPr>
        <p:spPr bwMode="auto">
          <a:xfrm>
            <a:off x="6500826" y="4572008"/>
            <a:ext cx="1285884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</a:t>
            </a:r>
            <a:r>
              <a:rPr lang="en-US" sz="2800" b="1" dirty="0">
                <a:solidFill>
                  <a:srgbClr val="FF0000"/>
                </a:solidFill>
                <a:latin typeface="Times New Roman"/>
              </a:rPr>
              <a:t>0</a:t>
            </a:r>
          </a:p>
        </p:txBody>
      </p:sp>
      <p:sp>
        <p:nvSpPr>
          <p:cNvPr id="4465" name="Text Box 369"/>
          <p:cNvSpPr txBox="1">
            <a:spLocks noChangeArrowheads="1"/>
          </p:cNvSpPr>
          <p:nvPr/>
        </p:nvSpPr>
        <p:spPr bwMode="auto">
          <a:xfrm>
            <a:off x="7848600" y="5695969"/>
            <a:ext cx="108111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</a:t>
            </a:r>
            <a:r>
              <a:rPr lang="en-US" sz="2800" b="1" dirty="0">
                <a:solidFill>
                  <a:srgbClr val="FF0000"/>
                </a:solidFill>
                <a:latin typeface="Times New Roman"/>
              </a:rPr>
              <a:t>0</a:t>
            </a:r>
          </a:p>
        </p:txBody>
      </p:sp>
      <p:sp>
        <p:nvSpPr>
          <p:cNvPr id="4466" name="Text Box 370"/>
          <p:cNvSpPr txBox="1">
            <a:spLocks noChangeArrowheads="1"/>
          </p:cNvSpPr>
          <p:nvPr/>
        </p:nvSpPr>
        <p:spPr bwMode="auto">
          <a:xfrm>
            <a:off x="5300674" y="4552961"/>
            <a:ext cx="120015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smtClean="0">
                <a:latin typeface="Times New Roman"/>
              </a:rPr>
              <a:t>   - 3</a:t>
            </a:r>
            <a:endParaRPr lang="en-US" sz="2800" b="1" dirty="0">
              <a:latin typeface="Times New Roman"/>
            </a:endParaRPr>
          </a:p>
        </p:txBody>
      </p:sp>
      <p:sp>
        <p:nvSpPr>
          <p:cNvPr id="4467" name="Text Box 371"/>
          <p:cNvSpPr txBox="1">
            <a:spLocks noChangeArrowheads="1"/>
          </p:cNvSpPr>
          <p:nvPr/>
        </p:nvSpPr>
        <p:spPr bwMode="auto">
          <a:xfrm>
            <a:off x="5286380" y="5695969"/>
            <a:ext cx="121444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 3</a:t>
            </a:r>
          </a:p>
        </p:txBody>
      </p:sp>
      <p:sp>
        <p:nvSpPr>
          <p:cNvPr id="4468" name="Text Box 372"/>
          <p:cNvSpPr txBox="1">
            <a:spLocks noChangeArrowheads="1"/>
          </p:cNvSpPr>
          <p:nvPr/>
        </p:nvSpPr>
        <p:spPr bwMode="auto">
          <a:xfrm>
            <a:off x="6553200" y="5695969"/>
            <a:ext cx="123351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- 6</a:t>
            </a:r>
          </a:p>
        </p:txBody>
      </p:sp>
      <p:sp>
        <p:nvSpPr>
          <p:cNvPr id="4469" name="Text Box 373"/>
          <p:cNvSpPr txBox="1">
            <a:spLocks noChangeArrowheads="1"/>
          </p:cNvSpPr>
          <p:nvPr/>
        </p:nvSpPr>
        <p:spPr bwMode="auto">
          <a:xfrm>
            <a:off x="5286380" y="6215082"/>
            <a:ext cx="1214446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2</a:t>
            </a:r>
          </a:p>
        </p:txBody>
      </p:sp>
      <p:sp>
        <p:nvSpPr>
          <p:cNvPr id="4470" name="Text Box 374"/>
          <p:cNvSpPr txBox="1">
            <a:spLocks noChangeArrowheads="1"/>
          </p:cNvSpPr>
          <p:nvPr/>
        </p:nvSpPr>
        <p:spPr bwMode="auto">
          <a:xfrm>
            <a:off x="6629400" y="6267473"/>
            <a:ext cx="115731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- 8</a:t>
            </a:r>
            <a:endParaRPr lang="en-US" sz="2800" b="1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4471" name="Text Box 375"/>
          <p:cNvSpPr txBox="1">
            <a:spLocks noChangeArrowheads="1"/>
          </p:cNvSpPr>
          <p:nvPr/>
        </p:nvSpPr>
        <p:spPr bwMode="auto">
          <a:xfrm>
            <a:off x="7786710" y="6196035"/>
            <a:ext cx="112869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latin typeface="Times New Roman"/>
              </a:rPr>
              <a:t>   1</a:t>
            </a:r>
            <a:endParaRPr lang="en-US" sz="2800" b="1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4472" name="Text Box 376"/>
          <p:cNvSpPr txBox="1">
            <a:spLocks noChangeArrowheads="1"/>
          </p:cNvSpPr>
          <p:nvPr/>
        </p:nvSpPr>
        <p:spPr bwMode="auto">
          <a:xfrm>
            <a:off x="1857356" y="2838449"/>
            <a:ext cx="152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</a:rPr>
              <a:t>(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/>
              </a:rPr>
              <a:t>khuyết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b)</a:t>
            </a:r>
            <a:r>
              <a:rPr lang="en-US" sz="2800" dirty="0">
                <a:latin typeface="Times New Roman"/>
              </a:rPr>
              <a:t> </a:t>
            </a:r>
          </a:p>
        </p:txBody>
      </p:sp>
      <p:sp>
        <p:nvSpPr>
          <p:cNvPr id="4474" name="Text Box 378"/>
          <p:cNvSpPr txBox="1">
            <a:spLocks noChangeArrowheads="1"/>
          </p:cNvSpPr>
          <p:nvPr/>
        </p:nvSpPr>
        <p:spPr bwMode="auto">
          <a:xfrm>
            <a:off x="1600192" y="4481523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</a:rPr>
              <a:t>(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/>
              </a:rPr>
              <a:t>khuyết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b, c)</a:t>
            </a:r>
            <a:r>
              <a:rPr lang="en-US" sz="2800" dirty="0">
                <a:latin typeface="Times New Roman"/>
              </a:rPr>
              <a:t> </a:t>
            </a:r>
          </a:p>
        </p:txBody>
      </p:sp>
      <p:sp>
        <p:nvSpPr>
          <p:cNvPr id="4475" name="Text Box 379"/>
          <p:cNvSpPr txBox="1">
            <a:spLocks noChangeArrowheads="1"/>
          </p:cNvSpPr>
          <p:nvPr/>
        </p:nvSpPr>
        <p:spPr bwMode="auto">
          <a:xfrm>
            <a:off x="2047868" y="5624531"/>
            <a:ext cx="152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/>
              </a:rPr>
              <a:t>(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/>
              </a:rPr>
              <a:t>khuyết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  </a:t>
            </a:r>
            <a:r>
              <a:rPr lang="en-US" sz="2000" b="1" dirty="0">
                <a:solidFill>
                  <a:srgbClr val="FF0000"/>
                </a:solidFill>
                <a:latin typeface="Times New Roman"/>
              </a:rPr>
              <a:t>c)</a:t>
            </a:r>
            <a:r>
              <a:rPr lang="en-US" sz="2800" dirty="0">
                <a:latin typeface="Times New Roman"/>
              </a:rPr>
              <a:t> </a:t>
            </a:r>
          </a:p>
        </p:txBody>
      </p:sp>
      <p:sp>
        <p:nvSpPr>
          <p:cNvPr id="4476" name="Text Box 380"/>
          <p:cNvSpPr txBox="1">
            <a:spLocks noChangeArrowheads="1"/>
          </p:cNvSpPr>
          <p:nvPr/>
        </p:nvSpPr>
        <p:spPr bwMode="auto">
          <a:xfrm>
            <a:off x="2409820" y="6196035"/>
            <a:ext cx="144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</a:rPr>
              <a:t>(</a:t>
            </a:r>
            <a:r>
              <a:rPr lang="vi-VN" sz="2000" b="1" dirty="0" smtClean="0">
                <a:solidFill>
                  <a:srgbClr val="FF0000"/>
                </a:solidFill>
                <a:latin typeface="Times New Roman"/>
              </a:rPr>
              <a:t>đ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/>
              </a:rPr>
              <a:t>ầy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 </a:t>
            </a:r>
            <a:r>
              <a:rPr lang="vi-VN" sz="2000" b="1" dirty="0" smtClean="0">
                <a:solidFill>
                  <a:srgbClr val="FF0000"/>
                </a:solidFill>
                <a:latin typeface="Times New Roman"/>
              </a:rPr>
              <a:t>đ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</a:rPr>
              <a:t>ủ)</a:t>
            </a:r>
            <a:r>
              <a:rPr lang="en-US" sz="2800" dirty="0" smtClean="0">
                <a:latin typeface="Times New Roman"/>
              </a:rPr>
              <a:t> </a:t>
            </a:r>
            <a:endParaRPr lang="en-US" sz="2800" dirty="0">
              <a:latin typeface="Times New Roman"/>
            </a:endParaRP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0" y="14289"/>
            <a:ext cx="9144000" cy="55719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n-US" sz="3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52 :   LUYỆN TẬP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071934" y="3571876"/>
            <a:ext cx="428628" cy="357190"/>
            <a:chOff x="4286248" y="3571876"/>
            <a:chExt cx="428628" cy="357190"/>
          </a:xfrm>
        </p:grpSpPr>
        <p:cxnSp>
          <p:nvCxnSpPr>
            <p:cNvPr id="46" name="Straight Connector 45"/>
            <p:cNvCxnSpPr/>
            <p:nvPr/>
          </p:nvCxnSpPr>
          <p:spPr>
            <a:xfrm rot="16200000" flipH="1">
              <a:off x="4321967" y="3607595"/>
              <a:ext cx="357190" cy="285752"/>
            </a:xfrm>
            <a:prstGeom prst="line">
              <a:avLst/>
            </a:prstGeom>
            <a:ln w="25400" cap="sq" cmpd="sng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0800000" flipV="1">
              <a:off x="4286248" y="3571876"/>
              <a:ext cx="428628" cy="357190"/>
            </a:xfrm>
            <a:prstGeom prst="line">
              <a:avLst/>
            </a:prstGeom>
            <a:ln w="25400" cap="sq" cmpd="sng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4143372" y="4143380"/>
            <a:ext cx="428628" cy="357190"/>
            <a:chOff x="4286248" y="3571876"/>
            <a:chExt cx="428628" cy="357190"/>
          </a:xfrm>
        </p:grpSpPr>
        <p:cxnSp>
          <p:nvCxnSpPr>
            <p:cNvPr id="58" name="Straight Connector 57"/>
            <p:cNvCxnSpPr/>
            <p:nvPr/>
          </p:nvCxnSpPr>
          <p:spPr>
            <a:xfrm rot="16200000" flipH="1">
              <a:off x="4321967" y="3607595"/>
              <a:ext cx="357190" cy="285752"/>
            </a:xfrm>
            <a:prstGeom prst="line">
              <a:avLst/>
            </a:prstGeom>
            <a:ln w="25400" cap="sq" cmpd="sng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10800000" flipV="1">
              <a:off x="4286248" y="3571876"/>
              <a:ext cx="428628" cy="357190"/>
            </a:xfrm>
            <a:prstGeom prst="line">
              <a:avLst/>
            </a:prstGeom>
            <a:ln w="25400" cap="sq" cmpd="sng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4071934" y="5286388"/>
            <a:ext cx="428628" cy="357190"/>
            <a:chOff x="4286248" y="3571876"/>
            <a:chExt cx="428628" cy="357190"/>
          </a:xfrm>
        </p:grpSpPr>
        <p:cxnSp>
          <p:nvCxnSpPr>
            <p:cNvPr id="61" name="Straight Connector 60"/>
            <p:cNvCxnSpPr/>
            <p:nvPr/>
          </p:nvCxnSpPr>
          <p:spPr>
            <a:xfrm rot="16200000" flipH="1">
              <a:off x="4321967" y="3607595"/>
              <a:ext cx="357190" cy="285752"/>
            </a:xfrm>
            <a:prstGeom prst="line">
              <a:avLst/>
            </a:prstGeom>
            <a:ln w="25400" cap="sq" cmpd="sng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0800000" flipV="1">
              <a:off x="4286248" y="3571876"/>
              <a:ext cx="428628" cy="357190"/>
            </a:xfrm>
            <a:prstGeom prst="line">
              <a:avLst/>
            </a:prstGeom>
            <a:ln w="25400" cap="sq" cmpd="sng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0" y="571480"/>
            <a:ext cx="9143999" cy="769441"/>
            <a:chOff x="0" y="571480"/>
            <a:chExt cx="9143999" cy="769441"/>
          </a:xfrm>
        </p:grpSpPr>
        <p:sp>
          <p:nvSpPr>
            <p:cNvPr id="44" name="Text Box 55"/>
            <p:cNvSpPr txBox="1">
              <a:spLocks noChangeArrowheads="1"/>
            </p:cNvSpPr>
            <p:nvPr/>
          </p:nvSpPr>
          <p:spPr bwMode="auto">
            <a:xfrm>
              <a:off x="0" y="571480"/>
              <a:ext cx="9143999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Dạng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1: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Xác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định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a, b, c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2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ax</a:t>
              </a:r>
              <a:r>
                <a:rPr lang="en-US" sz="2200" b="1" baseline="30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 </a:t>
              </a:r>
              <a:r>
                <a:rPr lang="en-US" sz="2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bx</a:t>
              </a: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c = 0</a:t>
              </a:r>
            </a:p>
            <a:p>
              <a:pPr>
                <a:spcBef>
                  <a:spcPct val="0"/>
                </a:spcBef>
              </a:pPr>
              <a:r>
                <a:rPr lang="en-US" sz="2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</a:p>
          </p:txBody>
        </p:sp>
        <p:graphicFrame>
          <p:nvGraphicFramePr>
            <p:cNvPr id="17409" name="Object 1"/>
            <p:cNvGraphicFramePr>
              <a:graphicFrameLocks noChangeAspect="1"/>
            </p:cNvGraphicFramePr>
            <p:nvPr/>
          </p:nvGraphicFramePr>
          <p:xfrm>
            <a:off x="8177244" y="571480"/>
            <a:ext cx="895350" cy="484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1" name="Equation" r:id="rId4" imgW="469800" imgH="253800" progId="Equation.DSMT4">
                    <p:embed/>
                  </p:oleObj>
                </mc:Choice>
                <mc:Fallback>
                  <p:oleObj name="Equation" r:id="rId4" imgW="469800" imgH="253800" progId="Equation.DSMT4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77244" y="571480"/>
                          <a:ext cx="895350" cy="484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4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500"/>
                                        <p:tgtEl>
                                          <p:spTgt spid="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4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4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4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500"/>
                                        <p:tgtEl>
                                          <p:spTgt spid="4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500"/>
                                        <p:tgtEl>
                                          <p:spTgt spid="4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2" dur="500"/>
                                        <p:tgtEl>
                                          <p:spTgt spid="4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7" dur="500"/>
                                        <p:tgtEl>
                                          <p:spTgt spid="4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4457" grpId="0"/>
      <p:bldP spid="4458" grpId="0"/>
      <p:bldP spid="4459" grpId="0"/>
      <p:bldP spid="4463" grpId="0"/>
      <p:bldP spid="4464" grpId="0"/>
      <p:bldP spid="4465" grpId="0"/>
      <p:bldP spid="4466" grpId="0"/>
      <p:bldP spid="4467" grpId="0"/>
      <p:bldP spid="4468" grpId="0"/>
      <p:bldP spid="4469" grpId="0"/>
      <p:bldP spid="4470" grpId="0"/>
      <p:bldP spid="4471" grpId="0"/>
      <p:bldP spid="4472" grpId="0"/>
      <p:bldP spid="4474" grpId="0"/>
      <p:bldP spid="4475" grpId="0"/>
      <p:bldP spid="4476" grpId="0"/>
      <p:bldP spid="43" grpId="3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4288" y="1227126"/>
            <a:ext cx="9158288" cy="3785652"/>
            <a:chOff x="-14288" y="1227126"/>
            <a:chExt cx="9158288" cy="3785652"/>
          </a:xfrm>
        </p:grpSpPr>
        <p:sp>
          <p:nvSpPr>
            <p:cNvPr id="3" name="Text Box 56"/>
            <p:cNvSpPr txBox="1">
              <a:spLocks noChangeArrowheads="1"/>
            </p:cNvSpPr>
            <p:nvPr/>
          </p:nvSpPr>
          <p:spPr bwMode="auto">
            <a:xfrm>
              <a:off x="-14288" y="1227126"/>
              <a:ext cx="9158288" cy="3785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400" b="1" u="sng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400" b="1" u="sng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u="sng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2400" b="1" u="sng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u="sng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: (</a:t>
              </a:r>
              <a:r>
                <a:rPr lang="en-US" sz="24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11/sgk-42)</a:t>
              </a:r>
            </a:p>
            <a:p>
              <a:pPr algn="ctr">
                <a:spcBef>
                  <a:spcPct val="0"/>
                </a:spcBef>
              </a:pP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Đưa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trình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dạng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ax</a:t>
              </a:r>
              <a:r>
                <a:rPr lang="en-US" sz="24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+bx+c 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= 0 </a:t>
              </a:r>
              <a:endParaRPr lang="en-US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spcBef>
                  <a:spcPct val="0"/>
                </a:spcBef>
              </a:pP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chỉ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rõ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hệ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a, b, c:</a:t>
              </a:r>
            </a:p>
            <a:p>
              <a:pPr algn="ctr">
                <a:spcBef>
                  <a:spcPct val="0"/>
                </a:spcBef>
              </a:pP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     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spcBef>
                  <a:spcPct val="0"/>
                </a:spcBef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 c)      2x</a:t>
              </a:r>
              <a:r>
                <a:rPr lang="en-US" sz="2400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+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x -          =         x + 1</a:t>
              </a:r>
            </a:p>
            <a:p>
              <a:pPr>
                <a:spcBef>
                  <a:spcPct val="0"/>
                </a:spcBef>
              </a:pPr>
              <a:endParaRPr lang="en-US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spcBef>
                  <a:spcPct val="0"/>
                </a:spcBef>
              </a:pPr>
              <a:endParaRPr lang="en-US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spcBef>
                  <a:spcPct val="0"/>
                </a:spcBef>
              </a:pP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spcBef>
                  <a:spcPct val="0"/>
                </a:spcBef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d)   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2x</a:t>
              </a:r>
              <a:r>
                <a:rPr lang="en-US" sz="2400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+ m</a:t>
              </a:r>
              <a:r>
                <a:rPr lang="en-US" sz="2400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= 2(m –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1)x   (x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ẩn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, m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hằng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spcBef>
                  <a:spcPct val="0"/>
                </a:spcBef>
              </a:pP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      </a:t>
              </a:r>
            </a:p>
          </p:txBody>
        </p:sp>
        <p:graphicFrame>
          <p:nvGraphicFramePr>
            <p:cNvPr id="1027" name="Object 3"/>
            <p:cNvGraphicFramePr>
              <a:graphicFrameLocks noChangeAspect="1"/>
            </p:cNvGraphicFramePr>
            <p:nvPr/>
          </p:nvGraphicFramePr>
          <p:xfrm>
            <a:off x="2357422" y="2571744"/>
            <a:ext cx="642942" cy="5715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Equation" r:id="rId3" imgW="228600" imgH="228600" progId="Equation.DSMT4">
                    <p:embed/>
                  </p:oleObj>
                </mc:Choice>
                <mc:Fallback>
                  <p:oleObj name="Equation" r:id="rId3" imgW="228600" imgH="22860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7422" y="2571744"/>
                          <a:ext cx="642942" cy="5715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8" name="Object 4"/>
            <p:cNvGraphicFramePr>
              <a:graphicFrameLocks noChangeAspect="1"/>
            </p:cNvGraphicFramePr>
            <p:nvPr/>
          </p:nvGraphicFramePr>
          <p:xfrm>
            <a:off x="3286121" y="2571748"/>
            <a:ext cx="642937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" name="Equation" r:id="rId5" imgW="228600" imgH="228600" progId="Equation.DSMT4">
                    <p:embed/>
                  </p:oleObj>
                </mc:Choice>
                <mc:Fallback>
                  <p:oleObj name="Equation" r:id="rId5" imgW="228600" imgH="22860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86121" y="2571748"/>
                          <a:ext cx="642937" cy="571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Text Box 55"/>
          <p:cNvSpPr txBox="1">
            <a:spLocks noChangeArrowheads="1"/>
          </p:cNvSpPr>
          <p:nvPr/>
        </p:nvSpPr>
        <p:spPr bwMode="auto">
          <a:xfrm>
            <a:off x="0" y="669177"/>
            <a:ext cx="914399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a, b, c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ax</a:t>
            </a:r>
            <a:r>
              <a:rPr lang="en-US" sz="2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c = 0</a:t>
            </a:r>
          </a:p>
          <a:p>
            <a:pPr>
              <a:spcBef>
                <a:spcPct val="0"/>
              </a:spcBef>
            </a:pP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8105806" y="642918"/>
          <a:ext cx="895350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6" imgW="469800" imgH="253800" progId="Equation.DSMT4">
                  <p:embed/>
                </p:oleObj>
              </mc:Choice>
              <mc:Fallback>
                <p:oleObj name="Equation" r:id="rId6" imgW="469800" imgH="2538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5806" y="642918"/>
                        <a:ext cx="895350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00232" y="3038773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0232" y="3467401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00232" y="4538971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vế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00232" y="5000636"/>
            <a:ext cx="5572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luỹ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5"/>
          <p:cNvSpPr txBox="1">
            <a:spLocks noChangeArrowheads="1"/>
          </p:cNvSpPr>
          <p:nvPr/>
        </p:nvSpPr>
        <p:spPr bwMode="auto">
          <a:xfrm>
            <a:off x="1" y="1214422"/>
            <a:ext cx="914399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endParaRPr lang="en-US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730733"/>
            <a:ext cx="914399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a, b, c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ax</a:t>
            </a:r>
            <a:r>
              <a:rPr lang="en-US" sz="2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c = 0</a:t>
            </a:r>
          </a:p>
          <a:p>
            <a:pPr>
              <a:spcBef>
                <a:spcPct val="0"/>
              </a:spcBef>
            </a:pP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1643050"/>
            <a:ext cx="457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3: (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12/sgk-42)</a:t>
            </a: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c) 0,4x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+ 1 = 0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d) 2x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+        x = 0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572264" y="3071810"/>
          <a:ext cx="571504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3" imgW="241200" imgH="215640" progId="Equation.DSMT4">
                  <p:embed/>
                </p:oleObj>
              </mc:Choice>
              <mc:Fallback>
                <p:oleObj name="Equation" r:id="rId3" imgW="241200" imgH="21564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3071810"/>
                        <a:ext cx="571504" cy="4286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429520" y="2357430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715272" y="3071810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c)</a:t>
            </a:r>
            <a:endParaRPr lang="en-US" sz="2400" dirty="0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H="1">
            <a:off x="4557713" y="1643050"/>
            <a:ext cx="45719" cy="52149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-106366" y="4171898"/>
            <a:ext cx="4606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 (ax</a:t>
            </a:r>
            <a:r>
              <a:rPr lang="en-US" sz="20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0).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8574" y="4429132"/>
            <a:ext cx="44719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x (ax + b) =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0" y="4857760"/>
            <a:ext cx="4500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 0; 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-71470" y="1671568"/>
            <a:ext cx="43188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 (ax</a:t>
            </a:r>
            <a:r>
              <a:rPr lang="en-US" sz="20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c = 0).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0" y="2071678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   x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571868" y="1857364"/>
          <a:ext cx="428625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5" imgW="228600" imgH="393480" progId="Equation.DSMT4">
                  <p:embed/>
                </p:oleObj>
              </mc:Choice>
              <mc:Fallback>
                <p:oleObj name="Equation" r:id="rId5" imgW="22860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1857364"/>
                        <a:ext cx="428625" cy="7858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-4763" y="2594614"/>
            <a:ext cx="457676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           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a, c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a, c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00034" y="3000372"/>
          <a:ext cx="57150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7" imgW="431640" imgH="444240" progId="Equation.DSMT4">
                  <p:embed/>
                </p:oleObj>
              </mc:Choice>
              <mc:Fallback>
                <p:oleObj name="Equation" r:id="rId7" imgW="431640" imgH="4442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3000372"/>
                        <a:ext cx="57150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071934" y="4643446"/>
          <a:ext cx="35718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Equation" r:id="rId9" imgW="228600" imgH="393480" progId="Equation.DSMT4">
                  <p:embed/>
                </p:oleObj>
              </mc:Choice>
              <mc:Fallback>
                <p:oleObj name="Equation" r:id="rId9" imgW="2286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4643446"/>
                        <a:ext cx="357187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8105806" y="714356"/>
          <a:ext cx="895350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11" imgW="469800" imgH="253800" progId="Equation.DSMT4">
                  <p:embed/>
                </p:oleObj>
              </mc:Choice>
              <mc:Fallback>
                <p:oleObj name="Equation" r:id="rId11" imgW="469800" imgH="2538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5806" y="714356"/>
                        <a:ext cx="895350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  <p:bldP spid="11" grpId="0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5"/>
          <p:cNvSpPr txBox="1">
            <a:spLocks noChangeArrowheads="1"/>
          </p:cNvSpPr>
          <p:nvPr/>
        </p:nvSpPr>
        <p:spPr bwMode="auto">
          <a:xfrm>
            <a:off x="1" y="1214422"/>
            <a:ext cx="914399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endParaRPr lang="en-US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0" y="730733"/>
            <a:ext cx="914399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a, b, c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ax</a:t>
            </a:r>
            <a:r>
              <a:rPr lang="en-US" sz="2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c = 0</a:t>
            </a:r>
          </a:p>
          <a:p>
            <a:pPr>
              <a:spcBef>
                <a:spcPct val="0"/>
              </a:spcBef>
            </a:pP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H="1">
            <a:off x="4557713" y="1643050"/>
            <a:ext cx="45719" cy="52149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-106366" y="4171898"/>
            <a:ext cx="4606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 (ax</a:t>
            </a:r>
            <a:r>
              <a:rPr lang="en-US" sz="20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0).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8574" y="4429132"/>
            <a:ext cx="44719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x (ax + b) =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0" y="4857760"/>
            <a:ext cx="4500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 0; 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-71470" y="1671568"/>
            <a:ext cx="43188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 (ax</a:t>
            </a:r>
            <a:r>
              <a:rPr lang="en-US" sz="20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c = 0).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0" y="2071678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   x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571868" y="1857364"/>
          <a:ext cx="428625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Equation" r:id="rId3" imgW="228600" imgH="393480" progId="Equation.DSMT4">
                  <p:embed/>
                </p:oleObj>
              </mc:Choice>
              <mc:Fallback>
                <p:oleObj name="Equation" r:id="rId3" imgW="228600" imgH="39348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1857364"/>
                        <a:ext cx="428625" cy="7858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-4763" y="2594614"/>
            <a:ext cx="457676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           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a, c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a, c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00034" y="3000372"/>
          <a:ext cx="57150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Equation" r:id="rId5" imgW="431640" imgH="444240" progId="Equation.DSMT4">
                  <p:embed/>
                </p:oleObj>
              </mc:Choice>
              <mc:Fallback>
                <p:oleObj name="Equation" r:id="rId5" imgW="431640" imgH="4442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3000372"/>
                        <a:ext cx="57150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071934" y="4643446"/>
          <a:ext cx="35718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Equation" r:id="rId7" imgW="228600" imgH="393480" progId="Equation.DSMT4">
                  <p:embed/>
                </p:oleObj>
              </mc:Choice>
              <mc:Fallback>
                <p:oleObj name="Equation" r:id="rId7" imgW="2286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4643446"/>
                        <a:ext cx="357187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" y="5214950"/>
            <a:ext cx="30621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0" y="5646738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8105806" y="714356"/>
          <a:ext cx="895350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Equation" r:id="rId9" imgW="469800" imgH="253800" progId="Equation.DSMT4">
                  <p:embed/>
                </p:oleObj>
              </mc:Choice>
              <mc:Fallback>
                <p:oleObj name="Equation" r:id="rId9" imgW="469800" imgH="2538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5806" y="714356"/>
                        <a:ext cx="895350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71435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4: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140sgk-43)</a:t>
            </a:r>
            <a:endParaRPr lang="en-US" b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(.....)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2243139" y="1928802"/>
          <a:ext cx="2328862" cy="608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" name="Equation" r:id="rId4" imgW="990360" imgH="431640" progId="Equation.DSMT4">
                  <p:embed/>
                </p:oleObj>
              </mc:Choice>
              <mc:Fallback>
                <p:oleObj name="Equation" r:id="rId4" imgW="990360" imgH="4316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9" y="1928802"/>
                        <a:ext cx="2328862" cy="6089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1565275" y="2214563"/>
          <a:ext cx="3486150" cy="448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" name="Equation" r:id="rId6" imgW="2044440" imgH="3263760" progId="Equation.DSMT4">
                  <p:embed/>
                </p:oleObj>
              </mc:Choice>
              <mc:Fallback>
                <p:oleObj name="Equation" r:id="rId6" imgW="2044440" imgH="326376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5275" y="2214563"/>
                        <a:ext cx="3486150" cy="448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500758" y="4243336"/>
            <a:ext cx="4643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5745163" y="4714875"/>
          <a:ext cx="32543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Equation" r:id="rId8" imgW="2082600" imgH="228600" progId="Equation.DSMT4">
                  <p:embed/>
                </p:oleObj>
              </mc:Choice>
              <mc:Fallback>
                <p:oleObj name="Equation" r:id="rId8" imgW="2082600" imgH="228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163" y="4714875"/>
                        <a:ext cx="3254375" cy="5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928926" y="2600262"/>
            <a:ext cx="500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3214678" y="3068421"/>
            <a:ext cx="428628" cy="646331"/>
            <a:chOff x="6000760" y="2500306"/>
            <a:chExt cx="500066" cy="582003"/>
          </a:xfrm>
        </p:grpSpPr>
        <p:sp>
          <p:nvSpPr>
            <p:cNvPr id="48" name="TextBox 47"/>
            <p:cNvSpPr txBox="1"/>
            <p:nvPr/>
          </p:nvSpPr>
          <p:spPr>
            <a:xfrm>
              <a:off x="6000760" y="2500306"/>
              <a:ext cx="500066" cy="58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25</a:t>
              </a:r>
            </a:p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Straight Connector 48"/>
            <p:cNvCxnSpPr>
              <a:stCxn id="48" idx="1"/>
              <a:endCxn id="48" idx="3"/>
            </p:cNvCxnSpPr>
            <p:nvPr/>
          </p:nvCxnSpPr>
          <p:spPr>
            <a:xfrm rot="10800000" flipH="1">
              <a:off x="6000760" y="2791308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4429124" y="3068421"/>
            <a:ext cx="428628" cy="646331"/>
            <a:chOff x="6000760" y="2500306"/>
            <a:chExt cx="500066" cy="582003"/>
          </a:xfrm>
        </p:grpSpPr>
        <p:sp>
          <p:nvSpPr>
            <p:cNvPr id="51" name="TextBox 50"/>
            <p:cNvSpPr txBox="1"/>
            <p:nvPr/>
          </p:nvSpPr>
          <p:spPr>
            <a:xfrm>
              <a:off x="6000760" y="2500306"/>
              <a:ext cx="500066" cy="58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25</a:t>
              </a:r>
            </a:p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Straight Connector 51"/>
            <p:cNvCxnSpPr>
              <a:stCxn id="51" idx="1"/>
              <a:endCxn id="51" idx="3"/>
            </p:cNvCxnSpPr>
            <p:nvPr/>
          </p:nvCxnSpPr>
          <p:spPr>
            <a:xfrm rot="10800000" flipH="1">
              <a:off x="6000760" y="2791308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3071802" y="3711363"/>
            <a:ext cx="428628" cy="646331"/>
            <a:chOff x="6000760" y="2500306"/>
            <a:chExt cx="500066" cy="582003"/>
          </a:xfrm>
        </p:grpSpPr>
        <p:sp>
          <p:nvSpPr>
            <p:cNvPr id="54" name="TextBox 53"/>
            <p:cNvSpPr txBox="1"/>
            <p:nvPr/>
          </p:nvSpPr>
          <p:spPr>
            <a:xfrm>
              <a:off x="6000760" y="2500306"/>
              <a:ext cx="500066" cy="58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16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5" name="Straight Connector 54"/>
            <p:cNvCxnSpPr>
              <a:stCxn id="54" idx="1"/>
              <a:endCxn id="54" idx="3"/>
            </p:cNvCxnSpPr>
            <p:nvPr/>
          </p:nvCxnSpPr>
          <p:spPr>
            <a:xfrm rot="10800000" flipH="1">
              <a:off x="6000760" y="2791308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2928926" y="4286256"/>
            <a:ext cx="357190" cy="646331"/>
            <a:chOff x="6000760" y="2500306"/>
            <a:chExt cx="500066" cy="582003"/>
          </a:xfrm>
        </p:grpSpPr>
        <p:sp>
          <p:nvSpPr>
            <p:cNvPr id="57" name="TextBox 56"/>
            <p:cNvSpPr txBox="1"/>
            <p:nvPr/>
          </p:nvSpPr>
          <p:spPr>
            <a:xfrm>
              <a:off x="6000760" y="2500306"/>
              <a:ext cx="500066" cy="58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8" name="Straight Connector 57"/>
            <p:cNvCxnSpPr>
              <a:stCxn id="57" idx="1"/>
              <a:endCxn id="57" idx="3"/>
            </p:cNvCxnSpPr>
            <p:nvPr/>
          </p:nvCxnSpPr>
          <p:spPr>
            <a:xfrm rot="10800000" flipH="1">
              <a:off x="6000760" y="2791308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2571736" y="5857892"/>
            <a:ext cx="500066" cy="714380"/>
            <a:chOff x="6000760" y="4670306"/>
            <a:chExt cx="500066" cy="582003"/>
          </a:xfrm>
        </p:grpSpPr>
        <p:sp>
          <p:nvSpPr>
            <p:cNvPr id="60" name="TextBox 59"/>
            <p:cNvSpPr txBox="1"/>
            <p:nvPr/>
          </p:nvSpPr>
          <p:spPr>
            <a:xfrm>
              <a:off x="6000760" y="4670306"/>
              <a:ext cx="500066" cy="58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</a:p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Straight Connector 60"/>
            <p:cNvCxnSpPr>
              <a:stCxn id="60" idx="1"/>
              <a:endCxn id="60" idx="3"/>
            </p:cNvCxnSpPr>
            <p:nvPr/>
          </p:nvCxnSpPr>
          <p:spPr>
            <a:xfrm rot="10800000" flipH="1">
              <a:off x="6000760" y="4961308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/>
          <p:cNvGrpSpPr/>
          <p:nvPr/>
        </p:nvGrpSpPr>
        <p:grpSpPr>
          <a:xfrm>
            <a:off x="2857488" y="4854371"/>
            <a:ext cx="428628" cy="646331"/>
            <a:chOff x="6000760" y="2500306"/>
            <a:chExt cx="500066" cy="582003"/>
          </a:xfrm>
        </p:grpSpPr>
        <p:sp>
          <p:nvSpPr>
            <p:cNvPr id="63" name="TextBox 62"/>
            <p:cNvSpPr txBox="1"/>
            <p:nvPr/>
          </p:nvSpPr>
          <p:spPr>
            <a:xfrm>
              <a:off x="6000760" y="2500306"/>
              <a:ext cx="500066" cy="58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Straight Connector 63"/>
            <p:cNvCxnSpPr>
              <a:stCxn id="63" idx="1"/>
              <a:endCxn id="63" idx="3"/>
            </p:cNvCxnSpPr>
            <p:nvPr/>
          </p:nvCxnSpPr>
          <p:spPr>
            <a:xfrm rot="10800000" flipH="1">
              <a:off x="6000760" y="2791308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2857488" y="5425875"/>
            <a:ext cx="428628" cy="646331"/>
            <a:chOff x="6000760" y="2500306"/>
            <a:chExt cx="500066" cy="582003"/>
          </a:xfrm>
        </p:grpSpPr>
        <p:sp>
          <p:nvSpPr>
            <p:cNvPr id="66" name="TextBox 65"/>
            <p:cNvSpPr txBox="1"/>
            <p:nvPr/>
          </p:nvSpPr>
          <p:spPr>
            <a:xfrm>
              <a:off x="6000760" y="2500306"/>
              <a:ext cx="500066" cy="58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-3</a:t>
              </a:r>
            </a:p>
            <a:p>
              <a:r>
                <a:rPr lang="en-US" b="1" dirty="0" smtClean="0">
                  <a:solidFill>
                    <a:srgbClr val="FF0000"/>
                  </a:solidFill>
                </a:rPr>
                <a:t>4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67" name="Straight Connector 66"/>
            <p:cNvCxnSpPr>
              <a:stCxn id="66" idx="1"/>
              <a:endCxn id="66" idx="3"/>
            </p:cNvCxnSpPr>
            <p:nvPr/>
          </p:nvCxnSpPr>
          <p:spPr>
            <a:xfrm rot="10800000" flipH="1">
              <a:off x="6000760" y="2791308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/>
          <p:cNvSpPr txBox="1"/>
          <p:nvPr/>
        </p:nvSpPr>
        <p:spPr>
          <a:xfrm>
            <a:off x="2428860" y="6286520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6286512" y="4572008"/>
            <a:ext cx="428628" cy="707886"/>
            <a:chOff x="6000760" y="4670307"/>
            <a:chExt cx="500066" cy="637432"/>
          </a:xfrm>
        </p:grpSpPr>
        <p:sp>
          <p:nvSpPr>
            <p:cNvPr id="70" name="TextBox 69"/>
            <p:cNvSpPr txBox="1"/>
            <p:nvPr/>
          </p:nvSpPr>
          <p:spPr>
            <a:xfrm>
              <a:off x="6000760" y="4670307"/>
              <a:ext cx="500066" cy="637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</a:p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1" name="Straight Connector 70"/>
            <p:cNvCxnSpPr>
              <a:stCxn id="70" idx="1"/>
              <a:endCxn id="70" idx="3"/>
            </p:cNvCxnSpPr>
            <p:nvPr/>
          </p:nvCxnSpPr>
          <p:spPr>
            <a:xfrm rot="10800000" flipH="1">
              <a:off x="6000760" y="4989026"/>
              <a:ext cx="500066" cy="1430"/>
            </a:xfrm>
            <a:prstGeom prst="line">
              <a:avLst/>
            </a:prstGeom>
            <a:ln>
              <a:solidFill>
                <a:srgbClr val="FF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Box 71"/>
          <p:cNvSpPr txBox="1"/>
          <p:nvPr/>
        </p:nvSpPr>
        <p:spPr>
          <a:xfrm>
            <a:off x="7858148" y="4714884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9" grpId="0"/>
      <p:bldP spid="68" grpId="0"/>
      <p:bldP spid="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5"/>
          <p:cNvSpPr txBox="1">
            <a:spLocks noChangeArrowheads="1"/>
          </p:cNvSpPr>
          <p:nvPr/>
        </p:nvSpPr>
        <p:spPr bwMode="auto">
          <a:xfrm>
            <a:off x="1" y="1214422"/>
            <a:ext cx="914399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2: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endParaRPr lang="en-US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6" name="Text Box 55"/>
          <p:cNvSpPr txBox="1">
            <a:spLocks noChangeArrowheads="1"/>
          </p:cNvSpPr>
          <p:nvPr/>
        </p:nvSpPr>
        <p:spPr bwMode="auto">
          <a:xfrm>
            <a:off x="1" y="500042"/>
            <a:ext cx="4572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a, b, c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ax</a:t>
            </a:r>
            <a:r>
              <a:rPr lang="en-US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c =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H="1">
            <a:off x="4557712" y="642918"/>
            <a:ext cx="45719" cy="621508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-106366" y="4171898"/>
            <a:ext cx="46069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 (ax</a:t>
            </a:r>
            <a:r>
              <a:rPr lang="en-US" sz="20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bx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0).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28574" y="4429132"/>
            <a:ext cx="44719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x (ax + b) =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0" y="4857760"/>
            <a:ext cx="45005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 0; 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= </a:t>
            </a:r>
          </a:p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-71470" y="1671568"/>
            <a:ext cx="43188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khuyết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b (ax</a:t>
            </a:r>
            <a:r>
              <a:rPr lang="en-US" sz="20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c = 0).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0" y="2071678"/>
            <a:ext cx="457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   x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571868" y="1857364"/>
          <a:ext cx="428628" cy="785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7" name="Equation" r:id="rId3" imgW="228600" imgH="393480" progId="Equation.DSMT4">
                  <p:embed/>
                </p:oleObj>
              </mc:Choice>
              <mc:Fallback>
                <p:oleObj name="Equation" r:id="rId3" imgW="228600" imgH="39348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1857364"/>
                        <a:ext cx="428628" cy="7858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-4763" y="2594614"/>
            <a:ext cx="457676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=            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a, c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0"/>
              </a:spcBef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a, c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dấu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500034" y="3000372"/>
          <a:ext cx="57150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8" name="Equation" r:id="rId5" imgW="431640" imgH="444240" progId="Equation.DSMT4">
                  <p:embed/>
                </p:oleObj>
              </mc:Choice>
              <mc:Fallback>
                <p:oleObj name="Equation" r:id="rId5" imgW="431640" imgH="44424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3000372"/>
                        <a:ext cx="57150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071934" y="4643446"/>
          <a:ext cx="35718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9" name="Equation" r:id="rId7" imgW="228600" imgH="393480" progId="Equation.DSMT4">
                  <p:embed/>
                </p:oleObj>
              </mc:Choice>
              <mc:Fallback>
                <p:oleObj name="Equation" r:id="rId7" imgW="22860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4643446"/>
                        <a:ext cx="357187" cy="714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" y="5214950"/>
            <a:ext cx="30621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0" y="5646738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vế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3286116" y="785794"/>
          <a:ext cx="895752" cy="484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0" name="Equation" r:id="rId9" imgW="469800" imgH="253800" progId="Equation.DSMT4">
                  <p:embed/>
                </p:oleObj>
              </mc:Choice>
              <mc:Fallback>
                <p:oleObj name="Equation" r:id="rId9" imgW="469800" imgH="2538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785794"/>
                        <a:ext cx="895752" cy="484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572001" y="1714488"/>
            <a:ext cx="4572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24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PP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15,16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17,18,19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SBT.</a:t>
            </a:r>
          </a:p>
          <a:p>
            <a:pPr>
              <a:buFontTx/>
              <a:buChar char="-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5-Point Star 23">
            <a:hlinkClick r:id="rId11" action="ppaction://hlinksldjump"/>
          </p:cNvPr>
          <p:cNvSpPr/>
          <p:nvPr/>
        </p:nvSpPr>
        <p:spPr>
          <a:xfrm>
            <a:off x="8643934" y="6215058"/>
            <a:ext cx="500066" cy="64294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9815"/>
            <a:ext cx="7572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19/SBT-40: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8572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(x-2)(x+3)=0, hay PT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x – 6 = 0,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-2; x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3.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bậc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2428868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x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= 2; x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5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857496"/>
            <a:ext cx="628651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2; 5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PT: (x-2)(x-5) = 0 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Hay x</a:t>
            </a:r>
            <a:r>
              <a:rPr lang="en-US" sz="2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- 7x + 10 = 0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421481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x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 x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PT: (x- x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)(x - x</a:t>
            </a:r>
            <a:r>
              <a:rPr lang="en-US" sz="2800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= 0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7&quot;/&gt;&lt;/object&gt;&lt;object type=&quot;3&quot; unique_id=&quot;10005&quot;&gt;&lt;property id=&quot;20148&quot; value=&quot;5&quot;/&gt;&lt;property id=&quot;20300&quot; value=&quot;Slide 3 - &amp;quot;Bài tập 1: Trong các phương trình sau, phương trình nào là phương trình bậc hai một ẩn ? Chỉ rõ các hệ số a, b, c c&quot;/&gt;&lt;property id=&quot;20307&quot; value=&quot;269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5&quot;&gt;&lt;property id=&quot;20148&quot; value=&quot;5&quot;/&gt;&lt;property id=&quot;20300&quot; value=&quot;Slide 9&quot;/&gt;&lt;property id=&quot;20307&quot; value=&quot;268&quot;/&gt;&lt;/object&gt;&lt;object type=&quot;3&quot; unique_id=&quot;10599&quot;&gt;&lt;property id=&quot;20148&quot; value=&quot;5&quot;/&gt;&lt;property id=&quot;20300&quot; value=&quot;Slide 6&quot;/&gt;&lt;property id=&quot;20307&quot; value=&quot;270&quot;/&gt;&lt;/object&gt;&lt;object type=&quot;3&quot; unique_id=&quot;10600&quot;&gt;&lt;property id=&quot;20148&quot; value=&quot;5&quot;/&gt;&lt;property id=&quot;20300&quot; value=&quot;Slide 8&quot;/&gt;&lt;property id=&quot;20307&quot; value=&quot;271&quot;/&gt;&lt;/object&gt;&lt;object type=&quot;3&quot; unique_id=&quot;10647&quot;&gt;&lt;property id=&quot;20148&quot; value=&quot;5&quot;/&gt;&lt;property id=&quot;20300&quot; value=&quot;Slide 10&quot;/&gt;&lt;property id=&quot;20307&quot; value=&quot;272&quot;/&gt;&lt;/object&gt;&lt;object type=&quot;3&quot; unique_id=&quot;10692&quot;&gt;&lt;property id=&quot;20148&quot; value=&quot;5&quot;/&gt;&lt;property id=&quot;20300&quot; value=&quot;Slide 2&quot;/&gt;&lt;property id=&quot;20307&quot; value=&quot;27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1017</Words>
  <Application>Microsoft Office PowerPoint</Application>
  <PresentationFormat>On-screen Show (4:3)</PresentationFormat>
  <Paragraphs>144</Paragraphs>
  <Slides>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.VnTime</vt:lpstr>
      <vt:lpstr>Arial</vt:lpstr>
      <vt:lpstr>Calibri</vt:lpstr>
      <vt:lpstr>Times New Roman</vt:lpstr>
      <vt:lpstr>Office Theme</vt:lpstr>
      <vt:lpstr>Equation</vt:lpstr>
      <vt:lpstr>Bài tập 1: Trong các phương trình sau, phương trình nào là phương trình bậc hai một ẩn ? Chỉ rõ các hệ số a, b, c của mỗi phương trình ấy và cho biết PT đó thuộc loại nào?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SonLuong</dc:creator>
  <cp:lastModifiedBy>Thuoc Nguyen</cp:lastModifiedBy>
  <cp:revision>432</cp:revision>
  <dcterms:created xsi:type="dcterms:W3CDTF">2011-03-01T09:21:04Z</dcterms:created>
  <dcterms:modified xsi:type="dcterms:W3CDTF">2018-02-06T04:06:02Z</dcterms:modified>
</cp:coreProperties>
</file>