
<file path=[Content_Types].xml><?xml version="1.0" encoding="utf-8"?>
<Types xmlns="http://schemas.openxmlformats.org/package/2006/content-types">
  <Default Extension="png" ContentType="image/png"/>
  <Default Extension="bin" ContentType="application/vnd.ms-office.activeX"/>
  <Default Extension="mp3" ContentType="audio/mpe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activeX/activeX1.xml" ContentType="application/vnd.ms-office.activeX+xml"/>
  <Override PartName="/ppt/activeX/activeX2.xml" ContentType="application/vnd.ms-office.activeX+xml"/>
  <Override PartName="/ppt/activeX/activeX3.xml" ContentType="application/vnd.ms-office.activeX+xml"/>
  <Override PartName="/ppt/activeX/activeX4.xml" ContentType="application/vnd.ms-office.activeX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317" r:id="rId2"/>
    <p:sldId id="291" r:id="rId3"/>
    <p:sldId id="268" r:id="rId4"/>
    <p:sldId id="307" r:id="rId5"/>
    <p:sldId id="308" r:id="rId6"/>
    <p:sldId id="309" r:id="rId7"/>
    <p:sldId id="304" r:id="rId8"/>
    <p:sldId id="270" r:id="rId9"/>
    <p:sldId id="269" r:id="rId10"/>
    <p:sldId id="271" r:id="rId11"/>
    <p:sldId id="272" r:id="rId12"/>
    <p:sldId id="273" r:id="rId13"/>
    <p:sldId id="274" r:id="rId14"/>
    <p:sldId id="267" r:id="rId15"/>
    <p:sldId id="311" r:id="rId16"/>
    <p:sldId id="312" r:id="rId17"/>
    <p:sldId id="310" r:id="rId18"/>
    <p:sldId id="305" r:id="rId19"/>
    <p:sldId id="302" r:id="rId20"/>
    <p:sldId id="315" r:id="rId21"/>
    <p:sldId id="313" r:id="rId22"/>
    <p:sldId id="316" r:id="rId23"/>
    <p:sldId id="314" r:id="rId24"/>
    <p:sldId id="277" r:id="rId25"/>
    <p:sldId id="265" r:id="rId26"/>
  </p:sldIdLst>
  <p:sldSz cx="12192000" cy="6858000"/>
  <p:notesSz cx="6858000" cy="9144000"/>
  <p:custDataLst>
    <p:tags r:id="rId2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_rels/activeX4.xml.rels><?xml version="1.0" encoding="UTF-8" standalone="yes"?>
<Relationships xmlns="http://schemas.openxmlformats.org/package/2006/relationships"><Relationship Id="rId1" Type="http://schemas.microsoft.com/office/2006/relationships/activeXControlBinary" Target="activeX4.bin"/></Relationships>
</file>

<file path=ppt/activeX/activeX1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4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Relationship Id="rId4" Type="http://schemas.openxmlformats.org/officeDocument/2006/relationships/image" Target="../media/image1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F18857-8B53-4522-BA49-193BDEB02FB6}" type="datetimeFigureOut">
              <a:rPr lang="en-US" smtClean="0"/>
              <a:pPr/>
              <a:t>12/2/2020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70C00B-6992-49F8-AB41-D159C7AB489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26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6635A5F2-5833-4254-AB9F-F09B110C21DD}" type="slidenum">
              <a:rPr lang="en-US" altLang="en-US"/>
              <a:pPr eaLnBrk="1" hangingPunct="1"/>
              <a:t>8</a:t>
            </a:fld>
            <a:endParaRPr lang="en-US" altLang="en-US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69064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60EB1-9C63-4EBB-8459-D4979E32ECB1}" type="datetimeFigureOut">
              <a:rPr lang="en-US" smtClean="0"/>
              <a:pPr/>
              <a:t>12/2/2020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40A65-5667-4AB2-9A75-11121E106D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420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60EB1-9C63-4EBB-8459-D4979E32ECB1}" type="datetimeFigureOut">
              <a:rPr lang="en-US" smtClean="0"/>
              <a:pPr/>
              <a:t>12/2/2020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40A65-5667-4AB2-9A75-11121E106D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1838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60EB1-9C63-4EBB-8459-D4979E32ECB1}" type="datetimeFigureOut">
              <a:rPr lang="en-US" smtClean="0"/>
              <a:pPr/>
              <a:t>12/2/2020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40A65-5667-4AB2-9A75-11121E106D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8346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60EB1-9C63-4EBB-8459-D4979E32ECB1}" type="datetimeFigureOut">
              <a:rPr lang="en-US" smtClean="0"/>
              <a:pPr/>
              <a:t>12/2/2020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40A65-5667-4AB2-9A75-11121E106D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716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60EB1-9C63-4EBB-8459-D4979E32ECB1}" type="datetimeFigureOut">
              <a:rPr lang="en-US" smtClean="0"/>
              <a:pPr/>
              <a:t>12/2/2020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40A65-5667-4AB2-9A75-11121E106D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9810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60EB1-9C63-4EBB-8459-D4979E32ECB1}" type="datetimeFigureOut">
              <a:rPr lang="en-US" smtClean="0"/>
              <a:pPr/>
              <a:t>12/2/2020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40A65-5667-4AB2-9A75-11121E106D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7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60EB1-9C63-4EBB-8459-D4979E32ECB1}" type="datetimeFigureOut">
              <a:rPr lang="en-US" smtClean="0"/>
              <a:pPr/>
              <a:t>12/2/2020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40A65-5667-4AB2-9A75-11121E106D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8317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60EB1-9C63-4EBB-8459-D4979E32ECB1}" type="datetimeFigureOut">
              <a:rPr lang="en-US" smtClean="0"/>
              <a:pPr/>
              <a:t>12/2/2020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40A65-5667-4AB2-9A75-11121E106D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047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60EB1-9C63-4EBB-8459-D4979E32ECB1}" type="datetimeFigureOut">
              <a:rPr lang="en-US" smtClean="0"/>
              <a:pPr/>
              <a:t>12/2/2020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40A65-5667-4AB2-9A75-11121E106D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0608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60EB1-9C63-4EBB-8459-D4979E32ECB1}" type="datetimeFigureOut">
              <a:rPr lang="en-US" smtClean="0"/>
              <a:pPr/>
              <a:t>12/2/2020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40A65-5667-4AB2-9A75-11121E106D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331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60EB1-9C63-4EBB-8459-D4979E32ECB1}" type="datetimeFigureOut">
              <a:rPr lang="en-US" smtClean="0"/>
              <a:pPr/>
              <a:t>12/2/2020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40A65-5667-4AB2-9A75-11121E106D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317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260EB1-9C63-4EBB-8459-D4979E32ECB1}" type="datetimeFigureOut">
              <a:rPr lang="en-US" smtClean="0"/>
              <a:pPr/>
              <a:t>12/2/2020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540A65-5667-4AB2-9A75-11121E106D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517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D:\MR%20CAM'S%20DOC%20OF%20SCHOOL\GIAO%20AN\GADT\tiet%20day%2024-10-2013\5.1%20trimmed.wav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microsoft.com/office/2007/relationships/media" Target="../media/media7.mp3"/><Relationship Id="rId18" Type="http://schemas.openxmlformats.org/officeDocument/2006/relationships/audio" Target="../media/media9.mp3"/><Relationship Id="rId26" Type="http://schemas.openxmlformats.org/officeDocument/2006/relationships/image" Target="../media/image26.jpeg"/><Relationship Id="rId3" Type="http://schemas.microsoft.com/office/2007/relationships/media" Target="../media/media2.mp3"/><Relationship Id="rId21" Type="http://schemas.openxmlformats.org/officeDocument/2006/relationships/slideLayout" Target="../slideLayouts/slideLayout2.xml"/><Relationship Id="rId7" Type="http://schemas.microsoft.com/office/2007/relationships/media" Target="../media/media4.mp3"/><Relationship Id="rId12" Type="http://schemas.openxmlformats.org/officeDocument/2006/relationships/audio" Target="../media/media6.mp3"/><Relationship Id="rId17" Type="http://schemas.microsoft.com/office/2007/relationships/media" Target="../media/media9.mp3"/><Relationship Id="rId25" Type="http://schemas.openxmlformats.org/officeDocument/2006/relationships/image" Target="../media/image25.jpeg"/><Relationship Id="rId2" Type="http://schemas.openxmlformats.org/officeDocument/2006/relationships/audio" Target="../media/media1.mp3"/><Relationship Id="rId16" Type="http://schemas.openxmlformats.org/officeDocument/2006/relationships/audio" Target="../media/media8.mp3"/><Relationship Id="rId20" Type="http://schemas.openxmlformats.org/officeDocument/2006/relationships/audio" Target="../media/media10.mp3"/><Relationship Id="rId29" Type="http://schemas.openxmlformats.org/officeDocument/2006/relationships/image" Target="../media/image28.jpeg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microsoft.com/office/2007/relationships/media" Target="../media/media6.mp3"/><Relationship Id="rId24" Type="http://schemas.openxmlformats.org/officeDocument/2006/relationships/image" Target="../media/image24.jpeg"/><Relationship Id="rId32" Type="http://schemas.openxmlformats.org/officeDocument/2006/relationships/image" Target="../media/image31.png"/><Relationship Id="rId5" Type="http://schemas.microsoft.com/office/2007/relationships/media" Target="../media/media3.mp3"/><Relationship Id="rId15" Type="http://schemas.microsoft.com/office/2007/relationships/media" Target="../media/media8.mp3"/><Relationship Id="rId23" Type="http://schemas.openxmlformats.org/officeDocument/2006/relationships/image" Target="../media/image23.jpeg"/><Relationship Id="rId28" Type="http://schemas.openxmlformats.org/officeDocument/2006/relationships/image" Target="../media/image27.jpeg"/><Relationship Id="rId10" Type="http://schemas.openxmlformats.org/officeDocument/2006/relationships/audio" Target="../media/media5.mp3"/><Relationship Id="rId19" Type="http://schemas.microsoft.com/office/2007/relationships/media" Target="../media/media10.mp3"/><Relationship Id="rId31" Type="http://schemas.openxmlformats.org/officeDocument/2006/relationships/image" Target="../media/image30.jpeg"/><Relationship Id="rId4" Type="http://schemas.openxmlformats.org/officeDocument/2006/relationships/audio" Target="../media/media2.mp3"/><Relationship Id="rId9" Type="http://schemas.microsoft.com/office/2007/relationships/media" Target="../media/media5.mp3"/><Relationship Id="rId14" Type="http://schemas.openxmlformats.org/officeDocument/2006/relationships/audio" Target="../media/media7.mp3"/><Relationship Id="rId22" Type="http://schemas.openxmlformats.org/officeDocument/2006/relationships/image" Target="../media/image22.jpeg"/><Relationship Id="rId27" Type="http://schemas.openxmlformats.org/officeDocument/2006/relationships/image" Target="../media/image3.jpeg"/><Relationship Id="rId30" Type="http://schemas.openxmlformats.org/officeDocument/2006/relationships/image" Target="../media/image2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D:\MR%20CAM'S%20DOC%20OF%20SCHOOL\GIAO%20AN\GADT\tiet%20day%2024-10-2013\5.1%20trimmed.wav" TargetMode="Externa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32.png"/><Relationship Id="rId7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12.png"/><Relationship Id="rId5" Type="http://schemas.openxmlformats.org/officeDocument/2006/relationships/image" Target="../media/image9.png"/><Relationship Id="rId10" Type="http://schemas.openxmlformats.org/officeDocument/2006/relationships/image" Target="../media/image10.png"/><Relationship Id="rId4" Type="http://schemas.openxmlformats.org/officeDocument/2006/relationships/image" Target="../media/image8.png"/><Relationship Id="rId9" Type="http://schemas.openxmlformats.org/officeDocument/2006/relationships/image" Target="../media/image34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image" Target="../media/image35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D:\MR%20CAM'S%20DOC%20OF%20SCHOOL\GIAO%20AN\GADT\tiet%20day%2024-10-2013\5.1%20trimmed.wav" TargetMode="Externa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D:\MR%20CAM'S%20DOC%20OF%20SCHOOL\GIAO%20AN\GADT\tiet%20day%2024-10-2013\5.1%20trimmed.wav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13" Type="http://schemas.openxmlformats.org/officeDocument/2006/relationships/slide" Target="slide9.xml"/><Relationship Id="rId18" Type="http://schemas.openxmlformats.org/officeDocument/2006/relationships/image" Target="../media/image15.wmf"/><Relationship Id="rId3" Type="http://schemas.openxmlformats.org/officeDocument/2006/relationships/control" Target="../activeX/activeX2.xml"/><Relationship Id="rId21" Type="http://schemas.openxmlformats.org/officeDocument/2006/relationships/image" Target="../media/image18.wmf"/><Relationship Id="rId7" Type="http://schemas.openxmlformats.org/officeDocument/2006/relationships/notesSlide" Target="../notesSlides/notesSlide1.xml"/><Relationship Id="rId12" Type="http://schemas.openxmlformats.org/officeDocument/2006/relationships/slide" Target="slide11.xml"/><Relationship Id="rId17" Type="http://schemas.openxmlformats.org/officeDocument/2006/relationships/image" Target="../media/image20.png"/><Relationship Id="rId2" Type="http://schemas.openxmlformats.org/officeDocument/2006/relationships/control" Target="../activeX/activeX1.xml"/><Relationship Id="rId16" Type="http://schemas.openxmlformats.org/officeDocument/2006/relationships/slide" Target="slide14.xml"/><Relationship Id="rId20" Type="http://schemas.openxmlformats.org/officeDocument/2006/relationships/image" Target="../media/image17.wmf"/><Relationship Id="rId1" Type="http://schemas.openxmlformats.org/officeDocument/2006/relationships/vmlDrawing" Target="../drawings/vmlDrawing1.vml"/><Relationship Id="rId6" Type="http://schemas.openxmlformats.org/officeDocument/2006/relationships/slideLayout" Target="../slideLayouts/slideLayout1.xml"/><Relationship Id="rId11" Type="http://schemas.openxmlformats.org/officeDocument/2006/relationships/slide" Target="slide10.xml"/><Relationship Id="rId5" Type="http://schemas.openxmlformats.org/officeDocument/2006/relationships/control" Target="../activeX/activeX4.xml"/><Relationship Id="rId15" Type="http://schemas.openxmlformats.org/officeDocument/2006/relationships/slide" Target="slide8.xml"/><Relationship Id="rId10" Type="http://schemas.openxmlformats.org/officeDocument/2006/relationships/slide" Target="slide13.xml"/><Relationship Id="rId19" Type="http://schemas.openxmlformats.org/officeDocument/2006/relationships/image" Target="../media/image16.wmf"/><Relationship Id="rId4" Type="http://schemas.openxmlformats.org/officeDocument/2006/relationships/control" Target="../activeX/activeX3.xml"/><Relationship Id="rId9" Type="http://schemas.openxmlformats.org/officeDocument/2006/relationships/image" Target="../media/image19.gif"/><Relationship Id="rId14" Type="http://schemas.openxmlformats.org/officeDocument/2006/relationships/slide" Target="slide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 descr="Kết quả hình ảnh cho welcom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1535114"/>
            <a:ext cx="11785600" cy="349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TextBox 1"/>
          <p:cNvSpPr txBox="1">
            <a:spLocks noChangeArrowheads="1"/>
          </p:cNvSpPr>
          <p:nvPr/>
        </p:nvSpPr>
        <p:spPr bwMode="auto">
          <a:xfrm>
            <a:off x="1930400" y="5029201"/>
            <a:ext cx="79248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By Mrs Snow</a:t>
            </a:r>
            <a:endParaRPr lang="en-US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2" name="TextBox 2"/>
          <p:cNvSpPr txBox="1">
            <a:spLocks noChangeArrowheads="1"/>
          </p:cNvSpPr>
          <p:nvPr/>
        </p:nvSpPr>
        <p:spPr bwMode="auto">
          <a:xfrm>
            <a:off x="961291" y="457201"/>
            <a:ext cx="10175631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3200">
                <a:latin typeface="Times New Roman" pitchFamily="18" charset="0"/>
                <a:cs typeface="Times New Roman" pitchFamily="18" charset="0"/>
              </a:rPr>
              <a:t>UNIT 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5: NATURAL WONDERS OF THE WORLD</a:t>
            </a:r>
            <a:endParaRPr lang="en-US" sz="320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en-US" sz="3200">
                <a:latin typeface="Times New Roman" pitchFamily="18" charset="0"/>
                <a:cs typeface="Times New Roman" pitchFamily="18" charset="0"/>
              </a:rPr>
              <a:t>Lesson 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1: Getting started</a:t>
            </a:r>
            <a:endParaRPr lang="en-US" sz="320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7119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B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4705"/>
            <a:ext cx="12192000" cy="5377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406201" y="1869045"/>
            <a:ext cx="4226420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/>
              <a:t>2. Why is Mai late?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614416" y="2519611"/>
            <a:ext cx="7669271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FF0000"/>
                </a:solidFill>
              </a:rPr>
              <a:t>- Because she went to the wrong room.</a:t>
            </a:r>
          </a:p>
        </p:txBody>
      </p:sp>
      <p:pic>
        <p:nvPicPr>
          <p:cNvPr id="4098" name="Picture 2" descr="Smiling Face on Samsung Galaxy S8 (April 2017)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4427" y="4999040"/>
            <a:ext cx="1028700" cy="1028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9880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B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37252"/>
            <a:ext cx="12192000" cy="5320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380443" y="2178139"/>
            <a:ext cx="9491731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/>
              <a:t>3. What is the other name of Ayres Rock?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654169" y="2841959"/>
            <a:ext cx="2103361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FF0000"/>
                </a:solidFill>
              </a:rPr>
              <a:t>- </a:t>
            </a:r>
            <a:r>
              <a:rPr lang="en-US" sz="3200" dirty="0" smtClean="0">
                <a:solidFill>
                  <a:srgbClr val="FF0000"/>
                </a:solidFill>
              </a:rPr>
              <a:t>It is Uluru</a:t>
            </a:r>
            <a:r>
              <a:rPr lang="en-US" sz="3200" dirty="0">
                <a:solidFill>
                  <a:srgbClr val="FF0000"/>
                </a:solidFill>
              </a:rPr>
              <a:t>.</a:t>
            </a:r>
          </a:p>
        </p:txBody>
      </p:sp>
      <p:pic>
        <p:nvPicPr>
          <p:cNvPr id="5122" name="Picture 2" descr="Smiling Face on Samsung Galaxy S8 (April 2017)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8973" y="5029857"/>
            <a:ext cx="1028700" cy="1028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2848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B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32452"/>
            <a:ext cx="12192000" cy="5625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341808" y="2268293"/>
            <a:ext cx="7663583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/>
              <a:t>4. Which country would </a:t>
            </a:r>
            <a:r>
              <a:rPr lang="en-US" sz="3200" dirty="0" err="1"/>
              <a:t>Phuc</a:t>
            </a:r>
            <a:r>
              <a:rPr lang="en-US" sz="3200" dirty="0"/>
              <a:t> like to visit?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75783" y="2919233"/>
            <a:ext cx="61045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FF0000"/>
                </a:solidFill>
              </a:rPr>
              <a:t>- </a:t>
            </a:r>
            <a:r>
              <a:rPr lang="en-US" sz="3200" dirty="0" smtClean="0">
                <a:solidFill>
                  <a:srgbClr val="FF0000"/>
                </a:solidFill>
              </a:rPr>
              <a:t>Australia</a:t>
            </a:r>
            <a:r>
              <a:rPr lang="en-US" sz="3200" dirty="0">
                <a:solidFill>
                  <a:srgbClr val="7030A0"/>
                </a:solidFill>
              </a:rPr>
              <a:t>.</a:t>
            </a:r>
          </a:p>
        </p:txBody>
      </p:sp>
      <p:pic>
        <p:nvPicPr>
          <p:cNvPr id="6146" name="Picture 2" descr="Smiling Face on Samsung Galaxy S8 (April 2017)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7610" y="5063434"/>
            <a:ext cx="1028700" cy="1028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0602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B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2696"/>
            <a:ext cx="12192000" cy="5665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470592" y="1869048"/>
            <a:ext cx="4651423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/>
              <a:t>5. What is Tuan Chau?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659195" y="2546488"/>
            <a:ext cx="4024936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FF0000"/>
                </a:solidFill>
              </a:rPr>
              <a:t>- </a:t>
            </a:r>
            <a:r>
              <a:rPr lang="en-US" sz="3200" dirty="0" smtClean="0">
                <a:solidFill>
                  <a:srgbClr val="FF0000"/>
                </a:solidFill>
              </a:rPr>
              <a:t>An </a:t>
            </a:r>
            <a:r>
              <a:rPr lang="en-US" sz="3200" dirty="0">
                <a:solidFill>
                  <a:srgbClr val="FF0000"/>
                </a:solidFill>
              </a:rPr>
              <a:t>island.</a:t>
            </a:r>
          </a:p>
        </p:txBody>
      </p:sp>
      <p:pic>
        <p:nvPicPr>
          <p:cNvPr id="7170" name="Picture 2" descr="Smiling Face on Samsung Galaxy S8 (April 2017)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4579" y="5076313"/>
            <a:ext cx="1028700" cy="1028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8593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B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72208"/>
            <a:ext cx="12192000" cy="5585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341808" y="2268293"/>
            <a:ext cx="8697253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/>
              <a:t>6. Is Tuan Chau in Ha Long, Viet Nam?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75783" y="2932485"/>
            <a:ext cx="6104580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FF0000"/>
                </a:solidFill>
              </a:rPr>
              <a:t>- Yes, it is.</a:t>
            </a:r>
          </a:p>
        </p:txBody>
      </p:sp>
      <p:pic>
        <p:nvPicPr>
          <p:cNvPr id="6" name="Picture 2" descr="Smiling Face on Samsung Galaxy S8 (April 2017)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4579" y="5076313"/>
            <a:ext cx="1028700" cy="1028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1613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8"/>
          <p:cNvSpPr>
            <a:spLocks noChangeArrowheads="1"/>
          </p:cNvSpPr>
          <p:nvPr/>
        </p:nvSpPr>
        <p:spPr bwMode="auto">
          <a:xfrm>
            <a:off x="812800" y="615468"/>
            <a:ext cx="7112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sz="3200" b="1" dirty="0"/>
              <a:t>1/ Who is the leader of Geography Club?</a:t>
            </a:r>
          </a:p>
        </p:txBody>
      </p:sp>
      <p:sp>
        <p:nvSpPr>
          <p:cNvPr id="15365" name="Rectangle 9"/>
          <p:cNvSpPr>
            <a:spLocks noChangeArrowheads="1"/>
          </p:cNvSpPr>
          <p:nvPr/>
        </p:nvSpPr>
        <p:spPr bwMode="auto">
          <a:xfrm>
            <a:off x="6174150" y="1162784"/>
            <a:ext cx="1117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</a:rPr>
              <a:t>c.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</a:rPr>
              <a:t>Vy</a:t>
            </a:r>
            <a:endParaRPr lang="en-US" sz="3200" b="1" dirty="0">
              <a:solidFill>
                <a:srgbClr val="000066"/>
              </a:solidFill>
              <a:latin typeface="Times New Roman" pitchFamily="18" charset="0"/>
            </a:endParaRPr>
          </a:p>
        </p:txBody>
      </p:sp>
      <p:sp>
        <p:nvSpPr>
          <p:cNvPr id="15366" name="Rectangle 10"/>
          <p:cNvSpPr>
            <a:spLocks noChangeArrowheads="1"/>
          </p:cNvSpPr>
          <p:nvPr/>
        </p:nvSpPr>
        <p:spPr bwMode="auto">
          <a:xfrm>
            <a:off x="812800" y="1682266"/>
            <a:ext cx="7112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sz="3200" b="1" dirty="0"/>
              <a:t>2/ Why is Mai late?</a:t>
            </a:r>
          </a:p>
        </p:txBody>
      </p:sp>
      <p:sp>
        <p:nvSpPr>
          <p:cNvPr id="15367" name="Rectangle 11"/>
          <p:cNvSpPr>
            <a:spLocks noChangeArrowheads="1"/>
          </p:cNvSpPr>
          <p:nvPr/>
        </p:nvSpPr>
        <p:spPr bwMode="auto">
          <a:xfrm>
            <a:off x="812800" y="3689350"/>
            <a:ext cx="8507046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sz="3200" b="1" dirty="0"/>
              <a:t>3/ What is the other name of Ayers Rock?</a:t>
            </a:r>
          </a:p>
        </p:txBody>
      </p:sp>
      <p:sp>
        <p:nvSpPr>
          <p:cNvPr id="15368" name="Rectangle 12"/>
          <p:cNvSpPr>
            <a:spLocks noChangeArrowheads="1"/>
          </p:cNvSpPr>
          <p:nvPr/>
        </p:nvSpPr>
        <p:spPr bwMode="auto">
          <a:xfrm>
            <a:off x="812799" y="4730259"/>
            <a:ext cx="7967785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sz="3200" b="1" dirty="0"/>
              <a:t>4/ Which country would </a:t>
            </a:r>
            <a:r>
              <a:rPr lang="en-US" sz="3200" b="1" dirty="0" err="1"/>
              <a:t>Phuc</a:t>
            </a:r>
            <a:r>
              <a:rPr lang="en-US" sz="3200" b="1" dirty="0"/>
              <a:t> like to visit?</a:t>
            </a:r>
          </a:p>
        </p:txBody>
      </p:sp>
      <p:sp>
        <p:nvSpPr>
          <p:cNvPr id="15369" name="Rectangle 13"/>
          <p:cNvSpPr>
            <a:spLocks noChangeArrowheads="1"/>
          </p:cNvSpPr>
          <p:nvPr/>
        </p:nvSpPr>
        <p:spPr bwMode="auto">
          <a:xfrm>
            <a:off x="812800" y="5732580"/>
            <a:ext cx="7112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sz="3200" b="1" dirty="0"/>
              <a:t>5/ What is Tuan </a:t>
            </a:r>
            <a:r>
              <a:rPr lang="en-US" sz="3200" b="1" dirty="0" err="1"/>
              <a:t>Chau</a:t>
            </a:r>
            <a:r>
              <a:rPr lang="en-US" sz="3200" b="1" dirty="0"/>
              <a:t>?</a:t>
            </a:r>
          </a:p>
        </p:txBody>
      </p:sp>
      <p:sp>
        <p:nvSpPr>
          <p:cNvPr id="15370" name="Rectangle 14"/>
          <p:cNvSpPr>
            <a:spLocks noChangeArrowheads="1"/>
          </p:cNvSpPr>
          <p:nvPr/>
        </p:nvSpPr>
        <p:spPr bwMode="auto">
          <a:xfrm>
            <a:off x="976923" y="2186355"/>
            <a:ext cx="7112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</a:rPr>
              <a:t>a. She went to the wrong room.</a:t>
            </a:r>
          </a:p>
        </p:txBody>
      </p:sp>
      <p:sp>
        <p:nvSpPr>
          <p:cNvPr id="15371" name="Rectangle 15"/>
          <p:cNvSpPr>
            <a:spLocks noChangeArrowheads="1"/>
          </p:cNvSpPr>
          <p:nvPr/>
        </p:nvSpPr>
        <p:spPr bwMode="auto">
          <a:xfrm>
            <a:off x="3704490" y="4161691"/>
            <a:ext cx="2067169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</a:rPr>
              <a:t>b. Uluru</a:t>
            </a:r>
          </a:p>
        </p:txBody>
      </p:sp>
      <p:sp>
        <p:nvSpPr>
          <p:cNvPr id="15372" name="Rectangle 16"/>
          <p:cNvSpPr>
            <a:spLocks noChangeArrowheads="1"/>
          </p:cNvSpPr>
          <p:nvPr/>
        </p:nvSpPr>
        <p:spPr bwMode="auto">
          <a:xfrm>
            <a:off x="867508" y="5187458"/>
            <a:ext cx="2688492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</a:rPr>
              <a:t>a. Australia</a:t>
            </a:r>
            <a:endParaRPr lang="en-US" sz="4400" b="1" dirty="0">
              <a:solidFill>
                <a:srgbClr val="000066"/>
              </a:solidFill>
              <a:latin typeface="Times New Roman" pitchFamily="18" charset="0"/>
            </a:endParaRPr>
          </a:p>
        </p:txBody>
      </p:sp>
      <p:sp>
        <p:nvSpPr>
          <p:cNvPr id="15373" name="Rectangle 17"/>
          <p:cNvSpPr>
            <a:spLocks noChangeArrowheads="1"/>
          </p:cNvSpPr>
          <p:nvPr/>
        </p:nvSpPr>
        <p:spPr bwMode="auto">
          <a:xfrm>
            <a:off x="3860800" y="6172195"/>
            <a:ext cx="2641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</a:rPr>
              <a:t>b. an island</a:t>
            </a:r>
          </a:p>
        </p:txBody>
      </p:sp>
      <p:sp>
        <p:nvSpPr>
          <p:cNvPr id="15374" name="Rectangle 18"/>
          <p:cNvSpPr>
            <a:spLocks noChangeArrowheads="1"/>
          </p:cNvSpPr>
          <p:nvPr/>
        </p:nvSpPr>
        <p:spPr bwMode="auto">
          <a:xfrm>
            <a:off x="3622427" y="1125416"/>
            <a:ext cx="1524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</a:rPr>
              <a:t>b. Mai</a:t>
            </a:r>
          </a:p>
        </p:txBody>
      </p:sp>
      <p:sp>
        <p:nvSpPr>
          <p:cNvPr id="15375" name="Rectangle 19"/>
          <p:cNvSpPr>
            <a:spLocks noChangeArrowheads="1"/>
          </p:cNvSpPr>
          <p:nvPr/>
        </p:nvSpPr>
        <p:spPr bwMode="auto">
          <a:xfrm>
            <a:off x="1090246" y="1067413"/>
            <a:ext cx="1698218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</a:rPr>
              <a:t>a.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</a:rPr>
              <a:t>Phuc</a:t>
            </a:r>
            <a:endParaRPr lang="en-US" sz="3200" b="1" dirty="0">
              <a:solidFill>
                <a:srgbClr val="000066"/>
              </a:solidFill>
              <a:latin typeface="Times New Roman" pitchFamily="18" charset="0"/>
            </a:endParaRPr>
          </a:p>
        </p:txBody>
      </p:sp>
      <p:sp>
        <p:nvSpPr>
          <p:cNvPr id="15376" name="Rectangle 20"/>
          <p:cNvSpPr>
            <a:spLocks noChangeArrowheads="1"/>
          </p:cNvSpPr>
          <p:nvPr/>
        </p:nvSpPr>
        <p:spPr bwMode="auto">
          <a:xfrm>
            <a:off x="1012095" y="2667002"/>
            <a:ext cx="7112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</a:rPr>
              <a:t>b. She was lost.</a:t>
            </a:r>
          </a:p>
        </p:txBody>
      </p:sp>
      <p:sp>
        <p:nvSpPr>
          <p:cNvPr id="15377" name="Rectangle 21"/>
          <p:cNvSpPr>
            <a:spLocks noChangeArrowheads="1"/>
          </p:cNvSpPr>
          <p:nvPr/>
        </p:nvSpPr>
        <p:spPr bwMode="auto">
          <a:xfrm>
            <a:off x="1023818" y="3135924"/>
            <a:ext cx="4673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</a:rPr>
              <a:t>c. She got up late.</a:t>
            </a:r>
          </a:p>
        </p:txBody>
      </p:sp>
      <p:sp>
        <p:nvSpPr>
          <p:cNvPr id="15378" name="Rectangle 22"/>
          <p:cNvSpPr>
            <a:spLocks noChangeArrowheads="1"/>
          </p:cNvSpPr>
          <p:nvPr/>
        </p:nvSpPr>
        <p:spPr bwMode="auto">
          <a:xfrm>
            <a:off x="984738" y="4172192"/>
            <a:ext cx="1676403" cy="3998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</a:rPr>
              <a:t>a. Club</a:t>
            </a:r>
          </a:p>
        </p:txBody>
      </p:sp>
      <p:sp>
        <p:nvSpPr>
          <p:cNvPr id="15379" name="Rectangle 23"/>
          <p:cNvSpPr>
            <a:spLocks noChangeArrowheads="1"/>
          </p:cNvSpPr>
          <p:nvPr/>
        </p:nvSpPr>
        <p:spPr bwMode="auto">
          <a:xfrm>
            <a:off x="5892800" y="4125301"/>
            <a:ext cx="2641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</a:rPr>
              <a:t>c. Tuan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</a:rPr>
              <a:t>Chau</a:t>
            </a:r>
            <a:endParaRPr lang="en-US" sz="3200" b="1" dirty="0">
              <a:solidFill>
                <a:srgbClr val="000066"/>
              </a:solidFill>
              <a:latin typeface="Times New Roman" pitchFamily="18" charset="0"/>
            </a:endParaRPr>
          </a:p>
        </p:txBody>
      </p:sp>
      <p:sp>
        <p:nvSpPr>
          <p:cNvPr id="15380" name="Rectangle 24"/>
          <p:cNvSpPr>
            <a:spLocks noChangeArrowheads="1"/>
          </p:cNvSpPr>
          <p:nvPr/>
        </p:nvSpPr>
        <p:spPr bwMode="auto">
          <a:xfrm>
            <a:off x="3806092" y="5222627"/>
            <a:ext cx="2133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</a:rPr>
              <a:t>b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</a:rPr>
              <a:t>. 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</a:rPr>
              <a:t>Laos</a:t>
            </a:r>
          </a:p>
        </p:txBody>
      </p:sp>
      <p:sp>
        <p:nvSpPr>
          <p:cNvPr id="15381" name="Rectangle 25"/>
          <p:cNvSpPr>
            <a:spLocks noChangeArrowheads="1"/>
          </p:cNvSpPr>
          <p:nvPr/>
        </p:nvSpPr>
        <p:spPr bwMode="auto">
          <a:xfrm>
            <a:off x="6248398" y="5304688"/>
            <a:ext cx="2825263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</a:rPr>
              <a:t>c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</a:rPr>
              <a:t>. 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</a:rPr>
              <a:t>Singapore</a:t>
            </a:r>
          </a:p>
        </p:txBody>
      </p:sp>
      <p:sp>
        <p:nvSpPr>
          <p:cNvPr id="15382" name="Rectangle 26"/>
          <p:cNvSpPr>
            <a:spLocks noChangeArrowheads="1"/>
          </p:cNvSpPr>
          <p:nvPr/>
        </p:nvSpPr>
        <p:spPr bwMode="auto">
          <a:xfrm>
            <a:off x="847973" y="6125303"/>
            <a:ext cx="2641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</a:rPr>
              <a:t>a. a mountain</a:t>
            </a:r>
          </a:p>
        </p:txBody>
      </p:sp>
      <p:sp>
        <p:nvSpPr>
          <p:cNvPr id="15383" name="Rectangle 27"/>
          <p:cNvSpPr>
            <a:spLocks noChangeArrowheads="1"/>
          </p:cNvSpPr>
          <p:nvPr/>
        </p:nvSpPr>
        <p:spPr bwMode="auto">
          <a:xfrm>
            <a:off x="6385168" y="6172195"/>
            <a:ext cx="2641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</a:rPr>
              <a:t>c. a lake</a:t>
            </a:r>
          </a:p>
        </p:txBody>
      </p:sp>
      <p:sp>
        <p:nvSpPr>
          <p:cNvPr id="15384" name="Rectangle 28"/>
          <p:cNvSpPr>
            <a:spLocks noChangeArrowheads="1"/>
          </p:cNvSpPr>
          <p:nvPr/>
        </p:nvSpPr>
        <p:spPr bwMode="auto">
          <a:xfrm>
            <a:off x="406400" y="117238"/>
            <a:ext cx="6197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en-US" sz="3200" b="1" dirty="0" smtClean="0">
                <a:solidFill>
                  <a:srgbClr val="C00000"/>
                </a:solidFill>
              </a:rPr>
              <a:t> * Choose </a:t>
            </a:r>
            <a:r>
              <a:rPr lang="en-US" sz="3200" b="1" dirty="0">
                <a:solidFill>
                  <a:srgbClr val="C00000"/>
                </a:solidFill>
              </a:rPr>
              <a:t>the correct answer:</a:t>
            </a:r>
          </a:p>
        </p:txBody>
      </p:sp>
      <p:sp>
        <p:nvSpPr>
          <p:cNvPr id="20509" name="Oval 29"/>
          <p:cNvSpPr>
            <a:spLocks noChangeArrowheads="1"/>
          </p:cNvSpPr>
          <p:nvPr/>
        </p:nvSpPr>
        <p:spPr bwMode="auto">
          <a:xfrm>
            <a:off x="6071738" y="1264261"/>
            <a:ext cx="551800" cy="435585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510" name="Oval 30"/>
          <p:cNvSpPr>
            <a:spLocks noChangeArrowheads="1"/>
          </p:cNvSpPr>
          <p:nvPr/>
        </p:nvSpPr>
        <p:spPr bwMode="auto">
          <a:xfrm>
            <a:off x="926123" y="2276110"/>
            <a:ext cx="527538" cy="525705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511" name="Oval 31"/>
          <p:cNvSpPr>
            <a:spLocks noChangeArrowheads="1"/>
          </p:cNvSpPr>
          <p:nvPr/>
        </p:nvSpPr>
        <p:spPr bwMode="auto">
          <a:xfrm>
            <a:off x="3587261" y="4169385"/>
            <a:ext cx="601785" cy="449508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512" name="Oval 32"/>
          <p:cNvSpPr>
            <a:spLocks noChangeArrowheads="1"/>
          </p:cNvSpPr>
          <p:nvPr/>
        </p:nvSpPr>
        <p:spPr bwMode="auto">
          <a:xfrm>
            <a:off x="808892" y="5243631"/>
            <a:ext cx="510283" cy="430338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513" name="Oval 33"/>
          <p:cNvSpPr>
            <a:spLocks noChangeArrowheads="1"/>
          </p:cNvSpPr>
          <p:nvPr/>
        </p:nvSpPr>
        <p:spPr bwMode="auto">
          <a:xfrm>
            <a:off x="3763108" y="6154615"/>
            <a:ext cx="574430" cy="504093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0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0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9" grpId="0" animBg="1"/>
      <p:bldP spid="20510" grpId="0" animBg="1"/>
      <p:bldP spid="20511" grpId="0" animBg="1"/>
      <p:bldP spid="20512" grpId="0" animBg="1"/>
      <p:bldP spid="205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Rectangle 15"/>
          <p:cNvSpPr>
            <a:spLocks noChangeArrowheads="1"/>
          </p:cNvSpPr>
          <p:nvPr/>
        </p:nvSpPr>
        <p:spPr bwMode="auto">
          <a:xfrm>
            <a:off x="812800" y="615468"/>
            <a:ext cx="7112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sz="3200" b="1" dirty="0">
                <a:solidFill>
                  <a:srgbClr val="C00000"/>
                </a:solidFill>
              </a:rPr>
              <a:t>1. b</a:t>
            </a:r>
            <a:r>
              <a:rPr lang="en-US" sz="3200" b="1" dirty="0" smtClean="0">
                <a:solidFill>
                  <a:srgbClr val="C00000"/>
                </a:solidFill>
              </a:rPr>
              <a:t>. </a:t>
            </a:r>
            <a:r>
              <a:rPr lang="en-US" sz="3200" b="1" dirty="0">
                <a:solidFill>
                  <a:srgbClr val="C00000"/>
                </a:solidFill>
              </a:rPr>
              <a:t>Put the words in the correct order</a:t>
            </a:r>
          </a:p>
        </p:txBody>
      </p:sp>
      <p:sp>
        <p:nvSpPr>
          <p:cNvPr id="16389" name="Rectangle 16"/>
          <p:cNvSpPr>
            <a:spLocks noChangeArrowheads="1"/>
          </p:cNvSpPr>
          <p:nvPr/>
        </p:nvSpPr>
        <p:spPr bwMode="auto">
          <a:xfrm>
            <a:off x="1386417" y="1359881"/>
            <a:ext cx="7112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sz="3200" dirty="0">
                <a:latin typeface="Times New Roman" pitchFamily="18" charset="0"/>
              </a:rPr>
              <a:t>1. spell / you / that / please / can</a:t>
            </a:r>
          </a:p>
        </p:txBody>
      </p:sp>
      <p:sp>
        <p:nvSpPr>
          <p:cNvPr id="16390" name="Rectangle 17"/>
          <p:cNvSpPr>
            <a:spLocks noChangeArrowheads="1"/>
          </p:cNvSpPr>
          <p:nvPr/>
        </p:nvSpPr>
        <p:spPr bwMode="auto">
          <a:xfrm>
            <a:off x="1386417" y="2895600"/>
            <a:ext cx="7112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sz="3200" dirty="0">
                <a:latin typeface="Times New Roman" pitchFamily="18" charset="0"/>
              </a:rPr>
              <a:t>2. repeat / you / that / please / can</a:t>
            </a:r>
          </a:p>
        </p:txBody>
      </p:sp>
      <p:sp>
        <p:nvSpPr>
          <p:cNvPr id="16391" name="Rectangle 18"/>
          <p:cNvSpPr>
            <a:spLocks noChangeArrowheads="1"/>
          </p:cNvSpPr>
          <p:nvPr/>
        </p:nvSpPr>
        <p:spPr bwMode="auto">
          <a:xfrm>
            <a:off x="1386417" y="4583718"/>
            <a:ext cx="7112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sz="3200" dirty="0">
                <a:latin typeface="Times New Roman" pitchFamily="18" charset="0"/>
              </a:rPr>
              <a:t>3. come / I / can / in</a:t>
            </a:r>
          </a:p>
        </p:txBody>
      </p:sp>
      <p:sp>
        <p:nvSpPr>
          <p:cNvPr id="21528" name="Rectangle 24"/>
          <p:cNvSpPr>
            <a:spLocks noChangeArrowheads="1"/>
          </p:cNvSpPr>
          <p:nvPr/>
        </p:nvSpPr>
        <p:spPr bwMode="auto">
          <a:xfrm>
            <a:off x="1524000" y="5251932"/>
            <a:ext cx="7112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sz="3200" smtClean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</a:rPr>
              <a:t>Can I come in?</a:t>
            </a:r>
          </a:p>
        </p:txBody>
      </p:sp>
      <p:sp>
        <p:nvSpPr>
          <p:cNvPr id="21529" name="Rectangle 25"/>
          <p:cNvSpPr>
            <a:spLocks noChangeArrowheads="1"/>
          </p:cNvSpPr>
          <p:nvPr/>
        </p:nvSpPr>
        <p:spPr bwMode="auto">
          <a:xfrm>
            <a:off x="1488017" y="2074987"/>
            <a:ext cx="7112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sz="3200" smtClean="0">
                <a:solidFill>
                  <a:srgbClr val="C00000"/>
                </a:solidFill>
                <a:latin typeface="Times New Roman" pitchFamily="18" charset="0"/>
              </a:rPr>
              <a:t>Can 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</a:rPr>
              <a:t>you spell that, please?</a:t>
            </a:r>
          </a:p>
        </p:txBody>
      </p:sp>
      <p:sp>
        <p:nvSpPr>
          <p:cNvPr id="21530" name="Rectangle 26"/>
          <p:cNvSpPr>
            <a:spLocks noChangeArrowheads="1"/>
          </p:cNvSpPr>
          <p:nvPr/>
        </p:nvSpPr>
        <p:spPr bwMode="auto">
          <a:xfrm>
            <a:off x="1488017" y="3714626"/>
            <a:ext cx="7112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sz="3200" smtClean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</a:rPr>
              <a:t>Can you repeat that, please?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28" grpId="0"/>
      <p:bldP spid="21529" grpId="0"/>
      <p:bldP spid="2153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1" name="Rectangle 13"/>
          <p:cNvSpPr>
            <a:spLocks noChangeArrowheads="1"/>
          </p:cNvSpPr>
          <p:nvPr/>
        </p:nvSpPr>
        <p:spPr bwMode="auto">
          <a:xfrm>
            <a:off x="6236677" y="199300"/>
            <a:ext cx="6107723" cy="6658699"/>
          </a:xfrm>
          <a:prstGeom prst="rect">
            <a:avLst/>
          </a:prstGeom>
          <a:noFill/>
          <a:ln w="38100" cmpd="dbl">
            <a:solidFill>
              <a:srgbClr val="800000"/>
            </a:solidFill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2700" b="1" i="1" dirty="0" err="1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Vy</a:t>
            </a:r>
            <a:r>
              <a:rPr lang="en-US" sz="2700" b="1" i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7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It’s not the highest mountain in Australia, but it’s the most beautiful! Its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colour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changes at different times of the day. People think it’s best in the evening when it is red.</a:t>
            </a:r>
          </a:p>
          <a:p>
            <a:pPr>
              <a:spcBef>
                <a:spcPct val="20000"/>
              </a:spcBef>
            </a:pPr>
            <a:r>
              <a:rPr lang="en-US" sz="2700" b="1" i="1" dirty="0" err="1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Phuc</a:t>
            </a:r>
            <a:r>
              <a:rPr lang="en-US" sz="2700" b="1" i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7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 want to visit Ayers Rock one day.</a:t>
            </a:r>
          </a:p>
          <a:p>
            <a:pPr>
              <a:spcBef>
                <a:spcPct val="20000"/>
              </a:spcBef>
            </a:pPr>
            <a:r>
              <a:rPr lang="en-US" sz="2700" b="1" i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Nick:</a:t>
            </a:r>
            <a:r>
              <a:rPr lang="en-US" sz="27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Picture 2 is Ha Long Bay, isn’t it?</a:t>
            </a:r>
          </a:p>
          <a:p>
            <a:pPr>
              <a:spcBef>
                <a:spcPct val="20000"/>
              </a:spcBef>
            </a:pPr>
            <a:r>
              <a:rPr lang="en-US" sz="2700" b="1" i="1" dirty="0" err="1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Vy</a:t>
            </a:r>
            <a:r>
              <a:rPr lang="en-US" sz="2700" b="1" i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7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Well done Nick, that’s right. What else do you know?</a:t>
            </a:r>
          </a:p>
          <a:p>
            <a:pPr>
              <a:spcBef>
                <a:spcPct val="20000"/>
              </a:spcBef>
            </a:pPr>
            <a:r>
              <a:rPr lang="en-US" sz="2700" b="1" i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Nick:</a:t>
            </a:r>
            <a:r>
              <a:rPr lang="en-US" sz="27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It’s in Viet Nam, of course! Ha </a:t>
            </a:r>
            <a:r>
              <a:rPr lang="en-US" sz="27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</a:t>
            </a:r>
            <a:r>
              <a:rPr lang="en-US" sz="27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spcBef>
                <a:spcPct val="20000"/>
              </a:spcBef>
            </a:pPr>
            <a:r>
              <a:rPr lang="en-US" sz="2700" b="1" i="1" dirty="0" err="1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Vy</a:t>
            </a:r>
            <a:r>
              <a:rPr lang="en-US" sz="2700" b="1" i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7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Yes, it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is!There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are many islands there.</a:t>
            </a:r>
          </a:p>
          <a:p>
            <a:pPr>
              <a:spcBef>
                <a:spcPct val="20000"/>
              </a:spcBef>
            </a:pP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This picture shows Tuan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Chau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. It’s one of the largest islands.</a:t>
            </a:r>
          </a:p>
          <a:p>
            <a:pPr>
              <a:spcBef>
                <a:spcPct val="20000"/>
              </a:spcBef>
            </a:pPr>
            <a:r>
              <a:rPr lang="en-US" sz="2700" b="1" i="1" dirty="0" err="1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Phuc</a:t>
            </a:r>
            <a:r>
              <a:rPr lang="en-US" sz="2700" b="1" i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7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How about picture 3 …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en-US" sz="2000" dirty="0">
              <a:solidFill>
                <a:srgbClr val="000066"/>
              </a:solidFill>
              <a:latin typeface="Book Antiqua" pitchFamily="18" charset="0"/>
            </a:endParaRPr>
          </a:p>
        </p:txBody>
      </p:sp>
      <p:sp>
        <p:nvSpPr>
          <p:cNvPr id="14342" name="Rectangle 14"/>
          <p:cNvSpPr>
            <a:spLocks noChangeArrowheads="1"/>
          </p:cNvSpPr>
          <p:nvPr/>
        </p:nvSpPr>
        <p:spPr bwMode="auto">
          <a:xfrm>
            <a:off x="0" y="0"/>
            <a:ext cx="6248399" cy="6916606"/>
          </a:xfrm>
          <a:prstGeom prst="rect">
            <a:avLst/>
          </a:prstGeom>
          <a:noFill/>
          <a:ln w="38100" cmpd="dbl">
            <a:solidFill>
              <a:srgbClr val="800000"/>
            </a:solidFill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2700" b="1" i="1" dirty="0" err="1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Vy</a:t>
            </a:r>
            <a:r>
              <a:rPr lang="en-US" sz="2700" b="1" i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7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Hello, welcome to Geography Club</a:t>
            </a:r>
            <a:r>
              <a:rPr lang="en-US" sz="2700" i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0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Knock at door)</a:t>
            </a:r>
            <a:endParaRPr lang="en-US" sz="2700" i="1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20000"/>
              </a:spcBef>
            </a:pPr>
            <a:r>
              <a:rPr lang="en-US" sz="2700" b="1" i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Mai:</a:t>
            </a:r>
            <a:r>
              <a:rPr lang="en-US" sz="27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Sorry! Can I come in? I went to the wrong room.</a:t>
            </a:r>
          </a:p>
          <a:p>
            <a:pPr>
              <a:spcBef>
                <a:spcPct val="20000"/>
              </a:spcBef>
            </a:pPr>
            <a:r>
              <a:rPr lang="en-US" sz="2700" b="1" i="1" dirty="0" err="1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Vy</a:t>
            </a:r>
            <a:r>
              <a:rPr lang="en-US" sz="2700" b="1" i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7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No problem, we are just starting now. Today I’m going to introduce some natural wonders of the world to you.</a:t>
            </a:r>
          </a:p>
          <a:p>
            <a:pPr>
              <a:spcBef>
                <a:spcPct val="20000"/>
              </a:spcBef>
            </a:pPr>
            <a:r>
              <a:rPr lang="en-US" sz="2700" b="1" i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Nick:</a:t>
            </a:r>
            <a:r>
              <a:rPr lang="en-US" sz="27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Great! What’s that in the first picture? It looks incredible.</a:t>
            </a:r>
          </a:p>
          <a:p>
            <a:pPr>
              <a:spcBef>
                <a:spcPct val="20000"/>
              </a:spcBef>
            </a:pPr>
            <a:r>
              <a:rPr lang="en-US" sz="2700" b="1" i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Mai</a:t>
            </a:r>
            <a:r>
              <a:rPr lang="en-US" sz="27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7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Yes! Is it a red mountain?</a:t>
            </a:r>
          </a:p>
          <a:p>
            <a:pPr>
              <a:spcBef>
                <a:spcPct val="20000"/>
              </a:spcBef>
            </a:pPr>
            <a:r>
              <a:rPr lang="en-US" sz="2700" b="1" i="1" dirty="0" err="1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Vy</a:t>
            </a:r>
            <a:r>
              <a:rPr lang="en-US" sz="2700" b="1" i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7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Well, that’s Ayers Rock. It’s in the middle of Australia. Local people call it Uluru.</a:t>
            </a:r>
          </a:p>
          <a:p>
            <a:pPr>
              <a:spcBef>
                <a:spcPct val="20000"/>
              </a:spcBef>
            </a:pPr>
            <a:r>
              <a:rPr lang="en-US" sz="2700" b="1" i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Nick:</a:t>
            </a:r>
            <a:r>
              <a:rPr lang="en-US" sz="27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Can you spell that, please?</a:t>
            </a:r>
          </a:p>
          <a:p>
            <a:pPr>
              <a:spcBef>
                <a:spcPct val="20000"/>
              </a:spcBef>
            </a:pPr>
            <a:r>
              <a:rPr lang="en-US" sz="2700" b="1" i="1" dirty="0" err="1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Vy</a:t>
            </a:r>
            <a:r>
              <a:rPr lang="en-US" sz="2700" b="1" i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7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Sure, it’s U-L-U-R-U.</a:t>
            </a:r>
          </a:p>
          <a:p>
            <a:pPr>
              <a:spcBef>
                <a:spcPct val="20000"/>
              </a:spcBef>
            </a:pPr>
            <a:r>
              <a:rPr lang="en-US" sz="2700" b="1" i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Nick:</a:t>
            </a:r>
            <a:r>
              <a:rPr lang="en-US" sz="27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Thank you.</a:t>
            </a:r>
          </a:p>
        </p:txBody>
      </p:sp>
      <p:pic>
        <p:nvPicPr>
          <p:cNvPr id="18448" name="5.1 trimmed.wav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1866034" y="6613526"/>
            <a:ext cx="325967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Connector 5"/>
          <p:cNvCxnSpPr/>
          <p:nvPr/>
        </p:nvCxnSpPr>
        <p:spPr>
          <a:xfrm>
            <a:off x="1031631" y="5720862"/>
            <a:ext cx="3470031" cy="23446"/>
          </a:xfrm>
          <a:prstGeom prst="line">
            <a:avLst/>
          </a:prstGeom>
          <a:ln w="1270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875692" y="1277815"/>
            <a:ext cx="2157051" cy="11754"/>
          </a:xfrm>
          <a:prstGeom prst="line">
            <a:avLst/>
          </a:prstGeom>
          <a:ln w="1270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84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52975" fill="hold"/>
                                        <p:tgtEl>
                                          <p:spTgt spid="184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448"/>
                  </p:tgtEl>
                </p:cond>
              </p:nextCondLst>
            </p:seq>
            <p:audio>
              <p:cMediaNode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448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/>
          <p:cNvSpPr txBox="1"/>
          <p:nvPr/>
        </p:nvSpPr>
        <p:spPr>
          <a:xfrm>
            <a:off x="1556365" y="116890"/>
            <a:ext cx="7220848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FF0000"/>
                </a:solidFill>
              </a:rPr>
              <a:t>c</a:t>
            </a:r>
            <a:r>
              <a:rPr lang="en-US" sz="3200" b="1" dirty="0" smtClean="0">
                <a:solidFill>
                  <a:srgbClr val="FF0000"/>
                </a:solidFill>
              </a:rPr>
              <a:t>. Making request: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202528" y="621819"/>
            <a:ext cx="7220848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solidFill>
                  <a:srgbClr val="002060"/>
                </a:solidFill>
              </a:rPr>
              <a:t>Example: </a:t>
            </a:r>
            <a:endParaRPr lang="en-US" sz="3200" dirty="0">
              <a:solidFill>
                <a:srgbClr val="00206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207480" y="2970681"/>
            <a:ext cx="89212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/>
              <a:t>A: Hi, can I order </a:t>
            </a:r>
            <a:r>
              <a:rPr lang="en-US" sz="3200" u="sng" dirty="0" smtClean="0"/>
              <a:t>a cheese and a meat pizza</a:t>
            </a:r>
            <a:r>
              <a:rPr lang="en-US" sz="3200" dirty="0" smtClean="0"/>
              <a:t>, please?</a:t>
            </a:r>
            <a:endParaRPr lang="en-US" sz="3200" dirty="0"/>
          </a:p>
        </p:txBody>
      </p:sp>
      <p:sp>
        <p:nvSpPr>
          <p:cNvPr id="25" name="TextBox 24"/>
          <p:cNvSpPr txBox="1"/>
          <p:nvPr/>
        </p:nvSpPr>
        <p:spPr>
          <a:xfrm>
            <a:off x="1211940" y="4135883"/>
            <a:ext cx="6525350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/>
              <a:t>A: It’s </a:t>
            </a:r>
            <a:r>
              <a:rPr lang="en-US" sz="3200" u="sng" dirty="0" smtClean="0"/>
              <a:t>Nick</a:t>
            </a:r>
            <a:r>
              <a:rPr lang="en-US" sz="3200" dirty="0" smtClean="0"/>
              <a:t>.</a:t>
            </a:r>
            <a:endParaRPr lang="en-US" sz="3200" dirty="0"/>
          </a:p>
        </p:txBody>
      </p:sp>
      <p:sp>
        <p:nvSpPr>
          <p:cNvPr id="26" name="TextBox 25"/>
          <p:cNvSpPr txBox="1"/>
          <p:nvPr/>
        </p:nvSpPr>
        <p:spPr>
          <a:xfrm>
            <a:off x="1162730" y="5512108"/>
            <a:ext cx="7052315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/>
              <a:t>A: Yes, it’s </a:t>
            </a:r>
            <a:r>
              <a:rPr lang="en-US" sz="3200" u="sng" dirty="0" smtClean="0"/>
              <a:t>N – I – C – K</a:t>
            </a:r>
            <a:r>
              <a:rPr lang="en-US" sz="3200" dirty="0" smtClean="0"/>
              <a:t>.</a:t>
            </a:r>
            <a:endParaRPr lang="en-US" sz="3200" dirty="0"/>
          </a:p>
        </p:txBody>
      </p:sp>
      <p:sp>
        <p:nvSpPr>
          <p:cNvPr id="27" name="TextBox 26"/>
          <p:cNvSpPr txBox="1"/>
          <p:nvPr/>
        </p:nvSpPr>
        <p:spPr>
          <a:xfrm>
            <a:off x="808892" y="1149011"/>
            <a:ext cx="10714063" cy="1481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You may need to spell your name when you  </a:t>
            </a:r>
            <a:r>
              <a:rPr lang="en-US" sz="3200" b="1" u="sng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order take – away pizza </a:t>
            </a:r>
            <a:r>
              <a:rPr lang="en-US" sz="32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by phone. </a:t>
            </a:r>
            <a:endParaRPr lang="en-US" sz="3200" b="1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202363" y="3556007"/>
            <a:ext cx="10496576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/>
              <a:t>B: Sure. What’s your name, please?</a:t>
            </a:r>
            <a:endParaRPr lang="en-US" sz="3200" dirty="0"/>
          </a:p>
        </p:txBody>
      </p:sp>
      <p:sp>
        <p:nvSpPr>
          <p:cNvPr id="29" name="TextBox 28"/>
          <p:cNvSpPr txBox="1"/>
          <p:nvPr/>
        </p:nvSpPr>
        <p:spPr>
          <a:xfrm>
            <a:off x="1190639" y="4791550"/>
            <a:ext cx="6508731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/>
              <a:t>B: Can you spell that, please?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916048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B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B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49250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556365" y="433411"/>
            <a:ext cx="72208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smtClean="0"/>
              <a:t>*  Role –play:</a:t>
            </a:r>
            <a:endParaRPr lang="en-US" sz="28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956344" y="2982404"/>
            <a:ext cx="93013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/>
              <a:t>A: Hi, can I.............................................., please?</a:t>
            </a:r>
            <a:endParaRPr lang="en-US" sz="3200" dirty="0"/>
          </a:p>
        </p:txBody>
      </p:sp>
      <p:sp>
        <p:nvSpPr>
          <p:cNvPr id="9" name="TextBox 8"/>
          <p:cNvSpPr txBox="1"/>
          <p:nvPr/>
        </p:nvSpPr>
        <p:spPr>
          <a:xfrm>
            <a:off x="965756" y="4182776"/>
            <a:ext cx="6525350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/>
              <a:t>A: It’s </a:t>
            </a:r>
            <a:r>
              <a:rPr lang="en-US" sz="3200" u="sng" dirty="0" smtClean="0"/>
              <a:t>......................................</a:t>
            </a:r>
            <a:r>
              <a:rPr lang="en-US" sz="3200" dirty="0" smtClean="0"/>
              <a:t>.</a:t>
            </a:r>
            <a:endParaRPr lang="en-US" sz="3200" dirty="0"/>
          </a:p>
        </p:txBody>
      </p:sp>
      <p:sp>
        <p:nvSpPr>
          <p:cNvPr id="10" name="TextBox 9"/>
          <p:cNvSpPr txBox="1"/>
          <p:nvPr/>
        </p:nvSpPr>
        <p:spPr>
          <a:xfrm>
            <a:off x="986885" y="5453493"/>
            <a:ext cx="7052315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/>
              <a:t>A: Yes, it’s </a:t>
            </a:r>
            <a:r>
              <a:rPr lang="en-US" sz="3200" u="sng" dirty="0" smtClean="0"/>
              <a:t>............................................</a:t>
            </a:r>
            <a:r>
              <a:rPr lang="en-US" sz="3200" dirty="0" smtClean="0"/>
              <a:t>.</a:t>
            </a:r>
            <a:endParaRPr lang="en-US" sz="3200" dirty="0"/>
          </a:p>
        </p:txBody>
      </p:sp>
      <p:sp>
        <p:nvSpPr>
          <p:cNvPr id="12" name="TextBox 11"/>
          <p:cNvSpPr txBox="1"/>
          <p:nvPr/>
        </p:nvSpPr>
        <p:spPr>
          <a:xfrm>
            <a:off x="897236" y="1066568"/>
            <a:ext cx="55035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7030A0"/>
                </a:solidFill>
              </a:rPr>
              <a:t>1. You want to </a:t>
            </a:r>
            <a:r>
              <a:rPr lang="en-US" sz="3200" b="1" dirty="0" smtClean="0">
                <a:solidFill>
                  <a:srgbClr val="FF0000"/>
                </a:solidFill>
              </a:rPr>
              <a:t>join English club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91349" y="3591176"/>
            <a:ext cx="10496576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/>
              <a:t>B: Sure. What’s your name, please?</a:t>
            </a:r>
            <a:endParaRPr lang="en-US" sz="3200" dirty="0"/>
          </a:p>
        </p:txBody>
      </p:sp>
      <p:sp>
        <p:nvSpPr>
          <p:cNvPr id="14" name="TextBox 13"/>
          <p:cNvSpPr txBox="1"/>
          <p:nvPr/>
        </p:nvSpPr>
        <p:spPr>
          <a:xfrm>
            <a:off x="1003071" y="4791550"/>
            <a:ext cx="6508731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/>
              <a:t>B: Can you spell that, please?</a:t>
            </a:r>
            <a:endParaRPr lang="en-US" sz="3200" dirty="0"/>
          </a:p>
        </p:txBody>
      </p:sp>
      <p:sp>
        <p:nvSpPr>
          <p:cNvPr id="11" name="TextBox 10"/>
          <p:cNvSpPr txBox="1"/>
          <p:nvPr/>
        </p:nvSpPr>
        <p:spPr>
          <a:xfrm>
            <a:off x="930061" y="1664441"/>
            <a:ext cx="91166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7030A0"/>
                </a:solidFill>
              </a:rPr>
              <a:t>2. You want to </a:t>
            </a:r>
            <a:r>
              <a:rPr lang="en-US" sz="3200" b="1" dirty="0" smtClean="0">
                <a:solidFill>
                  <a:srgbClr val="FF0000"/>
                </a:solidFill>
              </a:rPr>
              <a:t>enroll the library card </a:t>
            </a:r>
            <a:r>
              <a:rPr lang="en-US" sz="3200" b="1" dirty="0" smtClean="0">
                <a:solidFill>
                  <a:srgbClr val="7030A0"/>
                </a:solidFill>
              </a:rPr>
              <a:t>at your school </a:t>
            </a:r>
            <a:endParaRPr lang="en-US" sz="3200" b="1" dirty="0">
              <a:solidFill>
                <a:srgbClr val="7030A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55557" y="2326400"/>
            <a:ext cx="87159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7030A0"/>
                </a:solidFill>
              </a:rPr>
              <a:t>3. You want to </a:t>
            </a:r>
            <a:r>
              <a:rPr lang="en-US" sz="3200" b="1" dirty="0" smtClean="0">
                <a:solidFill>
                  <a:srgbClr val="FF0000"/>
                </a:solidFill>
              </a:rPr>
              <a:t>order a uniform </a:t>
            </a:r>
            <a:r>
              <a:rPr lang="en-US" sz="3200" b="1" dirty="0" smtClean="0">
                <a:solidFill>
                  <a:srgbClr val="7030A0"/>
                </a:solidFill>
              </a:rPr>
              <a:t>at the school</a:t>
            </a:r>
            <a:endParaRPr lang="en-US" sz="32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0759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2" grpId="0"/>
      <p:bldP spid="13" grpId="0"/>
      <p:bldP spid="14" grpId="0"/>
      <p:bldP spid="11" grpId="0"/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2955" y="1241674"/>
            <a:ext cx="3892060" cy="186494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259030"/>
            <a:ext cx="3443779" cy="188275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278" y="4021015"/>
            <a:ext cx="3560642" cy="194816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2954" y="4067909"/>
            <a:ext cx="3880338" cy="190127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18613" y="29712"/>
            <a:ext cx="81880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>Matching the names of the pictures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607732" y="687694"/>
            <a:ext cx="26955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Ha Long Bay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4770" y="676783"/>
            <a:ext cx="40272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Sydney Opera House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64157" y="605705"/>
            <a:ext cx="36740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Great Wall of China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277140" y="676783"/>
            <a:ext cx="26955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Sahara Desert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46978" y="3149869"/>
            <a:ext cx="1103719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NATURAL WONDERS OF THE WORLD</a:t>
            </a:r>
          </a:p>
        </p:txBody>
      </p:sp>
    </p:spTree>
    <p:extLst>
      <p:ext uri="{BB962C8B-B14F-4D97-AF65-F5344CB8AC3E}">
        <p14:creationId xmlns:p14="http://schemas.microsoft.com/office/powerpoint/2010/main" val="3284802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3.7037E-6 L -0.3431 0.3118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61" y="155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4.07407E-6 L 0.19414 0.32176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701" y="160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4.07407E-6 L -0.5711 0.79537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555" y="397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4.07407E-6 L 0.41927 0.79375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964" y="396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8" grpId="0"/>
      <p:bldP spid="8" grpId="1"/>
      <p:bldP spid="9" grpId="0"/>
      <p:bldP spid="9" grpId="1"/>
      <p:bldP spid="10" grpId="0"/>
      <p:bldP spid="10" grpId="1"/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7" name="Rectangle 10"/>
          <p:cNvSpPr>
            <a:spLocks noChangeArrowheads="1"/>
          </p:cNvSpPr>
          <p:nvPr/>
        </p:nvSpPr>
        <p:spPr bwMode="auto">
          <a:xfrm>
            <a:off x="8718551" y="5208588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249" name="Rectangle 12"/>
          <p:cNvSpPr>
            <a:spLocks noChangeArrowheads="1"/>
          </p:cNvSpPr>
          <p:nvPr/>
        </p:nvSpPr>
        <p:spPr bwMode="auto">
          <a:xfrm>
            <a:off x="9275233" y="473392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251" name="Rectangle 14"/>
          <p:cNvSpPr>
            <a:spLocks noChangeArrowheads="1"/>
          </p:cNvSpPr>
          <p:nvPr/>
        </p:nvSpPr>
        <p:spPr bwMode="auto">
          <a:xfrm>
            <a:off x="10339917" y="4132263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253" name="Rectangle 16"/>
          <p:cNvSpPr>
            <a:spLocks noChangeArrowheads="1"/>
          </p:cNvSpPr>
          <p:nvPr/>
        </p:nvSpPr>
        <p:spPr bwMode="auto">
          <a:xfrm>
            <a:off x="8839200" y="411480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255" name="Rectangle 18"/>
          <p:cNvSpPr>
            <a:spLocks noChangeArrowheads="1"/>
          </p:cNvSpPr>
          <p:nvPr/>
        </p:nvSpPr>
        <p:spPr bwMode="auto">
          <a:xfrm>
            <a:off x="9243484" y="3309938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258" name="Rectangle 22"/>
          <p:cNvSpPr>
            <a:spLocks noChangeArrowheads="1"/>
          </p:cNvSpPr>
          <p:nvPr/>
        </p:nvSpPr>
        <p:spPr bwMode="auto">
          <a:xfrm>
            <a:off x="10155767" y="392430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260" name="Rectangle 23"/>
          <p:cNvSpPr>
            <a:spLocks noChangeArrowheads="1"/>
          </p:cNvSpPr>
          <p:nvPr/>
        </p:nvSpPr>
        <p:spPr bwMode="auto">
          <a:xfrm>
            <a:off x="304799" y="498238"/>
            <a:ext cx="8522677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sz="2000" b="1" dirty="0">
                <a:solidFill>
                  <a:srgbClr val="C00000"/>
                </a:solidFill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</a:rPr>
              <a:t>2. Listen </a:t>
            </a:r>
            <a:r>
              <a:rPr lang="en-US" sz="3200" b="1" dirty="0">
                <a:solidFill>
                  <a:srgbClr val="C00000"/>
                </a:solidFill>
              </a:rPr>
              <a:t>and repeat the following words.</a:t>
            </a:r>
          </a:p>
        </p:txBody>
      </p:sp>
      <p:sp>
        <p:nvSpPr>
          <p:cNvPr id="10261" name="Rectangle 24"/>
          <p:cNvSpPr>
            <a:spLocks noChangeArrowheads="1"/>
          </p:cNvSpPr>
          <p:nvPr/>
        </p:nvSpPr>
        <p:spPr bwMode="auto">
          <a:xfrm>
            <a:off x="343874" y="1529874"/>
            <a:ext cx="2668954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sz="3200" b="1" dirty="0"/>
              <a:t>1. mountain</a:t>
            </a:r>
          </a:p>
        </p:txBody>
      </p:sp>
      <p:sp>
        <p:nvSpPr>
          <p:cNvPr id="10262" name="Rectangle 25"/>
          <p:cNvSpPr>
            <a:spLocks noChangeArrowheads="1"/>
          </p:cNvSpPr>
          <p:nvPr/>
        </p:nvSpPr>
        <p:spPr bwMode="auto">
          <a:xfrm>
            <a:off x="3204302" y="1518151"/>
            <a:ext cx="2133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sz="3200" b="1" dirty="0"/>
              <a:t>2. river</a:t>
            </a:r>
          </a:p>
        </p:txBody>
      </p:sp>
      <p:sp>
        <p:nvSpPr>
          <p:cNvPr id="10263" name="Rectangle 26"/>
          <p:cNvSpPr>
            <a:spLocks noChangeArrowheads="1"/>
          </p:cNvSpPr>
          <p:nvPr/>
        </p:nvSpPr>
        <p:spPr bwMode="auto">
          <a:xfrm>
            <a:off x="5134704" y="1541597"/>
            <a:ext cx="2133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en-US" sz="3200" b="1" dirty="0"/>
              <a:t>3. waterfall</a:t>
            </a:r>
          </a:p>
        </p:txBody>
      </p:sp>
      <p:sp>
        <p:nvSpPr>
          <p:cNvPr id="10264" name="Rectangle 27"/>
          <p:cNvSpPr>
            <a:spLocks noChangeArrowheads="1"/>
          </p:cNvSpPr>
          <p:nvPr/>
        </p:nvSpPr>
        <p:spPr bwMode="auto">
          <a:xfrm>
            <a:off x="7475413" y="1565043"/>
            <a:ext cx="2133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en-US" sz="3200" b="1" dirty="0"/>
              <a:t>4. forest</a:t>
            </a:r>
          </a:p>
        </p:txBody>
      </p:sp>
      <p:sp>
        <p:nvSpPr>
          <p:cNvPr id="10265" name="Rectangle 28"/>
          <p:cNvSpPr>
            <a:spLocks noChangeArrowheads="1"/>
          </p:cNvSpPr>
          <p:nvPr/>
        </p:nvSpPr>
        <p:spPr bwMode="auto">
          <a:xfrm>
            <a:off x="9577755" y="1576766"/>
            <a:ext cx="2133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en-US" sz="3200" b="1" dirty="0"/>
              <a:t>5. cave</a:t>
            </a:r>
          </a:p>
        </p:txBody>
      </p:sp>
      <p:sp>
        <p:nvSpPr>
          <p:cNvPr id="10266" name="Rectangle 29"/>
          <p:cNvSpPr>
            <a:spLocks noChangeArrowheads="1"/>
          </p:cNvSpPr>
          <p:nvPr/>
        </p:nvSpPr>
        <p:spPr bwMode="auto">
          <a:xfrm>
            <a:off x="269629" y="2514621"/>
            <a:ext cx="2133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sz="3200" b="1" dirty="0"/>
              <a:t>6. desert</a:t>
            </a:r>
          </a:p>
        </p:txBody>
      </p:sp>
      <p:sp>
        <p:nvSpPr>
          <p:cNvPr id="10267" name="Rectangle 30"/>
          <p:cNvSpPr>
            <a:spLocks noChangeArrowheads="1"/>
          </p:cNvSpPr>
          <p:nvPr/>
        </p:nvSpPr>
        <p:spPr bwMode="auto">
          <a:xfrm>
            <a:off x="3090979" y="2573236"/>
            <a:ext cx="2133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sz="3200" b="1" dirty="0"/>
              <a:t>7. lake</a:t>
            </a:r>
          </a:p>
        </p:txBody>
      </p:sp>
      <p:sp>
        <p:nvSpPr>
          <p:cNvPr id="10268" name="Rectangle 31"/>
          <p:cNvSpPr>
            <a:spLocks noChangeArrowheads="1"/>
          </p:cNvSpPr>
          <p:nvPr/>
        </p:nvSpPr>
        <p:spPr bwMode="auto">
          <a:xfrm>
            <a:off x="5076091" y="2579097"/>
            <a:ext cx="2168769" cy="445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sz="3200" b="1" dirty="0"/>
              <a:t>8. beach</a:t>
            </a:r>
          </a:p>
        </p:txBody>
      </p:sp>
      <p:sp>
        <p:nvSpPr>
          <p:cNvPr id="10269" name="Rectangle 32"/>
          <p:cNvSpPr>
            <a:spLocks noChangeArrowheads="1"/>
          </p:cNvSpPr>
          <p:nvPr/>
        </p:nvSpPr>
        <p:spPr bwMode="auto">
          <a:xfrm>
            <a:off x="7408984" y="2549790"/>
            <a:ext cx="2133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en-US" sz="3200" b="1" dirty="0"/>
              <a:t>9. island</a:t>
            </a:r>
          </a:p>
        </p:txBody>
      </p:sp>
      <p:sp>
        <p:nvSpPr>
          <p:cNvPr id="10270" name="Rectangle 33"/>
          <p:cNvSpPr>
            <a:spLocks noChangeArrowheads="1"/>
          </p:cNvSpPr>
          <p:nvPr/>
        </p:nvSpPr>
        <p:spPr bwMode="auto">
          <a:xfrm>
            <a:off x="9612924" y="2526344"/>
            <a:ext cx="2133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en-US" sz="3200" b="1" dirty="0"/>
              <a:t>10. valley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7049" y="1405855"/>
            <a:ext cx="2792880" cy="153393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2023" y="1442227"/>
            <a:ext cx="2781383" cy="153393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6481" y="1418917"/>
            <a:ext cx="2832190" cy="153393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189" y="1428778"/>
            <a:ext cx="2638091" cy="153393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779" y="3313947"/>
            <a:ext cx="2619375" cy="149945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2834" y="3291840"/>
            <a:ext cx="2807509" cy="148089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6481" y="3304903"/>
            <a:ext cx="2806064" cy="146033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3189" y="3291841"/>
            <a:ext cx="2795451" cy="146033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5897" y="5094767"/>
            <a:ext cx="2765337" cy="139635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0354" y="5107831"/>
            <a:ext cx="2829537" cy="1375983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45475" y="528452"/>
            <a:ext cx="20456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a. w</a:t>
            </a:r>
            <a:r>
              <a:rPr lang="en-US" sz="2800" dirty="0" smtClean="0"/>
              <a:t>aterfall </a:t>
            </a:r>
            <a:endParaRPr lang="en-US" sz="2800" dirty="0"/>
          </a:p>
        </p:txBody>
      </p:sp>
      <p:sp>
        <p:nvSpPr>
          <p:cNvPr id="15" name="TextBox 14"/>
          <p:cNvSpPr txBox="1"/>
          <p:nvPr/>
        </p:nvSpPr>
        <p:spPr>
          <a:xfrm>
            <a:off x="8687744" y="424472"/>
            <a:ext cx="14253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e</a:t>
            </a:r>
            <a:r>
              <a:rPr lang="en-US" sz="2800" dirty="0" smtClean="0"/>
              <a:t>. river</a:t>
            </a:r>
            <a:endParaRPr lang="en-US" sz="2800" dirty="0"/>
          </a:p>
        </p:txBody>
      </p:sp>
      <p:sp>
        <p:nvSpPr>
          <p:cNvPr id="16" name="TextBox 15"/>
          <p:cNvSpPr txBox="1"/>
          <p:nvPr/>
        </p:nvSpPr>
        <p:spPr>
          <a:xfrm>
            <a:off x="2438397" y="497155"/>
            <a:ext cx="19994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b. m</a:t>
            </a:r>
            <a:r>
              <a:rPr lang="en-US" sz="2800" dirty="0" smtClean="0"/>
              <a:t>ountain</a:t>
            </a:r>
            <a:endParaRPr lang="en-US" sz="2800" dirty="0"/>
          </a:p>
        </p:txBody>
      </p:sp>
      <p:sp>
        <p:nvSpPr>
          <p:cNvPr id="17" name="TextBox 16"/>
          <p:cNvSpPr txBox="1"/>
          <p:nvPr/>
        </p:nvSpPr>
        <p:spPr>
          <a:xfrm>
            <a:off x="2930770" y="961341"/>
            <a:ext cx="15126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g. forest</a:t>
            </a:r>
            <a:endParaRPr lang="en-US" sz="2800" dirty="0"/>
          </a:p>
        </p:txBody>
      </p:sp>
      <p:sp>
        <p:nvSpPr>
          <p:cNvPr id="18" name="TextBox 17"/>
          <p:cNvSpPr txBox="1"/>
          <p:nvPr/>
        </p:nvSpPr>
        <p:spPr>
          <a:xfrm>
            <a:off x="9424543" y="829622"/>
            <a:ext cx="12413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j</a:t>
            </a:r>
            <a:r>
              <a:rPr lang="en-US" sz="2800" dirty="0" smtClean="0"/>
              <a:t>. cave</a:t>
            </a:r>
            <a:endParaRPr lang="en-US" sz="2800" dirty="0"/>
          </a:p>
        </p:txBody>
      </p:sp>
      <p:sp>
        <p:nvSpPr>
          <p:cNvPr id="19" name="TextBox 18"/>
          <p:cNvSpPr txBox="1"/>
          <p:nvPr/>
        </p:nvSpPr>
        <p:spPr>
          <a:xfrm>
            <a:off x="4560276" y="444271"/>
            <a:ext cx="15243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c. desert</a:t>
            </a:r>
            <a:endParaRPr lang="en-US" sz="2800" dirty="0"/>
          </a:p>
        </p:txBody>
      </p:sp>
      <p:sp>
        <p:nvSpPr>
          <p:cNvPr id="20" name="TextBox 19"/>
          <p:cNvSpPr txBox="1"/>
          <p:nvPr/>
        </p:nvSpPr>
        <p:spPr>
          <a:xfrm>
            <a:off x="6729395" y="398058"/>
            <a:ext cx="12413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d</a:t>
            </a:r>
            <a:r>
              <a:rPr lang="en-US" sz="2800" dirty="0" smtClean="0"/>
              <a:t>. lake</a:t>
            </a:r>
            <a:endParaRPr lang="en-US" sz="2800" dirty="0"/>
          </a:p>
        </p:txBody>
      </p:sp>
      <p:sp>
        <p:nvSpPr>
          <p:cNvPr id="21" name="TextBox 20"/>
          <p:cNvSpPr txBox="1"/>
          <p:nvPr/>
        </p:nvSpPr>
        <p:spPr>
          <a:xfrm>
            <a:off x="715108" y="961972"/>
            <a:ext cx="14207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f. </a:t>
            </a:r>
            <a:r>
              <a:rPr lang="en-US" sz="2800" dirty="0"/>
              <a:t>b</a:t>
            </a:r>
            <a:r>
              <a:rPr lang="en-US" sz="2800" dirty="0" smtClean="0"/>
              <a:t>each</a:t>
            </a:r>
            <a:endParaRPr lang="en-US" sz="2800" dirty="0"/>
          </a:p>
        </p:txBody>
      </p:sp>
      <p:sp>
        <p:nvSpPr>
          <p:cNvPr id="22" name="TextBox 21"/>
          <p:cNvSpPr txBox="1"/>
          <p:nvPr/>
        </p:nvSpPr>
        <p:spPr>
          <a:xfrm>
            <a:off x="7702061" y="878070"/>
            <a:ext cx="13616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i</a:t>
            </a:r>
            <a:r>
              <a:rPr lang="en-US" sz="2800" dirty="0" smtClean="0"/>
              <a:t>. valley</a:t>
            </a:r>
            <a:endParaRPr lang="en-US" sz="2800" dirty="0"/>
          </a:p>
        </p:txBody>
      </p:sp>
      <p:sp>
        <p:nvSpPr>
          <p:cNvPr id="23" name="TextBox 22"/>
          <p:cNvSpPr txBox="1"/>
          <p:nvPr/>
        </p:nvSpPr>
        <p:spPr>
          <a:xfrm>
            <a:off x="5779477" y="837718"/>
            <a:ext cx="14123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h</a:t>
            </a:r>
            <a:r>
              <a:rPr lang="en-US" sz="2800" dirty="0" smtClean="0"/>
              <a:t>. island</a:t>
            </a:r>
            <a:endParaRPr lang="en-US" sz="2800" dirty="0"/>
          </a:p>
        </p:txBody>
      </p:sp>
      <p:sp>
        <p:nvSpPr>
          <p:cNvPr id="24" name="TextBox 23"/>
          <p:cNvSpPr txBox="1"/>
          <p:nvPr/>
        </p:nvSpPr>
        <p:spPr>
          <a:xfrm>
            <a:off x="303524" y="2906089"/>
            <a:ext cx="5093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1.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320705" y="2910817"/>
            <a:ext cx="4675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2.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363692" y="2906391"/>
            <a:ext cx="5149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3.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517487" y="2893207"/>
            <a:ext cx="463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4.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83333" y="4925722"/>
            <a:ext cx="4860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5. 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337469" y="4698398"/>
            <a:ext cx="417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6.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467370" y="4714893"/>
            <a:ext cx="4860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7. 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9598071" y="4690062"/>
            <a:ext cx="4860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8. 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397671" y="6404455"/>
            <a:ext cx="4860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9.</a:t>
            </a:r>
            <a:r>
              <a:rPr lang="en-US" sz="2400" dirty="0"/>
              <a:t> 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351175" y="6414205"/>
            <a:ext cx="6415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10. 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0" y="0"/>
            <a:ext cx="78779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 3. Now label the pictures</a:t>
            </a:r>
            <a:endParaRPr lang="en-US" sz="2800" b="1" dirty="0">
              <a:solidFill>
                <a:srgbClr val="FF0000"/>
              </a:solidFill>
            </a:endParaRPr>
          </a:p>
        </p:txBody>
      </p:sp>
      <p:pic>
        <p:nvPicPr>
          <p:cNvPr id="43" name="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2" cstate="print"/>
          <a:stretch>
            <a:fillRect/>
          </a:stretch>
        </p:blipFill>
        <p:spPr>
          <a:xfrm>
            <a:off x="0" y="1292842"/>
            <a:ext cx="609600" cy="609600"/>
          </a:xfrm>
          <a:prstGeom prst="rect">
            <a:avLst/>
          </a:prstGeom>
        </p:spPr>
      </p:pic>
      <p:pic>
        <p:nvPicPr>
          <p:cNvPr id="45" name="2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32" cstate="print"/>
          <a:stretch>
            <a:fillRect/>
          </a:stretch>
        </p:blipFill>
        <p:spPr>
          <a:xfrm>
            <a:off x="2914492" y="1310427"/>
            <a:ext cx="609600" cy="609600"/>
          </a:xfrm>
          <a:prstGeom prst="rect">
            <a:avLst/>
          </a:prstGeom>
        </p:spPr>
      </p:pic>
      <p:pic>
        <p:nvPicPr>
          <p:cNvPr id="46" name="3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32" cstate="print"/>
          <a:stretch>
            <a:fillRect/>
          </a:stretch>
        </p:blipFill>
        <p:spPr>
          <a:xfrm>
            <a:off x="5987054" y="1402091"/>
            <a:ext cx="609600" cy="609600"/>
          </a:xfrm>
          <a:prstGeom prst="rect">
            <a:avLst/>
          </a:prstGeom>
        </p:spPr>
      </p:pic>
      <p:pic>
        <p:nvPicPr>
          <p:cNvPr id="47" name="4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32" cstate="print"/>
          <a:stretch>
            <a:fillRect/>
          </a:stretch>
        </p:blipFill>
        <p:spPr>
          <a:xfrm>
            <a:off x="8988471" y="1418917"/>
            <a:ext cx="609600" cy="609600"/>
          </a:xfrm>
          <a:prstGeom prst="rect">
            <a:avLst/>
          </a:prstGeom>
        </p:spPr>
      </p:pic>
      <p:pic>
        <p:nvPicPr>
          <p:cNvPr id="48" name="5.mp3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32" cstate="print"/>
          <a:stretch>
            <a:fillRect/>
          </a:stretch>
        </p:blipFill>
        <p:spPr>
          <a:xfrm>
            <a:off x="0" y="3291840"/>
            <a:ext cx="609600" cy="609600"/>
          </a:xfrm>
          <a:prstGeom prst="rect">
            <a:avLst/>
          </a:prstGeom>
        </p:spPr>
      </p:pic>
      <p:pic>
        <p:nvPicPr>
          <p:cNvPr id="49" name="6.mp3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32" cstate="print"/>
          <a:stretch>
            <a:fillRect/>
          </a:stretch>
        </p:blipFill>
        <p:spPr>
          <a:xfrm>
            <a:off x="2971589" y="3147511"/>
            <a:ext cx="609600" cy="609600"/>
          </a:xfrm>
          <a:prstGeom prst="rect">
            <a:avLst/>
          </a:prstGeom>
        </p:spPr>
      </p:pic>
      <p:pic>
        <p:nvPicPr>
          <p:cNvPr id="50" name="7.mp3">
            <a:hlinkClick r:id="" action="ppaction://media"/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32" cstate="print"/>
          <a:stretch>
            <a:fillRect/>
          </a:stretch>
        </p:blipFill>
        <p:spPr>
          <a:xfrm>
            <a:off x="5917472" y="3147511"/>
            <a:ext cx="609600" cy="609600"/>
          </a:xfrm>
          <a:prstGeom prst="rect">
            <a:avLst/>
          </a:prstGeom>
        </p:spPr>
      </p:pic>
      <p:pic>
        <p:nvPicPr>
          <p:cNvPr id="51" name="8.mp3">
            <a:hlinkClick r:id="" action="ppaction://media"/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32" cstate="print"/>
          <a:stretch>
            <a:fillRect/>
          </a:stretch>
        </p:blipFill>
        <p:spPr>
          <a:xfrm>
            <a:off x="8923876" y="3150742"/>
            <a:ext cx="609600" cy="609600"/>
          </a:xfrm>
          <a:prstGeom prst="rect">
            <a:avLst/>
          </a:prstGeom>
        </p:spPr>
      </p:pic>
      <p:pic>
        <p:nvPicPr>
          <p:cNvPr id="52" name="9.mp3">
            <a:hlinkClick r:id="" action="ppaction://media"/>
          </p:cNvPr>
          <p:cNvPicPr>
            <a:picLocks noChangeAspect="1"/>
          </p:cNvPicPr>
          <p:nvPr>
            <a:audioFile r:link="rId18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32" cstate="print"/>
          <a:stretch>
            <a:fillRect/>
          </a:stretch>
        </p:blipFill>
        <p:spPr>
          <a:xfrm>
            <a:off x="2781735" y="5023972"/>
            <a:ext cx="609600" cy="609600"/>
          </a:xfrm>
          <a:prstGeom prst="rect">
            <a:avLst/>
          </a:prstGeom>
        </p:spPr>
      </p:pic>
      <p:pic>
        <p:nvPicPr>
          <p:cNvPr id="53" name="10.mp3">
            <a:hlinkClick r:id="" action="ppaction://media"/>
          </p:cNvPr>
          <p:cNvPicPr>
            <a:picLocks noChangeAspect="1"/>
          </p:cNvPicPr>
          <p:nvPr>
            <a:audioFile r:link="rId20"/>
            <p:extLst>
              <p:ext uri="{DAA4B4D4-6D71-4841-9C94-3DE7FCFB9230}">
                <p14:media xmlns:p14="http://schemas.microsoft.com/office/powerpoint/2010/main" r:embed="rId19"/>
              </p:ext>
            </p:extLst>
          </p:nvPr>
        </p:nvPicPr>
        <p:blipFill>
          <a:blip r:embed="rId32" cstate="print"/>
          <a:stretch>
            <a:fillRect/>
          </a:stretch>
        </p:blipFill>
        <p:spPr>
          <a:xfrm>
            <a:off x="5814646" y="498815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154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56 3.7037E-6 L 0.50756 0.3372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100" y="16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2.22222E-6 L -0.4095 0.3525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500" y="17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1.85185E-6 L -0.13932 0.33403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00" y="16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7.40741E-7 L 0.57396 0.27894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700" y="13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22222E-6 L -0.69987 0.57477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000" y="28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2.22222E-6 L -0.0711 0.61065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00" y="30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4.81481E-6 L 0.01342 0.61598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0" y="30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2.22222E-6 L 0.7625 0.54422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100" y="27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4.81481E-6 L -0.15169 0.80717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600" y="40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3.7037E-6 L -0.05299 0.79861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00" y="39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2071" fill="hold"/>
                                        <p:tgtEl>
                                          <p:spTgt spid="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3"/>
                </p:tgtEl>
              </p:cMediaNode>
            </p:audio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3064" fill="hold"/>
                                        <p:tgtEl>
                                          <p:spTgt spid="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audio>
              <p:cMediaNode vol="8000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5"/>
                </p:tgtEl>
              </p:cMediaNode>
            </p:audio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3" dur="3064" fill="hold"/>
                                        <p:tgtEl>
                                          <p:spTgt spid="4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audio>
              <p:cMediaNode vol="80000">
                <p:cTn id="6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6"/>
                </p:tgtEl>
              </p:cMediaNode>
            </p:audio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2071" fill="hold"/>
                                        <p:tgtEl>
                                          <p:spTgt spid="4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audio>
              <p:cMediaNode vol="80000">
                <p:cTn id="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7"/>
                </p:tgtEl>
              </p:cMediaNode>
            </p:audio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5" dur="2071" fill="hold"/>
                                        <p:tgtEl>
                                          <p:spTgt spid="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audio>
              <p:cMediaNode vol="80000">
                <p:cTn id="7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8"/>
                </p:tgtEl>
              </p:cMediaNode>
            </p:audio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1" dur="2071" fill="hold"/>
                                        <p:tgtEl>
                                          <p:spTgt spid="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audio>
              <p:cMediaNode vol="80000">
                <p:cTn id="8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9"/>
                </p:tgtEl>
              </p:cMediaNode>
            </p:audio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7" dur="2071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audio>
              <p:cMediaNode vol="80000">
                <p:cTn id="8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3" dur="2071" fill="hold"/>
                                        <p:tgtEl>
                                          <p:spTgt spid="5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audio>
              <p:cMediaNode vol="80000">
                <p:cTn id="9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1"/>
                </p:tgtEl>
              </p:cMediaNode>
            </p:audio>
            <p:seq concurrent="1" nextAc="seek">
              <p:cTn id="95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6" fill="hold">
                      <p:stCondLst>
                        <p:cond delay="0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9" dur="2071" fill="hold"/>
                                        <p:tgtEl>
                                          <p:spTgt spid="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audio>
              <p:cMediaNode vol="80000">
                <p:cTn id="1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2"/>
                </p:tgtEl>
              </p:cMediaNode>
            </p:audio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5" dur="2071" fill="hold"/>
                                        <p:tgtEl>
                                          <p:spTgt spid="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audio>
              <p:cMediaNode vol="80000">
                <p:cTn id="10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3"/>
                </p:tgtEl>
              </p:cMediaNode>
            </p:audio>
          </p:childTnLst>
        </p:cTn>
      </p:par>
    </p:tnLst>
    <p:bldLst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3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1" name="Rectangle 13"/>
          <p:cNvSpPr>
            <a:spLocks noChangeArrowheads="1"/>
          </p:cNvSpPr>
          <p:nvPr/>
        </p:nvSpPr>
        <p:spPr bwMode="auto">
          <a:xfrm>
            <a:off x="6236677" y="199300"/>
            <a:ext cx="6107723" cy="6658699"/>
          </a:xfrm>
          <a:prstGeom prst="rect">
            <a:avLst/>
          </a:prstGeom>
          <a:noFill/>
          <a:ln w="38100" cmpd="dbl">
            <a:solidFill>
              <a:srgbClr val="800000"/>
            </a:solidFill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2700" b="1" i="1" dirty="0" err="1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Vy</a:t>
            </a:r>
            <a:r>
              <a:rPr lang="en-US" sz="2700" b="1" i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7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It’s not the highest mountain in Australia, but it’s the most beautiful! Its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colour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changes at different times of the day. People think it’s best in the evening when it is red.</a:t>
            </a:r>
          </a:p>
          <a:p>
            <a:pPr>
              <a:spcBef>
                <a:spcPct val="20000"/>
              </a:spcBef>
            </a:pPr>
            <a:r>
              <a:rPr lang="en-US" sz="2700" b="1" i="1" dirty="0" err="1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Phuc</a:t>
            </a:r>
            <a:r>
              <a:rPr lang="en-US" sz="2700" b="1" i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7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 want to visit Ayers Rock one day.</a:t>
            </a:r>
          </a:p>
          <a:p>
            <a:pPr>
              <a:spcBef>
                <a:spcPct val="20000"/>
              </a:spcBef>
            </a:pPr>
            <a:r>
              <a:rPr lang="en-US" sz="2700" b="1" i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Nick:</a:t>
            </a:r>
            <a:r>
              <a:rPr lang="en-US" sz="27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Picture 2 is Ha Long Bay, isn’t it?</a:t>
            </a:r>
          </a:p>
          <a:p>
            <a:pPr>
              <a:spcBef>
                <a:spcPct val="20000"/>
              </a:spcBef>
            </a:pPr>
            <a:r>
              <a:rPr lang="en-US" sz="2700" b="1" i="1" dirty="0" err="1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Vy</a:t>
            </a:r>
            <a:r>
              <a:rPr lang="en-US" sz="2700" b="1" i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7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Well done Nick, that’s right. What else do you know?</a:t>
            </a:r>
          </a:p>
          <a:p>
            <a:pPr>
              <a:spcBef>
                <a:spcPct val="20000"/>
              </a:spcBef>
            </a:pPr>
            <a:r>
              <a:rPr lang="en-US" sz="2700" b="1" i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Nick:</a:t>
            </a:r>
            <a:r>
              <a:rPr lang="en-US" sz="27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It’s in Viet Nam, of course! Ha </a:t>
            </a:r>
            <a:r>
              <a:rPr lang="en-US" sz="27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</a:t>
            </a:r>
            <a:r>
              <a:rPr lang="en-US" sz="27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spcBef>
                <a:spcPct val="20000"/>
              </a:spcBef>
            </a:pPr>
            <a:r>
              <a:rPr lang="en-US" sz="2700" b="1" i="1" dirty="0" err="1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Vy</a:t>
            </a:r>
            <a:r>
              <a:rPr lang="en-US" sz="2700" b="1" i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7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Yes, it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is!There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are many islands there.</a:t>
            </a:r>
          </a:p>
          <a:p>
            <a:pPr>
              <a:spcBef>
                <a:spcPct val="20000"/>
              </a:spcBef>
            </a:pP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This picture shows Tuan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Chau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. It’s one of the largest islands.</a:t>
            </a:r>
          </a:p>
          <a:p>
            <a:pPr>
              <a:spcBef>
                <a:spcPct val="20000"/>
              </a:spcBef>
            </a:pPr>
            <a:r>
              <a:rPr lang="en-US" sz="2700" b="1" i="1" dirty="0" err="1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Phuc</a:t>
            </a:r>
            <a:r>
              <a:rPr lang="en-US" sz="2700" b="1" i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7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How about picture 3 …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en-US" sz="2000" dirty="0">
              <a:solidFill>
                <a:srgbClr val="000066"/>
              </a:solidFill>
              <a:latin typeface="Book Antiqua" pitchFamily="18" charset="0"/>
            </a:endParaRPr>
          </a:p>
        </p:txBody>
      </p:sp>
      <p:sp>
        <p:nvSpPr>
          <p:cNvPr id="14342" name="Rectangle 14"/>
          <p:cNvSpPr>
            <a:spLocks noChangeArrowheads="1"/>
          </p:cNvSpPr>
          <p:nvPr/>
        </p:nvSpPr>
        <p:spPr bwMode="auto">
          <a:xfrm>
            <a:off x="0" y="0"/>
            <a:ext cx="6248399" cy="6916606"/>
          </a:xfrm>
          <a:prstGeom prst="rect">
            <a:avLst/>
          </a:prstGeom>
          <a:noFill/>
          <a:ln w="38100" cmpd="dbl">
            <a:solidFill>
              <a:srgbClr val="800000"/>
            </a:solidFill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2700" b="1" i="1" dirty="0" err="1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Vy</a:t>
            </a:r>
            <a:r>
              <a:rPr lang="en-US" sz="2700" b="1" i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7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Hello, welcome to Geography Club</a:t>
            </a:r>
            <a:r>
              <a:rPr lang="en-US" sz="2700" i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0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Knock at door)</a:t>
            </a:r>
            <a:endParaRPr lang="en-US" sz="2700" i="1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20000"/>
              </a:spcBef>
            </a:pPr>
            <a:r>
              <a:rPr lang="en-US" sz="2700" b="1" i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Mai:</a:t>
            </a:r>
            <a:r>
              <a:rPr lang="en-US" sz="27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Sorry! Can I come in? I went to the wrong room.</a:t>
            </a:r>
          </a:p>
          <a:p>
            <a:pPr>
              <a:spcBef>
                <a:spcPct val="20000"/>
              </a:spcBef>
            </a:pPr>
            <a:r>
              <a:rPr lang="en-US" sz="2700" b="1" i="1" dirty="0" err="1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Vy</a:t>
            </a:r>
            <a:r>
              <a:rPr lang="en-US" sz="2700" b="1" i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7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No problem, we are just starting now. Today I’m going to introduce some natural wonders of the world to you.</a:t>
            </a:r>
          </a:p>
          <a:p>
            <a:pPr>
              <a:spcBef>
                <a:spcPct val="20000"/>
              </a:spcBef>
            </a:pPr>
            <a:r>
              <a:rPr lang="en-US" sz="2700" b="1" i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Nick:</a:t>
            </a:r>
            <a:r>
              <a:rPr lang="en-US" sz="27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Great! What’s that in the first picture? It looks incredible.</a:t>
            </a:r>
          </a:p>
          <a:p>
            <a:pPr>
              <a:spcBef>
                <a:spcPct val="20000"/>
              </a:spcBef>
            </a:pPr>
            <a:r>
              <a:rPr lang="en-US" sz="2700" b="1" i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Mai</a:t>
            </a:r>
            <a:r>
              <a:rPr lang="en-US" sz="27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7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Yes! Is it a red mountain?</a:t>
            </a:r>
          </a:p>
          <a:p>
            <a:pPr>
              <a:spcBef>
                <a:spcPct val="20000"/>
              </a:spcBef>
            </a:pPr>
            <a:r>
              <a:rPr lang="en-US" sz="2700" b="1" i="1" dirty="0" err="1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Vy</a:t>
            </a:r>
            <a:r>
              <a:rPr lang="en-US" sz="2700" b="1" i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7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Well, that’s Ayers Rock. It’s in the middle of Australia. Local people call it Uluru.</a:t>
            </a:r>
          </a:p>
          <a:p>
            <a:pPr>
              <a:spcBef>
                <a:spcPct val="20000"/>
              </a:spcBef>
            </a:pPr>
            <a:r>
              <a:rPr lang="en-US" sz="2700" b="1" i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Nick:</a:t>
            </a:r>
            <a:r>
              <a:rPr lang="en-US" sz="27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Can you spell that, please?</a:t>
            </a:r>
          </a:p>
          <a:p>
            <a:pPr>
              <a:spcBef>
                <a:spcPct val="20000"/>
              </a:spcBef>
            </a:pPr>
            <a:r>
              <a:rPr lang="en-US" sz="2700" b="1" i="1" dirty="0" err="1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Vy</a:t>
            </a:r>
            <a:r>
              <a:rPr lang="en-US" sz="2700" b="1" i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7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Sure, it’s U-L-U-R-U.</a:t>
            </a:r>
          </a:p>
          <a:p>
            <a:pPr>
              <a:spcBef>
                <a:spcPct val="20000"/>
              </a:spcBef>
            </a:pPr>
            <a:r>
              <a:rPr lang="en-US" sz="2700" b="1" i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Nick:</a:t>
            </a:r>
            <a:r>
              <a:rPr lang="en-US" sz="27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Thank you.</a:t>
            </a:r>
          </a:p>
        </p:txBody>
      </p:sp>
      <p:pic>
        <p:nvPicPr>
          <p:cNvPr id="18448" name="5.1 trimmed.wav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1866034" y="6613526"/>
            <a:ext cx="325967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Straight Connector 4"/>
          <p:cNvCxnSpPr/>
          <p:nvPr/>
        </p:nvCxnSpPr>
        <p:spPr>
          <a:xfrm>
            <a:off x="9530862" y="633046"/>
            <a:ext cx="1242647" cy="30"/>
          </a:xfrm>
          <a:prstGeom prst="line">
            <a:avLst/>
          </a:prstGeom>
          <a:ln w="1270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10410092" y="5146431"/>
            <a:ext cx="902677" cy="11723"/>
          </a:xfrm>
          <a:prstGeom prst="line">
            <a:avLst/>
          </a:prstGeom>
          <a:ln w="1270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84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52975" fill="hold"/>
                                        <p:tgtEl>
                                          <p:spTgt spid="184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448"/>
                  </p:tgtEl>
                </p:cond>
              </p:nextCondLst>
            </p:seq>
            <p:audio>
              <p:cMediaNode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448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1600" y="2286000"/>
            <a:ext cx="2133600" cy="99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38400" y="2286001"/>
            <a:ext cx="2032000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4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78400" y="2057400"/>
            <a:ext cx="1602317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5" name="Rectangle 8"/>
          <p:cNvSpPr>
            <a:spLocks noChangeArrowheads="1"/>
          </p:cNvSpPr>
          <p:nvPr/>
        </p:nvSpPr>
        <p:spPr bwMode="auto">
          <a:xfrm>
            <a:off x="8718551" y="5208588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pic>
        <p:nvPicPr>
          <p:cNvPr id="12296" name="Picture 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213600" y="2286000"/>
            <a:ext cx="2133600" cy="93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7" name="Rectangle 10"/>
          <p:cNvSpPr>
            <a:spLocks noChangeArrowheads="1"/>
          </p:cNvSpPr>
          <p:nvPr/>
        </p:nvSpPr>
        <p:spPr bwMode="auto">
          <a:xfrm>
            <a:off x="9275233" y="473392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pic>
        <p:nvPicPr>
          <p:cNvPr id="12298" name="Picture 1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652000" y="2133600"/>
            <a:ext cx="2133600" cy="105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9" name="Rectangle 12"/>
          <p:cNvSpPr>
            <a:spLocks noChangeArrowheads="1"/>
          </p:cNvSpPr>
          <p:nvPr/>
        </p:nvSpPr>
        <p:spPr bwMode="auto">
          <a:xfrm>
            <a:off x="10339917" y="4132263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pic>
        <p:nvPicPr>
          <p:cNvPr id="12300" name="Picture 1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01600" y="4343401"/>
            <a:ext cx="2235200" cy="1116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301" name="Rectangle 14"/>
          <p:cNvSpPr>
            <a:spLocks noChangeArrowheads="1"/>
          </p:cNvSpPr>
          <p:nvPr/>
        </p:nvSpPr>
        <p:spPr bwMode="auto">
          <a:xfrm>
            <a:off x="8839200" y="411480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pic>
        <p:nvPicPr>
          <p:cNvPr id="12302" name="Picture 15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876800" y="4343400"/>
            <a:ext cx="2235200" cy="112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303" name="Rectangle 16"/>
          <p:cNvSpPr>
            <a:spLocks noChangeArrowheads="1"/>
          </p:cNvSpPr>
          <p:nvPr/>
        </p:nvSpPr>
        <p:spPr bwMode="auto">
          <a:xfrm>
            <a:off x="9245600" y="327660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pic>
        <p:nvPicPr>
          <p:cNvPr id="12304" name="Picture 17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540000" y="4343401"/>
            <a:ext cx="2133600" cy="1135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305" name="Rectangle 18"/>
          <p:cNvSpPr>
            <a:spLocks noChangeArrowheads="1"/>
          </p:cNvSpPr>
          <p:nvPr/>
        </p:nvSpPr>
        <p:spPr bwMode="auto">
          <a:xfrm>
            <a:off x="8426451" y="430530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pic>
        <p:nvPicPr>
          <p:cNvPr id="12306" name="Picture 19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315200" y="4343400"/>
            <a:ext cx="2235200" cy="1112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307" name="Rectangle 20"/>
          <p:cNvSpPr>
            <a:spLocks noChangeArrowheads="1"/>
          </p:cNvSpPr>
          <p:nvPr/>
        </p:nvSpPr>
        <p:spPr bwMode="auto">
          <a:xfrm>
            <a:off x="10155767" y="392430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pic>
        <p:nvPicPr>
          <p:cNvPr id="12308" name="Picture 21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9652000" y="4572000"/>
            <a:ext cx="2540000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309" name="Rectangle 23"/>
          <p:cNvSpPr>
            <a:spLocks noChangeArrowheads="1"/>
          </p:cNvSpPr>
          <p:nvPr/>
        </p:nvSpPr>
        <p:spPr bwMode="auto">
          <a:xfrm>
            <a:off x="-265723" y="3429000"/>
            <a:ext cx="2879969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en-US" sz="3200" b="1" dirty="0" smtClean="0"/>
              <a:t>1. mountain</a:t>
            </a:r>
            <a:endParaRPr lang="en-US" sz="3200" b="1" dirty="0"/>
          </a:p>
        </p:txBody>
      </p:sp>
      <p:sp>
        <p:nvSpPr>
          <p:cNvPr id="12310" name="Rectangle 24"/>
          <p:cNvSpPr>
            <a:spLocks noChangeArrowheads="1"/>
          </p:cNvSpPr>
          <p:nvPr/>
        </p:nvSpPr>
        <p:spPr bwMode="auto">
          <a:xfrm>
            <a:off x="2336800" y="3429000"/>
            <a:ext cx="2133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en-US" sz="3200" b="1" dirty="0"/>
              <a:t>2. river</a:t>
            </a:r>
          </a:p>
        </p:txBody>
      </p:sp>
      <p:sp>
        <p:nvSpPr>
          <p:cNvPr id="12311" name="Rectangle 25"/>
          <p:cNvSpPr>
            <a:spLocks noChangeArrowheads="1"/>
          </p:cNvSpPr>
          <p:nvPr/>
        </p:nvSpPr>
        <p:spPr bwMode="auto">
          <a:xfrm>
            <a:off x="4642338" y="3429000"/>
            <a:ext cx="2133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en-US" sz="3200" b="1" dirty="0"/>
              <a:t>3. waterfall</a:t>
            </a:r>
          </a:p>
        </p:txBody>
      </p:sp>
      <p:sp>
        <p:nvSpPr>
          <p:cNvPr id="12312" name="Rectangle 26"/>
          <p:cNvSpPr>
            <a:spLocks noChangeArrowheads="1"/>
          </p:cNvSpPr>
          <p:nvPr/>
        </p:nvSpPr>
        <p:spPr bwMode="auto">
          <a:xfrm>
            <a:off x="7112000" y="3429000"/>
            <a:ext cx="2133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en-US" sz="3200" b="1" dirty="0"/>
              <a:t>4. forest</a:t>
            </a:r>
          </a:p>
        </p:txBody>
      </p:sp>
      <p:sp>
        <p:nvSpPr>
          <p:cNvPr id="12313" name="Rectangle 27"/>
          <p:cNvSpPr>
            <a:spLocks noChangeArrowheads="1"/>
          </p:cNvSpPr>
          <p:nvPr/>
        </p:nvSpPr>
        <p:spPr bwMode="auto">
          <a:xfrm>
            <a:off x="9753600" y="3429000"/>
            <a:ext cx="2133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en-US" sz="3200" b="1" dirty="0"/>
              <a:t>5. cave</a:t>
            </a:r>
          </a:p>
        </p:txBody>
      </p:sp>
      <p:sp>
        <p:nvSpPr>
          <p:cNvPr id="12314" name="Rectangle 28"/>
          <p:cNvSpPr>
            <a:spLocks noChangeArrowheads="1"/>
          </p:cNvSpPr>
          <p:nvPr/>
        </p:nvSpPr>
        <p:spPr bwMode="auto">
          <a:xfrm>
            <a:off x="0" y="5715000"/>
            <a:ext cx="2133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en-US" sz="3200" b="1" dirty="0"/>
              <a:t>6. desert</a:t>
            </a:r>
          </a:p>
        </p:txBody>
      </p:sp>
      <p:sp>
        <p:nvSpPr>
          <p:cNvPr id="12315" name="Rectangle 29"/>
          <p:cNvSpPr>
            <a:spLocks noChangeArrowheads="1"/>
          </p:cNvSpPr>
          <p:nvPr/>
        </p:nvSpPr>
        <p:spPr bwMode="auto">
          <a:xfrm>
            <a:off x="2235200" y="5715000"/>
            <a:ext cx="2133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en-US" sz="3200" b="1" dirty="0"/>
              <a:t>7. lake</a:t>
            </a:r>
          </a:p>
        </p:txBody>
      </p:sp>
      <p:sp>
        <p:nvSpPr>
          <p:cNvPr id="12316" name="Rectangle 30"/>
          <p:cNvSpPr>
            <a:spLocks noChangeArrowheads="1"/>
          </p:cNvSpPr>
          <p:nvPr/>
        </p:nvSpPr>
        <p:spPr bwMode="auto">
          <a:xfrm>
            <a:off x="4876800" y="5715000"/>
            <a:ext cx="2133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en-US" sz="3200" b="1" dirty="0"/>
              <a:t>8. beach</a:t>
            </a:r>
          </a:p>
        </p:txBody>
      </p:sp>
      <p:sp>
        <p:nvSpPr>
          <p:cNvPr id="12317" name="Rectangle 31"/>
          <p:cNvSpPr>
            <a:spLocks noChangeArrowheads="1"/>
          </p:cNvSpPr>
          <p:nvPr/>
        </p:nvSpPr>
        <p:spPr bwMode="auto">
          <a:xfrm>
            <a:off x="7315200" y="5715000"/>
            <a:ext cx="2133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en-US" sz="3200" b="1" dirty="0"/>
              <a:t>9. island</a:t>
            </a:r>
          </a:p>
        </p:txBody>
      </p:sp>
      <p:sp>
        <p:nvSpPr>
          <p:cNvPr id="12318" name="Rectangle 32"/>
          <p:cNvSpPr>
            <a:spLocks noChangeArrowheads="1"/>
          </p:cNvSpPr>
          <p:nvPr/>
        </p:nvSpPr>
        <p:spPr bwMode="auto">
          <a:xfrm>
            <a:off x="9753600" y="5715000"/>
            <a:ext cx="2133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en-US" sz="3200" b="1" dirty="0"/>
              <a:t>10. valley</a:t>
            </a:r>
          </a:p>
        </p:txBody>
      </p:sp>
      <p:sp>
        <p:nvSpPr>
          <p:cNvPr id="12319" name="Rectangle 33"/>
          <p:cNvSpPr>
            <a:spLocks noChangeArrowheads="1"/>
          </p:cNvSpPr>
          <p:nvPr/>
        </p:nvSpPr>
        <p:spPr bwMode="auto">
          <a:xfrm>
            <a:off x="101600" y="410315"/>
            <a:ext cx="10464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sz="3200" b="1" dirty="0" smtClean="0">
                <a:solidFill>
                  <a:srgbClr val="C00000"/>
                </a:solidFill>
              </a:rPr>
              <a:t>4. Read </a:t>
            </a:r>
            <a:r>
              <a:rPr lang="en-US" sz="3200" b="1" dirty="0">
                <a:solidFill>
                  <a:srgbClr val="C00000"/>
                </a:solidFill>
              </a:rPr>
              <a:t>the conversation in </a:t>
            </a:r>
            <a:r>
              <a:rPr lang="en-US" sz="4000" b="1" dirty="0">
                <a:solidFill>
                  <a:srgbClr val="C00000"/>
                </a:solidFill>
              </a:rPr>
              <a:t>1</a:t>
            </a:r>
            <a:r>
              <a:rPr lang="en-US" sz="3200" b="1" dirty="0">
                <a:solidFill>
                  <a:srgbClr val="C00000"/>
                </a:solidFill>
              </a:rPr>
              <a:t>. Tick the words you can find.</a:t>
            </a:r>
          </a:p>
        </p:txBody>
      </p:sp>
      <p:sp>
        <p:nvSpPr>
          <p:cNvPr id="25634" name="Rectangle 34"/>
          <p:cNvSpPr>
            <a:spLocks noChangeArrowheads="1"/>
          </p:cNvSpPr>
          <p:nvPr/>
        </p:nvSpPr>
        <p:spPr bwMode="auto">
          <a:xfrm>
            <a:off x="1825053" y="3309938"/>
            <a:ext cx="1117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en-US" sz="3200" b="1" dirty="0" smtClean="0">
                <a:solidFill>
                  <a:srgbClr val="CC3300"/>
                </a:solidFill>
                <a:sym typeface="Wingdings" pitchFamily="2" charset="2"/>
              </a:rPr>
              <a:t></a:t>
            </a:r>
            <a:endParaRPr lang="en-US" sz="3200" b="1" dirty="0">
              <a:solidFill>
                <a:srgbClr val="CC3300"/>
              </a:solidFill>
              <a:sym typeface="Wingdings" pitchFamily="2" charset="2"/>
            </a:endParaRPr>
          </a:p>
        </p:txBody>
      </p:sp>
      <p:sp>
        <p:nvSpPr>
          <p:cNvPr id="25635" name="Rectangle 35"/>
          <p:cNvSpPr>
            <a:spLocks noChangeArrowheads="1"/>
          </p:cNvSpPr>
          <p:nvPr/>
        </p:nvSpPr>
        <p:spPr bwMode="auto">
          <a:xfrm>
            <a:off x="8929075" y="5606684"/>
            <a:ext cx="1117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en-US" sz="3200" b="1" dirty="0">
                <a:solidFill>
                  <a:srgbClr val="CC3300"/>
                </a:solidFill>
                <a:sym typeface="Wingdings" pitchFamily="2" charset="2"/>
              </a:rPr>
              <a:t>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56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5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3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49250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WordArt 2"/>
          <p:cNvSpPr>
            <a:spLocks noChangeArrowheads="1" noChangeShapeType="1" noTextEdit="1"/>
          </p:cNvSpPr>
          <p:nvPr/>
        </p:nvSpPr>
        <p:spPr bwMode="auto">
          <a:xfrm>
            <a:off x="2429813" y="1278228"/>
            <a:ext cx="6781800" cy="990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3600" b="1" kern="10" dirty="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* HOMEWORK</a:t>
            </a:r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1896413" y="3107028"/>
            <a:ext cx="10025956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457200" indent="-457200" eaLnBrk="1" hangingPunct="1">
              <a:spcBef>
                <a:spcPct val="0"/>
              </a:spcBef>
              <a:buFontTx/>
              <a:buChar char="-"/>
            </a:pPr>
            <a:r>
              <a:rPr lang="en-US" altLang="en-US" dirty="0" smtClean="0"/>
              <a:t>Learn </a:t>
            </a:r>
            <a:r>
              <a:rPr lang="en-US" altLang="en-US" dirty="0"/>
              <a:t>by heart all new words</a:t>
            </a:r>
            <a:r>
              <a:rPr lang="en-US" altLang="en-US" dirty="0" smtClean="0"/>
              <a:t>.</a:t>
            </a:r>
          </a:p>
          <a:p>
            <a:pPr marL="457200" indent="-457200" eaLnBrk="1" hangingPunct="1">
              <a:spcBef>
                <a:spcPct val="0"/>
              </a:spcBef>
              <a:buFontTx/>
              <a:buChar char="-"/>
            </a:pPr>
            <a:r>
              <a:rPr lang="en-US" altLang="en-US" dirty="0" smtClean="0"/>
              <a:t>Prepare for the </a:t>
            </a:r>
            <a:r>
              <a:rPr lang="en-US" altLang="en-US" dirty="0"/>
              <a:t>new </a:t>
            </a:r>
            <a:r>
              <a:rPr lang="en-US" altLang="en-US" dirty="0" smtClean="0"/>
              <a:t>lesson: </a:t>
            </a:r>
            <a:r>
              <a:rPr lang="en-US" altLang="en-US" dirty="0">
                <a:solidFill>
                  <a:srgbClr val="FF0000"/>
                </a:solidFill>
              </a:rPr>
              <a:t>Unit </a:t>
            </a:r>
            <a:r>
              <a:rPr lang="en-US" altLang="en-US" dirty="0" smtClean="0">
                <a:solidFill>
                  <a:srgbClr val="FF0000"/>
                </a:solidFill>
              </a:rPr>
              <a:t>5: A closer look 1</a:t>
            </a:r>
          </a:p>
          <a:p>
            <a:pPr eaLnBrk="1" hangingPunct="1">
              <a:spcBef>
                <a:spcPct val="0"/>
              </a:spcBef>
              <a:buNone/>
            </a:pPr>
            <a:r>
              <a:rPr lang="en-US" altLang="en-US" dirty="0" smtClean="0">
                <a:solidFill>
                  <a:srgbClr val="FF0000"/>
                </a:solidFill>
              </a:rPr>
              <a:t>	+ Vocabulary: travel items </a:t>
            </a:r>
          </a:p>
          <a:p>
            <a:pPr eaLnBrk="1" hangingPunct="1">
              <a:spcBef>
                <a:spcPct val="0"/>
              </a:spcBef>
              <a:buNone/>
            </a:pPr>
            <a:r>
              <a:rPr lang="en-US" altLang="en-US" dirty="0" smtClean="0">
                <a:solidFill>
                  <a:srgbClr val="FF0000"/>
                </a:solidFill>
              </a:rPr>
              <a:t>	+ Pronunciation: /t/ and /</a:t>
            </a:r>
            <a:r>
              <a:rPr lang="en-US" altLang="en-US" dirty="0" err="1" smtClean="0">
                <a:solidFill>
                  <a:srgbClr val="FF0000"/>
                </a:solidFill>
              </a:rPr>
              <a:t>st</a:t>
            </a:r>
            <a:r>
              <a:rPr lang="en-US" altLang="en-US" dirty="0" smtClean="0">
                <a:solidFill>
                  <a:srgbClr val="FF0000"/>
                </a:solidFill>
              </a:rPr>
              <a:t>/</a:t>
            </a:r>
            <a:endParaRPr lang="en-US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9766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8" name="Picture 4" descr="felicitsh71-1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49" name="Picture 11" descr="E:\image\Y.Best.hinhdong\Dove-02-june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696200" y="2209802"/>
            <a:ext cx="1066800" cy="577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0" name="Picture 11" descr="E:\image\Y.Best.hinhdong\Dove-02-june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705600" y="1676402"/>
            <a:ext cx="1066800" cy="577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1" name="Picture 11" descr="E:\image\Y.Best.hinhdong\Dove-02-june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800600" y="1828802"/>
            <a:ext cx="1066800" cy="577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6" name="WordArt 12"/>
          <p:cNvSpPr>
            <a:spLocks noChangeArrowheads="1" noChangeShapeType="1" noTextEdit="1"/>
          </p:cNvSpPr>
          <p:nvPr/>
        </p:nvSpPr>
        <p:spPr bwMode="auto">
          <a:xfrm>
            <a:off x="1752603" y="1700217"/>
            <a:ext cx="8296275" cy="33877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769"/>
              </a:avLst>
            </a:prstTxWarp>
          </a:bodyPr>
          <a:lstStyle/>
          <a:p>
            <a:pPr algn="ctr"/>
            <a:r>
              <a:rPr lang="en-US" sz="3200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.Vn3DH"/>
              </a:rPr>
              <a:t>Thanks for </a:t>
            </a:r>
          </a:p>
          <a:p>
            <a:pPr algn="ctr"/>
            <a:r>
              <a:rPr lang="en-US" sz="3200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.Vn3DH"/>
              </a:rPr>
              <a:t>your </a:t>
            </a:r>
          </a:p>
          <a:p>
            <a:pPr algn="ctr"/>
            <a:r>
              <a:rPr lang="en-US" sz="3200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.Vn3DH"/>
              </a:rPr>
              <a:t>attendance</a:t>
            </a:r>
          </a:p>
        </p:txBody>
      </p:sp>
    </p:spTree>
    <p:extLst>
      <p:ext uri="{BB962C8B-B14F-4D97-AF65-F5344CB8AC3E}">
        <p14:creationId xmlns:p14="http://schemas.microsoft.com/office/powerpoint/2010/main" val="3427288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repeatCount="1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0" fill="hold"/>
                                        <p:tgtEl>
                                          <p:spTgt spid="317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0" fill="hold"/>
                                        <p:tgtEl>
                                          <p:spTgt spid="317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746978" y="1461757"/>
            <a:ext cx="1103719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NATURAL WONDERS OF THE WORLD</a:t>
            </a:r>
          </a:p>
        </p:txBody>
      </p:sp>
      <p:sp>
        <p:nvSpPr>
          <p:cNvPr id="17" name="WordArt 8"/>
          <p:cNvSpPr>
            <a:spLocks noChangeArrowheads="1" noChangeShapeType="1" noTextEdit="1"/>
          </p:cNvSpPr>
          <p:nvPr/>
        </p:nvSpPr>
        <p:spPr bwMode="auto">
          <a:xfrm>
            <a:off x="3860437" y="2465216"/>
            <a:ext cx="4800600" cy="457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66FF"/>
                </a:solidFill>
                <a:latin typeface="Arial Black"/>
              </a:rPr>
              <a:t>Lesson 1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806794" y="3242259"/>
            <a:ext cx="8907891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7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GETTING STARTED</a:t>
            </a:r>
          </a:p>
          <a:p>
            <a:pPr algn="ctr"/>
            <a:r>
              <a:rPr lang="en-US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Geography club</a:t>
            </a:r>
          </a:p>
        </p:txBody>
      </p:sp>
      <p:sp>
        <p:nvSpPr>
          <p:cNvPr id="2" name="Rectangle 1"/>
          <p:cNvSpPr/>
          <p:nvPr/>
        </p:nvSpPr>
        <p:spPr>
          <a:xfrm>
            <a:off x="4871201" y="383905"/>
            <a:ext cx="2775119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7200" b="1" dirty="0">
                <a:latin typeface="Palatino Linotype" pitchFamily="18" charset="0"/>
              </a:rPr>
              <a:t>Unit 5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1143784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7" name="Rectangle 7"/>
          <p:cNvSpPr>
            <a:spLocks noChangeArrowheads="1"/>
          </p:cNvSpPr>
          <p:nvPr/>
        </p:nvSpPr>
        <p:spPr bwMode="auto">
          <a:xfrm>
            <a:off x="250094" y="931993"/>
            <a:ext cx="4802552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 mountain (n) </a:t>
            </a:r>
            <a:r>
              <a:rPr lang="vi-VN" sz="3200" dirty="0">
                <a:latin typeface="Times New Roman" pitchFamily="18" charset="0"/>
                <a:cs typeface="Times New Roman" pitchFamily="18" charset="0"/>
              </a:rPr>
              <a:t>['ma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ʊ</a:t>
            </a:r>
            <a:r>
              <a:rPr lang="vi-VN" sz="3200" dirty="0">
                <a:latin typeface="Times New Roman" pitchFamily="18" charset="0"/>
                <a:cs typeface="Times New Roman" pitchFamily="18" charset="0"/>
              </a:rPr>
              <a:t>nt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vi-VN" sz="3200" dirty="0">
                <a:latin typeface="Times New Roman" pitchFamily="18" charset="0"/>
                <a:cs typeface="Times New Roman" pitchFamily="18" charset="0"/>
              </a:rPr>
              <a:t>n]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:</a:t>
            </a:r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5318365" y="967162"/>
            <a:ext cx="121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núi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10400" y="2438400"/>
            <a:ext cx="5130800" cy="240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30" name="Rectangle 10"/>
          <p:cNvSpPr>
            <a:spLocks noChangeArrowheads="1"/>
          </p:cNvSpPr>
          <p:nvPr/>
        </p:nvSpPr>
        <p:spPr bwMode="auto">
          <a:xfrm>
            <a:off x="240646" y="1512284"/>
            <a:ext cx="5128519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 desert (n) </a:t>
            </a:r>
            <a:r>
              <a:rPr lang="vi-VN" sz="3200" dirty="0">
                <a:latin typeface="Times New Roman" pitchFamily="18" charset="0"/>
                <a:cs typeface="Times New Roman" pitchFamily="18" charset="0"/>
              </a:rPr>
              <a:t>['dezət]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       :</a:t>
            </a:r>
            <a:endParaRPr lang="en-US" sz="4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31" name="Picture 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12000" y="2514601"/>
            <a:ext cx="4919133" cy="2455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32" name="Rectangle 12"/>
          <p:cNvSpPr>
            <a:spLocks noChangeArrowheads="1"/>
          </p:cNvSpPr>
          <p:nvPr/>
        </p:nvSpPr>
        <p:spPr bwMode="auto">
          <a:xfrm>
            <a:off x="5271473" y="1395051"/>
            <a:ext cx="1828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mạc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5133" name="Rectangle 13"/>
          <p:cNvSpPr>
            <a:spLocks noChangeArrowheads="1"/>
          </p:cNvSpPr>
          <p:nvPr/>
        </p:nvSpPr>
        <p:spPr bwMode="auto">
          <a:xfrm>
            <a:off x="245371" y="2133606"/>
            <a:ext cx="536998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 waterfall ( n ) </a:t>
            </a:r>
            <a:r>
              <a:rPr lang="vi-VN" sz="3200" dirty="0">
                <a:latin typeface="Times New Roman" pitchFamily="18" charset="0"/>
                <a:cs typeface="Times New Roman" pitchFamily="18" charset="0"/>
              </a:rPr>
              <a:t>['wɔ:təfɔ:l]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endParaRPr lang="en-US" sz="44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34" name="Picture 1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18400" y="2133600"/>
            <a:ext cx="4015317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35" name="Rectangle 15"/>
          <p:cNvSpPr>
            <a:spLocks noChangeArrowheads="1"/>
          </p:cNvSpPr>
          <p:nvPr/>
        </p:nvSpPr>
        <p:spPr bwMode="auto">
          <a:xfrm>
            <a:off x="5220674" y="2182086"/>
            <a:ext cx="2032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thác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5136" name="Rectangle 16"/>
          <p:cNvSpPr>
            <a:spLocks noChangeArrowheads="1"/>
          </p:cNvSpPr>
          <p:nvPr/>
        </p:nvSpPr>
        <p:spPr bwMode="auto">
          <a:xfrm>
            <a:off x="261000" y="2754928"/>
            <a:ext cx="4580631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forest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 (n ) </a:t>
            </a:r>
            <a:r>
              <a:rPr lang="vi-VN" sz="3200" dirty="0">
                <a:latin typeface="Times New Roman" pitchFamily="18" charset="0"/>
                <a:cs typeface="Times New Roman" pitchFamily="18" charset="0"/>
              </a:rPr>
              <a:t>['fɔrist]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       :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37" name="Picture 1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05600" y="2590800"/>
            <a:ext cx="4876800" cy="245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38" name="Rectangle 18"/>
          <p:cNvSpPr>
            <a:spLocks noChangeArrowheads="1"/>
          </p:cNvSpPr>
          <p:nvPr/>
        </p:nvSpPr>
        <p:spPr bwMode="auto">
          <a:xfrm>
            <a:off x="5236302" y="2766651"/>
            <a:ext cx="2032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rừng</a:t>
            </a:r>
            <a:endParaRPr lang="en-US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39" name="Rectangle 19"/>
          <p:cNvSpPr>
            <a:spLocks noChangeArrowheads="1"/>
          </p:cNvSpPr>
          <p:nvPr/>
        </p:nvSpPr>
        <p:spPr bwMode="auto">
          <a:xfrm>
            <a:off x="240648" y="3376250"/>
            <a:ext cx="475338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island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 (n )  </a:t>
            </a:r>
            <a:r>
              <a:rPr lang="vi-VN" sz="3200" dirty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‘ail</a:t>
            </a:r>
            <a:r>
              <a:rPr lang="vi-VN" sz="3200" dirty="0"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nd</a:t>
            </a:r>
            <a:r>
              <a:rPr lang="vi-VN" sz="3200" dirty="0">
                <a:latin typeface="Times New Roman" pitchFamily="18" charset="0"/>
                <a:cs typeface="Times New Roman" pitchFamily="18" charset="0"/>
              </a:rPr>
              <a:t>]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   :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40" name="Picture 20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807200" y="2667001"/>
            <a:ext cx="4775200" cy="2532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41" name="Rectangle 21"/>
          <p:cNvSpPr>
            <a:spLocks noChangeArrowheads="1"/>
          </p:cNvSpPr>
          <p:nvPr/>
        </p:nvSpPr>
        <p:spPr bwMode="auto">
          <a:xfrm>
            <a:off x="5269842" y="3387363"/>
            <a:ext cx="2032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đảo</a:t>
            </a:r>
            <a:endParaRPr lang="en-US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42" name="Rectangle 22"/>
          <p:cNvSpPr>
            <a:spLocks noChangeArrowheads="1"/>
          </p:cNvSpPr>
          <p:nvPr/>
        </p:nvSpPr>
        <p:spPr bwMode="auto">
          <a:xfrm>
            <a:off x="211990" y="3977545"/>
            <a:ext cx="457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cave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 (n ) </a:t>
            </a:r>
            <a:r>
              <a:rPr lang="vi-VN" sz="3200" dirty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keiv</a:t>
            </a:r>
            <a:r>
              <a:rPr lang="vi-VN" sz="3200" dirty="0">
                <a:latin typeface="Times New Roman" pitchFamily="18" charset="0"/>
                <a:cs typeface="Times New Roman" pitchFamily="18" charset="0"/>
              </a:rPr>
              <a:t>]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            :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43" name="Rectangle 23"/>
          <p:cNvSpPr>
            <a:spLocks noChangeArrowheads="1"/>
          </p:cNvSpPr>
          <p:nvPr/>
        </p:nvSpPr>
        <p:spPr bwMode="auto">
          <a:xfrm>
            <a:off x="5150336" y="4044464"/>
            <a:ext cx="2032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hang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endParaRPr lang="en-US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44" name="Picture 2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112000" y="2514600"/>
            <a:ext cx="4876800" cy="240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45" name="Rectangle 25"/>
          <p:cNvSpPr>
            <a:spLocks noChangeArrowheads="1"/>
          </p:cNvSpPr>
          <p:nvPr/>
        </p:nvSpPr>
        <p:spPr bwMode="auto">
          <a:xfrm>
            <a:off x="164122" y="4630617"/>
            <a:ext cx="494714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valley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 (n ) </a:t>
            </a:r>
            <a:r>
              <a:rPr lang="vi-VN" sz="3200" dirty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‘v</a:t>
            </a:r>
            <a:r>
              <a:rPr lang="vi-VN" sz="3200" dirty="0">
                <a:latin typeface="Times New Roman" pitchFamily="18" charset="0"/>
                <a:cs typeface="Times New Roman" pitchFamily="18" charset="0"/>
              </a:rPr>
              <a:t>æ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li</a:t>
            </a:r>
            <a:r>
              <a:rPr lang="vi-VN" sz="3200" dirty="0">
                <a:latin typeface="Times New Roman" pitchFamily="18" charset="0"/>
                <a:cs typeface="Times New Roman" pitchFamily="18" charset="0"/>
              </a:rPr>
              <a:t>]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        :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46" name="Picture 2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010400" y="2743200"/>
            <a:ext cx="5181600" cy="2179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48" name="Rectangle 28"/>
          <p:cNvSpPr>
            <a:spLocks noChangeArrowheads="1"/>
          </p:cNvSpPr>
          <p:nvPr/>
        </p:nvSpPr>
        <p:spPr bwMode="auto">
          <a:xfrm>
            <a:off x="5103444" y="4665786"/>
            <a:ext cx="2032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thung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lũng</a:t>
            </a:r>
            <a:endParaRPr lang="en-US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86859" y="115970"/>
            <a:ext cx="61507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I. VOCABULARY: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254894" y="5166905"/>
            <a:ext cx="451437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 incredible (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adj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)              :</a:t>
            </a:r>
            <a:endParaRPr lang="en-US" sz="3200" dirty="0"/>
          </a:p>
        </p:txBody>
      </p:sp>
      <p:sp>
        <p:nvSpPr>
          <p:cNvPr id="30" name="Rectangle 29"/>
          <p:cNvSpPr/>
          <p:nvPr/>
        </p:nvSpPr>
        <p:spPr>
          <a:xfrm>
            <a:off x="4850338" y="5202075"/>
            <a:ext cx="455124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đáng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kinh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ngạc</a:t>
            </a:r>
            <a:r>
              <a:rPr lang="en-US" sz="320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1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1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5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5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5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5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5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5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5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5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5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5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5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5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51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51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5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5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4" dur="500"/>
                                        <p:tgtEl>
                                          <p:spTgt spid="5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/>
                                        <p:tgtEl>
                                          <p:spTgt spid="5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5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5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5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5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4" dur="500"/>
                                        <p:tgtEl>
                                          <p:spTgt spid="5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500"/>
                                        <p:tgtEl>
                                          <p:spTgt spid="5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7" grpId="0" build="p"/>
      <p:bldP spid="5128" grpId="0"/>
      <p:bldP spid="5130" grpId="0" build="p"/>
      <p:bldP spid="5132" grpId="0"/>
      <p:bldP spid="5133" grpId="0" build="p"/>
      <p:bldP spid="5135" grpId="0"/>
      <p:bldP spid="5136" grpId="0" build="p"/>
      <p:bldP spid="5138" grpId="0"/>
      <p:bldP spid="5139" grpId="0" build="p"/>
      <p:bldP spid="5141" grpId="0"/>
      <p:bldP spid="5142" grpId="0" build="p"/>
      <p:bldP spid="5143" grpId="0"/>
      <p:bldP spid="5145" grpId="0" build="p"/>
      <p:bldP spid="5148" grpId="0"/>
      <p:bldP spid="28" grpId="0"/>
      <p:bldP spid="29" grpId="0"/>
      <p:bldP spid="3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22" name="Rectangle 14"/>
          <p:cNvSpPr>
            <a:spLocks noChangeArrowheads="1"/>
          </p:cNvSpPr>
          <p:nvPr/>
        </p:nvSpPr>
        <p:spPr bwMode="auto">
          <a:xfrm>
            <a:off x="6025662" y="1488841"/>
            <a:ext cx="5658338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sz="3200" b="1" dirty="0">
                <a:solidFill>
                  <a:srgbClr val="7030A0"/>
                </a:solidFill>
              </a:rPr>
              <a:t>What are they talking about?</a:t>
            </a:r>
          </a:p>
        </p:txBody>
      </p:sp>
      <p:sp>
        <p:nvSpPr>
          <p:cNvPr id="17427" name="Rectangle 19"/>
          <p:cNvSpPr>
            <a:spLocks noChangeArrowheads="1"/>
          </p:cNvSpPr>
          <p:nvPr/>
        </p:nvSpPr>
        <p:spPr bwMode="auto">
          <a:xfrm>
            <a:off x="6478958" y="2567360"/>
            <a:ext cx="3657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sz="3200" b="1" dirty="0"/>
              <a:t>a. Their houses </a:t>
            </a:r>
          </a:p>
        </p:txBody>
      </p:sp>
      <p:sp>
        <p:nvSpPr>
          <p:cNvPr id="17428" name="Rectangle 20"/>
          <p:cNvSpPr>
            <a:spLocks noChangeArrowheads="1"/>
          </p:cNvSpPr>
          <p:nvPr/>
        </p:nvSpPr>
        <p:spPr bwMode="auto">
          <a:xfrm>
            <a:off x="6455512" y="3401528"/>
            <a:ext cx="3454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sz="3200" b="1" dirty="0"/>
              <a:t>b. Their schools</a:t>
            </a:r>
          </a:p>
        </p:txBody>
      </p:sp>
      <p:sp>
        <p:nvSpPr>
          <p:cNvPr id="17429" name="Rectangle 21"/>
          <p:cNvSpPr>
            <a:spLocks noChangeArrowheads="1"/>
          </p:cNvSpPr>
          <p:nvPr/>
        </p:nvSpPr>
        <p:spPr bwMode="auto">
          <a:xfrm>
            <a:off x="6467236" y="4249616"/>
            <a:ext cx="3678767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sz="3200" b="1" dirty="0"/>
              <a:t>c. Natural wonders</a:t>
            </a:r>
            <a:r>
              <a:rPr lang="en-US" sz="2400" b="1" dirty="0"/>
              <a:t> </a:t>
            </a:r>
          </a:p>
        </p:txBody>
      </p:sp>
      <p:pic>
        <p:nvPicPr>
          <p:cNvPr id="17430" name="Picture 22" descr="Hình022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2801" y="1324708"/>
            <a:ext cx="4576233" cy="5304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33" name="5.1 trimmed.wav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5588001" y="6400801"/>
            <a:ext cx="325967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492366" y="373876"/>
            <a:ext cx="41548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</a:rPr>
              <a:t>II. Listen and read:</a:t>
            </a:r>
            <a:endParaRPr lang="en-US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7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7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7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7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7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7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7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3.33333E-6 L -3.33333E-6 -0.14445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174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2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74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152975" fill="hold"/>
                                        <p:tgtEl>
                                          <p:spTgt spid="174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433"/>
                  </p:tgtEl>
                </p:cond>
              </p:nextCondLst>
            </p:seq>
            <p:audio>
              <p:cMediaNode>
                <p:cTn id="4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433"/>
                </p:tgtEl>
              </p:cMediaNode>
            </p:audio>
          </p:childTnLst>
        </p:cTn>
      </p:par>
    </p:tnLst>
    <p:bldLst>
      <p:bldP spid="17422" grpId="0"/>
      <p:bldP spid="17427" grpId="0" build="allAtOnce"/>
      <p:bldP spid="17428" grpId="0" build="allAtOnce"/>
      <p:bldP spid="17429" grpId="0"/>
      <p:bldP spid="17429" grpId="1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1" name="Rectangle 13"/>
          <p:cNvSpPr>
            <a:spLocks noChangeArrowheads="1"/>
          </p:cNvSpPr>
          <p:nvPr/>
        </p:nvSpPr>
        <p:spPr bwMode="auto">
          <a:xfrm>
            <a:off x="6236677" y="199300"/>
            <a:ext cx="6107723" cy="6658699"/>
          </a:xfrm>
          <a:prstGeom prst="rect">
            <a:avLst/>
          </a:prstGeom>
          <a:noFill/>
          <a:ln w="38100" cmpd="dbl">
            <a:solidFill>
              <a:srgbClr val="800000"/>
            </a:solidFill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2700" b="1" i="1" dirty="0" err="1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Vy</a:t>
            </a:r>
            <a:r>
              <a:rPr lang="en-US" sz="2700" b="1" i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7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It’s not the highest mountain in Australia, but it’s the most beautiful! Its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colour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changes at different times of the day. People think it’s best in the evening when it is red.</a:t>
            </a:r>
          </a:p>
          <a:p>
            <a:pPr>
              <a:spcBef>
                <a:spcPct val="20000"/>
              </a:spcBef>
            </a:pPr>
            <a:r>
              <a:rPr lang="en-US" sz="2700" b="1" i="1" dirty="0" err="1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Phuc</a:t>
            </a:r>
            <a:r>
              <a:rPr lang="en-US" sz="2700" b="1" i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7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 want to visit Ayers Rock one day.</a:t>
            </a:r>
          </a:p>
          <a:p>
            <a:pPr>
              <a:spcBef>
                <a:spcPct val="20000"/>
              </a:spcBef>
            </a:pPr>
            <a:r>
              <a:rPr lang="en-US" sz="2700" b="1" i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Nick:</a:t>
            </a:r>
            <a:r>
              <a:rPr lang="en-US" sz="27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Picture 2 is Ha Long Bay, isn’t it?</a:t>
            </a:r>
          </a:p>
          <a:p>
            <a:pPr>
              <a:spcBef>
                <a:spcPct val="20000"/>
              </a:spcBef>
            </a:pPr>
            <a:r>
              <a:rPr lang="en-US" sz="2700" b="1" i="1" dirty="0" err="1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Vy</a:t>
            </a:r>
            <a:r>
              <a:rPr lang="en-US" sz="2700" b="1" i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7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Well done Nick, that’s right. What else do you know?</a:t>
            </a:r>
          </a:p>
          <a:p>
            <a:pPr>
              <a:spcBef>
                <a:spcPct val="20000"/>
              </a:spcBef>
            </a:pPr>
            <a:r>
              <a:rPr lang="en-US" sz="2700" b="1" i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Nick:</a:t>
            </a:r>
            <a:r>
              <a:rPr lang="en-US" sz="27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It’s in Viet Nam, of course! Ha </a:t>
            </a:r>
            <a:r>
              <a:rPr lang="en-US" sz="27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</a:t>
            </a:r>
            <a:r>
              <a:rPr lang="en-US" sz="27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spcBef>
                <a:spcPct val="20000"/>
              </a:spcBef>
            </a:pPr>
            <a:r>
              <a:rPr lang="en-US" sz="2700" b="1" i="1" dirty="0" err="1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Vy</a:t>
            </a:r>
            <a:r>
              <a:rPr lang="en-US" sz="2700" b="1" i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7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Yes, it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is!There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are many islands there.</a:t>
            </a:r>
          </a:p>
          <a:p>
            <a:pPr>
              <a:spcBef>
                <a:spcPct val="20000"/>
              </a:spcBef>
            </a:pP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This picture shows Tuan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Chau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. It’s one of the largest islands.</a:t>
            </a:r>
          </a:p>
          <a:p>
            <a:pPr>
              <a:spcBef>
                <a:spcPct val="20000"/>
              </a:spcBef>
            </a:pPr>
            <a:r>
              <a:rPr lang="en-US" sz="2700" b="1" i="1" dirty="0" err="1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Phuc</a:t>
            </a:r>
            <a:r>
              <a:rPr lang="en-US" sz="2700" b="1" i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7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How about picture 3 …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en-US" sz="2000" dirty="0">
              <a:solidFill>
                <a:srgbClr val="000066"/>
              </a:solidFill>
              <a:latin typeface="Book Antiqua" pitchFamily="18" charset="0"/>
            </a:endParaRPr>
          </a:p>
        </p:txBody>
      </p:sp>
      <p:sp>
        <p:nvSpPr>
          <p:cNvPr id="14342" name="Rectangle 14"/>
          <p:cNvSpPr>
            <a:spLocks noChangeArrowheads="1"/>
          </p:cNvSpPr>
          <p:nvPr/>
        </p:nvSpPr>
        <p:spPr bwMode="auto">
          <a:xfrm>
            <a:off x="0" y="0"/>
            <a:ext cx="6248399" cy="6916606"/>
          </a:xfrm>
          <a:prstGeom prst="rect">
            <a:avLst/>
          </a:prstGeom>
          <a:noFill/>
          <a:ln w="38100" cmpd="dbl">
            <a:solidFill>
              <a:srgbClr val="800000"/>
            </a:solidFill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2700" b="1" i="1" dirty="0" err="1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Vy</a:t>
            </a:r>
            <a:r>
              <a:rPr lang="en-US" sz="2700" b="1" i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7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Hello, welcome to Geography Club</a:t>
            </a:r>
            <a:r>
              <a:rPr lang="en-US" sz="2700" i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0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Knock at door)</a:t>
            </a:r>
            <a:endParaRPr lang="en-US" sz="2700" i="1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20000"/>
              </a:spcBef>
            </a:pPr>
            <a:r>
              <a:rPr lang="en-US" sz="2700" b="1" i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Mai:</a:t>
            </a:r>
            <a:r>
              <a:rPr lang="en-US" sz="27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Sorry! Can I come in? I went to the wrong room.</a:t>
            </a:r>
          </a:p>
          <a:p>
            <a:pPr>
              <a:spcBef>
                <a:spcPct val="20000"/>
              </a:spcBef>
            </a:pPr>
            <a:r>
              <a:rPr lang="en-US" sz="2700" b="1" i="1" dirty="0" err="1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Vy</a:t>
            </a:r>
            <a:r>
              <a:rPr lang="en-US" sz="2700" b="1" i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7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No problem, we are just starting now. Today I’m going to introduce some natural wonders of the world to you.</a:t>
            </a:r>
          </a:p>
          <a:p>
            <a:pPr>
              <a:spcBef>
                <a:spcPct val="20000"/>
              </a:spcBef>
            </a:pPr>
            <a:r>
              <a:rPr lang="en-US" sz="2700" b="1" i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Nick:</a:t>
            </a:r>
            <a:r>
              <a:rPr lang="en-US" sz="27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Great! What’s that in the first picture? It looks incredible.</a:t>
            </a:r>
          </a:p>
          <a:p>
            <a:pPr>
              <a:spcBef>
                <a:spcPct val="20000"/>
              </a:spcBef>
            </a:pPr>
            <a:r>
              <a:rPr lang="en-US" sz="2700" b="1" i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Mai</a:t>
            </a:r>
            <a:r>
              <a:rPr lang="en-US" sz="27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7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Yes! Is it a red mountain?</a:t>
            </a:r>
          </a:p>
          <a:p>
            <a:pPr>
              <a:spcBef>
                <a:spcPct val="20000"/>
              </a:spcBef>
            </a:pPr>
            <a:r>
              <a:rPr lang="en-US" sz="2700" b="1" i="1" dirty="0" err="1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Vy</a:t>
            </a:r>
            <a:r>
              <a:rPr lang="en-US" sz="2700" b="1" i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7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Well, that’s Ayers Rock. It’s in the middle of Australia. Local people call it Uluru.</a:t>
            </a:r>
          </a:p>
          <a:p>
            <a:pPr>
              <a:spcBef>
                <a:spcPct val="20000"/>
              </a:spcBef>
            </a:pPr>
            <a:r>
              <a:rPr lang="en-US" sz="2700" b="1" i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Nick:</a:t>
            </a:r>
            <a:r>
              <a:rPr lang="en-US" sz="27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Can you spell that, please?</a:t>
            </a:r>
          </a:p>
          <a:p>
            <a:pPr>
              <a:spcBef>
                <a:spcPct val="20000"/>
              </a:spcBef>
            </a:pPr>
            <a:r>
              <a:rPr lang="en-US" sz="2700" b="1" i="1" dirty="0" err="1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Vy</a:t>
            </a:r>
            <a:r>
              <a:rPr lang="en-US" sz="2700" b="1" i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7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Sure, it’s U-L-U-R-U.</a:t>
            </a:r>
          </a:p>
          <a:p>
            <a:pPr>
              <a:spcBef>
                <a:spcPct val="20000"/>
              </a:spcBef>
            </a:pPr>
            <a:r>
              <a:rPr lang="en-US" sz="2700" b="1" i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Nick:</a:t>
            </a:r>
            <a:r>
              <a:rPr lang="en-US" sz="27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Thank you.</a:t>
            </a:r>
          </a:p>
        </p:txBody>
      </p:sp>
      <p:pic>
        <p:nvPicPr>
          <p:cNvPr id="18448" name="5.1 trimmed.wav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1866034" y="6613526"/>
            <a:ext cx="325967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4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2975" fill="hold"/>
                                        <p:tgtEl>
                                          <p:spTgt spid="184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448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448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58534" y="441049"/>
            <a:ext cx="75258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 1a. Answer </a:t>
            </a:r>
            <a:r>
              <a:rPr lang="en-US" sz="3200" b="1" dirty="0">
                <a:solidFill>
                  <a:srgbClr val="FF0000"/>
                </a:solidFill>
              </a:rPr>
              <a:t>the following questions.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478786" y="1219970"/>
            <a:ext cx="8603089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/>
              <a:t>1. Who is the leader of Geography Club?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23530" y="1983843"/>
            <a:ext cx="7729473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/>
              <a:t>2. Why is Mai late?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11219" y="2705870"/>
            <a:ext cx="7304471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/>
              <a:t>3. What is the other name of Ayres Rock?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63169" y="3518806"/>
            <a:ext cx="7343108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/>
              <a:t>4. Which country would </a:t>
            </a:r>
            <a:r>
              <a:rPr lang="en-US" sz="3200" dirty="0" err="1"/>
              <a:t>Phuc</a:t>
            </a:r>
            <a:r>
              <a:rPr lang="en-US" sz="3200" dirty="0"/>
              <a:t> like to visit?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4895" y="4334626"/>
            <a:ext cx="5527187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/>
              <a:t>5. What is Tuan Chau?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06769" y="5073374"/>
            <a:ext cx="65796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/>
              <a:t>6. Is Tuan Chau in Ha Long, Viet Nam?</a:t>
            </a:r>
          </a:p>
        </p:txBody>
      </p:sp>
    </p:spTree>
    <p:extLst>
      <p:ext uri="{BB962C8B-B14F-4D97-AF65-F5344CB8AC3E}">
        <p14:creationId xmlns:p14="http://schemas.microsoft.com/office/powerpoint/2010/main" val="151430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0" name="Group 2"/>
          <p:cNvGrpSpPr>
            <a:grpSpLocks/>
          </p:cNvGrpSpPr>
          <p:nvPr/>
        </p:nvGrpSpPr>
        <p:grpSpPr bwMode="auto">
          <a:xfrm>
            <a:off x="3281082" y="1196787"/>
            <a:ext cx="5593978" cy="5419643"/>
            <a:chOff x="912" y="373"/>
            <a:chExt cx="3865" cy="3659"/>
          </a:xfrm>
        </p:grpSpPr>
        <p:sp>
          <p:nvSpPr>
            <p:cNvPr id="1056" name="AutoShape 3"/>
            <p:cNvSpPr>
              <a:spLocks noChangeArrowheads="1"/>
            </p:cNvSpPr>
            <p:nvPr/>
          </p:nvSpPr>
          <p:spPr bwMode="auto">
            <a:xfrm>
              <a:off x="912" y="373"/>
              <a:ext cx="3865" cy="3659"/>
            </a:xfrm>
            <a:prstGeom prst="flowChartConnector">
              <a:avLst/>
            </a:prstGeom>
            <a:noFill/>
            <a:ln w="1714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 eaLnBrk="1" hangingPunct="1"/>
              <a:endParaRPr lang="en-US" altLang="en-US"/>
            </a:p>
          </p:txBody>
        </p:sp>
        <p:sp>
          <p:nvSpPr>
            <p:cNvPr id="1057" name="Line 4"/>
            <p:cNvSpPr>
              <a:spLocks noChangeShapeType="1"/>
            </p:cNvSpPr>
            <p:nvPr/>
          </p:nvSpPr>
          <p:spPr bwMode="auto">
            <a:xfrm flipH="1">
              <a:off x="3552" y="720"/>
              <a:ext cx="144" cy="240"/>
            </a:xfrm>
            <a:prstGeom prst="line">
              <a:avLst/>
            </a:prstGeom>
            <a:noFill/>
            <a:ln w="212725">
              <a:solidFill>
                <a:srgbClr val="00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5"/>
          <p:cNvGrpSpPr>
            <a:grpSpLocks/>
          </p:cNvGrpSpPr>
          <p:nvPr/>
        </p:nvGrpSpPr>
        <p:grpSpPr bwMode="auto">
          <a:xfrm rot="-1934518">
            <a:off x="3883294" y="1753706"/>
            <a:ext cx="4393074" cy="4351025"/>
            <a:chOff x="1387" y="719"/>
            <a:chExt cx="2817" cy="2895"/>
          </a:xfrm>
        </p:grpSpPr>
        <p:sp>
          <p:nvSpPr>
            <p:cNvPr id="1042" name="AutoShape 6"/>
            <p:cNvSpPr>
              <a:spLocks noChangeArrowheads="1"/>
            </p:cNvSpPr>
            <p:nvPr/>
          </p:nvSpPr>
          <p:spPr bwMode="auto">
            <a:xfrm rot="1988503">
              <a:off x="2811" y="868"/>
              <a:ext cx="733" cy="1413"/>
            </a:xfrm>
            <a:prstGeom prst="flowChartMerge">
              <a:avLst/>
            </a:prstGeom>
            <a:solidFill>
              <a:srgbClr val="FFFF66"/>
            </a:solidFill>
            <a:ln w="9525">
              <a:solidFill>
                <a:srgbClr val="00FF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3200" dirty="0">
                  <a:solidFill>
                    <a:srgbClr val="0000FF"/>
                  </a:solidFill>
                  <a:cs typeface="Arial" panose="020B0604020202020204" pitchFamily="34" charset="0"/>
                </a:rPr>
                <a:t>5</a:t>
              </a:r>
            </a:p>
          </p:txBody>
        </p:sp>
        <p:sp>
          <p:nvSpPr>
            <p:cNvPr id="1043" name="AutoShape 7"/>
            <p:cNvSpPr>
              <a:spLocks noChangeArrowheads="1"/>
            </p:cNvSpPr>
            <p:nvPr/>
          </p:nvSpPr>
          <p:spPr bwMode="auto">
            <a:xfrm rot="3737369">
              <a:off x="3088" y="1171"/>
              <a:ext cx="719" cy="1385"/>
            </a:xfrm>
            <a:prstGeom prst="flowChartMerge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vert="eaVert"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400">
                  <a:solidFill>
                    <a:schemeClr val="bg1"/>
                  </a:solidFill>
                  <a:cs typeface="Arial" panose="020B0604020202020204" pitchFamily="34" charset="0"/>
                </a:rPr>
                <a:t>10</a:t>
              </a:r>
            </a:p>
          </p:txBody>
        </p:sp>
        <p:sp>
          <p:nvSpPr>
            <p:cNvPr id="1044" name="AutoShape 8"/>
            <p:cNvSpPr>
              <a:spLocks noChangeArrowheads="1"/>
            </p:cNvSpPr>
            <p:nvPr/>
          </p:nvSpPr>
          <p:spPr bwMode="auto">
            <a:xfrm rot="5391790">
              <a:off x="3178" y="1508"/>
              <a:ext cx="667" cy="1385"/>
            </a:xfrm>
            <a:prstGeom prst="flowChartMerge">
              <a:avLst/>
            </a:prstGeom>
            <a:solidFill>
              <a:srgbClr val="800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vert="eaVert"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800">
                  <a:solidFill>
                    <a:schemeClr val="bg1"/>
                  </a:solidFill>
                  <a:cs typeface="Arial" panose="020B0604020202020204" pitchFamily="34" charset="0"/>
                </a:rPr>
                <a:t>20</a:t>
              </a:r>
            </a:p>
          </p:txBody>
        </p:sp>
        <p:sp>
          <p:nvSpPr>
            <p:cNvPr id="1045" name="AutoShape 9"/>
            <p:cNvSpPr>
              <a:spLocks noChangeArrowheads="1"/>
            </p:cNvSpPr>
            <p:nvPr/>
          </p:nvSpPr>
          <p:spPr bwMode="auto">
            <a:xfrm rot="7154532">
              <a:off x="3031" y="1872"/>
              <a:ext cx="772" cy="1362"/>
            </a:xfrm>
            <a:prstGeom prst="flowChartMerge">
              <a:avLst/>
            </a:prstGeom>
            <a:solidFill>
              <a:srgbClr val="00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vert="eaVert"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800" dirty="0" smtClean="0">
                  <a:cs typeface="Arial" panose="020B0604020202020204" pitchFamily="34" charset="0"/>
                </a:rPr>
                <a:t>25</a:t>
              </a:r>
              <a:endParaRPr lang="en-US" altLang="en-US" sz="2800" dirty="0">
                <a:cs typeface="Arial" panose="020B0604020202020204" pitchFamily="34" charset="0"/>
              </a:endParaRPr>
            </a:p>
          </p:txBody>
        </p:sp>
        <p:sp>
          <p:nvSpPr>
            <p:cNvPr id="1046" name="AutoShape 10"/>
            <p:cNvSpPr>
              <a:spLocks noChangeArrowheads="1"/>
            </p:cNvSpPr>
            <p:nvPr/>
          </p:nvSpPr>
          <p:spPr bwMode="auto">
            <a:xfrm rot="9027440">
              <a:off x="2827" y="2143"/>
              <a:ext cx="714" cy="1368"/>
            </a:xfrm>
            <a:prstGeom prst="flowChartMerge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800">
                  <a:cs typeface="Arial" panose="020B0604020202020204" pitchFamily="34" charset="0"/>
                </a:rPr>
                <a:t>15</a:t>
              </a:r>
            </a:p>
          </p:txBody>
        </p:sp>
        <p:sp>
          <p:nvSpPr>
            <p:cNvPr id="1047" name="AutoShape 11"/>
            <p:cNvSpPr>
              <a:spLocks noChangeArrowheads="1"/>
            </p:cNvSpPr>
            <p:nvPr/>
          </p:nvSpPr>
          <p:spPr bwMode="auto">
            <a:xfrm rot="125343">
              <a:off x="2447" y="719"/>
              <a:ext cx="762" cy="1430"/>
            </a:xfrm>
            <a:prstGeom prst="flowChartMerg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3200" dirty="0">
                  <a:solidFill>
                    <a:schemeClr val="bg1"/>
                  </a:solidFill>
                  <a:cs typeface="Arial" panose="020B0604020202020204" pitchFamily="34" charset="0"/>
                </a:rPr>
                <a:t>20</a:t>
              </a:r>
            </a:p>
          </p:txBody>
        </p:sp>
        <p:sp>
          <p:nvSpPr>
            <p:cNvPr id="1048" name="AutoShape 12"/>
            <p:cNvSpPr>
              <a:spLocks noChangeArrowheads="1"/>
            </p:cNvSpPr>
            <p:nvPr/>
          </p:nvSpPr>
          <p:spPr bwMode="auto">
            <a:xfrm rot="19805971">
              <a:off x="2021" y="835"/>
              <a:ext cx="824" cy="1419"/>
            </a:xfrm>
            <a:prstGeom prst="flowChartMerge">
              <a:avLst/>
            </a:prstGeom>
            <a:solidFill>
              <a:srgbClr val="0000FF"/>
            </a:solidFill>
            <a:ln w="9525">
              <a:solidFill>
                <a:srgbClr val="0000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400" dirty="0" smtClean="0">
                  <a:solidFill>
                    <a:schemeClr val="bg1"/>
                  </a:solidFill>
                  <a:cs typeface="Arial" panose="020B0604020202020204" pitchFamily="34" charset="0"/>
                </a:rPr>
                <a:t>25</a:t>
              </a:r>
              <a:endParaRPr lang="en-US" altLang="en-US" sz="2800" dirty="0">
                <a:solidFill>
                  <a:schemeClr val="bg1"/>
                </a:solidFill>
                <a:cs typeface="Arial" panose="020B0604020202020204" pitchFamily="34" charset="0"/>
              </a:endParaRPr>
            </a:p>
            <a:p>
              <a:pPr eaLnBrk="1" hangingPunct="1"/>
              <a:endParaRPr lang="en-US" altLang="en-US" sz="2800" dirty="0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049" name="AutoShape 13"/>
            <p:cNvSpPr>
              <a:spLocks noChangeArrowheads="1"/>
            </p:cNvSpPr>
            <p:nvPr/>
          </p:nvSpPr>
          <p:spPr bwMode="auto">
            <a:xfrm rot="-3693062">
              <a:off x="1798" y="1136"/>
              <a:ext cx="715" cy="1380"/>
            </a:xfrm>
            <a:prstGeom prst="flowChartMerge">
              <a:avLst/>
            </a:prstGeom>
            <a:solidFill>
              <a:srgbClr val="9966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eaVert"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400">
                  <a:solidFill>
                    <a:schemeClr val="bg1"/>
                  </a:solidFill>
                  <a:cs typeface="Arial" panose="020B0604020202020204" pitchFamily="34" charset="0"/>
                </a:rPr>
                <a:t>15</a:t>
              </a:r>
            </a:p>
          </p:txBody>
        </p:sp>
        <p:sp>
          <p:nvSpPr>
            <p:cNvPr id="1050" name="AutoShape 14"/>
            <p:cNvSpPr>
              <a:spLocks noChangeArrowheads="1"/>
            </p:cNvSpPr>
            <p:nvPr/>
          </p:nvSpPr>
          <p:spPr bwMode="auto">
            <a:xfrm rot="16161692">
              <a:off x="1669" y="1525"/>
              <a:ext cx="771" cy="1335"/>
            </a:xfrm>
            <a:prstGeom prst="flowChartMerge">
              <a:avLst/>
            </a:prstGeom>
            <a:solidFill>
              <a:srgbClr val="CCFF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eaVert"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800">
                  <a:cs typeface="Arial" panose="020B0604020202020204" pitchFamily="34" charset="0"/>
                </a:rPr>
                <a:t>1</a:t>
              </a:r>
            </a:p>
            <a:p>
              <a:pPr eaLnBrk="1" hangingPunct="1"/>
              <a:r>
                <a:rPr lang="en-US" altLang="en-US" sz="2800"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1051" name="AutoShape 15"/>
            <p:cNvSpPr>
              <a:spLocks noChangeArrowheads="1"/>
            </p:cNvSpPr>
            <p:nvPr/>
          </p:nvSpPr>
          <p:spPr bwMode="auto">
            <a:xfrm rot="14306323">
              <a:off x="1811" y="1855"/>
              <a:ext cx="725" cy="1376"/>
            </a:xfrm>
            <a:prstGeom prst="flowChartMerge">
              <a:avLst/>
            </a:prstGeom>
            <a:solidFill>
              <a:srgbClr val="00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eaVert"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400" dirty="0">
                  <a:cs typeface="Arial" panose="020B0604020202020204" pitchFamily="34" charset="0"/>
                </a:rPr>
                <a:t>    </a:t>
              </a:r>
              <a:r>
                <a:rPr lang="en-US" altLang="en-US" sz="2800" dirty="0">
                  <a:cs typeface="Arial" panose="020B0604020202020204" pitchFamily="34" charset="0"/>
                </a:rPr>
                <a:t>5</a:t>
              </a:r>
            </a:p>
          </p:txBody>
        </p:sp>
        <p:sp>
          <p:nvSpPr>
            <p:cNvPr id="1052" name="AutoShape 16"/>
            <p:cNvSpPr>
              <a:spLocks noChangeArrowheads="1"/>
            </p:cNvSpPr>
            <p:nvPr/>
          </p:nvSpPr>
          <p:spPr bwMode="auto">
            <a:xfrm rot="12563848">
              <a:off x="2094" y="2128"/>
              <a:ext cx="692" cy="1372"/>
            </a:xfrm>
            <a:prstGeom prst="flowChartMerge">
              <a:avLst/>
            </a:prstGeom>
            <a:solidFill>
              <a:srgbClr val="99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3200" dirty="0">
                  <a:cs typeface="Arial" panose="020B0604020202020204" pitchFamily="34" charset="0"/>
                </a:rPr>
                <a:t>10</a:t>
              </a:r>
            </a:p>
          </p:txBody>
        </p:sp>
        <p:sp>
          <p:nvSpPr>
            <p:cNvPr id="1053" name="AutoShape 17"/>
            <p:cNvSpPr>
              <a:spLocks noChangeArrowheads="1"/>
            </p:cNvSpPr>
            <p:nvPr/>
          </p:nvSpPr>
          <p:spPr bwMode="auto">
            <a:xfrm rot="10854880">
              <a:off x="2441" y="2183"/>
              <a:ext cx="744" cy="1431"/>
            </a:xfrm>
            <a:prstGeom prst="flowChartMerge">
              <a:avLst/>
            </a:prstGeom>
            <a:solidFill>
              <a:srgbClr val="FF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800" dirty="0">
                  <a:cs typeface="Arial" panose="020B0604020202020204" pitchFamily="34" charset="0"/>
                </a:rPr>
                <a:t>5</a:t>
              </a:r>
            </a:p>
            <a:p>
              <a:pPr eaLnBrk="1" hangingPunct="1"/>
              <a:endParaRPr lang="en-US" altLang="en-US" sz="2800" dirty="0">
                <a:cs typeface="Arial" panose="020B0604020202020204" pitchFamily="34" charset="0"/>
              </a:endParaRPr>
            </a:p>
          </p:txBody>
        </p:sp>
        <p:sp>
          <p:nvSpPr>
            <p:cNvPr id="1054" name="AutoShape 18"/>
            <p:cNvSpPr>
              <a:spLocks noChangeArrowheads="1"/>
            </p:cNvSpPr>
            <p:nvPr/>
          </p:nvSpPr>
          <p:spPr bwMode="auto">
            <a:xfrm rot="263569">
              <a:off x="2628" y="2008"/>
              <a:ext cx="381" cy="381"/>
            </a:xfrm>
            <a:prstGeom prst="flowChartConnector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 eaLnBrk="1" hangingPunct="1"/>
              <a:endParaRPr lang="en-US" altLang="en-US"/>
            </a:p>
          </p:txBody>
        </p:sp>
        <p:sp>
          <p:nvSpPr>
            <p:cNvPr id="1055" name="Line 19"/>
            <p:cNvSpPr>
              <a:spLocks noChangeShapeType="1"/>
            </p:cNvSpPr>
            <p:nvPr/>
          </p:nvSpPr>
          <p:spPr bwMode="auto">
            <a:xfrm>
              <a:off x="2112" y="2928"/>
              <a:ext cx="384" cy="240"/>
            </a:xfrm>
            <a:prstGeom prst="line">
              <a:avLst/>
            </a:prstGeom>
            <a:noFill/>
            <a:ln w="9525">
              <a:solidFill>
                <a:srgbClr val="99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32" name="Rectangle 20"/>
          <p:cNvSpPr>
            <a:spLocks noChangeArrowheads="1"/>
          </p:cNvSpPr>
          <p:nvPr/>
        </p:nvSpPr>
        <p:spPr bwMode="auto">
          <a:xfrm>
            <a:off x="4343400" y="4038601"/>
            <a:ext cx="6858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endParaRPr lang="en-US" altLang="en-US" sz="2800">
              <a:cs typeface="Arial" panose="020B0604020202020204" pitchFamily="34" charset="0"/>
            </a:endParaRPr>
          </a:p>
        </p:txBody>
      </p:sp>
      <p:pic>
        <p:nvPicPr>
          <p:cNvPr id="1033" name="Picture 25" descr="xsgs_9001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175" y="3405809"/>
            <a:ext cx="2133600" cy="3452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26" descr="xsgs_9001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0435" y="3101008"/>
            <a:ext cx="2133600" cy="3756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83" name="Oval 27">
            <a:hlinkClick r:id="rId10" action="ppaction://hlinksldjump"/>
          </p:cNvPr>
          <p:cNvSpPr>
            <a:spLocks noChangeArrowheads="1"/>
          </p:cNvSpPr>
          <p:nvPr/>
        </p:nvSpPr>
        <p:spPr bwMode="auto">
          <a:xfrm>
            <a:off x="1185227" y="3601278"/>
            <a:ext cx="457200" cy="457200"/>
          </a:xfrm>
          <a:prstGeom prst="ellipse">
            <a:avLst/>
          </a:prstGeom>
          <a:solidFill>
            <a:srgbClr val="3366CC"/>
          </a:solidFill>
          <a:ln w="28575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 dirty="0">
                <a:solidFill>
                  <a:schemeClr val="bg1"/>
                </a:solidFill>
                <a:cs typeface="Arial" panose="020B0604020202020204" pitchFamily="34" charset="0"/>
              </a:rPr>
              <a:t>1</a:t>
            </a:r>
          </a:p>
        </p:txBody>
      </p:sp>
      <p:sp>
        <p:nvSpPr>
          <p:cNvPr id="19484" name="Oval 28">
            <a:hlinkClick r:id="rId11" action="ppaction://hlinksldjump"/>
          </p:cNvPr>
          <p:cNvSpPr>
            <a:spLocks noChangeArrowheads="1"/>
          </p:cNvSpPr>
          <p:nvPr/>
        </p:nvSpPr>
        <p:spPr bwMode="auto">
          <a:xfrm>
            <a:off x="1642427" y="4482548"/>
            <a:ext cx="533400" cy="457200"/>
          </a:xfrm>
          <a:prstGeom prst="ellipse">
            <a:avLst/>
          </a:prstGeom>
          <a:solidFill>
            <a:srgbClr val="CC3300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 dirty="0">
                <a:solidFill>
                  <a:schemeClr val="bg1"/>
                </a:solidFill>
                <a:cs typeface="Arial" panose="020B0604020202020204" pitchFamily="34" charset="0"/>
                <a:hlinkClick r:id="rId12" action="ppaction://hlinksldjump"/>
              </a:rPr>
              <a:t>3</a:t>
            </a:r>
            <a:endParaRPr lang="en-US" altLang="en-US" sz="28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9485" name="Oval 29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2228836" y="3863009"/>
            <a:ext cx="457200" cy="457200"/>
          </a:xfrm>
          <a:prstGeom prst="ellipse">
            <a:avLst/>
          </a:prstGeom>
          <a:solidFill>
            <a:srgbClr val="FFFF99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 dirty="0">
                <a:solidFill>
                  <a:srgbClr val="FF0066"/>
                </a:solidFill>
                <a:cs typeface="Arial" panose="020B0604020202020204" pitchFamily="34" charset="0"/>
                <a:hlinkClick r:id="rId13" action="ppaction://hlinksldjump"/>
              </a:rPr>
              <a:t>2</a:t>
            </a:r>
            <a:endParaRPr lang="en-US" altLang="en-US" sz="2800" b="1" dirty="0">
              <a:solidFill>
                <a:srgbClr val="FF0066"/>
              </a:solidFill>
              <a:cs typeface="Arial" panose="020B0604020202020204" pitchFamily="34" charset="0"/>
            </a:endParaRPr>
          </a:p>
        </p:txBody>
      </p:sp>
      <p:sp>
        <p:nvSpPr>
          <p:cNvPr id="19486" name="Oval 30">
            <a:hlinkClick r:id="rId14" action="ppaction://hlinksldjump"/>
          </p:cNvPr>
          <p:cNvSpPr>
            <a:spLocks noChangeArrowheads="1"/>
          </p:cNvSpPr>
          <p:nvPr/>
        </p:nvSpPr>
        <p:spPr bwMode="auto">
          <a:xfrm>
            <a:off x="9876374" y="4257260"/>
            <a:ext cx="560335" cy="457200"/>
          </a:xfrm>
          <a:prstGeom prst="ellipse">
            <a:avLst/>
          </a:prstGeom>
          <a:solidFill>
            <a:srgbClr val="FF00FF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 dirty="0" smtClean="0">
                <a:cs typeface="Arial" panose="020B0604020202020204" pitchFamily="34" charset="0"/>
              </a:rPr>
              <a:t>6</a:t>
            </a:r>
            <a:endParaRPr lang="en-US" altLang="en-US" sz="2800" b="1" dirty="0">
              <a:cs typeface="Arial" panose="020B0604020202020204" pitchFamily="34" charset="0"/>
            </a:endParaRPr>
          </a:p>
        </p:txBody>
      </p:sp>
      <p:sp>
        <p:nvSpPr>
          <p:cNvPr id="19487" name="Oval 31">
            <a:hlinkClick r:id="rId15" action="ppaction://hlinksldjump"/>
          </p:cNvPr>
          <p:cNvSpPr>
            <a:spLocks noChangeArrowheads="1"/>
          </p:cNvSpPr>
          <p:nvPr/>
        </p:nvSpPr>
        <p:spPr bwMode="auto">
          <a:xfrm>
            <a:off x="10386162" y="3637721"/>
            <a:ext cx="533400" cy="457200"/>
          </a:xfrm>
          <a:prstGeom prst="ellipse">
            <a:avLst/>
          </a:prstGeom>
          <a:solidFill>
            <a:srgbClr val="00CC66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 dirty="0">
                <a:cs typeface="Arial" panose="020B0604020202020204" pitchFamily="34" charset="0"/>
                <a:hlinkClick r:id="rId16" action="ppaction://hlinksldjump"/>
              </a:rPr>
              <a:t>5</a:t>
            </a:r>
            <a:endParaRPr lang="en-US" altLang="en-US" sz="2800" b="1" dirty="0">
              <a:cs typeface="Arial" panose="020B0604020202020204" pitchFamily="34" charset="0"/>
            </a:endParaRPr>
          </a:p>
        </p:txBody>
      </p:sp>
      <p:sp>
        <p:nvSpPr>
          <p:cNvPr id="19488" name="Oval 32">
            <a:hlinkClick r:id="rId11" action="ppaction://hlinksldjump"/>
          </p:cNvPr>
          <p:cNvSpPr>
            <a:spLocks noChangeArrowheads="1"/>
          </p:cNvSpPr>
          <p:nvPr/>
        </p:nvSpPr>
        <p:spPr bwMode="auto">
          <a:xfrm>
            <a:off x="9356926" y="3313042"/>
            <a:ext cx="533400" cy="457200"/>
          </a:xfrm>
          <a:prstGeom prst="ellipse">
            <a:avLst/>
          </a:prstGeom>
          <a:solidFill>
            <a:srgbClr val="996600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4</a:t>
            </a:r>
            <a:endParaRPr lang="en-US" altLang="en-US" sz="28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pic>
        <p:nvPicPr>
          <p:cNvPr id="1031" name="Picture 7" descr="Smiling Face on Samsung Galaxy S8 (April 2017)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9397" y="5586906"/>
            <a:ext cx="1028700" cy="1028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30"/>
          <p:cNvSpPr txBox="1"/>
          <p:nvPr/>
        </p:nvSpPr>
        <p:spPr>
          <a:xfrm>
            <a:off x="3741798" y="92524"/>
            <a:ext cx="41548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 Game:  Spin a wheel 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1072" name="CommandButton1" r:id="rId2" imgW="1143000" imgH="533520"/>
        </mc:Choice>
        <mc:Fallback>
          <p:control name="CommandButton1" r:id="rId2" imgW="1143000" imgH="533520">
            <p:pic>
              <p:nvPicPr>
                <p:cNvPr id="2" name="CommandButton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8"/>
                <a:srcRect/>
                <a:stretch>
                  <a:fillRect/>
                </a:stretch>
              </p:blipFill>
              <p:spPr bwMode="auto">
                <a:xfrm>
                  <a:off x="957263" y="1636713"/>
                  <a:ext cx="1143000" cy="5334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12700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073" name="TextBox1" r:id="rId3" imgW="762120" imgH="457200"/>
        </mc:Choice>
        <mc:Fallback>
          <p:control name="TextBox1" r:id="rId3" imgW="762120" imgH="457200">
            <p:pic>
              <p:nvPicPr>
                <p:cNvPr id="4" name="TextBox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9"/>
                <a:srcRect/>
                <a:stretch>
                  <a:fillRect/>
                </a:stretch>
              </p:blipFill>
              <p:spPr bwMode="auto">
                <a:xfrm>
                  <a:off x="1092200" y="2239963"/>
                  <a:ext cx="762000" cy="4572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12700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074" name="CommandButton2" r:id="rId4" imgW="1066680" imgH="533520"/>
        </mc:Choice>
        <mc:Fallback>
          <p:control name="CommandButton2" r:id="rId4" imgW="1066680" imgH="533520">
            <p:pic>
              <p:nvPicPr>
                <p:cNvPr id="5" name="CommandButton2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20"/>
                <a:srcRect/>
                <a:stretch>
                  <a:fillRect/>
                </a:stretch>
              </p:blipFill>
              <p:spPr bwMode="auto">
                <a:xfrm>
                  <a:off x="10058400" y="1639888"/>
                  <a:ext cx="1066800" cy="5334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12700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075" name="TextBox2" r:id="rId5" imgW="762120" imgH="457200"/>
        </mc:Choice>
        <mc:Fallback>
          <p:control name="TextBox2" r:id="rId5" imgW="762120" imgH="457200">
            <p:pic>
              <p:nvPicPr>
                <p:cNvPr id="6" name="TextBox2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21"/>
                <a:srcRect/>
                <a:stretch>
                  <a:fillRect/>
                </a:stretch>
              </p:blipFill>
              <p:spPr bwMode="auto">
                <a:xfrm>
                  <a:off x="10250488" y="2227263"/>
                  <a:ext cx="762000" cy="4572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12700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249097858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5200000">
                                      <p:cBhvr>
                                        <p:cTn id="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61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40200000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35400000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32400000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8800000">
                                      <p:cBhvr>
                                        <p:cTn id="22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32400000">
                                      <p:cBhvr>
                                        <p:cTn id="26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94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 nodeType="clickPar">
                      <p:stCondLst>
                        <p:cond delay="0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3" dur="500"/>
                                        <p:tgtEl>
                                          <p:spTgt spid="194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83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94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 nodeType="clickPar">
                      <p:stCondLst>
                        <p:cond delay="0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9" dur="500"/>
                                        <p:tgtEl>
                                          <p:spTgt spid="194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85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94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 nodeType="clickPar">
                      <p:stCondLst>
                        <p:cond delay="0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5" dur="500"/>
                                        <p:tgtEl>
                                          <p:spTgt spid="194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84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94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 nodeType="clickPar">
                      <p:stCondLst>
                        <p:cond delay="0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1" dur="500"/>
                                        <p:tgtEl>
                                          <p:spTgt spid="194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88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94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 nodeType="clickPar">
                      <p:stCondLst>
                        <p:cond delay="0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7" dur="500"/>
                                        <p:tgtEl>
                                          <p:spTgt spid="194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87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94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 nodeType="clickPar">
                      <p:stCondLst>
                        <p:cond delay="0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3" dur="500"/>
                                        <p:tgtEl>
                                          <p:spTgt spid="194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86"/>
                  </p:tgtEl>
                </p:cond>
              </p:nextCondLst>
            </p:seq>
          </p:childTnLst>
        </p:cTn>
      </p:par>
    </p:tnLst>
    <p:bldLst>
      <p:bldP spid="19483" grpId="0" animBg="1"/>
      <p:bldP spid="19484" grpId="0" animBg="1"/>
      <p:bldP spid="19485" grpId="0" animBg="1"/>
      <p:bldP spid="19486" grpId="0" animBg="1"/>
      <p:bldP spid="19487" grpId="0" animBg="1"/>
      <p:bldP spid="19488" grpId="0" animBg="1"/>
      <p:bldP spid="3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B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19881"/>
            <a:ext cx="12192000" cy="5445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614410" y="2437860"/>
            <a:ext cx="81728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/>
              <a:t>1. Who is the leader of Geography Club?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46237" y="3071916"/>
            <a:ext cx="7941032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FF0000"/>
                </a:solidFill>
              </a:rPr>
              <a:t>- </a:t>
            </a:r>
            <a:r>
              <a:rPr lang="en-US" sz="3200" dirty="0" err="1">
                <a:solidFill>
                  <a:srgbClr val="FF0000"/>
                </a:solidFill>
              </a:rPr>
              <a:t>Vy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smtClean="0">
                <a:solidFill>
                  <a:srgbClr val="FF0000"/>
                </a:solidFill>
              </a:rPr>
              <a:t>is the leader of Geography Club.</a:t>
            </a:r>
            <a:endParaRPr lang="en-US" sz="3200" dirty="0">
              <a:solidFill>
                <a:srgbClr val="FF0000"/>
              </a:solidFill>
            </a:endParaRPr>
          </a:p>
        </p:txBody>
      </p:sp>
      <p:pic>
        <p:nvPicPr>
          <p:cNvPr id="3074" name="Picture 2" descr="Smiling Face on Samsung Galaxy S8 (April 2017)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0489" y="5127829"/>
            <a:ext cx="1028700" cy="1028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6868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1.0&quot;&gt;&lt;object type=&quot;1&quot; unique_id=&quot;10001&quot;&gt;&lt;object type=&quot;2&quot; unique_id=&quot;10124&quot;&gt;&lt;object type=&quot;3&quot; unique_id=&quot;10127&quot;&gt;&lt;property id=&quot;20148&quot; value=&quot;5&quot;/&gt;&lt;property id=&quot;20300&quot; value=&quot;Slide 3&quot;/&gt;&lt;property id=&quot;20307&quot; value=&quot;268&quot;/&gt;&lt;/object&gt;&lt;object type=&quot;3&quot; unique_id=&quot;10132&quot;&gt;&lt;property id=&quot;20148&quot; value=&quot;5&quot;/&gt;&lt;property id=&quot;20300&quot; value=&quot;Slide 8&quot;/&gt;&lt;property id=&quot;20307&quot; value=&quot;270&quot;/&gt;&lt;/object&gt;&lt;object type=&quot;3&quot; unique_id=&quot;10133&quot;&gt;&lt;property id=&quot;20148&quot; value=&quot;5&quot;/&gt;&lt;property id=&quot;20300&quot; value=&quot;Slide 9&quot;/&gt;&lt;property id=&quot;20307&quot; value=&quot;269&quot;/&gt;&lt;/object&gt;&lt;object type=&quot;3&quot; unique_id=&quot;10134&quot;&gt;&lt;property id=&quot;20148&quot; value=&quot;5&quot;/&gt;&lt;property id=&quot;20300&quot; value=&quot;Slide 10&quot;/&gt;&lt;property id=&quot;20307&quot; value=&quot;271&quot;/&gt;&lt;/object&gt;&lt;object type=&quot;3&quot; unique_id=&quot;10135&quot;&gt;&lt;property id=&quot;20148&quot; value=&quot;5&quot;/&gt;&lt;property id=&quot;20300&quot; value=&quot;Slide 11&quot;/&gt;&lt;property id=&quot;20307&quot; value=&quot;272&quot;/&gt;&lt;/object&gt;&lt;object type=&quot;3&quot; unique_id=&quot;10136&quot;&gt;&lt;property id=&quot;20148&quot; value=&quot;5&quot;/&gt;&lt;property id=&quot;20300&quot; value=&quot;Slide 12&quot;/&gt;&lt;property id=&quot;20307&quot; value=&quot;273&quot;/&gt;&lt;/object&gt;&lt;object type=&quot;3&quot; unique_id=&quot;10137&quot;&gt;&lt;property id=&quot;20148&quot; value=&quot;5&quot;/&gt;&lt;property id=&quot;20300&quot; value=&quot;Slide 13&quot;/&gt;&lt;property id=&quot;20307&quot; value=&quot;274&quot;/&gt;&lt;/object&gt;&lt;object type=&quot;3&quot; unique_id=&quot;10138&quot;&gt;&lt;property id=&quot;20148&quot; value=&quot;5&quot;/&gt;&lt;property id=&quot;20300&quot; value=&quot;Slide 14&quot;/&gt;&lt;property id=&quot;20307&quot; value=&quot;267&quot;/&gt;&lt;/object&gt;&lt;object type=&quot;3&quot; unique_id=&quot;10143&quot;&gt;&lt;property id=&quot;20148&quot; value=&quot;5&quot;/&gt;&lt;property id=&quot;20300&quot; value=&quot;Slide 24&quot;/&gt;&lt;property id=&quot;20307&quot; value=&quot;277&quot;/&gt;&lt;/object&gt;&lt;object type=&quot;3&quot; unique_id=&quot;10144&quot;&gt;&lt;property id=&quot;20148&quot; value=&quot;5&quot;/&gt;&lt;property id=&quot;20300&quot; value=&quot;Slide 25&quot;/&gt;&lt;property id=&quot;20307&quot; value=&quot;265&quot;/&gt;&lt;/object&gt;&lt;object type=&quot;3&quot; unique_id=&quot;10476&quot;&gt;&lt;property id=&quot;20148&quot; value=&quot;5&quot;/&gt;&lt;property id=&quot;20300&quot; value=&quot;Slide 2&quot;/&gt;&lt;property id=&quot;20307&quot; value=&quot;291&quot;/&gt;&lt;/object&gt;&lt;object type=&quot;3&quot; unique_id=&quot;10691&quot;&gt;&lt;property id=&quot;20148&quot; value=&quot;5&quot;/&gt;&lt;property id=&quot;20300&quot; value=&quot;Slide 19&quot;/&gt;&lt;property id=&quot;20307&quot; value=&quot;302&quot;/&gt;&lt;/object&gt;&lt;object type=&quot;3&quot; unique_id=&quot;11025&quot;&gt;&lt;property id=&quot;20148&quot; value=&quot;5&quot;/&gt;&lt;property id=&quot;20300&quot; value=&quot;Slide 7&quot;/&gt;&lt;property id=&quot;20307&quot; value=&quot;304&quot;/&gt;&lt;/object&gt;&lt;object type=&quot;3&quot; unique_id=&quot;11026&quot;&gt;&lt;property id=&quot;20148&quot; value=&quot;5&quot;/&gt;&lt;property id=&quot;20300&quot; value=&quot;Slide 18&quot;/&gt;&lt;property id=&quot;20307&quot; value=&quot;305&quot;/&gt;&lt;/object&gt;&lt;object type=&quot;3&quot; unique_id=&quot;11028&quot;&gt;&lt;property id=&quot;20148&quot; value=&quot;5&quot;/&gt;&lt;property id=&quot;20300&quot; value=&quot;Slide 1&quot;/&gt;&lt;property id=&quot;20307&quot; value=&quot;317&quot;/&gt;&lt;/object&gt;&lt;object type=&quot;3&quot; unique_id=&quot;11029&quot;&gt;&lt;property id=&quot;20148&quot; value=&quot;5&quot;/&gt;&lt;property id=&quot;20300&quot; value=&quot;Slide 4&quot;/&gt;&lt;property id=&quot;20307&quot; value=&quot;307&quot;/&gt;&lt;/object&gt;&lt;object type=&quot;3&quot; unique_id=&quot;11030&quot;&gt;&lt;property id=&quot;20148&quot; value=&quot;5&quot;/&gt;&lt;property id=&quot;20300&quot; value=&quot;Slide 5&quot;/&gt;&lt;property id=&quot;20307&quot; value=&quot;308&quot;/&gt;&lt;/object&gt;&lt;object type=&quot;3&quot; unique_id=&quot;11031&quot;&gt;&lt;property id=&quot;20148&quot; value=&quot;5&quot;/&gt;&lt;property id=&quot;20300&quot; value=&quot;Slide 6&quot;/&gt;&lt;property id=&quot;20307&quot; value=&quot;309&quot;/&gt;&lt;/object&gt;&lt;object type=&quot;3&quot; unique_id=&quot;11032&quot;&gt;&lt;property id=&quot;20148&quot; value=&quot;5&quot;/&gt;&lt;property id=&quot;20300&quot; value=&quot;Slide 15&quot;/&gt;&lt;property id=&quot;20307&quot; value=&quot;311&quot;/&gt;&lt;/object&gt;&lt;object type=&quot;3&quot; unique_id=&quot;11033&quot;&gt;&lt;property id=&quot;20148&quot; value=&quot;5&quot;/&gt;&lt;property id=&quot;20300&quot; value=&quot;Slide 16&quot;/&gt;&lt;property id=&quot;20307&quot; value=&quot;312&quot;/&gt;&lt;/object&gt;&lt;object type=&quot;3&quot; unique_id=&quot;11034&quot;&gt;&lt;property id=&quot;20148&quot; value=&quot;5&quot;/&gt;&lt;property id=&quot;20300&quot; value=&quot;Slide 17&quot;/&gt;&lt;property id=&quot;20307&quot; value=&quot;310&quot;/&gt;&lt;/object&gt;&lt;object type=&quot;3&quot; unique_id=&quot;11035&quot;&gt;&lt;property id=&quot;20148&quot; value=&quot;5&quot;/&gt;&lt;property id=&quot;20300&quot; value=&quot;Slide 20&quot;/&gt;&lt;property id=&quot;20307&quot; value=&quot;315&quot;/&gt;&lt;/object&gt;&lt;object type=&quot;3&quot; unique_id=&quot;11036&quot;&gt;&lt;property id=&quot;20148&quot; value=&quot;5&quot;/&gt;&lt;property id=&quot;20300&quot; value=&quot;Slide 21&quot;/&gt;&lt;property id=&quot;20307&quot; value=&quot;313&quot;/&gt;&lt;/object&gt;&lt;object type=&quot;3&quot; unique_id=&quot;11037&quot;&gt;&lt;property id=&quot;20148&quot; value=&quot;5&quot;/&gt;&lt;property id=&quot;20300&quot; value=&quot;Slide 22&quot;/&gt;&lt;property id=&quot;20307&quot; value=&quot;316&quot;/&gt;&lt;/object&gt;&lt;object type=&quot;3&quot; unique_id=&quot;11038&quot;&gt;&lt;property id=&quot;20148&quot; value=&quot;5&quot;/&gt;&lt;property id=&quot;20300&quot; value=&quot;Slide 23&quot;/&gt;&lt;property id=&quot;20307&quot; value=&quot;314&quot;/&gt;&lt;/object&gt;&lt;/object&gt;&lt;object type=&quot;8&quot; unique_id=&quot;10166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3078</TotalTime>
  <Words>1602</Words>
  <Application>Microsoft Office PowerPoint</Application>
  <PresentationFormat>Widescreen</PresentationFormat>
  <Paragraphs>225</Paragraphs>
  <Slides>25</Slides>
  <Notes>1</Notes>
  <HiddenSlides>0</HiddenSlides>
  <MMClips>14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5" baseType="lpstr">
      <vt:lpstr>.Vn3DH</vt:lpstr>
      <vt:lpstr>Arial</vt:lpstr>
      <vt:lpstr>Arial Black</vt:lpstr>
      <vt:lpstr>Book Antiqua</vt:lpstr>
      <vt:lpstr>Calibri</vt:lpstr>
      <vt:lpstr>Calibri Light</vt:lpstr>
      <vt:lpstr>Palatino Linotype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Hoang Ha</dc:creator>
  <cp:lastModifiedBy>TUYET</cp:lastModifiedBy>
  <cp:revision>173</cp:revision>
  <dcterms:created xsi:type="dcterms:W3CDTF">2017-11-06T06:49:00Z</dcterms:created>
  <dcterms:modified xsi:type="dcterms:W3CDTF">2020-12-02T16:13:13Z</dcterms:modified>
</cp:coreProperties>
</file>