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5.xml" ContentType="application/vnd.openxmlformats-officedocument.presentationml.notesSlide+xml"/>
  <Override PartName="/ppt/media/image16.jpg" ContentType="image/jpeg"/>
  <Override PartName="/ppt/media/image18.jpg" ContentType="image/jpeg"/>
  <Override PartName="/ppt/media/image20.jpg" ContentType="image/jpeg"/>
  <Override PartName="/ppt/tags/tag15.xml" ContentType="application/vnd.openxmlformats-officedocument.presentationml.tags+xml"/>
  <Override PartName="/ppt/tags/tag16.xml" ContentType="application/vnd.openxmlformats-officedocument.presentationml.tags+xml"/>
  <Override PartName="/ppt/notesSlides/notesSlide6.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7.xml" ContentType="application/vnd.openxmlformats-officedocument.presentationml.notesSlide+xml"/>
  <Override PartName="/ppt/media/image23.jpg" ContentType="image/jpeg"/>
  <Override PartName="/ppt/tags/tag19.xml" ContentType="application/vnd.openxmlformats-officedocument.presentationml.tags+xml"/>
  <Override PartName="/ppt/tags/tag20.xml" ContentType="application/vnd.openxmlformats-officedocument.presentationml.tags+xml"/>
  <Override PartName="/ppt/notesSlides/notesSlide8.xml" ContentType="application/vnd.openxmlformats-officedocument.presentationml.notesSlide+xml"/>
  <Override PartName="/ppt/media/image24.jpg" ContentType="image/jpeg"/>
  <Override PartName="/ppt/media/image25.jpg" ContentType="image/jpeg"/>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1"/>
  </p:notesMasterIdLst>
  <p:sldIdLst>
    <p:sldId id="290" r:id="rId3"/>
    <p:sldId id="293" r:id="rId4"/>
    <p:sldId id="257" r:id="rId5"/>
    <p:sldId id="282" r:id="rId6"/>
    <p:sldId id="295" r:id="rId7"/>
    <p:sldId id="294" r:id="rId8"/>
    <p:sldId id="296" r:id="rId9"/>
    <p:sldId id="297" r:id="rId10"/>
    <p:sldId id="298" r:id="rId11"/>
    <p:sldId id="299" r:id="rId12"/>
    <p:sldId id="300" r:id="rId13"/>
    <p:sldId id="301" r:id="rId14"/>
    <p:sldId id="302" r:id="rId15"/>
    <p:sldId id="303" r:id="rId16"/>
    <p:sldId id="304" r:id="rId17"/>
    <p:sldId id="305" r:id="rId18"/>
    <p:sldId id="307" r:id="rId19"/>
    <p:sldId id="308" r:id="rId20"/>
  </p:sldIdLst>
  <p:sldSz cx="12192000" cy="6858000"/>
  <p:notesSz cx="6858000" cy="9144000"/>
  <p:custDataLst>
    <p:tags r:id="rId2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8" d="100"/>
          <a:sy n="98" d="100"/>
        </p:scale>
        <p:origin x="110" y="67"/>
      </p:cViewPr>
      <p:guideLst>
        <p:guide orient="horz" pos="2160"/>
        <p:guide pos="3840"/>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E57FD2-ACE3-4E12-B094-BA8CF2879D93}" type="datetimeFigureOut">
              <a:rPr lang="zh-CN" altLang="en-US" smtClean="0"/>
              <a:t>2022/10/1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717019-9FE0-48DA-B0D8-117C5813B5F0}" type="slidenum">
              <a:rPr lang="zh-CN" altLang="en-US" smtClean="0"/>
              <a:t>‹#›</a:t>
            </a:fld>
            <a:endParaRPr lang="zh-CN" altLang="en-US"/>
          </a:p>
        </p:txBody>
      </p:sp>
    </p:spTree>
    <p:extLst>
      <p:ext uri="{BB962C8B-B14F-4D97-AF65-F5344CB8AC3E}">
        <p14:creationId xmlns:p14="http://schemas.microsoft.com/office/powerpoint/2010/main" val="2003900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1</a:t>
            </a:fld>
            <a:endParaRPr lang="zh-CN" altLang="en-US"/>
          </a:p>
        </p:txBody>
      </p:sp>
    </p:spTree>
    <p:extLst>
      <p:ext uri="{BB962C8B-B14F-4D97-AF65-F5344CB8AC3E}">
        <p14:creationId xmlns:p14="http://schemas.microsoft.com/office/powerpoint/2010/main" val="3219551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7477991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45480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819978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632202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0702019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1075183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2931962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0062046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5059"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vi-VN" sz="800" smtClean="0"/>
          </a:p>
        </p:txBody>
      </p:sp>
    </p:spTree>
    <p:extLst>
      <p:ext uri="{BB962C8B-B14F-4D97-AF65-F5344CB8AC3E}">
        <p14:creationId xmlns:p14="http://schemas.microsoft.com/office/powerpoint/2010/main" val="1871541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2</a:t>
            </a:fld>
            <a:endParaRPr lang="zh-CN" altLang="en-US"/>
          </a:p>
        </p:txBody>
      </p:sp>
    </p:spTree>
    <p:extLst>
      <p:ext uri="{BB962C8B-B14F-4D97-AF65-F5344CB8AC3E}">
        <p14:creationId xmlns:p14="http://schemas.microsoft.com/office/powerpoint/2010/main" val="549902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3</a:t>
            </a:fld>
            <a:endParaRPr lang="zh-CN" altLang="en-US"/>
          </a:p>
        </p:txBody>
      </p:sp>
    </p:spTree>
    <p:extLst>
      <p:ext uri="{BB962C8B-B14F-4D97-AF65-F5344CB8AC3E}">
        <p14:creationId xmlns:p14="http://schemas.microsoft.com/office/powerpoint/2010/main" val="3458180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4</a:t>
            </a:fld>
            <a:endParaRPr lang="zh-CN" altLang="en-US"/>
          </a:p>
        </p:txBody>
      </p:sp>
    </p:spTree>
    <p:extLst>
      <p:ext uri="{BB962C8B-B14F-4D97-AF65-F5344CB8AC3E}">
        <p14:creationId xmlns:p14="http://schemas.microsoft.com/office/powerpoint/2010/main" val="1023022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5</a:t>
            </a:fld>
            <a:endParaRPr lang="zh-CN" altLang="en-US"/>
          </a:p>
        </p:txBody>
      </p:sp>
    </p:spTree>
    <p:extLst>
      <p:ext uri="{BB962C8B-B14F-4D97-AF65-F5344CB8AC3E}">
        <p14:creationId xmlns:p14="http://schemas.microsoft.com/office/powerpoint/2010/main" val="3966679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6</a:t>
            </a:fld>
            <a:endParaRPr lang="zh-CN" altLang="en-US"/>
          </a:p>
        </p:txBody>
      </p:sp>
    </p:spTree>
    <p:extLst>
      <p:ext uri="{BB962C8B-B14F-4D97-AF65-F5344CB8AC3E}">
        <p14:creationId xmlns:p14="http://schemas.microsoft.com/office/powerpoint/2010/main" val="2883102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7</a:t>
            </a:fld>
            <a:endParaRPr lang="zh-CN" altLang="en-US"/>
          </a:p>
        </p:txBody>
      </p:sp>
    </p:spTree>
    <p:extLst>
      <p:ext uri="{BB962C8B-B14F-4D97-AF65-F5344CB8AC3E}">
        <p14:creationId xmlns:p14="http://schemas.microsoft.com/office/powerpoint/2010/main" val="2472774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1717019-9FE0-48DA-B0D8-117C5813B5F0}" type="slidenum">
              <a:rPr lang="zh-CN" altLang="en-US" smtClean="0"/>
              <a:t>8</a:t>
            </a:fld>
            <a:endParaRPr lang="zh-CN" altLang="en-US"/>
          </a:p>
        </p:txBody>
      </p:sp>
    </p:spTree>
    <p:extLst>
      <p:ext uri="{BB962C8B-B14F-4D97-AF65-F5344CB8AC3E}">
        <p14:creationId xmlns:p14="http://schemas.microsoft.com/office/powerpoint/2010/main" val="3300733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17019-9FE0-48DA-B0D8-117C5813B5F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1036344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A6C7EF1-2138-41C6-8730-10D6E11882D2}"/>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FC09F9C-4D2D-4822-AA68-23E2F09723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9A7B02E1-6600-4516-8212-8E38AFE89040}"/>
              </a:ext>
            </a:extLst>
          </p:cNvPr>
          <p:cNvSpPr>
            <a:spLocks noGrp="1"/>
          </p:cNvSpPr>
          <p:nvPr>
            <p:ph type="dt" sz="half" idx="10"/>
          </p:nvPr>
        </p:nvSpPr>
        <p:spPr/>
        <p:txBody>
          <a:bodyPr/>
          <a:lstStyle/>
          <a:p>
            <a:fld id="{EC85BF49-3D7A-4F43-BA91-D003E0AEA55D}" type="datetimeFigureOut">
              <a:rPr lang="zh-CN" altLang="en-US" smtClean="0"/>
              <a:t>2022/10/1</a:t>
            </a:fld>
            <a:endParaRPr lang="zh-CN" altLang="en-US"/>
          </a:p>
        </p:txBody>
      </p:sp>
      <p:sp>
        <p:nvSpPr>
          <p:cNvPr id="5" name="页脚占位符 4">
            <a:extLst>
              <a:ext uri="{FF2B5EF4-FFF2-40B4-BE49-F238E27FC236}">
                <a16:creationId xmlns:a16="http://schemas.microsoft.com/office/drawing/2014/main" id="{7F0340C5-7E3A-4D5C-B2CA-166D21090A9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70C5C68-E650-4A3A-BC49-A01CB023D84F}"/>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pic>
        <p:nvPicPr>
          <p:cNvPr id="7" name="图片 6" descr="图片包含 事情&#10;&#10;已生成极高可信度的说明">
            <a:extLst>
              <a:ext uri="{FF2B5EF4-FFF2-40B4-BE49-F238E27FC236}">
                <a16:creationId xmlns:a16="http://schemas.microsoft.com/office/drawing/2014/main" id="{0FB86466-89CD-4F69-84E4-5313C587DBD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13502156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AB18831-B750-4360-8DD2-D2C4F0FDE90E}"/>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A87CC73-9300-42A2-B611-9A0DEE8ED5BF}"/>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D4BC5E6-9192-456B-BB7A-D6FCDC667613}"/>
              </a:ext>
            </a:extLst>
          </p:cNvPr>
          <p:cNvSpPr>
            <a:spLocks noGrp="1"/>
          </p:cNvSpPr>
          <p:nvPr>
            <p:ph type="dt" sz="half" idx="10"/>
          </p:nvPr>
        </p:nvSpPr>
        <p:spPr/>
        <p:txBody>
          <a:bodyPr/>
          <a:lstStyle/>
          <a:p>
            <a:fld id="{EC85BF49-3D7A-4F43-BA91-D003E0AEA55D}" type="datetimeFigureOut">
              <a:rPr lang="zh-CN" altLang="en-US" smtClean="0"/>
              <a:t>2022/10/1</a:t>
            </a:fld>
            <a:endParaRPr lang="zh-CN" altLang="en-US"/>
          </a:p>
        </p:txBody>
      </p:sp>
      <p:sp>
        <p:nvSpPr>
          <p:cNvPr id="5" name="页脚占位符 4">
            <a:extLst>
              <a:ext uri="{FF2B5EF4-FFF2-40B4-BE49-F238E27FC236}">
                <a16:creationId xmlns:a16="http://schemas.microsoft.com/office/drawing/2014/main" id="{E4B14153-CF16-46D5-8523-7C66A7EEDE3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3756B3A-E31B-44BC-A357-73F5EDCEF2F8}"/>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0724723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22899807-5192-4098-BAED-6D1B73B393DD}"/>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3B7437E-317E-4E72-BD0F-96424D7DEEAB}"/>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2E6BD8EA-D110-4D30-A546-FFE20E67EB66}"/>
              </a:ext>
            </a:extLst>
          </p:cNvPr>
          <p:cNvSpPr>
            <a:spLocks noGrp="1"/>
          </p:cNvSpPr>
          <p:nvPr>
            <p:ph type="dt" sz="half" idx="10"/>
          </p:nvPr>
        </p:nvSpPr>
        <p:spPr/>
        <p:txBody>
          <a:bodyPr/>
          <a:lstStyle/>
          <a:p>
            <a:fld id="{EC85BF49-3D7A-4F43-BA91-D003E0AEA55D}" type="datetimeFigureOut">
              <a:rPr lang="zh-CN" altLang="en-US" smtClean="0"/>
              <a:t>2022/10/1</a:t>
            </a:fld>
            <a:endParaRPr lang="zh-CN" altLang="en-US"/>
          </a:p>
        </p:txBody>
      </p:sp>
      <p:sp>
        <p:nvSpPr>
          <p:cNvPr id="5" name="页脚占位符 4">
            <a:extLst>
              <a:ext uri="{FF2B5EF4-FFF2-40B4-BE49-F238E27FC236}">
                <a16:creationId xmlns:a16="http://schemas.microsoft.com/office/drawing/2014/main" id="{96A127AD-6044-4EBB-A42A-1074843A5D3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489A9E2-4B2F-4974-B7DA-3836DA7911FA}"/>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7148407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C7BDFB-BF7F-4835-875A-71D839C017E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A4C220-D6D0-4315-886A-0C40773329A9}"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376764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07F3276-5F9E-4241-B200-AEE1BBA09DC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6B0751-1AC3-4695-A874-39F2CB01F2E0}"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32779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83FDAF-76F8-4F18-BE50-B9825117110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0BF9C5-13F5-46C2-9718-7F020CD7A08A}"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311866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1600205"/>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29600" y="1600205"/>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9D6E04-495A-4C18-BC49-B36ED7BE2015}"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A231F6-0010-4DF7-82FD-FE79ED805106}"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460185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735ED0-88D2-4F95-A558-D43F63200DCD}"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FD74E0-9DA7-46DD-A60A-877A4578CF3E}"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97809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E8BDC2-685A-45CC-BFA4-BB22E176C72F}"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5A797D-AA5D-4406-80BE-6B67FC72AA7A}"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657559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9E5B315-60B1-4BFF-A78B-C744CA97B1DA}"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0B430E-2829-4094-84AE-26EF496EE329}"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716224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1F3AC28-C391-4D55-A48D-4CEFEA3BF8F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D57AE-94E1-4818-B9F5-51EF4BBAC727}"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04391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AAE625-CCE1-44F6-895D-5AF7016B331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FA83C3F-BA58-4315-BFDF-E60BCC01F280}"/>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20B4E28-BD5D-4F3F-B69C-DBAEC1F2194F}"/>
              </a:ext>
            </a:extLst>
          </p:cNvPr>
          <p:cNvSpPr>
            <a:spLocks noGrp="1"/>
          </p:cNvSpPr>
          <p:nvPr>
            <p:ph type="dt" sz="half" idx="10"/>
          </p:nvPr>
        </p:nvSpPr>
        <p:spPr/>
        <p:txBody>
          <a:bodyPr/>
          <a:lstStyle/>
          <a:p>
            <a:fld id="{EC85BF49-3D7A-4F43-BA91-D003E0AEA55D}" type="datetimeFigureOut">
              <a:rPr lang="zh-CN" altLang="en-US" smtClean="0"/>
              <a:t>2022/10/1</a:t>
            </a:fld>
            <a:endParaRPr lang="zh-CN" altLang="en-US"/>
          </a:p>
        </p:txBody>
      </p:sp>
      <p:sp>
        <p:nvSpPr>
          <p:cNvPr id="5" name="页脚占位符 4">
            <a:extLst>
              <a:ext uri="{FF2B5EF4-FFF2-40B4-BE49-F238E27FC236}">
                <a16:creationId xmlns:a16="http://schemas.microsoft.com/office/drawing/2014/main" id="{9C625689-122D-4A42-93C0-0286D12F7C1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84B6780-D01C-4C9C-B42E-7A4F26B8D02C}"/>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049580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9ACE18-C18C-4C3B-8ADC-E63956FCB04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4A8D03-3D2E-4618-BCDC-6EC84504C06B}"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06638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FF2601B-B8BD-456E-BBF2-D0541205FFF3}"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6E73F8-B54D-4527-A293-F6B6D6DC66D3}"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556147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3"/>
            <a:ext cx="36576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274643"/>
            <a:ext cx="10769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9C8BF5-1C98-4A4D-940C-2231FD862E03}"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1EBBA9-F76F-40A6-9BE5-40F190C8807E}"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094931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585" y="214314"/>
            <a:ext cx="10390716" cy="1462087"/>
          </a:xfrm>
        </p:spPr>
        <p:txBody>
          <a:bodyPr/>
          <a:lstStyle/>
          <a:p>
            <a:r>
              <a:rPr lang="en-US" smtClean="0"/>
              <a:t>Click to edit Master title style</a:t>
            </a:r>
            <a:endParaRPr lang="vi-VN"/>
          </a:p>
        </p:txBody>
      </p:sp>
      <p:sp>
        <p:nvSpPr>
          <p:cNvPr id="3" name="Text Placeholder 2"/>
          <p:cNvSpPr>
            <a:spLocks noGrp="1"/>
          </p:cNvSpPr>
          <p:nvPr>
            <p:ph type="body" sz="half" idx="1"/>
          </p:nvPr>
        </p:nvSpPr>
        <p:spPr>
          <a:xfrm>
            <a:off x="1576917" y="2017713"/>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6860117" y="2017713"/>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35D4A78-B9FA-4787-B133-F5D43F122687}" type="slidenum">
              <a:rPr kumimoji="0" lang="en-GB"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421787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636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0"/>
            <a:ext cx="10972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09600" y="3938589"/>
            <a:ext cx="10972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74772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C29D3C-433F-4A63-8FF5-36EE97F0E34C}"/>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08A0D82-1BDE-4956-BBE7-876EF4C9C3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D3A7D608-4FD4-4089-A182-A5B58F7492D3}"/>
              </a:ext>
            </a:extLst>
          </p:cNvPr>
          <p:cNvSpPr>
            <a:spLocks noGrp="1"/>
          </p:cNvSpPr>
          <p:nvPr>
            <p:ph type="dt" sz="half" idx="10"/>
          </p:nvPr>
        </p:nvSpPr>
        <p:spPr/>
        <p:txBody>
          <a:bodyPr/>
          <a:lstStyle/>
          <a:p>
            <a:fld id="{EC85BF49-3D7A-4F43-BA91-D003E0AEA55D}" type="datetimeFigureOut">
              <a:rPr lang="zh-CN" altLang="en-US" smtClean="0"/>
              <a:t>2022/10/1</a:t>
            </a:fld>
            <a:endParaRPr lang="zh-CN" altLang="en-US"/>
          </a:p>
        </p:txBody>
      </p:sp>
      <p:sp>
        <p:nvSpPr>
          <p:cNvPr id="5" name="页脚占位符 4">
            <a:extLst>
              <a:ext uri="{FF2B5EF4-FFF2-40B4-BE49-F238E27FC236}">
                <a16:creationId xmlns:a16="http://schemas.microsoft.com/office/drawing/2014/main" id="{4202FDCD-14CB-478B-AB8C-D7E3D4A39A2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7912418-15EB-4B02-B1ED-DF9966177A36}"/>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9572183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903029-121E-4745-8C82-783089C8CFA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BF77133-A399-4B32-9027-6824172CEBE7}"/>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CA5C523C-3916-46C6-ABCB-8B86E01D650F}"/>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842F8245-7E0D-4F5C-BBD9-5BB4B79A74E3}"/>
              </a:ext>
            </a:extLst>
          </p:cNvPr>
          <p:cNvSpPr>
            <a:spLocks noGrp="1"/>
          </p:cNvSpPr>
          <p:nvPr>
            <p:ph type="dt" sz="half" idx="10"/>
          </p:nvPr>
        </p:nvSpPr>
        <p:spPr/>
        <p:txBody>
          <a:bodyPr/>
          <a:lstStyle/>
          <a:p>
            <a:fld id="{EC85BF49-3D7A-4F43-BA91-D003E0AEA55D}" type="datetimeFigureOut">
              <a:rPr lang="zh-CN" altLang="en-US" smtClean="0"/>
              <a:t>2022/10/1</a:t>
            </a:fld>
            <a:endParaRPr lang="zh-CN" altLang="en-US"/>
          </a:p>
        </p:txBody>
      </p:sp>
      <p:sp>
        <p:nvSpPr>
          <p:cNvPr id="6" name="页脚占位符 5">
            <a:extLst>
              <a:ext uri="{FF2B5EF4-FFF2-40B4-BE49-F238E27FC236}">
                <a16:creationId xmlns:a16="http://schemas.microsoft.com/office/drawing/2014/main" id="{A405755D-B8AB-449D-BBC4-48ACBBB5137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CEEE41F-5F54-4C73-80D9-78344F9BA7CE}"/>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0684554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1" name="矩形 10"/>
          <p:cNvSpPr/>
          <p:nvPr userDrawn="1"/>
        </p:nvSpPr>
        <p:spPr>
          <a:xfrm>
            <a:off x="8325228" y="3859375"/>
            <a:ext cx="775136" cy="230832"/>
          </a:xfrm>
          <a:prstGeom prst="rect">
            <a:avLst/>
          </a:prstGeom>
        </p:spPr>
        <p:txBody>
          <a:bodyPr wrap="square">
            <a:spAutoFit/>
          </a:bodyPr>
          <a:lstStyle/>
          <a:p>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a:t>
            </a:r>
            <a:r>
              <a:rPr lang="en-US" altLang="zh-CN" sz="100" dirty="0">
                <a:solidFill>
                  <a:prstClr val="white"/>
                </a:solidFill>
                <a:latin typeface="Calibri"/>
                <a:ea typeface="宋体"/>
              </a:rPr>
              <a:t>www.1ppt.com/sucai/</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a:t>
            </a:r>
            <a:r>
              <a:rPr lang="en-US" altLang="zh-CN" sz="100" dirty="0">
                <a:solidFill>
                  <a:prstClr val="white"/>
                </a:solidFill>
                <a:latin typeface="Calibri"/>
                <a:ea typeface="宋体"/>
              </a:rPr>
              <a:t>www.1ppt.com/tubiao/      </a:t>
            </a:r>
          </a:p>
          <a:p>
            <a:r>
              <a:rPr lang="zh-CN" altLang="en-US" sz="100" dirty="0">
                <a:solidFill>
                  <a:prstClr val="white"/>
                </a:solidFill>
                <a:latin typeface="Calibri"/>
                <a:ea typeface="宋体"/>
              </a:rPr>
              <a:t>精美</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课件：</a:t>
            </a:r>
            <a:r>
              <a:rPr lang="en-US" altLang="zh-CN" sz="100" dirty="0">
                <a:solidFill>
                  <a:prstClr val="white"/>
                </a:solidFill>
                <a:latin typeface="Calibri"/>
                <a:ea typeface="宋体"/>
              </a:rPr>
              <a:t>www.1ppt.com/kejian/             </a:t>
            </a:r>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r>
              <a:rPr lang="zh-CN" altLang="en-US" sz="100" dirty="0">
                <a:solidFill>
                  <a:prstClr val="white"/>
                </a:solidFill>
                <a:latin typeface="Calibri"/>
                <a:ea typeface="宋体"/>
              </a:rPr>
              <a:t>工作总结</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www.1ppt.com/xiazai/zongjie/ </a:t>
            </a:r>
            <a:r>
              <a:rPr lang="zh-CN" altLang="en-US" sz="100" dirty="0">
                <a:solidFill>
                  <a:prstClr val="white"/>
                </a:solidFill>
                <a:latin typeface="Calibri"/>
                <a:ea typeface="宋体"/>
              </a:rPr>
              <a:t>工作计划：</a:t>
            </a:r>
            <a:r>
              <a:rPr lang="en-US" altLang="zh-CN" sz="100" dirty="0">
                <a:solidFill>
                  <a:prstClr val="white"/>
                </a:solidFill>
                <a:latin typeface="Calibri"/>
                <a:ea typeface="宋体"/>
              </a:rPr>
              <a:t>www.1ppt.com/xiazai/jihua/</a:t>
            </a:r>
          </a:p>
          <a:p>
            <a:r>
              <a:rPr lang="zh-CN" altLang="en-US" sz="100" dirty="0">
                <a:solidFill>
                  <a:prstClr val="white"/>
                </a:solidFill>
                <a:latin typeface="Calibri"/>
                <a:ea typeface="宋体"/>
              </a:rPr>
              <a:t>商务</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www.1ppt.com/moban/shangwu/  </a:t>
            </a:r>
            <a:r>
              <a:rPr lang="zh-CN" altLang="en-US" sz="100" dirty="0">
                <a:solidFill>
                  <a:prstClr val="white"/>
                </a:solidFill>
                <a:latin typeface="Calibri"/>
                <a:ea typeface="宋体"/>
              </a:rPr>
              <a:t>个人简历</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www.1ppt.com/xiazai/jianli/  </a:t>
            </a:r>
          </a:p>
          <a:p>
            <a:r>
              <a:rPr lang="zh-CN" altLang="en-US" sz="100" dirty="0">
                <a:solidFill>
                  <a:prstClr val="white"/>
                </a:solidFill>
                <a:latin typeface="Calibri"/>
                <a:ea typeface="宋体"/>
              </a:rPr>
              <a:t>毕业答辩</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www.1ppt.com/xiazai/dabian/  </a:t>
            </a:r>
            <a:r>
              <a:rPr lang="zh-CN" altLang="en-US" sz="100" dirty="0">
                <a:solidFill>
                  <a:prstClr val="white"/>
                </a:solidFill>
                <a:latin typeface="Calibri"/>
                <a:ea typeface="宋体"/>
              </a:rPr>
              <a:t>工作汇报</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www.1ppt.com/xiazai/huibao/    </a:t>
            </a:r>
          </a:p>
          <a:p>
            <a:r>
              <a:rPr lang="en-US" altLang="zh-CN" sz="100" dirty="0">
                <a:solidFill>
                  <a:prstClr val="white"/>
                </a:solidFill>
                <a:latin typeface="Calibri"/>
                <a:ea typeface="宋体"/>
              </a:rPr>
              <a:t> </a:t>
            </a:r>
          </a:p>
        </p:txBody>
      </p:sp>
      <p:sp>
        <p:nvSpPr>
          <p:cNvPr id="2" name="标题 1">
            <a:extLst>
              <a:ext uri="{FF2B5EF4-FFF2-40B4-BE49-F238E27FC236}">
                <a16:creationId xmlns:a16="http://schemas.microsoft.com/office/drawing/2014/main" id="{429F8BAA-8A45-4805-B80A-07C8740E2E6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67A0A44-AB43-4C74-A603-D8119FB27E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0C131986-E042-4909-B443-8AD60B39F206}"/>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7A9DF9E6-93A8-41DA-9AFE-F1AD163BAE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FA105C94-063B-410A-9E78-B933C70542C9}"/>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532ED612-40B6-40D5-9AB6-A5756E735A04}"/>
              </a:ext>
            </a:extLst>
          </p:cNvPr>
          <p:cNvSpPr>
            <a:spLocks noGrp="1"/>
          </p:cNvSpPr>
          <p:nvPr>
            <p:ph type="dt" sz="half" idx="10"/>
          </p:nvPr>
        </p:nvSpPr>
        <p:spPr/>
        <p:txBody>
          <a:bodyPr/>
          <a:lstStyle/>
          <a:p>
            <a:fld id="{EC85BF49-3D7A-4F43-BA91-D003E0AEA55D}" type="datetimeFigureOut">
              <a:rPr lang="zh-CN" altLang="en-US" smtClean="0"/>
              <a:t>2022/10/1</a:t>
            </a:fld>
            <a:endParaRPr lang="zh-CN" altLang="en-US"/>
          </a:p>
        </p:txBody>
      </p:sp>
      <p:sp>
        <p:nvSpPr>
          <p:cNvPr id="8" name="页脚占位符 7">
            <a:extLst>
              <a:ext uri="{FF2B5EF4-FFF2-40B4-BE49-F238E27FC236}">
                <a16:creationId xmlns:a16="http://schemas.microsoft.com/office/drawing/2014/main" id="{2F0CBC1E-B6EE-4097-952D-830B41F13F5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558DC997-89AA-47B6-AC9E-9DABE64D8C93}"/>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17644144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01FA586-1609-48FE-8744-41F3E00127D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1E871FBC-BFBC-4554-93E0-667EBD3B7D36}"/>
              </a:ext>
            </a:extLst>
          </p:cNvPr>
          <p:cNvSpPr>
            <a:spLocks noGrp="1"/>
          </p:cNvSpPr>
          <p:nvPr>
            <p:ph type="dt" sz="half" idx="10"/>
          </p:nvPr>
        </p:nvSpPr>
        <p:spPr/>
        <p:txBody>
          <a:bodyPr/>
          <a:lstStyle/>
          <a:p>
            <a:fld id="{EC85BF49-3D7A-4F43-BA91-D003E0AEA55D}" type="datetimeFigureOut">
              <a:rPr lang="zh-CN" altLang="en-US" smtClean="0"/>
              <a:t>2022/10/1</a:t>
            </a:fld>
            <a:endParaRPr lang="zh-CN" altLang="en-US"/>
          </a:p>
        </p:txBody>
      </p:sp>
      <p:sp>
        <p:nvSpPr>
          <p:cNvPr id="4" name="页脚占位符 3">
            <a:extLst>
              <a:ext uri="{FF2B5EF4-FFF2-40B4-BE49-F238E27FC236}">
                <a16:creationId xmlns:a16="http://schemas.microsoft.com/office/drawing/2014/main" id="{9E473339-3CF2-40AF-A7A8-247F02DFDF1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B04E57B-F9FF-4C6E-BAB0-34397F82D461}"/>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8892349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12E0898-CC0E-4ABE-B003-4FEE96EA1445}"/>
              </a:ext>
            </a:extLst>
          </p:cNvPr>
          <p:cNvSpPr>
            <a:spLocks noGrp="1"/>
          </p:cNvSpPr>
          <p:nvPr>
            <p:ph type="dt" sz="half" idx="10"/>
          </p:nvPr>
        </p:nvSpPr>
        <p:spPr/>
        <p:txBody>
          <a:bodyPr/>
          <a:lstStyle/>
          <a:p>
            <a:fld id="{EC85BF49-3D7A-4F43-BA91-D003E0AEA55D}" type="datetimeFigureOut">
              <a:rPr lang="zh-CN" altLang="en-US" smtClean="0"/>
              <a:t>2022/10/1</a:t>
            </a:fld>
            <a:endParaRPr lang="zh-CN" altLang="en-US"/>
          </a:p>
        </p:txBody>
      </p:sp>
      <p:sp>
        <p:nvSpPr>
          <p:cNvPr id="3" name="页脚占位符 2">
            <a:extLst>
              <a:ext uri="{FF2B5EF4-FFF2-40B4-BE49-F238E27FC236}">
                <a16:creationId xmlns:a16="http://schemas.microsoft.com/office/drawing/2014/main" id="{E871EC42-DDD9-4E80-962A-12A36157D28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AD90195A-C088-4DD2-8AB6-D519D23F9AF8}"/>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9040352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16A4D5-F43F-400E-A3BA-C864372902C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3176F08-C64D-4AE4-A92E-DCDB93255C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7E6893A0-6D7A-455F-A082-735E6D3BFA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EA7E056-9362-4F22-8D6D-10BDC1AF7FDF}"/>
              </a:ext>
            </a:extLst>
          </p:cNvPr>
          <p:cNvSpPr>
            <a:spLocks noGrp="1"/>
          </p:cNvSpPr>
          <p:nvPr>
            <p:ph type="dt" sz="half" idx="10"/>
          </p:nvPr>
        </p:nvSpPr>
        <p:spPr/>
        <p:txBody>
          <a:bodyPr/>
          <a:lstStyle/>
          <a:p>
            <a:fld id="{EC85BF49-3D7A-4F43-BA91-D003E0AEA55D}" type="datetimeFigureOut">
              <a:rPr lang="zh-CN" altLang="en-US" smtClean="0"/>
              <a:t>2022/10/1</a:t>
            </a:fld>
            <a:endParaRPr lang="zh-CN" altLang="en-US"/>
          </a:p>
        </p:txBody>
      </p:sp>
      <p:sp>
        <p:nvSpPr>
          <p:cNvPr id="6" name="页脚占位符 5">
            <a:extLst>
              <a:ext uri="{FF2B5EF4-FFF2-40B4-BE49-F238E27FC236}">
                <a16:creationId xmlns:a16="http://schemas.microsoft.com/office/drawing/2014/main" id="{F66B34AC-86F1-4527-BC19-2D1D6946B1D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087EF4C-F50A-47A3-99CE-F21E902F3FFA}"/>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5254051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BBC4ECF-4A3A-401C-B45E-6E90080F420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5808DBD3-CE25-46F2-9048-9D52CF27A3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8123A1B-70F0-41D6-AD47-2C30B02C89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FF92FBC-7EA5-4037-AA89-0B55AEB591F0}"/>
              </a:ext>
            </a:extLst>
          </p:cNvPr>
          <p:cNvSpPr>
            <a:spLocks noGrp="1"/>
          </p:cNvSpPr>
          <p:nvPr>
            <p:ph type="dt" sz="half" idx="10"/>
          </p:nvPr>
        </p:nvSpPr>
        <p:spPr/>
        <p:txBody>
          <a:bodyPr/>
          <a:lstStyle/>
          <a:p>
            <a:fld id="{EC85BF49-3D7A-4F43-BA91-D003E0AEA55D}" type="datetimeFigureOut">
              <a:rPr lang="zh-CN" altLang="en-US" smtClean="0"/>
              <a:t>2022/10/1</a:t>
            </a:fld>
            <a:endParaRPr lang="zh-CN" altLang="en-US"/>
          </a:p>
        </p:txBody>
      </p:sp>
      <p:sp>
        <p:nvSpPr>
          <p:cNvPr id="6" name="页脚占位符 5">
            <a:extLst>
              <a:ext uri="{FF2B5EF4-FFF2-40B4-BE49-F238E27FC236}">
                <a16:creationId xmlns:a16="http://schemas.microsoft.com/office/drawing/2014/main" id="{27014370-AECC-4117-9CA7-767F6D74C14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AC8CD34-3386-4ABE-83B9-CA0B7FA26A9D}"/>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16406534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23B18FF4-15B0-4A0F-A408-29575D30AE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DAFFAF94-3EC8-417C-A78B-9C2E4C069A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C2BF2CF7-FD2F-42F4-95D0-B1D7BD179D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EC85BF49-3D7A-4F43-BA91-D003E0AEA55D}" type="datetimeFigureOut">
              <a:rPr lang="zh-CN" altLang="en-US" smtClean="0"/>
              <a:pPr/>
              <a:t>2022/10/1</a:t>
            </a:fld>
            <a:endParaRPr lang="zh-CN" altLang="en-US" dirty="0"/>
          </a:p>
        </p:txBody>
      </p:sp>
      <p:sp>
        <p:nvSpPr>
          <p:cNvPr id="5" name="页脚占位符 4">
            <a:extLst>
              <a:ext uri="{FF2B5EF4-FFF2-40B4-BE49-F238E27FC236}">
                <a16:creationId xmlns:a16="http://schemas.microsoft.com/office/drawing/2014/main" id="{520F1565-20E8-4745-8FF2-10D53A944E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zh-CN" altLang="en-US" dirty="0"/>
          </a:p>
        </p:txBody>
      </p:sp>
      <p:sp>
        <p:nvSpPr>
          <p:cNvPr id="6" name="灯片编号占位符 5">
            <a:extLst>
              <a:ext uri="{FF2B5EF4-FFF2-40B4-BE49-F238E27FC236}">
                <a16:creationId xmlns:a16="http://schemas.microsoft.com/office/drawing/2014/main" id="{8D337385-E146-4D8D-9D11-BCA989E8FA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F23BD8DC-39EC-4016-A177-D6AECE158338}" type="slidenum">
              <a:rPr lang="zh-CN" altLang="en-US" smtClean="0"/>
              <a:pPr/>
              <a:t>‹#›</a:t>
            </a:fld>
            <a:endParaRPr lang="zh-CN" altLang="en-US" dirty="0"/>
          </a:p>
        </p:txBody>
      </p:sp>
    </p:spTree>
    <p:extLst>
      <p:ext uri="{BB962C8B-B14F-4D97-AF65-F5344CB8AC3E}">
        <p14:creationId xmlns:p14="http://schemas.microsoft.com/office/powerpoint/2010/main" val="19111747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06CB61-28B6-4CD7-A459-EB8E35B7588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401FE48-694C-43A8-859F-E1A2E0BD2F73}" type="slidenum">
              <a:rPr kumimoji="0" lang="en-US" altLang="en-US" sz="12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5926556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jpeg"/><Relationship Id="rId7"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9.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8.xml"/><Relationship Id="rId1" Type="http://schemas.openxmlformats.org/officeDocument/2006/relationships/slideLayout" Target="../slideLayouts/slideLayout24.xml"/><Relationship Id="rId5" Type="http://schemas.openxmlformats.org/officeDocument/2006/relationships/image" Target="../media/image29.gif"/><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6.xml"/><Relationship Id="rId7" Type="http://schemas.openxmlformats.org/officeDocument/2006/relationships/tags" Target="../tags/tag10.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image" Target="../media/image6.png"/><Relationship Id="rId5" Type="http://schemas.openxmlformats.org/officeDocument/2006/relationships/tags" Target="../tags/tag8.xml"/><Relationship Id="rId10" Type="http://schemas.openxmlformats.org/officeDocument/2006/relationships/image" Target="../media/image5.png"/><Relationship Id="rId4" Type="http://schemas.openxmlformats.org/officeDocument/2006/relationships/tags" Target="../tags/tag7.xml"/><Relationship Id="rId9"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12.png"/><Relationship Id="rId5" Type="http://schemas.openxmlformats.org/officeDocument/2006/relationships/image" Target="../media/image1.jpeg"/><Relationship Id="rId10" Type="http://schemas.openxmlformats.org/officeDocument/2006/relationships/image" Target="../media/image15.jpg"/><Relationship Id="rId4" Type="http://schemas.openxmlformats.org/officeDocument/2006/relationships/notesSlide" Target="../notesSlides/notesSlide4.xml"/><Relationship Id="rId9" Type="http://schemas.openxmlformats.org/officeDocument/2006/relationships/image" Target="../media/image14.jpe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9.png"/><Relationship Id="rId3" Type="http://schemas.openxmlformats.org/officeDocument/2006/relationships/slideLayout" Target="../slideLayouts/slideLayout2.xml"/><Relationship Id="rId7" Type="http://schemas.openxmlformats.org/officeDocument/2006/relationships/image" Target="../media/image13.png"/><Relationship Id="rId12" Type="http://schemas.openxmlformats.org/officeDocument/2006/relationships/image" Target="../media/image18.jp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jpeg"/><Relationship Id="rId10" Type="http://schemas.openxmlformats.org/officeDocument/2006/relationships/image" Target="../media/image16.jpg"/><Relationship Id="rId4" Type="http://schemas.openxmlformats.org/officeDocument/2006/relationships/notesSlide" Target="../notesSlides/notesSlide5.xml"/><Relationship Id="rId9" Type="http://schemas.openxmlformats.org/officeDocument/2006/relationships/image" Target="../media/image14.jpeg"/><Relationship Id="rId14" Type="http://schemas.openxmlformats.org/officeDocument/2006/relationships/image" Target="../media/image20.jp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12.png"/><Relationship Id="rId5" Type="http://schemas.openxmlformats.org/officeDocument/2006/relationships/image" Target="../media/image1.jpeg"/><Relationship Id="rId10" Type="http://schemas.openxmlformats.org/officeDocument/2006/relationships/image" Target="../media/image22.png"/><Relationship Id="rId4" Type="http://schemas.openxmlformats.org/officeDocument/2006/relationships/notesSlide" Target="../notesSlides/notesSlide6.xml"/><Relationship Id="rId9"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12.png"/><Relationship Id="rId5" Type="http://schemas.openxmlformats.org/officeDocument/2006/relationships/image" Target="../media/image1.jpeg"/><Relationship Id="rId4" Type="http://schemas.openxmlformats.org/officeDocument/2006/relationships/notesSlide" Target="../notesSlides/notesSlide7.xml"/><Relationship Id="rId9" Type="http://schemas.openxmlformats.org/officeDocument/2006/relationships/image" Target="../media/image23.jp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12.png"/><Relationship Id="rId5" Type="http://schemas.openxmlformats.org/officeDocument/2006/relationships/image" Target="../media/image1.jpeg"/><Relationship Id="rId10" Type="http://schemas.openxmlformats.org/officeDocument/2006/relationships/image" Target="../media/image25.jpg"/><Relationship Id="rId4" Type="http://schemas.openxmlformats.org/officeDocument/2006/relationships/notesSlide" Target="../notesSlides/notesSlide8.xml"/><Relationship Id="rId9" Type="http://schemas.openxmlformats.org/officeDocument/2006/relationships/image" Target="../media/image24.jp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CD0B78B2-6A28-4FCD-8059-AEE8C0C18564}"/>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410789" y="0"/>
            <a:ext cx="8843554" cy="6040920"/>
          </a:xfrm>
          <a:prstGeom prst="rect">
            <a:avLst/>
          </a:prstGeom>
        </p:spPr>
      </p:pic>
      <p:pic>
        <p:nvPicPr>
          <p:cNvPr id="8" name="PA_图片 11">
            <a:extLst>
              <a:ext uri="{FF2B5EF4-FFF2-40B4-BE49-F238E27FC236}">
                <a16:creationId xmlns:a16="http://schemas.microsoft.com/office/drawing/2014/main" id="{708C517F-72B9-4C02-A8BE-32A8350AED99}"/>
              </a:ext>
            </a:extLst>
          </p:cNvPr>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tretch>
            <a:fillRect/>
          </a:stretch>
        </p:blipFill>
        <p:spPr>
          <a:xfrm>
            <a:off x="9512591" y="-202909"/>
            <a:ext cx="2679409" cy="2679409"/>
          </a:xfrm>
          <a:prstGeom prst="rect">
            <a:avLst/>
          </a:prstGeom>
        </p:spPr>
      </p:pic>
      <p:sp>
        <p:nvSpPr>
          <p:cNvPr id="9" name="PA_文本框 9">
            <a:extLst>
              <a:ext uri="{FF2B5EF4-FFF2-40B4-BE49-F238E27FC236}">
                <a16:creationId xmlns:a16="http://schemas.microsoft.com/office/drawing/2014/main" id="{A77DE055-20FC-46C4-BA35-162A84AC7BBF}"/>
              </a:ext>
            </a:extLst>
          </p:cNvPr>
          <p:cNvSpPr txBox="1"/>
          <p:nvPr>
            <p:custDataLst>
              <p:tags r:id="rId2"/>
            </p:custDataLst>
          </p:nvPr>
        </p:nvSpPr>
        <p:spPr>
          <a:xfrm>
            <a:off x="3683726" y="3372139"/>
            <a:ext cx="5486400" cy="2062103"/>
          </a:xfrm>
          <a:prstGeom prst="rect">
            <a:avLst/>
          </a:prstGeom>
          <a:noFill/>
        </p:spPr>
        <p:txBody>
          <a:bodyPr wrap="square" rtlCol="0">
            <a:spAutoFit/>
          </a:bodyPr>
          <a:lstStyle/>
          <a:p>
            <a:pPr algn="ctr"/>
            <a:r>
              <a:rPr lang="en-US" sz="3200" b="1" dirty="0" err="1">
                <a:solidFill>
                  <a:srgbClr val="FF0000"/>
                </a:solidFill>
                <a:latin typeface="Times New Roman" panose="02020603050405020304" pitchFamily="18" charset="0"/>
                <a:cs typeface="Times New Roman" panose="02020603050405020304" pitchFamily="18" charset="0"/>
              </a:rPr>
              <a:t>Bài</a:t>
            </a:r>
            <a:r>
              <a:rPr lang="en-US" sz="3200" b="1" dirty="0">
                <a:solidFill>
                  <a:srgbClr val="FF0000"/>
                </a:solidFill>
                <a:latin typeface="Times New Roman" panose="02020603050405020304" pitchFamily="18" charset="0"/>
                <a:cs typeface="Times New Roman" panose="02020603050405020304" pitchFamily="18" charset="0"/>
              </a:rPr>
              <a:t> 2. BẢN ĐỒ. MỘT SỐ LƯỚI KINH, VĨ TUYẾN.</a:t>
            </a:r>
            <a:endParaRPr lang="en-US" sz="3200" dirty="0">
              <a:solidFill>
                <a:srgbClr val="FF0000"/>
              </a:solidFill>
              <a:latin typeface="Times New Roman" panose="02020603050405020304" pitchFamily="18" charset="0"/>
              <a:cs typeface="Times New Roman" panose="02020603050405020304" pitchFamily="18" charset="0"/>
            </a:endParaRPr>
          </a:p>
          <a:p>
            <a:pPr algn="ctr"/>
            <a:r>
              <a:rPr lang="en-US" sz="3200" b="1" dirty="0">
                <a:solidFill>
                  <a:srgbClr val="FF0000"/>
                </a:solidFill>
                <a:latin typeface="Times New Roman" panose="02020603050405020304" pitchFamily="18" charset="0"/>
                <a:cs typeface="Times New Roman" panose="02020603050405020304" pitchFamily="18" charset="0"/>
              </a:rPr>
              <a:t>PHƯƠNG HƯỚNG TRÊN BẢN ĐỒ</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209005" y="300444"/>
            <a:ext cx="1397726" cy="369332"/>
          </a:xfrm>
          <a:prstGeom prst="rect">
            <a:avLst/>
          </a:prstGeom>
          <a:noFill/>
        </p:spPr>
        <p:txBody>
          <a:bodyPr wrap="square" rtlCol="0">
            <a:spAutoFit/>
          </a:bodyPr>
          <a:lstStyle/>
          <a:p>
            <a:r>
              <a:rPr lang="vi-VN" dirty="0" smtClean="0"/>
              <a:t>Sách KNTT</a:t>
            </a:r>
            <a:endParaRPr lang="en-US" dirty="0"/>
          </a:p>
        </p:txBody>
      </p:sp>
    </p:spTree>
    <p:extLst>
      <p:ext uri="{BB962C8B-B14F-4D97-AF65-F5344CB8AC3E}">
        <p14:creationId xmlns:p14="http://schemas.microsoft.com/office/powerpoint/2010/main" val="26668877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19016"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TextBox 16"/>
          <p:cNvSpPr txBox="1"/>
          <p:nvPr/>
        </p:nvSpPr>
        <p:spPr>
          <a:xfrm>
            <a:off x="952179" y="2068664"/>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Chọn đáp án đúng nhất:</a:t>
            </a:r>
            <a:endPar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1104579" y="4103650"/>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Đáp</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án</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a:t>
            </a:r>
          </a:p>
        </p:txBody>
      </p:sp>
      <p:sp>
        <p:nvSpPr>
          <p:cNvPr id="13" name="TextBox 12"/>
          <p:cNvSpPr txBox="1"/>
          <p:nvPr/>
        </p:nvSpPr>
        <p:spPr>
          <a:xfrm>
            <a:off x="920805" y="2382022"/>
            <a:ext cx="1023776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Câu 2: Để xác định phương hướng trên bản đồ không vẽ  kinh, vĩ tuyến thì dựa vào mũi tên chỉ hướng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bắc.	</a:t>
            </a:r>
            <a:r>
              <a:rPr kumimoji="0" lang="vi-VN"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B</a:t>
            </a: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 đông </a:t>
            </a:r>
            <a:r>
              <a:rPr kumimoji="0" lang="vi-VN"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 tây.</a:t>
            </a:r>
          </a:p>
        </p:txBody>
      </p:sp>
      <p:sp>
        <p:nvSpPr>
          <p:cNvPr id="5" name="Rectangle 4"/>
          <p:cNvSpPr/>
          <p:nvPr/>
        </p:nvSpPr>
        <p:spPr>
          <a:xfrm>
            <a:off x="1332411" y="636949"/>
            <a:ext cx="9742634" cy="400110"/>
          </a:xfrm>
          <a:prstGeom prst="rect">
            <a:avLst/>
          </a:prstGeom>
        </p:spPr>
        <p:txBody>
          <a:bodyPr wrap="square">
            <a:spAutoFit/>
          </a:bodyPr>
          <a:lstStyle/>
          <a:p>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TUYẾN.PHƯƠNG HƯỚNG TRÊN BẢN ĐỒ</a:t>
            </a:r>
          </a:p>
        </p:txBody>
      </p:sp>
    </p:spTree>
    <p:extLst>
      <p:ext uri="{BB962C8B-B14F-4D97-AF65-F5344CB8AC3E}">
        <p14:creationId xmlns:p14="http://schemas.microsoft.com/office/powerpoint/2010/main" val="19562094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barn(inVertical)">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barn(inVertical)">
                                      <p:cBhvr>
                                        <p:cTn id="27" dur="500"/>
                                        <p:tgtEl>
                                          <p:spTgt spid="1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
                                            <p:txEl>
                                              <p:pRg st="2" end="2"/>
                                            </p:txEl>
                                          </p:spTgt>
                                        </p:tgtEl>
                                        <p:attrNameLst>
                                          <p:attrName>style.visibility</p:attrName>
                                        </p:attrNameLst>
                                      </p:cBhvr>
                                      <p:to>
                                        <p:strVal val="visible"/>
                                      </p:to>
                                    </p:set>
                                    <p:animEffect transition="in" filter="barn(inVertical)">
                                      <p:cBhvr>
                                        <p:cTn id="32" dur="500"/>
                                        <p:tgtEl>
                                          <p:spTgt spid="1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p:bldP spid="19"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TextBox 16"/>
          <p:cNvSpPr txBox="1"/>
          <p:nvPr/>
        </p:nvSpPr>
        <p:spPr>
          <a:xfrm>
            <a:off x="952179" y="2068664"/>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Chọn đáp án đúng nhất:</a:t>
            </a:r>
            <a:endPar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1104579" y="4103650"/>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Đáp</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án</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B</a:t>
            </a:r>
          </a:p>
        </p:txBody>
      </p:sp>
      <p:sp>
        <p:nvSpPr>
          <p:cNvPr id="13" name="TextBox 12"/>
          <p:cNvSpPr txBox="1"/>
          <p:nvPr/>
        </p:nvSpPr>
        <p:spPr>
          <a:xfrm>
            <a:off x="920805" y="2382022"/>
            <a:ext cx="10237766"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Câu 3: Ý nào sau đây không đúng theo quy ước phương hướng trên bản đồ?</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 đầu phía trên của kinh tuyến chỉ hướng bắc.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B. đầu bên phải của vĩ tuyến chỉ hướng tây.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 đầu phía dưới kinh tuyến chỉ hướng nam.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D. đầu bên phải của vĩ tuyến chỉ hướng đông.</a:t>
            </a:r>
            <a:endPar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TextBox 4"/>
          <p:cNvSpPr txBox="1"/>
          <p:nvPr/>
        </p:nvSpPr>
        <p:spPr>
          <a:xfrm>
            <a:off x="1489154" y="701938"/>
            <a:ext cx="9582239" cy="400110"/>
          </a:xfrm>
          <a:prstGeom prst="rect">
            <a:avLst/>
          </a:prstGeom>
          <a:noFill/>
        </p:spPr>
        <p:txBody>
          <a:bodyPr wrap="none" rtlCol="0">
            <a:spAutoFit/>
          </a:bodyPr>
          <a:lstStyle/>
          <a:p>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TUYẾN.PHƯƠNG HƯỚNG TRÊN BẢN ĐỒ</a:t>
            </a:r>
          </a:p>
        </p:txBody>
      </p:sp>
    </p:spTree>
    <p:extLst>
      <p:ext uri="{BB962C8B-B14F-4D97-AF65-F5344CB8AC3E}">
        <p14:creationId xmlns:p14="http://schemas.microsoft.com/office/powerpoint/2010/main" val="35448758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barn(inVertical)">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barn(inVertical)">
                                      <p:cBhvr>
                                        <p:cTn id="27" dur="500"/>
                                        <p:tgtEl>
                                          <p:spTgt spid="1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
                                            <p:txEl>
                                              <p:pRg st="2" end="2"/>
                                            </p:txEl>
                                          </p:spTgt>
                                        </p:tgtEl>
                                        <p:attrNameLst>
                                          <p:attrName>style.visibility</p:attrName>
                                        </p:attrNameLst>
                                      </p:cBhvr>
                                      <p:to>
                                        <p:strVal val="visible"/>
                                      </p:to>
                                    </p:set>
                                    <p:animEffect transition="in" filter="barn(inVertical)">
                                      <p:cBhvr>
                                        <p:cTn id="32" dur="500"/>
                                        <p:tgtEl>
                                          <p:spTgt spid="1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3">
                                            <p:txEl>
                                              <p:pRg st="3" end="3"/>
                                            </p:txEl>
                                          </p:spTgt>
                                        </p:tgtEl>
                                        <p:attrNameLst>
                                          <p:attrName>style.visibility</p:attrName>
                                        </p:attrNameLst>
                                      </p:cBhvr>
                                      <p:to>
                                        <p:strVal val="visible"/>
                                      </p:to>
                                    </p:set>
                                    <p:animEffect transition="in" filter="barn(inVertical)">
                                      <p:cBhvr>
                                        <p:cTn id="37" dur="500"/>
                                        <p:tgtEl>
                                          <p:spTgt spid="1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3">
                                            <p:txEl>
                                              <p:pRg st="4" end="4"/>
                                            </p:txEl>
                                          </p:spTgt>
                                        </p:tgtEl>
                                        <p:attrNameLst>
                                          <p:attrName>style.visibility</p:attrName>
                                        </p:attrNameLst>
                                      </p:cBhvr>
                                      <p:to>
                                        <p:strVal val="visible"/>
                                      </p:to>
                                    </p:set>
                                    <p:animEffect transition="in" filter="barn(inVertical)">
                                      <p:cBhvr>
                                        <p:cTn id="42" dur="500"/>
                                        <p:tgtEl>
                                          <p:spTgt spid="1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barn(inVertical)">
                                      <p:cBhvr>
                                        <p:cTn id="4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p:bldP spid="19"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TextBox 16"/>
          <p:cNvSpPr txBox="1"/>
          <p:nvPr/>
        </p:nvSpPr>
        <p:spPr>
          <a:xfrm>
            <a:off x="952179" y="2068664"/>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Chọn đáp án đúng nhất:</a:t>
            </a:r>
            <a:endPar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1104579" y="4103650"/>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Đáp</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án</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C</a:t>
            </a:r>
          </a:p>
        </p:txBody>
      </p:sp>
      <p:sp>
        <p:nvSpPr>
          <p:cNvPr id="13" name="TextBox 12"/>
          <p:cNvSpPr txBox="1"/>
          <p:nvPr/>
        </p:nvSpPr>
        <p:spPr>
          <a:xfrm>
            <a:off x="920805" y="2382022"/>
            <a:ext cx="1023776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Câu 4: Hằng ngày Mặt Trời mọc ở hướng nào?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 Bắc.	B. Nam.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 Đông.	D. Tây.</a:t>
            </a:r>
            <a:endPar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TextBox 4"/>
          <p:cNvSpPr txBox="1"/>
          <p:nvPr/>
        </p:nvSpPr>
        <p:spPr>
          <a:xfrm>
            <a:off x="1397713" y="604517"/>
            <a:ext cx="9582239" cy="400110"/>
          </a:xfrm>
          <a:prstGeom prst="rect">
            <a:avLst/>
          </a:prstGeom>
          <a:noFill/>
        </p:spPr>
        <p:txBody>
          <a:bodyPr wrap="none" rtlCol="0">
            <a:spAutoFit/>
          </a:bodyPr>
          <a:lstStyle/>
          <a:p>
            <a:r>
              <a:rPr lang="vi-VN" sz="2000">
                <a:solidFill>
                  <a:srgbClr val="FF0000"/>
                </a:solidFill>
                <a:latin typeface="Times New Roman" panose="02020603050405020304" pitchFamily="18" charset="0"/>
                <a:cs typeface="Times New Roman" panose="02020603050405020304" pitchFamily="18" charset="0"/>
              </a:rPr>
              <a:t>Bài 2. BẢN ĐỒ. MỘT SỐ LƯỚI KINH, VĨ TUYẾN.PHƯƠNG HƯỚNG TRÊN BẢN ĐỒ</a:t>
            </a:r>
            <a:endParaRPr lang="vi-VN" sz="2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82061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barn(inVertical)">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barn(inVertical)">
                                      <p:cBhvr>
                                        <p:cTn id="27" dur="500"/>
                                        <p:tgtEl>
                                          <p:spTgt spid="1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
                                            <p:txEl>
                                              <p:pRg st="2" end="2"/>
                                            </p:txEl>
                                          </p:spTgt>
                                        </p:tgtEl>
                                        <p:attrNameLst>
                                          <p:attrName>style.visibility</p:attrName>
                                        </p:attrNameLst>
                                      </p:cBhvr>
                                      <p:to>
                                        <p:strVal val="visible"/>
                                      </p:to>
                                    </p:set>
                                    <p:animEffect transition="in" filter="barn(inVertical)">
                                      <p:cBhvr>
                                        <p:cTn id="32" dur="500"/>
                                        <p:tgtEl>
                                          <p:spTgt spid="1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p:bldP spid="19"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TextBox 16"/>
          <p:cNvSpPr txBox="1"/>
          <p:nvPr/>
        </p:nvSpPr>
        <p:spPr>
          <a:xfrm>
            <a:off x="952179" y="2068664"/>
            <a:ext cx="819182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Câu 5: Quan sát lược đồ sau và trả lời câu hỏi 5.1; 5.2; 5.3:</a:t>
            </a:r>
            <a:endPar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TextBox 12"/>
          <p:cNvSpPr txBox="1"/>
          <p:nvPr/>
        </p:nvSpPr>
        <p:spPr>
          <a:xfrm>
            <a:off x="920805" y="2382022"/>
            <a:ext cx="1023776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5" name="Picture 4"/>
          <p:cNvPicPr>
            <a:picLocks noChangeAspect="1"/>
          </p:cNvPicPr>
          <p:nvPr/>
        </p:nvPicPr>
        <p:blipFill>
          <a:blip r:embed="rId8"/>
          <a:stretch>
            <a:fillRect/>
          </a:stretch>
        </p:blipFill>
        <p:spPr>
          <a:xfrm>
            <a:off x="2138097" y="2407218"/>
            <a:ext cx="7966269" cy="4442677"/>
          </a:xfrm>
          <a:prstGeom prst="rect">
            <a:avLst/>
          </a:prstGeom>
        </p:spPr>
      </p:pic>
      <p:sp>
        <p:nvSpPr>
          <p:cNvPr id="6" name="Rectangle 5"/>
          <p:cNvSpPr/>
          <p:nvPr/>
        </p:nvSpPr>
        <p:spPr>
          <a:xfrm>
            <a:off x="1358537" y="636956"/>
            <a:ext cx="9716508" cy="400110"/>
          </a:xfrm>
          <a:prstGeom prst="rect">
            <a:avLst/>
          </a:prstGeom>
        </p:spPr>
        <p:txBody>
          <a:bodyPr wrap="square">
            <a:spAutoFit/>
          </a:bodyPr>
          <a:lstStyle/>
          <a:p>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TUYẾN.PHƯƠNG HƯỚNG TRÊN BẢN ĐỒ</a:t>
            </a:r>
          </a:p>
        </p:txBody>
      </p:sp>
    </p:spTree>
    <p:extLst>
      <p:ext uri="{BB962C8B-B14F-4D97-AF65-F5344CB8AC3E}">
        <p14:creationId xmlns:p14="http://schemas.microsoft.com/office/powerpoint/2010/main" val="14475208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arn(inVertical)">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TextBox 16"/>
          <p:cNvSpPr txBox="1"/>
          <p:nvPr/>
        </p:nvSpPr>
        <p:spPr>
          <a:xfrm>
            <a:off x="952179" y="2068664"/>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Chọn đáp án đúng nhất:</a:t>
            </a:r>
            <a:endPar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1104579" y="4103650"/>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Đáp</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án</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a:t>
            </a:r>
          </a:p>
        </p:txBody>
      </p:sp>
      <p:sp>
        <p:nvSpPr>
          <p:cNvPr id="13" name="TextBox 12"/>
          <p:cNvSpPr txBox="1"/>
          <p:nvPr/>
        </p:nvSpPr>
        <p:spPr>
          <a:xfrm>
            <a:off x="920805" y="2382022"/>
            <a:ext cx="10237766" cy="923330"/>
          </a:xfrm>
          <a:prstGeom prst="rect">
            <a:avLst/>
          </a:prstGeom>
          <a:noFill/>
        </p:spPr>
        <p:txBody>
          <a:bodyPr wrap="square" rtlCol="0">
            <a:spAutoFit/>
          </a:bodyPr>
          <a:lstStyle/>
          <a:p>
            <a:pPr lvl="0"/>
            <a:r>
              <a:rPr lang="vi-VN" dirty="0">
                <a:solidFill>
                  <a:prstClr val="black"/>
                </a:solidFill>
                <a:latin typeface="Times New Roman" panose="02020603050405020304" pitchFamily="18" charset="0"/>
                <a:cs typeface="Times New Roman" panose="02020603050405020304" pitchFamily="18" charset="0"/>
              </a:rPr>
              <a:t>Câu 5.1: Từ  Ran-gun ( Mi-an-ma) đến Ma-ni-la ( Philppin) theo hướng nào?</a:t>
            </a:r>
          </a:p>
          <a:p>
            <a:pPr lvl="0"/>
            <a:r>
              <a:rPr lang="vi-VN" dirty="0">
                <a:solidFill>
                  <a:prstClr val="black"/>
                </a:solidFill>
                <a:latin typeface="Times New Roman" panose="02020603050405020304" pitchFamily="18" charset="0"/>
                <a:cs typeface="Times New Roman" panose="02020603050405020304" pitchFamily="18" charset="0"/>
              </a:rPr>
              <a:t>A. Đông	</a:t>
            </a:r>
            <a:r>
              <a:rPr lang="vi-VN" dirty="0" smtClean="0">
                <a:solidFill>
                  <a:prstClr val="black"/>
                </a:solidFill>
                <a:latin typeface="Times New Roman" panose="02020603050405020304" pitchFamily="18" charset="0"/>
                <a:cs typeface="Times New Roman" panose="02020603050405020304" pitchFamily="18" charset="0"/>
              </a:rPr>
              <a:t>                       B</a:t>
            </a:r>
            <a:r>
              <a:rPr lang="vi-VN" dirty="0">
                <a:solidFill>
                  <a:prstClr val="black"/>
                </a:solidFill>
                <a:latin typeface="Times New Roman" panose="02020603050405020304" pitchFamily="18" charset="0"/>
                <a:cs typeface="Times New Roman" panose="02020603050405020304" pitchFamily="18" charset="0"/>
              </a:rPr>
              <a:t>. Đông Nam.</a:t>
            </a:r>
          </a:p>
          <a:p>
            <a:pPr lvl="0"/>
            <a:r>
              <a:rPr lang="vi-VN" dirty="0">
                <a:solidFill>
                  <a:prstClr val="black"/>
                </a:solidFill>
                <a:latin typeface="Times New Roman" panose="02020603050405020304" pitchFamily="18" charset="0"/>
                <a:cs typeface="Times New Roman" panose="02020603050405020304" pitchFamily="18" charset="0"/>
              </a:rPr>
              <a:t>C. Tây Nam.	</a:t>
            </a:r>
            <a:r>
              <a:rPr lang="vi-VN" dirty="0" smtClean="0">
                <a:solidFill>
                  <a:prstClr val="black"/>
                </a:solidFill>
                <a:latin typeface="Times New Roman" panose="02020603050405020304" pitchFamily="18" charset="0"/>
                <a:cs typeface="Times New Roman" panose="02020603050405020304" pitchFamily="18" charset="0"/>
              </a:rPr>
              <a:t>      D</a:t>
            </a:r>
            <a:r>
              <a:rPr lang="vi-VN" dirty="0">
                <a:solidFill>
                  <a:prstClr val="black"/>
                </a:solidFill>
                <a:latin typeface="Times New Roman" panose="02020603050405020304" pitchFamily="18" charset="0"/>
                <a:cs typeface="Times New Roman" panose="02020603050405020304" pitchFamily="18" charset="0"/>
              </a:rPr>
              <a:t>. Đông Bắc. </a:t>
            </a:r>
            <a:endPar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1436913" y="545511"/>
            <a:ext cx="9522823" cy="400110"/>
          </a:xfrm>
          <a:prstGeom prst="rect">
            <a:avLst/>
          </a:prstGeom>
        </p:spPr>
        <p:txBody>
          <a:bodyPr wrap="square">
            <a:spAutoFit/>
          </a:bodyPr>
          <a:lstStyle/>
          <a:p>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TUYẾN.PHƯƠNG HƯỚNG TRÊN BẢN ĐỒ</a:t>
            </a:r>
          </a:p>
        </p:txBody>
      </p:sp>
    </p:spTree>
    <p:extLst>
      <p:ext uri="{BB962C8B-B14F-4D97-AF65-F5344CB8AC3E}">
        <p14:creationId xmlns:p14="http://schemas.microsoft.com/office/powerpoint/2010/main" val="32585601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barn(inVertical)">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barn(inVertical)">
                                      <p:cBhvr>
                                        <p:cTn id="27" dur="500"/>
                                        <p:tgtEl>
                                          <p:spTgt spid="1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
                                            <p:txEl>
                                              <p:pRg st="2" end="2"/>
                                            </p:txEl>
                                          </p:spTgt>
                                        </p:tgtEl>
                                        <p:attrNameLst>
                                          <p:attrName>style.visibility</p:attrName>
                                        </p:attrNameLst>
                                      </p:cBhvr>
                                      <p:to>
                                        <p:strVal val="visible"/>
                                      </p:to>
                                    </p:set>
                                    <p:animEffect transition="in" filter="barn(inVertical)">
                                      <p:cBhvr>
                                        <p:cTn id="32" dur="500"/>
                                        <p:tgtEl>
                                          <p:spTgt spid="1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p:bldP spid="19"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TextBox 16"/>
          <p:cNvSpPr txBox="1"/>
          <p:nvPr/>
        </p:nvSpPr>
        <p:spPr>
          <a:xfrm>
            <a:off x="952179" y="2068664"/>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Chọn đáp án đúng nhất:</a:t>
            </a:r>
            <a:endPar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1104579" y="4103650"/>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Đáp</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án</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C</a:t>
            </a:r>
          </a:p>
        </p:txBody>
      </p:sp>
      <p:sp>
        <p:nvSpPr>
          <p:cNvPr id="13" name="TextBox 12"/>
          <p:cNvSpPr txBox="1"/>
          <p:nvPr/>
        </p:nvSpPr>
        <p:spPr>
          <a:xfrm>
            <a:off x="952179" y="2407218"/>
            <a:ext cx="1023776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Câu 5.2: Từ  Phmon phênh (Cam-pu-chia) đến thủ đô Hà Nội đi theo hướng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Nam.	</a:t>
            </a:r>
            <a:r>
              <a:rPr kumimoji="0" lang="vi-VN"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B</a:t>
            </a: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Đông Nam.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 Tây Nam.	</a:t>
            </a:r>
            <a:r>
              <a:rPr kumimoji="0" lang="vi-VN"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D</a:t>
            </a: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Đông Bắc. </a:t>
            </a:r>
          </a:p>
        </p:txBody>
      </p:sp>
      <p:sp>
        <p:nvSpPr>
          <p:cNvPr id="5" name="Rectangle 4"/>
          <p:cNvSpPr/>
          <p:nvPr/>
        </p:nvSpPr>
        <p:spPr>
          <a:xfrm>
            <a:off x="1410789" y="571636"/>
            <a:ext cx="9039497" cy="369332"/>
          </a:xfrm>
          <a:prstGeom prst="rect">
            <a:avLst/>
          </a:prstGeom>
        </p:spPr>
        <p:txBody>
          <a:bodyPr wrap="square">
            <a:spAutoFit/>
          </a:bodyPr>
          <a:lstStyle/>
          <a:p>
            <a:r>
              <a:rPr lang="vi-VN" dirty="0">
                <a:solidFill>
                  <a:srgbClr val="FF0000"/>
                </a:solidFill>
                <a:latin typeface="Times New Roman" panose="02020603050405020304" pitchFamily="18" charset="0"/>
                <a:cs typeface="Times New Roman" panose="02020603050405020304" pitchFamily="18" charset="0"/>
              </a:rPr>
              <a:t>Bài 2. BẢN ĐỒ. MỘT SỐ LƯỚI KINH, VĨ TUYẾN.PHƯƠNG HƯỚNG TRÊN BẢN ĐỒ</a:t>
            </a:r>
          </a:p>
        </p:txBody>
      </p:sp>
    </p:spTree>
    <p:extLst>
      <p:ext uri="{BB962C8B-B14F-4D97-AF65-F5344CB8AC3E}">
        <p14:creationId xmlns:p14="http://schemas.microsoft.com/office/powerpoint/2010/main" val="13735292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barn(inVertical)">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barn(inVertical)">
                                      <p:cBhvr>
                                        <p:cTn id="27" dur="500"/>
                                        <p:tgtEl>
                                          <p:spTgt spid="1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
                                            <p:txEl>
                                              <p:pRg st="2" end="2"/>
                                            </p:txEl>
                                          </p:spTgt>
                                        </p:tgtEl>
                                        <p:attrNameLst>
                                          <p:attrName>style.visibility</p:attrName>
                                        </p:attrNameLst>
                                      </p:cBhvr>
                                      <p:to>
                                        <p:strVal val="visible"/>
                                      </p:to>
                                    </p:set>
                                    <p:animEffect transition="in" filter="barn(inVertical)">
                                      <p:cBhvr>
                                        <p:cTn id="32" dur="500"/>
                                        <p:tgtEl>
                                          <p:spTgt spid="1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p:bldP spid="19"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TextBox 16"/>
          <p:cNvSpPr txBox="1"/>
          <p:nvPr/>
        </p:nvSpPr>
        <p:spPr>
          <a:xfrm>
            <a:off x="952179" y="2068664"/>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Chọn đáp án đúng nhất:</a:t>
            </a:r>
            <a:endPar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1104579" y="4103650"/>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Đáp</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án</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D</a:t>
            </a:r>
          </a:p>
        </p:txBody>
      </p:sp>
      <p:sp>
        <p:nvSpPr>
          <p:cNvPr id="13" name="TextBox 12"/>
          <p:cNvSpPr txBox="1"/>
          <p:nvPr/>
        </p:nvSpPr>
        <p:spPr>
          <a:xfrm>
            <a:off x="920805" y="2382022"/>
            <a:ext cx="1023776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Câu 5.3: Từ thủ đô Gia-cat-ta (In-đô-nê-xi-a) đến thủ đô Ban-đa Xê-ri Bê-ga-oan ( Bru nây) đi theo hướng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Nam.	</a:t>
            </a:r>
            <a:r>
              <a:rPr kumimoji="0" lang="vi-VN"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B</a:t>
            </a: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Đông Nam.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 Tây Nam.	D. Đông Bắc.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1358537" y="545511"/>
            <a:ext cx="9300754" cy="369332"/>
          </a:xfrm>
          <a:prstGeom prst="rect">
            <a:avLst/>
          </a:prstGeom>
        </p:spPr>
        <p:txBody>
          <a:bodyPr wrap="square">
            <a:spAutoFit/>
          </a:bodyPr>
          <a:lstStyle/>
          <a:p>
            <a:r>
              <a:rPr lang="vi-VN" dirty="0">
                <a:solidFill>
                  <a:srgbClr val="FF0000"/>
                </a:solidFill>
                <a:latin typeface="Times New Roman" panose="02020603050405020304" pitchFamily="18" charset="0"/>
                <a:cs typeface="Times New Roman" panose="02020603050405020304" pitchFamily="18" charset="0"/>
              </a:rPr>
              <a:t>Bài 2. BẢN ĐỒ. MỘT SỐ LƯỚI KINH, VĨ TUYẾN.PHƯƠNG HƯỚNG TRÊN BẢN ĐỒ</a:t>
            </a:r>
          </a:p>
        </p:txBody>
      </p:sp>
    </p:spTree>
    <p:extLst>
      <p:ext uri="{BB962C8B-B14F-4D97-AF65-F5344CB8AC3E}">
        <p14:creationId xmlns:p14="http://schemas.microsoft.com/office/powerpoint/2010/main" val="36861487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barn(inVertical)">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barn(inVertical)">
                                      <p:cBhvr>
                                        <p:cTn id="27" dur="500"/>
                                        <p:tgtEl>
                                          <p:spTgt spid="1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
                                            <p:txEl>
                                              <p:pRg st="2" end="2"/>
                                            </p:txEl>
                                          </p:spTgt>
                                        </p:tgtEl>
                                        <p:attrNameLst>
                                          <p:attrName>style.visibility</p:attrName>
                                        </p:attrNameLst>
                                      </p:cBhvr>
                                      <p:to>
                                        <p:strVal val="visible"/>
                                      </p:to>
                                    </p:set>
                                    <p:animEffect transition="in" filter="barn(inVertical)">
                                      <p:cBhvr>
                                        <p:cTn id="32" dur="500"/>
                                        <p:tgtEl>
                                          <p:spTgt spid="1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p:bldP spid="19"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6"/>
          <a:stretch>
            <a:fillRect/>
          </a:stretch>
        </p:blipFill>
        <p:spPr>
          <a:xfrm>
            <a:off x="779827" y="299560"/>
            <a:ext cx="10632346" cy="987638"/>
          </a:xfrm>
          <a:prstGeom prst="rect">
            <a:avLst/>
          </a:prstGeom>
        </p:spPr>
      </p:pic>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600" dirty="0" smtClean="0">
                <a:solidFill>
                  <a:prstClr val="black"/>
                </a:solidFill>
                <a:latin typeface="Times New Roman" panose="02020603050405020304" pitchFamily="18" charset="0"/>
                <a:cs typeface="Times New Roman" panose="02020603050405020304" pitchFamily="18" charset="0"/>
              </a:rPr>
              <a:t>VẬN DỤNG</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3" name="TextBox 12"/>
          <p:cNvSpPr txBox="1"/>
          <p:nvPr/>
        </p:nvSpPr>
        <p:spPr>
          <a:xfrm>
            <a:off x="1228166" y="2075338"/>
            <a:ext cx="9993156" cy="1015663"/>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HS </a:t>
            </a:r>
            <a:r>
              <a:rPr lang="en-US" sz="2000" b="1" dirty="0" err="1">
                <a:latin typeface="Times New Roman" panose="02020603050405020304" pitchFamily="18" charset="0"/>
                <a:cs typeface="Times New Roman" panose="02020603050405020304" pitchFamily="18" charset="0"/>
              </a:rPr>
              <a:t>sưu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tầm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một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giới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thiệu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với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bạn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về</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tấm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đó</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với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yêu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cầu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Đó</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gì</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đó</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có</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hệ</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thống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kinh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vĩ</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tuyến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không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Nội</a:t>
            </a:r>
            <a:r>
              <a:rPr lang="en-US" sz="2000" b="1" dirty="0">
                <a:latin typeface="Times New Roman" panose="02020603050405020304" pitchFamily="18" charset="0"/>
                <a:cs typeface="Times New Roman" panose="02020603050405020304" pitchFamily="18" charset="0"/>
              </a:rPr>
              <a:t> dung </a:t>
            </a:r>
            <a:r>
              <a:rPr lang="en-US" sz="2000" b="1" dirty="0" err="1">
                <a:latin typeface="Times New Roman" panose="02020603050405020304" pitchFamily="18" charset="0"/>
                <a:cs typeface="Times New Roman" panose="02020603050405020304" pitchFamily="18" charset="0"/>
              </a:rPr>
              <a:t>bản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Tấm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có</a:t>
            </a:r>
            <a:r>
              <a:rPr lang="en-US" sz="2000" b="1" dirty="0">
                <a:latin typeface="Times New Roman" panose="02020603050405020304" pitchFamily="18" charset="0"/>
                <a:cs typeface="Times New Roman" panose="02020603050405020304" pitchFamily="18" charset="0"/>
              </a:rPr>
              <a:t> ý </a:t>
            </a:r>
            <a:r>
              <a:rPr lang="en-US" sz="2000" b="1" dirty="0" err="1">
                <a:latin typeface="Times New Roman" panose="02020603050405020304" pitchFamily="18" charset="0"/>
                <a:cs typeface="Times New Roman" panose="02020603050405020304" pitchFamily="18" charset="0"/>
              </a:rPr>
              <a:t>nghĩa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gì</a:t>
            </a:r>
            <a:r>
              <a:rPr lang="en-US" sz="2000" b="1"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10" name="Rectangle 9"/>
          <p:cNvSpPr/>
          <p:nvPr/>
        </p:nvSpPr>
        <p:spPr>
          <a:xfrm>
            <a:off x="1358537" y="545511"/>
            <a:ext cx="9300754" cy="369332"/>
          </a:xfrm>
          <a:prstGeom prst="rect">
            <a:avLst/>
          </a:prstGeom>
        </p:spPr>
        <p:txBody>
          <a:bodyPr wrap="square">
            <a:spAutoFit/>
          </a:bodyPr>
          <a:lstStyle/>
          <a:p>
            <a:r>
              <a:rPr lang="vi-VN" dirty="0">
                <a:solidFill>
                  <a:srgbClr val="FF0000"/>
                </a:solidFill>
                <a:latin typeface="Times New Roman" panose="02020603050405020304" pitchFamily="18" charset="0"/>
                <a:cs typeface="Times New Roman" panose="02020603050405020304" pitchFamily="18" charset="0"/>
              </a:rPr>
              <a:t>Bài 2. BẢN ĐỒ. MỘT SỐ LƯỚI KINH, VĨ TUYẾN.PHƯƠNG HƯỚNG TRÊN BẢN ĐỒ</a:t>
            </a:r>
          </a:p>
        </p:txBody>
      </p:sp>
    </p:spTree>
    <p:extLst>
      <p:ext uri="{BB962C8B-B14F-4D97-AF65-F5344CB8AC3E}">
        <p14:creationId xmlns:p14="http://schemas.microsoft.com/office/powerpoint/2010/main" val="20095096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362" name="Picture 2" descr="EJ023"/>
          <p:cNvPicPr>
            <a:picLocks noChangeAspect="1" noChangeArrowheads="1"/>
          </p:cNvPicPr>
          <p:nvPr/>
        </p:nvPicPr>
        <p:blipFill>
          <a:blip r:embed="rId4"/>
          <a:srcRect l="10834" t="5556" r="5833" b="3333"/>
          <a:stretch>
            <a:fillRect/>
          </a:stretch>
        </p:blipFill>
        <p:spPr bwMode="auto">
          <a:xfrm>
            <a:off x="0" y="-228600"/>
            <a:ext cx="12192000" cy="6858000"/>
          </a:xfrm>
          <a:prstGeom prst="rect">
            <a:avLst/>
          </a:prstGeom>
          <a:noFill/>
          <a:ln w="9525">
            <a:noFill/>
            <a:miter lim="800000"/>
            <a:headEnd/>
            <a:tailEnd/>
          </a:ln>
        </p:spPr>
      </p:pic>
      <p:sp>
        <p:nvSpPr>
          <p:cNvPr id="66563" name="Text Box 3"/>
          <p:cNvSpPr txBox="1">
            <a:spLocks noChangeArrowheads="1"/>
          </p:cNvSpPr>
          <p:nvPr/>
        </p:nvSpPr>
        <p:spPr bwMode="auto">
          <a:xfrm>
            <a:off x="857251" y="1071563"/>
            <a:ext cx="10858500" cy="646331"/>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vi-VN"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CHÚC CÁC EM HỌC TỐT</a:t>
            </a:r>
            <a:endParaRPr kumimoji="0" lang="en-US" sz="3600" b="1" i="0" u="none" strike="noStrike" kern="1200" cap="none" spc="0" normalizeH="0" baseline="0" noProof="0" dirty="0">
              <a:ln>
                <a:noFill/>
              </a:ln>
              <a:solidFill>
                <a:prstClr val="black"/>
              </a:solidFill>
              <a:effectLst/>
              <a:uLnTx/>
              <a:uFillTx/>
              <a:latin typeface=".VnArabiaH" pitchFamily="34" charset="0"/>
              <a:ea typeface="+mn-ea"/>
              <a:cs typeface="+mn-cs"/>
            </a:endParaRPr>
          </a:p>
        </p:txBody>
      </p:sp>
      <p:pic>
        <p:nvPicPr>
          <p:cNvPr id="15364" name="Picture 4" descr="8F831D4C86504E53A1502B3F9E6393B7"/>
          <p:cNvPicPr>
            <a:picLocks noChangeAspect="1" noChangeArrowheads="1"/>
          </p:cNvPicPr>
          <p:nvPr/>
        </p:nvPicPr>
        <p:blipFill>
          <a:blip r:embed="rId5"/>
          <a:srcRect/>
          <a:stretch>
            <a:fillRect/>
          </a:stretch>
        </p:blipFill>
        <p:spPr bwMode="auto">
          <a:xfrm>
            <a:off x="0" y="5410200"/>
            <a:ext cx="1676400" cy="1265238"/>
          </a:xfrm>
          <a:prstGeom prst="rect">
            <a:avLst/>
          </a:prstGeom>
          <a:noFill/>
          <a:ln w="9525">
            <a:noFill/>
            <a:miter lim="800000"/>
            <a:headEnd/>
            <a:tailEnd/>
          </a:ln>
        </p:spPr>
      </p:pic>
    </p:spTree>
    <p:extLst>
      <p:ext uri="{BB962C8B-B14F-4D97-AF65-F5344CB8AC3E}">
        <p14:creationId xmlns:p14="http://schemas.microsoft.com/office/powerpoint/2010/main" val="1068588395"/>
      </p:ext>
    </p:extLst>
  </p:cSld>
  <p:clrMapOvr>
    <a:masterClrMapping/>
  </p:clrMapOvr>
  <p:transition spd="slow" advTm="82337">
    <p:diamond/>
    <p:sndAc>
      <p:stSnd>
        <p:snd r:embed="rId3" name="applause.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withEffect">
                                  <p:stCondLst>
                                    <p:cond delay="0"/>
                                  </p:stCondLst>
                                  <p:childTnLst>
                                    <p:set>
                                      <p:cBhvr>
                                        <p:cTn id="6" dur="1" fill="hold">
                                          <p:stCondLst>
                                            <p:cond delay="0"/>
                                          </p:stCondLst>
                                        </p:cTn>
                                        <p:tgtEl>
                                          <p:spTgt spid="66563"/>
                                        </p:tgtEl>
                                        <p:attrNameLst>
                                          <p:attrName>style.visibility</p:attrName>
                                        </p:attrNameLst>
                                      </p:cBhvr>
                                      <p:to>
                                        <p:strVal val="visible"/>
                                      </p:to>
                                    </p:set>
                                    <p:anim to="" calcmode="lin" valueType="num">
                                      <p:cBhvr>
                                        <p:cTn id="7" dur="1" fill="hold"/>
                                        <p:tgtEl>
                                          <p:spTgt spid="6656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A_图片 5">
            <a:extLst>
              <a:ext uri="{FF2B5EF4-FFF2-40B4-BE49-F238E27FC236}">
                <a16:creationId xmlns:a16="http://schemas.microsoft.com/office/drawing/2014/main" id="{D72433B6-D651-43DF-A9C8-17466AD9AFC9}"/>
              </a:ext>
            </a:extLst>
          </p:cNvPr>
          <p:cNvPicPr>
            <a:picLocks noChangeAspect="1"/>
          </p:cNvPicPr>
          <p:nvPr>
            <p:custDataLst>
              <p:tags r:id="rId1"/>
            </p:custDataLst>
          </p:nvPr>
        </p:nvPicPr>
        <p:blipFill rotWithShape="1">
          <a:blip r:embed="rId10">
            <a:extLst>
              <a:ext uri="{28A0092B-C50C-407E-A947-70E740481C1C}">
                <a14:useLocalDpi xmlns:a14="http://schemas.microsoft.com/office/drawing/2010/main"/>
              </a:ext>
            </a:extLst>
          </a:blip>
          <a:srcRect l="13365" t="33946" r="10385" b="24526"/>
          <a:stretch/>
        </p:blipFill>
        <p:spPr>
          <a:xfrm>
            <a:off x="7858125" y="4667250"/>
            <a:ext cx="5229226" cy="2847975"/>
          </a:xfrm>
          <a:prstGeom prst="rect">
            <a:avLst/>
          </a:prstGeom>
        </p:spPr>
      </p:pic>
      <p:pic>
        <p:nvPicPr>
          <p:cNvPr id="13" name="PA_图片 4">
            <a:extLst>
              <a:ext uri="{FF2B5EF4-FFF2-40B4-BE49-F238E27FC236}">
                <a16:creationId xmlns:a16="http://schemas.microsoft.com/office/drawing/2014/main" id="{4B2DC1D2-E523-4C97-9334-A94215574903}"/>
              </a:ext>
            </a:extLst>
          </p:cNvPr>
          <p:cNvPicPr>
            <a:picLocks noChangeAspect="1"/>
          </p:cNvPicPr>
          <p:nvPr>
            <p:custDataLst>
              <p:tags r:id="rId2"/>
            </p:custDataLst>
          </p:nvPr>
        </p:nvPicPr>
        <p:blipFill>
          <a:blip r:embed="rId11" cstate="screen">
            <a:extLst>
              <a:ext uri="{28A0092B-C50C-407E-A947-70E740481C1C}">
                <a14:useLocalDpi xmlns:a14="http://schemas.microsoft.com/office/drawing/2010/main"/>
              </a:ext>
            </a:extLst>
          </a:blip>
          <a:stretch>
            <a:fillRect/>
          </a:stretch>
        </p:blipFill>
        <p:spPr>
          <a:xfrm>
            <a:off x="8172327" y="1529977"/>
            <a:ext cx="3879978" cy="3074884"/>
          </a:xfrm>
          <a:prstGeom prst="rect">
            <a:avLst/>
          </a:prstGeom>
        </p:spPr>
      </p:pic>
      <p:sp>
        <p:nvSpPr>
          <p:cNvPr id="14" name="PA_文本框 5">
            <a:extLst>
              <a:ext uri="{FF2B5EF4-FFF2-40B4-BE49-F238E27FC236}">
                <a16:creationId xmlns:a16="http://schemas.microsoft.com/office/drawing/2014/main" id="{E0F8F9D2-23D3-40EF-A5DE-3D88A3455823}"/>
              </a:ext>
            </a:extLst>
          </p:cNvPr>
          <p:cNvSpPr txBox="1"/>
          <p:nvPr>
            <p:custDataLst>
              <p:tags r:id="rId3"/>
            </p:custDataLst>
          </p:nvPr>
        </p:nvSpPr>
        <p:spPr>
          <a:xfrm>
            <a:off x="8805725" y="2266821"/>
            <a:ext cx="2815877" cy="830997"/>
          </a:xfrm>
          <a:prstGeom prst="rect">
            <a:avLst/>
          </a:prstGeom>
          <a:noFill/>
        </p:spPr>
        <p:txBody>
          <a:bodyPr wrap="square" rtlCol="0">
            <a:spAutoFit/>
          </a:bodyPr>
          <a:lstStyle/>
          <a:p>
            <a:pPr algn="ctr"/>
            <a:r>
              <a:rPr lang="nl-NL" sz="2400" b="1" dirty="0">
                <a:latin typeface="Times New Roman" panose="02020603050405020304" pitchFamily="18" charset="0"/>
                <a:cs typeface="Times New Roman" panose="02020603050405020304" pitchFamily="18" charset="0"/>
              </a:rPr>
              <a:t>Phương hướng trên bản đồ</a:t>
            </a:r>
            <a:endParaRPr lang="zh-CN" altLang="en-US" sz="2400" dirty="0">
              <a:solidFill>
                <a:schemeClr val="bg2">
                  <a:lumMod val="10000"/>
                </a:schemeClr>
              </a:solidFill>
              <a:latin typeface="Times New Roman" panose="02020603050405020304" pitchFamily="18" charset="0"/>
              <a:cs typeface="Times New Roman" panose="02020603050405020304" pitchFamily="18" charset="0"/>
              <a:sym typeface="+mn-lt"/>
            </a:endParaRPr>
          </a:p>
        </p:txBody>
      </p:sp>
      <p:pic>
        <p:nvPicPr>
          <p:cNvPr id="16" name="PA_图片 4">
            <a:extLst>
              <a:ext uri="{FF2B5EF4-FFF2-40B4-BE49-F238E27FC236}">
                <a16:creationId xmlns:a16="http://schemas.microsoft.com/office/drawing/2014/main" id="{D9C9184B-D205-46BD-AD26-AE8E6D130DDB}"/>
              </a:ext>
            </a:extLst>
          </p:cNvPr>
          <p:cNvPicPr>
            <a:picLocks noChangeAspect="1"/>
          </p:cNvPicPr>
          <p:nvPr>
            <p:custDataLst>
              <p:tags r:id="rId4"/>
            </p:custDataLst>
          </p:nvPr>
        </p:nvPicPr>
        <p:blipFill>
          <a:blip r:embed="rId11" cstate="screen">
            <a:extLst>
              <a:ext uri="{28A0092B-C50C-407E-A947-70E740481C1C}">
                <a14:useLocalDpi xmlns:a14="http://schemas.microsoft.com/office/drawing/2010/main"/>
              </a:ext>
            </a:extLst>
          </a:blip>
          <a:stretch>
            <a:fillRect/>
          </a:stretch>
        </p:blipFill>
        <p:spPr>
          <a:xfrm>
            <a:off x="4168201" y="1674477"/>
            <a:ext cx="3879978" cy="3074884"/>
          </a:xfrm>
          <a:prstGeom prst="rect">
            <a:avLst/>
          </a:prstGeom>
        </p:spPr>
      </p:pic>
      <p:pic>
        <p:nvPicPr>
          <p:cNvPr id="19" name="PA_图片 4">
            <a:extLst>
              <a:ext uri="{FF2B5EF4-FFF2-40B4-BE49-F238E27FC236}">
                <a16:creationId xmlns:a16="http://schemas.microsoft.com/office/drawing/2014/main" id="{779FECAC-BC6E-4061-8183-C4468F8E8B32}"/>
              </a:ext>
            </a:extLst>
          </p:cNvPr>
          <p:cNvPicPr>
            <a:picLocks noChangeAspect="1"/>
          </p:cNvPicPr>
          <p:nvPr>
            <p:custDataLst>
              <p:tags r:id="rId5"/>
            </p:custDataLst>
          </p:nvPr>
        </p:nvPicPr>
        <p:blipFill>
          <a:blip r:embed="rId11" cstate="screen">
            <a:extLst>
              <a:ext uri="{28A0092B-C50C-407E-A947-70E740481C1C}">
                <a14:useLocalDpi xmlns:a14="http://schemas.microsoft.com/office/drawing/2010/main"/>
              </a:ext>
            </a:extLst>
          </a:blip>
          <a:stretch>
            <a:fillRect/>
          </a:stretch>
        </p:blipFill>
        <p:spPr>
          <a:xfrm>
            <a:off x="244113" y="1982446"/>
            <a:ext cx="3879978" cy="3074884"/>
          </a:xfrm>
          <a:prstGeom prst="rect">
            <a:avLst/>
          </a:prstGeom>
        </p:spPr>
      </p:pic>
      <p:sp>
        <p:nvSpPr>
          <p:cNvPr id="24" name="PA_文本框 5">
            <a:extLst>
              <a:ext uri="{FF2B5EF4-FFF2-40B4-BE49-F238E27FC236}">
                <a16:creationId xmlns:a16="http://schemas.microsoft.com/office/drawing/2014/main" id="{E0F8F9D2-23D3-40EF-A5DE-3D88A3455823}"/>
              </a:ext>
            </a:extLst>
          </p:cNvPr>
          <p:cNvSpPr txBox="1"/>
          <p:nvPr>
            <p:custDataLst>
              <p:tags r:id="rId6"/>
            </p:custDataLst>
          </p:nvPr>
        </p:nvSpPr>
        <p:spPr>
          <a:xfrm>
            <a:off x="4705237" y="2456918"/>
            <a:ext cx="2815877" cy="1200329"/>
          </a:xfrm>
          <a:prstGeom prst="rect">
            <a:avLst/>
          </a:prstGeom>
          <a:noFill/>
        </p:spPr>
        <p:txBody>
          <a:bodyPr wrap="square" rtlCol="0">
            <a:spAutoFit/>
          </a:bodyPr>
          <a:lstStyle/>
          <a:p>
            <a:pPr algn="ctr"/>
            <a:r>
              <a:rPr lang="nl-NL" b="1" dirty="0" smtClean="0"/>
              <a:t> </a:t>
            </a:r>
            <a:r>
              <a:rPr lang="nl-NL" sz="2400" b="1" dirty="0">
                <a:latin typeface="Times New Roman" panose="02020603050405020304" pitchFamily="18" charset="0"/>
                <a:cs typeface="Times New Roman" panose="02020603050405020304" pitchFamily="18" charset="0"/>
              </a:rPr>
              <a:t>Một số lưới kinh, vĩ tuyến của bản đồ thế giới</a:t>
            </a:r>
            <a:endParaRPr lang="en-US" sz="2400" dirty="0">
              <a:latin typeface="Times New Roman" panose="02020603050405020304" pitchFamily="18" charset="0"/>
              <a:cs typeface="Times New Roman" panose="02020603050405020304" pitchFamily="18" charset="0"/>
            </a:endParaRPr>
          </a:p>
        </p:txBody>
      </p:sp>
      <p:sp>
        <p:nvSpPr>
          <p:cNvPr id="25" name="PA_文本框 5">
            <a:extLst>
              <a:ext uri="{FF2B5EF4-FFF2-40B4-BE49-F238E27FC236}">
                <a16:creationId xmlns:a16="http://schemas.microsoft.com/office/drawing/2014/main" id="{E0F8F9D2-23D3-40EF-A5DE-3D88A3455823}"/>
              </a:ext>
            </a:extLst>
          </p:cNvPr>
          <p:cNvSpPr txBox="1"/>
          <p:nvPr>
            <p:custDataLst>
              <p:tags r:id="rId7"/>
            </p:custDataLst>
          </p:nvPr>
        </p:nvSpPr>
        <p:spPr>
          <a:xfrm>
            <a:off x="798250" y="2805809"/>
            <a:ext cx="2815877" cy="954107"/>
          </a:xfrm>
          <a:prstGeom prst="rect">
            <a:avLst/>
          </a:prstGeom>
          <a:noFill/>
        </p:spPr>
        <p:txBody>
          <a:bodyPr wrap="square" rtlCol="0">
            <a:spAutoFit/>
          </a:bodyPr>
          <a:lstStyle/>
          <a:p>
            <a:pPr algn="ctr"/>
            <a:r>
              <a:rPr lang="en-US" sz="2800" b="1" dirty="0" err="1">
                <a:latin typeface="Times New Roman" panose="02020603050405020304" pitchFamily="18" charset="0"/>
                <a:cs typeface="Times New Roman" panose="02020603050405020304" pitchFamily="18" charset="0"/>
              </a:rPr>
              <a:t>Khái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niệm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đồ</a:t>
            </a:r>
            <a:endParaRPr lang="zh-CN" altLang="en-US" sz="2800" dirty="0">
              <a:solidFill>
                <a:schemeClr val="bg2">
                  <a:lumMod val="10000"/>
                </a:schemeClr>
              </a:solidFill>
              <a:latin typeface="Times New Roman" panose="02020603050405020304" pitchFamily="18" charset="0"/>
              <a:cs typeface="Times New Roman" panose="02020603050405020304" pitchFamily="18" charset="0"/>
              <a:sym typeface="+mn-lt"/>
            </a:endParaRPr>
          </a:p>
        </p:txBody>
      </p:sp>
    </p:spTree>
    <p:extLst>
      <p:ext uri="{BB962C8B-B14F-4D97-AF65-F5344CB8AC3E}">
        <p14:creationId xmlns:p14="http://schemas.microsoft.com/office/powerpoint/2010/main" val="25641296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 calcmode="lin" valueType="num">
                                      <p:cBhvr additive="base">
                                        <p:cTn id="7"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4">
                                            <p:txEl>
                                              <p:pRg st="0" end="0"/>
                                            </p:txEl>
                                          </p:spTgt>
                                        </p:tgtEl>
                                        <p:attrNameLst>
                                          <p:attrName>style.visibility</p:attrName>
                                        </p:attrNameLst>
                                      </p:cBhvr>
                                      <p:to>
                                        <p:strVal val="visible"/>
                                      </p:to>
                                    </p:set>
                                    <p:animEffect transition="in" filter="barn(inVertical)">
                                      <p:cBhvr>
                                        <p:cTn id="13" dur="500"/>
                                        <p:tgtEl>
                                          <p:spTgt spid="2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4">
                                            <p:txEl>
                                              <p:pRg st="0" end="0"/>
                                            </p:txEl>
                                          </p:spTgt>
                                        </p:tgtEl>
                                        <p:attrNameLst>
                                          <p:attrName>style.visibility</p:attrName>
                                        </p:attrNameLst>
                                      </p:cBhvr>
                                      <p:to>
                                        <p:strVal val="visible"/>
                                      </p:to>
                                    </p:set>
                                    <p:animEffect transition="in" filter="circle(in)">
                                      <p:cBhvr>
                                        <p:cTn id="18" dur="20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16517" y="726544"/>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a:t>Như vậy các em có </a:t>
            </a:r>
            <a:r>
              <a:rPr lang="vi-VN" i="1"/>
              <a:t>thể</a:t>
            </a:r>
            <a:r>
              <a:rPr lang="en-US" i="1"/>
              <a:t> thấy, Trái Đất của chúng ta rất rộng lớn, không phải ai trong tất cả chúng ta ngồi đây đêu có cơ hội tru khắp khắp nơi để tìm hiểu.Quả Địa cầu là mô hình thu nhỏ của TĐ, còn nếu muốn tìm hiểu chi tiết và có một hình dung cụ thể về các vùng trên TĐ này thì bản đồ là một công cụ không thể thiếu. Vậy bản đồ là gì? Làm sao ta vó thể sử dụng bản đồ…..</a:t>
            </a:r>
            <a:r>
              <a:rPr lang="en-US" b="1"/>
              <a:t> </a:t>
            </a:r>
            <a:endParaRPr lang="en-US" dirty="0"/>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3762368" y="-17552"/>
            <a:ext cx="3883489" cy="1767976"/>
          </a:xfrm>
          <a:prstGeom prst="rect">
            <a:avLst/>
          </a:prstGeom>
        </p:spPr>
      </p:pic>
      <p:sp>
        <p:nvSpPr>
          <p:cNvPr id="5" name="TextBox 4"/>
          <p:cNvSpPr txBox="1"/>
          <p:nvPr/>
        </p:nvSpPr>
        <p:spPr>
          <a:xfrm>
            <a:off x="4624252" y="862146"/>
            <a:ext cx="2212465" cy="523220"/>
          </a:xfrm>
          <a:prstGeom prst="rect">
            <a:avLst/>
          </a:prstGeom>
          <a:noFill/>
        </p:spPr>
        <p:txBody>
          <a:bodyPr wrap="none" rtlCol="0">
            <a:spAutoFit/>
          </a:bodyPr>
          <a:lstStyle/>
          <a:p>
            <a:r>
              <a:rPr lang="vi-VN" sz="2800" dirty="0" smtClean="0">
                <a:solidFill>
                  <a:srgbClr val="FF0000"/>
                </a:solidFill>
                <a:latin typeface="Times New Roman" panose="02020603050405020304" pitchFamily="18" charset="0"/>
                <a:cs typeface="Times New Roman" panose="02020603050405020304" pitchFamily="18" charset="0"/>
              </a:rPr>
              <a:t>KHỞI ĐỘNG</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8"/>
          <a:stretch>
            <a:fillRect/>
          </a:stretch>
        </p:blipFill>
        <p:spPr>
          <a:xfrm>
            <a:off x="6492241" y="1750424"/>
            <a:ext cx="4582804" cy="3477911"/>
          </a:xfrm>
          <a:prstGeom prst="rect">
            <a:avLst/>
          </a:prstGeom>
        </p:spPr>
      </p:pic>
      <p:sp>
        <p:nvSpPr>
          <p:cNvPr id="10" name="TextBox 9"/>
          <p:cNvSpPr txBox="1"/>
          <p:nvPr/>
        </p:nvSpPr>
        <p:spPr>
          <a:xfrm>
            <a:off x="6592388" y="5312235"/>
            <a:ext cx="4269117" cy="523220"/>
          </a:xfrm>
          <a:prstGeom prst="rect">
            <a:avLst/>
          </a:prstGeom>
          <a:noFill/>
        </p:spPr>
        <p:txBody>
          <a:bodyPr wrap="none" rtlCol="0">
            <a:spAutoFit/>
          </a:bodyPr>
          <a:lstStyle/>
          <a:p>
            <a:r>
              <a:rPr lang="vi-VN" sz="2800" dirty="0" smtClean="0">
                <a:solidFill>
                  <a:srgbClr val="FF0000"/>
                </a:solidFill>
                <a:latin typeface="Times New Roman" panose="02020603050405020304" pitchFamily="18" charset="0"/>
                <a:cs typeface="Times New Roman" panose="02020603050405020304" pitchFamily="18" charset="0"/>
              </a:rPr>
              <a:t>Theo em, bạn nào nói đúng?</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1376116" y="1793972"/>
            <a:ext cx="4959540" cy="4154984"/>
          </a:xfrm>
          <a:prstGeom prst="rect">
            <a:avLst/>
          </a:prstGeom>
          <a:noFill/>
        </p:spPr>
        <p:txBody>
          <a:bodyPr wrap="square" rtlCol="0">
            <a:spAutoFit/>
          </a:bodyPr>
          <a:lstStyle/>
          <a:p>
            <a:r>
              <a:rPr lang="en-US" sz="2400" i="1" dirty="0" err="1">
                <a:latin typeface="Times New Roman" panose="02020603050405020304" pitchFamily="18" charset="0"/>
                <a:cs typeface="Times New Roman" panose="02020603050405020304" pitchFamily="18" charset="0"/>
              </a:rPr>
              <a:t>Như</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vậy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các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em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có</a:t>
            </a:r>
            <a:r>
              <a:rPr lang="en-US" sz="2400" i="1" dirty="0">
                <a:latin typeface="Times New Roman" panose="02020603050405020304" pitchFamily="18" charset="0"/>
                <a:cs typeface="Times New Roman" panose="02020603050405020304" pitchFamily="18" charset="0"/>
              </a:rPr>
              <a:t> </a:t>
            </a:r>
            <a:r>
              <a:rPr lang="vi-VN" sz="2400" i="1" dirty="0">
                <a:latin typeface="Times New Roman" panose="02020603050405020304" pitchFamily="18" charset="0"/>
                <a:cs typeface="Times New Roman" panose="02020603050405020304" pitchFamily="18" charset="0"/>
              </a:rPr>
              <a:t>thể</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thấy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Trái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Đất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của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chúng</a:t>
            </a:r>
            <a:r>
              <a:rPr lang="en-US" sz="2400" i="1" dirty="0">
                <a:latin typeface="Times New Roman" panose="02020603050405020304" pitchFamily="18" charset="0"/>
                <a:cs typeface="Times New Roman" panose="02020603050405020304" pitchFamily="18" charset="0"/>
              </a:rPr>
              <a:t> ta </a:t>
            </a:r>
            <a:r>
              <a:rPr lang="en-US" sz="2400" i="1" dirty="0" err="1">
                <a:latin typeface="Times New Roman" panose="02020603050405020304" pitchFamily="18" charset="0"/>
                <a:cs typeface="Times New Roman" panose="02020603050405020304" pitchFamily="18" charset="0"/>
              </a:rPr>
              <a:t>rất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rộng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lớn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không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phải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ai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trong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tất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cả</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chúng</a:t>
            </a:r>
            <a:r>
              <a:rPr lang="en-US" sz="2400" i="1" dirty="0">
                <a:latin typeface="Times New Roman" panose="02020603050405020304" pitchFamily="18" charset="0"/>
                <a:cs typeface="Times New Roman" panose="02020603050405020304" pitchFamily="18" charset="0"/>
              </a:rPr>
              <a:t> ta </a:t>
            </a:r>
            <a:r>
              <a:rPr lang="en-US" sz="2400" i="1" dirty="0" err="1">
                <a:latin typeface="Times New Roman" panose="02020603050405020304" pitchFamily="18" charset="0"/>
                <a:cs typeface="Times New Roman" panose="02020603050405020304" pitchFamily="18" charset="0"/>
              </a:rPr>
              <a:t>ngồi</a:t>
            </a:r>
            <a:r>
              <a:rPr lang="en-US" sz="2400" i="1" dirty="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đây</a:t>
            </a:r>
            <a:r>
              <a:rPr lang="vi-VN" sz="2400" i="1" dirty="0">
                <a:latin typeface="Times New Roman" panose="02020603050405020304" pitchFamily="18" charset="0"/>
                <a:cs typeface="Times New Roman" panose="02020603050405020304" pitchFamily="18" charset="0"/>
              </a:rPr>
              <a:t> </a:t>
            </a:r>
            <a:r>
              <a:rPr lang="vi-VN" sz="2400" i="1" dirty="0" smtClean="0">
                <a:latin typeface="Times New Roman" panose="02020603050405020304" pitchFamily="18" charset="0"/>
                <a:cs typeface="Times New Roman" panose="02020603050405020304" pitchFamily="18" charset="0"/>
              </a:rPr>
              <a:t>đều</a:t>
            </a:r>
            <a:r>
              <a:rPr lang="en-US" sz="2400" i="1" dirty="0" smtClean="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có</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cơ</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hội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khắp</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khắp</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nơi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để</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tìm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hiểu.Quả</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Địa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cầu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là</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mô</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hình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nhỏ</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của</a:t>
            </a:r>
            <a:r>
              <a:rPr lang="en-US" sz="2400" i="1" dirty="0">
                <a:latin typeface="Times New Roman" panose="02020603050405020304" pitchFamily="18" charset="0"/>
                <a:cs typeface="Times New Roman" panose="02020603050405020304" pitchFamily="18" charset="0"/>
              </a:rPr>
              <a:t> TĐ, </a:t>
            </a:r>
            <a:r>
              <a:rPr lang="en-US" sz="2400" i="1" dirty="0" err="1">
                <a:latin typeface="Times New Roman" panose="02020603050405020304" pitchFamily="18" charset="0"/>
                <a:cs typeface="Times New Roman" panose="02020603050405020304" pitchFamily="18" charset="0"/>
              </a:rPr>
              <a:t>còn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nếu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muốn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tìm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hiểu</a:t>
            </a:r>
            <a:r>
              <a:rPr lang="en-US" sz="2400" i="1" dirty="0">
                <a:latin typeface="Times New Roman" panose="02020603050405020304" pitchFamily="18" charset="0"/>
                <a:cs typeface="Times New Roman" panose="02020603050405020304" pitchFamily="18" charset="0"/>
              </a:rPr>
              <a:t> chi </a:t>
            </a:r>
            <a:r>
              <a:rPr lang="en-US" sz="2400" i="1" dirty="0" err="1">
                <a:latin typeface="Times New Roman" panose="02020603050405020304" pitchFamily="18" charset="0"/>
                <a:cs typeface="Times New Roman" panose="02020603050405020304" pitchFamily="18" charset="0"/>
              </a:rPr>
              <a:t>tiết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và</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có</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một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hình</a:t>
            </a:r>
            <a:r>
              <a:rPr lang="en-US" sz="2400" i="1" dirty="0">
                <a:latin typeface="Times New Roman" panose="02020603050405020304" pitchFamily="18" charset="0"/>
                <a:cs typeface="Times New Roman" panose="02020603050405020304" pitchFamily="18" charset="0"/>
              </a:rPr>
              <a:t> dung </a:t>
            </a:r>
            <a:r>
              <a:rPr lang="en-US" sz="2400" i="1" dirty="0" err="1">
                <a:latin typeface="Times New Roman" panose="02020603050405020304" pitchFamily="18" charset="0"/>
                <a:cs typeface="Times New Roman" panose="02020603050405020304" pitchFamily="18" charset="0"/>
              </a:rPr>
              <a:t>cụ</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thể</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về</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các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vùng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trên</a:t>
            </a:r>
            <a:r>
              <a:rPr lang="en-US" sz="2400" i="1" dirty="0">
                <a:latin typeface="Times New Roman" panose="02020603050405020304" pitchFamily="18" charset="0"/>
                <a:cs typeface="Times New Roman" panose="02020603050405020304" pitchFamily="18" charset="0"/>
              </a:rPr>
              <a:t> TĐ </a:t>
            </a:r>
            <a:r>
              <a:rPr lang="en-US" sz="2400" i="1" dirty="0" err="1">
                <a:latin typeface="Times New Roman" panose="02020603050405020304" pitchFamily="18" charset="0"/>
                <a:cs typeface="Times New Roman" panose="02020603050405020304" pitchFamily="18" charset="0"/>
              </a:rPr>
              <a:t>này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thì</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bản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đồ</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là</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một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công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cụ</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không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thể</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thiếu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Vậy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bản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đồ</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là</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gì</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Làm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sao</a:t>
            </a:r>
            <a:r>
              <a:rPr lang="en-US" sz="2400" i="1" dirty="0">
                <a:latin typeface="Times New Roman" panose="02020603050405020304" pitchFamily="18" charset="0"/>
                <a:cs typeface="Times New Roman" panose="02020603050405020304" pitchFamily="18" charset="0"/>
              </a:rPr>
              <a:t> ta </a:t>
            </a:r>
            <a:r>
              <a:rPr lang="en-US" sz="2400" i="1" dirty="0" err="1">
                <a:latin typeface="Times New Roman" panose="02020603050405020304" pitchFamily="18" charset="0"/>
                <a:cs typeface="Times New Roman" panose="02020603050405020304" pitchFamily="18" charset="0"/>
              </a:rPr>
              <a:t>vó</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thể</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sử</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dụng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bản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đồ</a:t>
            </a:r>
            <a:r>
              <a:rPr lang="en-US" sz="2400" i="1" dirty="0">
                <a:latin typeface="Times New Roman" panose="02020603050405020304" pitchFamily="18" charset="0"/>
                <a:cs typeface="Times New Roman" panose="02020603050405020304" pitchFamily="18" charset="0"/>
              </a:rPr>
              <a:t>…..</a:t>
            </a:r>
            <a:r>
              <a:rPr lang="en-US" sz="2400" b="1" dirty="0">
                <a:latin typeface="Times New Roman" panose="02020603050405020304" pitchFamily="18" charset="0"/>
                <a:cs typeface="Times New Roman" panose="02020603050405020304" pitchFamily="18" charset="0"/>
              </a:rPr>
              <a:t> </a:t>
            </a: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98184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xEl>
                                              <p:pRg st="0" end="0"/>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1000"/>
                                        <p:tgtEl>
                                          <p:spTgt spid="10"/>
                                        </p:tgtEl>
                                      </p:cBhvr>
                                    </p:animEffect>
                                    <p:anim calcmode="lin" valueType="num">
                                      <p:cBhvr>
                                        <p:cTn id="17" dur="1000" fill="hold"/>
                                        <p:tgtEl>
                                          <p:spTgt spid="10"/>
                                        </p:tgtEl>
                                        <p:attrNameLst>
                                          <p:attrName>ppt_x</p:attrName>
                                        </p:attrNameLst>
                                      </p:cBhvr>
                                      <p:tavLst>
                                        <p:tav tm="0">
                                          <p:val>
                                            <p:strVal val="#ppt_x"/>
                                          </p:val>
                                        </p:tav>
                                        <p:tav tm="100000">
                                          <p:val>
                                            <p:strVal val="#ppt_x"/>
                                          </p:val>
                                        </p:tav>
                                      </p:tavLst>
                                    </p:anim>
                                    <p:anim calcmode="lin" valueType="num">
                                      <p:cBhvr>
                                        <p:cTn id="1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16520" y="726544"/>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a:t>
            </a:r>
            <a:endParaRPr lang="en-US" dirty="0"/>
          </a:p>
        </p:txBody>
      </p:sp>
      <p:pic>
        <p:nvPicPr>
          <p:cNvPr id="8" name="PA_图片 5">
            <a:extLst>
              <a:ext uri="{FF2B5EF4-FFF2-40B4-BE49-F238E27FC236}">
                <a16:creationId xmlns:a16="http://schemas.microsoft.com/office/drawing/2014/main" id="{0BDE6185-9F52-4850-8D85-FC9CE1A42605}"/>
              </a:ext>
            </a:extLst>
          </p:cNvPr>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tretch>
            <a:fillRect/>
          </a:stretch>
        </p:blipFill>
        <p:spPr>
          <a:xfrm rot="19239403" flipH="1">
            <a:off x="9881543" y="5226397"/>
            <a:ext cx="1863915" cy="1704407"/>
          </a:xfrm>
          <a:prstGeom prst="rect">
            <a:avLst/>
          </a:prstGeom>
        </p:spPr>
      </p:pic>
      <p:pic>
        <p:nvPicPr>
          <p:cNvPr id="9" name="PA_图片 7">
            <a:extLst>
              <a:ext uri="{FF2B5EF4-FFF2-40B4-BE49-F238E27FC236}">
                <a16:creationId xmlns:a16="http://schemas.microsoft.com/office/drawing/2014/main" id="{EAC6A015-BDF6-4D4D-A23E-6E68F30F2A39}"/>
              </a:ext>
            </a:extLst>
          </p:cNvPr>
          <p:cNvPicPr>
            <a:picLocks noChangeAspect="1"/>
          </p:cNvPicPr>
          <p:nvPr>
            <p:custDataLst>
              <p:tags r:id="rId2"/>
            </p:custDataLst>
          </p:nvPr>
        </p:nvPicPr>
        <p:blipFill>
          <a:blip r:embed="rId7" cstate="screen">
            <a:extLst>
              <a:ext uri="{28A0092B-C50C-407E-A947-70E740481C1C}">
                <a14:useLocalDpi xmlns:a14="http://schemas.microsoft.com/office/drawing/2010/main"/>
              </a:ext>
            </a:extLst>
          </a:blip>
          <a:stretch>
            <a:fillRect/>
          </a:stretch>
        </p:blipFill>
        <p:spPr>
          <a:xfrm>
            <a:off x="195030" y="5133703"/>
            <a:ext cx="2340487" cy="2219809"/>
          </a:xfrm>
          <a:prstGeom prst="rect">
            <a:avLst/>
          </a:prstGeom>
        </p:spPr>
      </p:pic>
      <p:grpSp>
        <p:nvGrpSpPr>
          <p:cNvPr id="5" name="Group 4"/>
          <p:cNvGrpSpPr/>
          <p:nvPr/>
        </p:nvGrpSpPr>
        <p:grpSpPr>
          <a:xfrm>
            <a:off x="809900" y="-17552"/>
            <a:ext cx="10633165" cy="984203"/>
            <a:chOff x="809900" y="-17552"/>
            <a:chExt cx="10633165" cy="984203"/>
          </a:xfrm>
        </p:grpSpPr>
        <p:pic>
          <p:nvPicPr>
            <p:cNvPr id="6" name="Picture 5"/>
            <p:cNvPicPr>
              <a:picLocks noChangeAspect="1"/>
            </p:cNvPicPr>
            <p:nvPr/>
          </p:nvPicPr>
          <p:blipFill>
            <a:blip r:embed="rId8"/>
            <a:stretch>
              <a:fillRect/>
            </a:stretch>
          </p:blipFill>
          <p:spPr>
            <a:xfrm>
              <a:off x="809900" y="-17552"/>
              <a:ext cx="10633165" cy="984203"/>
            </a:xfrm>
            <a:prstGeom prst="rect">
              <a:avLst/>
            </a:prstGeom>
          </p:spPr>
        </p:pic>
        <p:sp>
          <p:nvSpPr>
            <p:cNvPr id="3" name="TextBox 2"/>
            <p:cNvSpPr txBox="1"/>
            <p:nvPr/>
          </p:nvSpPr>
          <p:spPr>
            <a:xfrm>
              <a:off x="1489166" y="287381"/>
              <a:ext cx="9562011" cy="400110"/>
            </a:xfrm>
            <a:prstGeom prst="rect">
              <a:avLst/>
            </a:prstGeom>
            <a:noFill/>
          </p:spPr>
          <p:txBody>
            <a:bodyPr wrap="square" rtlCol="0">
              <a:spAutoFit/>
            </a:bodyPr>
            <a:lstStyle/>
            <a:p>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a:t>
              </a:r>
              <a:r>
                <a:rPr lang="vi-VN" sz="2000" dirty="0" smtClean="0">
                  <a:solidFill>
                    <a:srgbClr val="FF0000"/>
                  </a:solidFill>
                  <a:latin typeface="Times New Roman" panose="02020603050405020304" pitchFamily="18" charset="0"/>
                  <a:cs typeface="Times New Roman" panose="02020603050405020304" pitchFamily="18" charset="0"/>
                </a:rPr>
                <a:t>TUYẾN.PHƯƠNG </a:t>
              </a:r>
              <a:r>
                <a:rPr lang="vi-VN" sz="2000" dirty="0">
                  <a:solidFill>
                    <a:srgbClr val="FF0000"/>
                  </a:solidFill>
                  <a:latin typeface="Times New Roman" panose="02020603050405020304" pitchFamily="18" charset="0"/>
                  <a:cs typeface="Times New Roman" panose="02020603050405020304" pitchFamily="18" charset="0"/>
                </a:rPr>
                <a:t>HƯỚNG TRÊN BẢN ĐỒ</a:t>
              </a:r>
            </a:p>
          </p:txBody>
        </p:sp>
      </p:grpSp>
      <p:cxnSp>
        <p:nvCxnSpPr>
          <p:cNvPr id="10" name="Straight Connector 9"/>
          <p:cNvCxnSpPr/>
          <p:nvPr/>
        </p:nvCxnSpPr>
        <p:spPr>
          <a:xfrm flipH="1">
            <a:off x="6087291" y="927462"/>
            <a:ext cx="13066" cy="5493623"/>
          </a:xfrm>
          <a:prstGeom prst="line">
            <a:avLst/>
          </a:prstGeom>
        </p:spPr>
        <p:style>
          <a:lnRef idx="3">
            <a:schemeClr val="dk1"/>
          </a:lnRef>
          <a:fillRef idx="0">
            <a:schemeClr val="dk1"/>
          </a:fillRef>
          <a:effectRef idx="2">
            <a:schemeClr val="dk1"/>
          </a:effectRef>
          <a:fontRef idx="minor">
            <a:schemeClr val="tx1"/>
          </a:fontRef>
        </p:style>
      </p:cxnSp>
      <p:sp>
        <p:nvSpPr>
          <p:cNvPr id="14" name="TextBox 13"/>
          <p:cNvSpPr txBox="1"/>
          <p:nvPr/>
        </p:nvSpPr>
        <p:spPr>
          <a:xfrm>
            <a:off x="1031964" y="1071151"/>
            <a:ext cx="2686954" cy="461665"/>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1. </a:t>
            </a:r>
            <a:r>
              <a:rPr lang="en-US" sz="2400" dirty="0" err="1">
                <a:latin typeface="Times New Roman" panose="02020603050405020304" pitchFamily="18" charset="0"/>
                <a:cs typeface="Times New Roman" panose="02020603050405020304" pitchFamily="18" charset="0"/>
              </a:rPr>
              <a:t>Khái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a:t>
            </a:r>
            <a:endParaRPr lang="en-US" sz="2400" dirty="0">
              <a:latin typeface="Times New Roman" panose="02020603050405020304" pitchFamily="18" charset="0"/>
              <a:cs typeface="Times New Roman" panose="02020603050405020304" pitchFamily="18" charset="0"/>
            </a:endParaRPr>
          </a:p>
        </p:txBody>
      </p:sp>
      <p:grpSp>
        <p:nvGrpSpPr>
          <p:cNvPr id="17" name="Group 16"/>
          <p:cNvGrpSpPr/>
          <p:nvPr/>
        </p:nvGrpSpPr>
        <p:grpSpPr>
          <a:xfrm>
            <a:off x="6010930" y="913815"/>
            <a:ext cx="5432135" cy="3243161"/>
            <a:chOff x="5447217" y="901332"/>
            <a:chExt cx="5726580" cy="3243161"/>
          </a:xfrm>
        </p:grpSpPr>
        <p:pic>
          <p:nvPicPr>
            <p:cNvPr id="1026" name="Picture 2" descr="ban-do-the-gioi-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08423" y="1115106"/>
              <a:ext cx="2565374"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5447217" y="901332"/>
              <a:ext cx="3265714" cy="3135086"/>
            </a:xfrm>
            <a:prstGeom prst="rect">
              <a:avLst/>
            </a:prstGeom>
          </p:spPr>
        </p:pic>
        <p:sp>
          <p:nvSpPr>
            <p:cNvPr id="16" name="TextBox 15"/>
            <p:cNvSpPr txBox="1"/>
            <p:nvPr/>
          </p:nvSpPr>
          <p:spPr>
            <a:xfrm>
              <a:off x="7106194" y="3775161"/>
              <a:ext cx="3057247" cy="369332"/>
            </a:xfrm>
            <a:prstGeom prst="rect">
              <a:avLst/>
            </a:prstGeom>
            <a:noFill/>
          </p:spPr>
          <p:txBody>
            <a:bodyPr wrap="none" rtlCol="0">
              <a:spAutoFit/>
            </a:bodyPr>
            <a:lstStyle/>
            <a:p>
              <a:r>
                <a:rPr lang="vi-VN" dirty="0" smtClean="0">
                  <a:latin typeface="Times New Roman" panose="02020603050405020304" pitchFamily="18" charset="0"/>
                  <a:cs typeface="Times New Roman" panose="02020603050405020304" pitchFamily="18" charset="0"/>
                </a:rPr>
                <a:t>Quả địa cầu      Bản đồ thế giới</a:t>
              </a:r>
              <a:endParaRPr lang="en-US" dirty="0">
                <a:latin typeface="Times New Roman" panose="02020603050405020304" pitchFamily="18" charset="0"/>
                <a:cs typeface="Times New Roman" panose="02020603050405020304" pitchFamily="18" charset="0"/>
              </a:endParaRPr>
            </a:p>
          </p:txBody>
        </p:sp>
      </p:grpSp>
      <p:sp>
        <p:nvSpPr>
          <p:cNvPr id="18" name="TextBox 17"/>
          <p:cNvSpPr txBox="1"/>
          <p:nvPr/>
        </p:nvSpPr>
        <p:spPr>
          <a:xfrm>
            <a:off x="6191792" y="4155143"/>
            <a:ext cx="5179336" cy="646331"/>
          </a:xfrm>
          <a:prstGeom prst="rect">
            <a:avLst/>
          </a:prstGeom>
          <a:noFill/>
        </p:spPr>
        <p:txBody>
          <a:bodyPr wrap="square" rtlCol="0">
            <a:spAutoFit/>
          </a:bodyPr>
          <a:lstStyle/>
          <a:p>
            <a:r>
              <a:rPr lang="en-US" dirty="0" smtClean="0"/>
              <a:t>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hãy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Địa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cầu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đồ</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điểm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giống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nhau</a:t>
            </a:r>
            <a:r>
              <a:rPr lang="en-US" dirty="0">
                <a:latin typeface="Times New Roman" panose="02020603050405020304" pitchFamily="18" charset="0"/>
                <a:cs typeface="Times New Roman" panose="02020603050405020304" pitchFamily="18" charset="0"/>
              </a:rPr>
              <a:t>.</a:t>
            </a:r>
          </a:p>
        </p:txBody>
      </p:sp>
      <p:sp>
        <p:nvSpPr>
          <p:cNvPr id="19" name="TextBox 18"/>
          <p:cNvSpPr txBox="1"/>
          <p:nvPr/>
        </p:nvSpPr>
        <p:spPr>
          <a:xfrm>
            <a:off x="6197243" y="4796570"/>
            <a:ext cx="2627642" cy="369332"/>
          </a:xfrm>
          <a:prstGeom prst="rect">
            <a:avLst/>
          </a:prstGeom>
          <a:noFill/>
        </p:spPr>
        <p:txBody>
          <a:bodyPr wrap="none" rtlCol="0">
            <a:spAutoFit/>
          </a:bodyPr>
          <a:lstStyle/>
          <a:p>
            <a:r>
              <a:rPr lang="vi-VN" dirty="0" smtClean="0">
                <a:latin typeface="Times New Roman" panose="02020603050405020304" pitchFamily="18" charset="0"/>
                <a:cs typeface="Times New Roman" panose="02020603050405020304" pitchFamily="18" charset="0"/>
              </a:rPr>
              <a:t>C</a:t>
            </a:r>
            <a:r>
              <a:rPr lang="en-US" dirty="0" smtClean="0">
                <a:latin typeface="Times New Roman" panose="02020603050405020304" pitchFamily="18" charset="0"/>
                <a:cs typeface="Times New Roman" panose="02020603050405020304" pitchFamily="18" charset="0"/>
              </a:rPr>
              <a:t>ho </a:t>
            </a:r>
            <a:r>
              <a:rPr lang="en-US" dirty="0" err="1">
                <a:latin typeface="Times New Roman" panose="02020603050405020304" pitchFamily="18" charset="0"/>
                <a:cs typeface="Times New Roman" panose="02020603050405020304" pitchFamily="18" charset="0"/>
              </a:rPr>
              <a:t>biết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niệm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đồ</a:t>
            </a:r>
            <a:endParaRPr lang="en-US" dirty="0">
              <a:latin typeface="Times New Roman" panose="02020603050405020304" pitchFamily="18" charset="0"/>
              <a:cs typeface="Times New Roman" panose="02020603050405020304" pitchFamily="18" charset="0"/>
            </a:endParaRPr>
          </a:p>
        </p:txBody>
      </p:sp>
      <p:sp>
        <p:nvSpPr>
          <p:cNvPr id="20" name="TextBox 19"/>
          <p:cNvSpPr txBox="1"/>
          <p:nvPr/>
        </p:nvSpPr>
        <p:spPr>
          <a:xfrm>
            <a:off x="809898" y="1510798"/>
            <a:ext cx="5253442" cy="1200329"/>
          </a:xfrm>
          <a:prstGeom prst="rect">
            <a:avLst/>
          </a:prstGeom>
          <a:noFill/>
        </p:spPr>
        <p:txBody>
          <a:bodyPr wrap="square" rtlCol="0">
            <a:spAutoFit/>
          </a:bodyPr>
          <a:lstStyle/>
          <a:p>
            <a:pPr marL="285750" indent="-285750">
              <a:buFontTx/>
              <a:buChar char="-"/>
            </a:pPr>
            <a:r>
              <a:rPr lang="vi-VN" sz="2400" dirty="0" smtClean="0">
                <a:latin typeface="Times New Roman" panose="02020603050405020304" pitchFamily="18" charset="0"/>
                <a:cs typeface="Times New Roman" panose="02020603050405020304" pitchFamily="18" charset="0"/>
              </a:rPr>
              <a:t>Bản </a:t>
            </a:r>
            <a:r>
              <a:rPr lang="vi-VN" sz="2400" dirty="0">
                <a:latin typeface="Times New Roman" panose="02020603050405020304" pitchFamily="18" charset="0"/>
                <a:cs typeface="Times New Roman" panose="02020603050405020304" pitchFamily="18" charset="0"/>
              </a:rPr>
              <a:t>đồ là hình vẽ thu nhỏ một </a:t>
            </a:r>
            <a:r>
              <a:rPr lang="vi-VN" sz="2400" dirty="0" smtClean="0">
                <a:latin typeface="Times New Roman" panose="02020603050405020304" pitchFamily="18" charset="0"/>
                <a:cs typeface="Times New Roman" panose="02020603050405020304" pitchFamily="18" charset="0"/>
              </a:rPr>
              <a:t>phần </a:t>
            </a:r>
            <a:r>
              <a:rPr lang="vi-VN" sz="2400" dirty="0">
                <a:latin typeface="Times New Roman" panose="02020603050405020304" pitchFamily="18" charset="0"/>
                <a:cs typeface="Times New Roman" panose="02020603050405020304" pitchFamily="18" charset="0"/>
              </a:rPr>
              <a:t>hay toàn bộ bề mặt Trái Đất lên mặt </a:t>
            </a:r>
            <a:r>
              <a:rPr lang="vi-VN" sz="2400" dirty="0" smtClean="0">
                <a:latin typeface="Times New Roman" panose="02020603050405020304" pitchFamily="18" charset="0"/>
                <a:cs typeface="Times New Roman" panose="02020603050405020304" pitchFamily="18" charset="0"/>
              </a:rPr>
              <a:t>ph</a:t>
            </a:r>
            <a:r>
              <a:rPr lang="en-US" sz="2400" dirty="0" smtClean="0">
                <a:latin typeface="Times New Roman" panose="02020603050405020304" pitchFamily="18" charset="0"/>
                <a:cs typeface="Times New Roman" panose="02020603050405020304" pitchFamily="18" charset="0"/>
              </a:rPr>
              <a:t>ẳ</a:t>
            </a:r>
            <a:r>
              <a:rPr lang="vi-VN" sz="2400" dirty="0" smtClean="0">
                <a:latin typeface="Times New Roman" panose="02020603050405020304" pitchFamily="18" charset="0"/>
                <a:cs typeface="Times New Roman" panose="02020603050405020304" pitchFamily="18" charset="0"/>
              </a:rPr>
              <a:t>ng </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21" name="TextBox 20"/>
          <p:cNvSpPr txBox="1"/>
          <p:nvPr/>
        </p:nvSpPr>
        <p:spPr>
          <a:xfrm>
            <a:off x="6195981" y="5182334"/>
            <a:ext cx="4818029" cy="646331"/>
          </a:xfrm>
          <a:prstGeom prst="rect">
            <a:avLst/>
          </a:prstGeom>
          <a:noFill/>
        </p:spPr>
        <p:txBody>
          <a:bodyPr wrap="square" rtlCol="0">
            <a:spAutoFit/>
          </a:bodyPr>
          <a:lstStyle/>
          <a:p>
            <a:r>
              <a:rPr lang="vi-VN"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Hãy</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nêu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số</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trò</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đồ</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sống</a:t>
            </a:r>
            <a:r>
              <a:rPr lang="en-US" dirty="0">
                <a:latin typeface="Times New Roman" panose="02020603050405020304" pitchFamily="18" charset="0"/>
                <a:cs typeface="Times New Roman" panose="02020603050405020304" pitchFamily="18" charset="0"/>
              </a:rPr>
              <a:t> </a:t>
            </a:r>
          </a:p>
        </p:txBody>
      </p:sp>
      <p:sp>
        <p:nvSpPr>
          <p:cNvPr id="22" name="TextBox 21"/>
          <p:cNvSpPr txBox="1"/>
          <p:nvPr/>
        </p:nvSpPr>
        <p:spPr>
          <a:xfrm>
            <a:off x="914395" y="2756259"/>
            <a:ext cx="5096535" cy="830997"/>
          </a:xfrm>
          <a:prstGeom prst="rect">
            <a:avLst/>
          </a:prstGeom>
          <a:noFill/>
        </p:spPr>
        <p:txBody>
          <a:bodyPr wrap="square" rtlCol="0">
            <a:spAutoFit/>
          </a:bodyPr>
          <a:lstStyle/>
          <a:p>
            <a:r>
              <a:rPr lang="vi-VN"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B</a:t>
            </a:r>
            <a:r>
              <a:rPr lang="vi-VN" sz="2400" dirty="0" smtClean="0">
                <a:latin typeface="Times New Roman" panose="02020603050405020304" pitchFamily="18" charset="0"/>
                <a:cs typeface="Times New Roman" panose="02020603050405020304" pitchFamily="18" charset="0"/>
              </a:rPr>
              <a:t>ản đồ</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có</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vai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trò</a:t>
            </a:r>
            <a:r>
              <a:rPr lang="en-US" sz="2400" dirty="0" smtClean="0">
                <a:latin typeface="Times New Roman" panose="02020603050405020304" pitchFamily="18" charset="0"/>
                <a:cs typeface="Times New Roman" panose="02020603050405020304" pitchFamily="18" charset="0"/>
              </a:rPr>
              <a:t> </a:t>
            </a:r>
            <a:r>
              <a:rPr lang="vi-VN"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quan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trọng</a:t>
            </a:r>
            <a:r>
              <a:rPr lang="en-US" sz="2400" dirty="0" smtClean="0">
                <a:latin typeface="Times New Roman" panose="02020603050405020304" pitchFamily="18" charset="0"/>
                <a:cs typeface="Times New Roman" panose="02020603050405020304" pitchFamily="18" charset="0"/>
              </a:rPr>
              <a:t> </a:t>
            </a:r>
            <a:r>
              <a:rPr lang="vi-VN" sz="2400" dirty="0" smtClean="0">
                <a:latin typeface="Times New Roman" panose="02020603050405020304" pitchFamily="18" charset="0"/>
                <a:cs typeface="Times New Roman" panose="02020603050405020304" pitchFamily="18" charset="0"/>
              </a:rPr>
              <a:t>trong </a:t>
            </a:r>
            <a:r>
              <a:rPr lang="vi-VN" sz="2400" dirty="0">
                <a:latin typeface="Times New Roman" panose="02020603050405020304" pitchFamily="18" charset="0"/>
                <a:cs typeface="Times New Roman" panose="02020603050405020304" pitchFamily="18" charset="0"/>
              </a:rPr>
              <a:t>học tập và đời </a:t>
            </a:r>
            <a:r>
              <a:rPr lang="vi-VN" sz="2400" dirty="0" smtClean="0">
                <a:latin typeface="Times New Roman" panose="02020603050405020304" pitchFamily="18" charset="0"/>
                <a:cs typeface="Times New Roman" panose="02020603050405020304" pitchFamily="18" charset="0"/>
              </a:rPr>
              <a:t>sống</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98708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wipe(down)">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arn(inVertical)">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down)">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16520" y="726544"/>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a:t>
            </a:r>
            <a:endParaRPr lang="en-US" dirty="0"/>
          </a:p>
        </p:txBody>
      </p:sp>
      <p:pic>
        <p:nvPicPr>
          <p:cNvPr id="8" name="PA_图片 5">
            <a:extLst>
              <a:ext uri="{FF2B5EF4-FFF2-40B4-BE49-F238E27FC236}">
                <a16:creationId xmlns:a16="http://schemas.microsoft.com/office/drawing/2014/main" id="{0BDE6185-9F52-4850-8D85-FC9CE1A42605}"/>
              </a:ext>
            </a:extLst>
          </p:cNvPr>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tretch>
            <a:fillRect/>
          </a:stretch>
        </p:blipFill>
        <p:spPr>
          <a:xfrm rot="19239403" flipH="1">
            <a:off x="9881543" y="5226397"/>
            <a:ext cx="1863915" cy="1704407"/>
          </a:xfrm>
          <a:prstGeom prst="rect">
            <a:avLst/>
          </a:prstGeom>
        </p:spPr>
      </p:pic>
      <p:pic>
        <p:nvPicPr>
          <p:cNvPr id="9" name="PA_图片 7">
            <a:extLst>
              <a:ext uri="{FF2B5EF4-FFF2-40B4-BE49-F238E27FC236}">
                <a16:creationId xmlns:a16="http://schemas.microsoft.com/office/drawing/2014/main" id="{EAC6A015-BDF6-4D4D-A23E-6E68F30F2A39}"/>
              </a:ext>
            </a:extLst>
          </p:cNvPr>
          <p:cNvPicPr>
            <a:picLocks noChangeAspect="1"/>
          </p:cNvPicPr>
          <p:nvPr>
            <p:custDataLst>
              <p:tags r:id="rId2"/>
            </p:custDataLst>
          </p:nvPr>
        </p:nvPicPr>
        <p:blipFill>
          <a:blip r:embed="rId7" cstate="screen">
            <a:extLst>
              <a:ext uri="{28A0092B-C50C-407E-A947-70E740481C1C}">
                <a14:useLocalDpi xmlns:a14="http://schemas.microsoft.com/office/drawing/2010/main"/>
              </a:ext>
            </a:extLst>
          </a:blip>
          <a:stretch>
            <a:fillRect/>
          </a:stretch>
        </p:blipFill>
        <p:spPr>
          <a:xfrm>
            <a:off x="195030" y="5133703"/>
            <a:ext cx="2340487" cy="2219809"/>
          </a:xfrm>
          <a:prstGeom prst="rect">
            <a:avLst/>
          </a:prstGeom>
        </p:spPr>
      </p:pic>
      <p:grpSp>
        <p:nvGrpSpPr>
          <p:cNvPr id="5" name="Group 4"/>
          <p:cNvGrpSpPr/>
          <p:nvPr/>
        </p:nvGrpSpPr>
        <p:grpSpPr>
          <a:xfrm>
            <a:off x="809900" y="-17552"/>
            <a:ext cx="10633165" cy="984203"/>
            <a:chOff x="809900" y="-17552"/>
            <a:chExt cx="10633165" cy="984203"/>
          </a:xfrm>
        </p:grpSpPr>
        <p:pic>
          <p:nvPicPr>
            <p:cNvPr id="6" name="Picture 5"/>
            <p:cNvPicPr>
              <a:picLocks noChangeAspect="1"/>
            </p:cNvPicPr>
            <p:nvPr/>
          </p:nvPicPr>
          <p:blipFill>
            <a:blip r:embed="rId8"/>
            <a:stretch>
              <a:fillRect/>
            </a:stretch>
          </p:blipFill>
          <p:spPr>
            <a:xfrm>
              <a:off x="809900" y="-17552"/>
              <a:ext cx="10633165" cy="984203"/>
            </a:xfrm>
            <a:prstGeom prst="rect">
              <a:avLst/>
            </a:prstGeom>
          </p:spPr>
        </p:pic>
        <p:sp>
          <p:nvSpPr>
            <p:cNvPr id="3" name="TextBox 2"/>
            <p:cNvSpPr txBox="1"/>
            <p:nvPr/>
          </p:nvSpPr>
          <p:spPr>
            <a:xfrm>
              <a:off x="1489166" y="287381"/>
              <a:ext cx="9562011" cy="400110"/>
            </a:xfrm>
            <a:prstGeom prst="rect">
              <a:avLst/>
            </a:prstGeom>
            <a:noFill/>
          </p:spPr>
          <p:txBody>
            <a:bodyPr wrap="square" rtlCol="0">
              <a:spAutoFit/>
            </a:bodyPr>
            <a:lstStyle/>
            <a:p>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a:t>
              </a:r>
              <a:r>
                <a:rPr lang="vi-VN" sz="2000" dirty="0" smtClean="0">
                  <a:solidFill>
                    <a:srgbClr val="FF0000"/>
                  </a:solidFill>
                  <a:latin typeface="Times New Roman" panose="02020603050405020304" pitchFamily="18" charset="0"/>
                  <a:cs typeface="Times New Roman" panose="02020603050405020304" pitchFamily="18" charset="0"/>
                </a:rPr>
                <a:t>TUYẾN.PHƯƠNG </a:t>
              </a:r>
              <a:r>
                <a:rPr lang="vi-VN" sz="2000" dirty="0">
                  <a:solidFill>
                    <a:srgbClr val="FF0000"/>
                  </a:solidFill>
                  <a:latin typeface="Times New Roman" panose="02020603050405020304" pitchFamily="18" charset="0"/>
                  <a:cs typeface="Times New Roman" panose="02020603050405020304" pitchFamily="18" charset="0"/>
                </a:rPr>
                <a:t>HƯỚNG TRÊN BẢN ĐỒ</a:t>
              </a:r>
            </a:p>
          </p:txBody>
        </p:sp>
      </p:grpSp>
      <p:cxnSp>
        <p:nvCxnSpPr>
          <p:cNvPr id="10" name="Straight Connector 9"/>
          <p:cNvCxnSpPr/>
          <p:nvPr/>
        </p:nvCxnSpPr>
        <p:spPr>
          <a:xfrm flipH="1">
            <a:off x="6087291" y="927462"/>
            <a:ext cx="13066" cy="5493623"/>
          </a:xfrm>
          <a:prstGeom prst="line">
            <a:avLst/>
          </a:prstGeom>
        </p:spPr>
        <p:style>
          <a:lnRef idx="3">
            <a:schemeClr val="dk1"/>
          </a:lnRef>
          <a:fillRef idx="0">
            <a:schemeClr val="dk1"/>
          </a:fillRef>
          <a:effectRef idx="2">
            <a:schemeClr val="dk1"/>
          </a:effectRef>
          <a:fontRef idx="minor">
            <a:schemeClr val="tx1"/>
          </a:fontRef>
        </p:style>
      </p:cxnSp>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1929" y="1515286"/>
            <a:ext cx="3184152" cy="2033451"/>
          </a:xfrm>
          <a:prstGeom prst="rect">
            <a:avLst/>
          </a:prstGeom>
        </p:spPr>
      </p:pic>
      <p:pic>
        <p:nvPicPr>
          <p:cNvPr id="13" name="Picture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22951" y="3618599"/>
            <a:ext cx="3283130" cy="3239399"/>
          </a:xfrm>
          <a:prstGeom prst="rect">
            <a:avLst/>
          </a:prstGeom>
        </p:spPr>
      </p:pic>
      <p:pic>
        <p:nvPicPr>
          <p:cNvPr id="14" name="Picture 1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138812" y="1488001"/>
            <a:ext cx="4429833" cy="5338030"/>
          </a:xfrm>
          <a:prstGeom prst="rect">
            <a:avLst/>
          </a:prstGeom>
        </p:spPr>
      </p:pic>
      <p:pic>
        <p:nvPicPr>
          <p:cNvPr id="15" name="Picture 1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568645" y="1515286"/>
            <a:ext cx="2812593" cy="2495011"/>
          </a:xfrm>
          <a:prstGeom prst="rect">
            <a:avLst/>
          </a:prstGeom>
        </p:spPr>
      </p:pic>
      <p:sp>
        <p:nvSpPr>
          <p:cNvPr id="16" name="TextBox 15"/>
          <p:cNvSpPr txBox="1"/>
          <p:nvPr/>
        </p:nvSpPr>
        <p:spPr>
          <a:xfrm>
            <a:off x="4859381" y="979713"/>
            <a:ext cx="3274679" cy="584775"/>
          </a:xfrm>
          <a:prstGeom prst="rect">
            <a:avLst/>
          </a:prstGeom>
          <a:noFill/>
        </p:spPr>
        <p:txBody>
          <a:bodyPr wrap="none" rtlCol="0">
            <a:spAutoFit/>
          </a:bodyPr>
          <a:lstStyle/>
          <a:p>
            <a:r>
              <a:rPr lang="vi-VN" sz="3200" dirty="0" smtClean="0">
                <a:latin typeface="Times New Roman" panose="02020603050405020304" pitchFamily="18" charset="0"/>
                <a:cs typeface="Times New Roman" panose="02020603050405020304" pitchFamily="18" charset="0"/>
              </a:rPr>
              <a:t>Vai trò của bản đồ </a:t>
            </a:r>
            <a:endParaRPr lang="en-US" sz="3200" dirty="0">
              <a:latin typeface="Times New Roman" panose="02020603050405020304" pitchFamily="18" charset="0"/>
              <a:cs typeface="Times New Roman" panose="02020603050405020304" pitchFamily="18" charset="0"/>
            </a:endParaRPr>
          </a:p>
        </p:txBody>
      </p:sp>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637267" y="4087902"/>
            <a:ext cx="2691037" cy="2738130"/>
          </a:xfrm>
          <a:prstGeom prst="rect">
            <a:avLst/>
          </a:prstGeom>
        </p:spPr>
      </p:pic>
      <p:pic>
        <p:nvPicPr>
          <p:cNvPr id="18" name="Picture 1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21929" y="1538846"/>
            <a:ext cx="10404708" cy="5287185"/>
          </a:xfrm>
          <a:prstGeom prst="rect">
            <a:avLst/>
          </a:prstGeom>
        </p:spPr>
      </p:pic>
    </p:spTree>
    <p:extLst>
      <p:ext uri="{BB962C8B-B14F-4D97-AF65-F5344CB8AC3E}">
        <p14:creationId xmlns:p14="http://schemas.microsoft.com/office/powerpoint/2010/main" val="26816643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45" presetClass="entr" presetSubtype="0"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2000"/>
                                        <p:tgtEl>
                                          <p:spTgt spid="15"/>
                                        </p:tgtEl>
                                      </p:cBhvr>
                                    </p:animEffect>
                                    <p:anim calcmode="lin" valueType="num">
                                      <p:cBhvr>
                                        <p:cTn id="25" dur="2000" fill="hold"/>
                                        <p:tgtEl>
                                          <p:spTgt spid="15"/>
                                        </p:tgtEl>
                                        <p:attrNameLst>
                                          <p:attrName>ppt_w</p:attrName>
                                        </p:attrNameLst>
                                      </p:cBhvr>
                                      <p:tavLst>
                                        <p:tav tm="0" fmla="#ppt_w*sin(2.5*pi*$)">
                                          <p:val>
                                            <p:fltVal val="0"/>
                                          </p:val>
                                        </p:tav>
                                        <p:tav tm="100000">
                                          <p:val>
                                            <p:fltVal val="1"/>
                                          </p:val>
                                        </p:tav>
                                      </p:tavLst>
                                    </p:anim>
                                    <p:anim calcmode="lin" valueType="num">
                                      <p:cBhvr>
                                        <p:cTn id="26" dur="20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randombar(horizontal)">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down)">
                                      <p:cBhvr>
                                        <p:cTn id="3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816520" y="726544"/>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a:t>
            </a:r>
            <a:endParaRPr lang="en-US" dirty="0"/>
          </a:p>
        </p:txBody>
      </p:sp>
      <p:pic>
        <p:nvPicPr>
          <p:cNvPr id="8" name="PA_图片 5">
            <a:extLst>
              <a:ext uri="{FF2B5EF4-FFF2-40B4-BE49-F238E27FC236}">
                <a16:creationId xmlns:a16="http://schemas.microsoft.com/office/drawing/2014/main" id="{0BDE6185-9F52-4850-8D85-FC9CE1A42605}"/>
              </a:ext>
            </a:extLst>
          </p:cNvPr>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tretch>
            <a:fillRect/>
          </a:stretch>
        </p:blipFill>
        <p:spPr>
          <a:xfrm rot="19239403" flipH="1">
            <a:off x="9881543" y="5226397"/>
            <a:ext cx="1863915" cy="1704407"/>
          </a:xfrm>
          <a:prstGeom prst="rect">
            <a:avLst/>
          </a:prstGeom>
        </p:spPr>
      </p:pic>
      <p:pic>
        <p:nvPicPr>
          <p:cNvPr id="9" name="PA_图片 7">
            <a:extLst>
              <a:ext uri="{FF2B5EF4-FFF2-40B4-BE49-F238E27FC236}">
                <a16:creationId xmlns:a16="http://schemas.microsoft.com/office/drawing/2014/main" id="{EAC6A015-BDF6-4D4D-A23E-6E68F30F2A39}"/>
              </a:ext>
            </a:extLst>
          </p:cNvPr>
          <p:cNvPicPr>
            <a:picLocks noChangeAspect="1"/>
          </p:cNvPicPr>
          <p:nvPr>
            <p:custDataLst>
              <p:tags r:id="rId2"/>
            </p:custDataLst>
          </p:nvPr>
        </p:nvPicPr>
        <p:blipFill>
          <a:blip r:embed="rId7" cstate="screen">
            <a:extLst>
              <a:ext uri="{28A0092B-C50C-407E-A947-70E740481C1C}">
                <a14:useLocalDpi xmlns:a14="http://schemas.microsoft.com/office/drawing/2010/main"/>
              </a:ext>
            </a:extLst>
          </a:blip>
          <a:stretch>
            <a:fillRect/>
          </a:stretch>
        </p:blipFill>
        <p:spPr>
          <a:xfrm>
            <a:off x="195030" y="5133703"/>
            <a:ext cx="2340487" cy="2219809"/>
          </a:xfrm>
          <a:prstGeom prst="rect">
            <a:avLst/>
          </a:prstGeom>
        </p:spPr>
      </p:pic>
      <p:grpSp>
        <p:nvGrpSpPr>
          <p:cNvPr id="5" name="Group 4"/>
          <p:cNvGrpSpPr/>
          <p:nvPr/>
        </p:nvGrpSpPr>
        <p:grpSpPr>
          <a:xfrm>
            <a:off x="809900" y="-17552"/>
            <a:ext cx="10633165" cy="984203"/>
            <a:chOff x="809900" y="-17552"/>
            <a:chExt cx="10633165" cy="984203"/>
          </a:xfrm>
        </p:grpSpPr>
        <p:pic>
          <p:nvPicPr>
            <p:cNvPr id="6" name="Picture 5"/>
            <p:cNvPicPr>
              <a:picLocks noChangeAspect="1"/>
            </p:cNvPicPr>
            <p:nvPr/>
          </p:nvPicPr>
          <p:blipFill>
            <a:blip r:embed="rId8"/>
            <a:stretch>
              <a:fillRect/>
            </a:stretch>
          </p:blipFill>
          <p:spPr>
            <a:xfrm>
              <a:off x="809900" y="-17552"/>
              <a:ext cx="10633165" cy="984203"/>
            </a:xfrm>
            <a:prstGeom prst="rect">
              <a:avLst/>
            </a:prstGeom>
          </p:spPr>
        </p:pic>
        <p:sp>
          <p:nvSpPr>
            <p:cNvPr id="3" name="TextBox 2"/>
            <p:cNvSpPr txBox="1"/>
            <p:nvPr/>
          </p:nvSpPr>
          <p:spPr>
            <a:xfrm>
              <a:off x="1489166" y="287381"/>
              <a:ext cx="9562011" cy="400110"/>
            </a:xfrm>
            <a:prstGeom prst="rect">
              <a:avLst/>
            </a:prstGeom>
            <a:noFill/>
          </p:spPr>
          <p:txBody>
            <a:bodyPr wrap="square" rtlCol="0">
              <a:spAutoFit/>
            </a:bodyPr>
            <a:lstStyle/>
            <a:p>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a:t>
              </a:r>
              <a:r>
                <a:rPr lang="vi-VN" sz="2000" dirty="0" smtClean="0">
                  <a:solidFill>
                    <a:srgbClr val="FF0000"/>
                  </a:solidFill>
                  <a:latin typeface="Times New Roman" panose="02020603050405020304" pitchFamily="18" charset="0"/>
                  <a:cs typeface="Times New Roman" panose="02020603050405020304" pitchFamily="18" charset="0"/>
                </a:rPr>
                <a:t>TUYẾN.PHƯƠNG </a:t>
              </a:r>
              <a:r>
                <a:rPr lang="vi-VN" sz="2000" dirty="0">
                  <a:solidFill>
                    <a:srgbClr val="FF0000"/>
                  </a:solidFill>
                  <a:latin typeface="Times New Roman" panose="02020603050405020304" pitchFamily="18" charset="0"/>
                  <a:cs typeface="Times New Roman" panose="02020603050405020304" pitchFamily="18" charset="0"/>
                </a:rPr>
                <a:t>HƯỚNG TRÊN BẢN ĐỒ</a:t>
              </a:r>
            </a:p>
          </p:txBody>
        </p:sp>
      </p:grpSp>
      <p:cxnSp>
        <p:nvCxnSpPr>
          <p:cNvPr id="10" name="Straight Connector 9"/>
          <p:cNvCxnSpPr/>
          <p:nvPr/>
        </p:nvCxnSpPr>
        <p:spPr>
          <a:xfrm flipH="1">
            <a:off x="6087291" y="927462"/>
            <a:ext cx="13066" cy="5493623"/>
          </a:xfrm>
          <a:prstGeom prst="line">
            <a:avLst/>
          </a:prstGeom>
        </p:spPr>
        <p:style>
          <a:lnRef idx="3">
            <a:schemeClr val="dk1"/>
          </a:lnRef>
          <a:fillRef idx="0">
            <a:schemeClr val="dk1"/>
          </a:fillRef>
          <a:effectRef idx="2">
            <a:schemeClr val="dk1"/>
          </a:effectRef>
          <a:fontRef idx="minor">
            <a:schemeClr val="tx1"/>
          </a:fontRef>
        </p:style>
      </p:cxnSp>
      <p:sp>
        <p:nvSpPr>
          <p:cNvPr id="11" name="TextBox 10"/>
          <p:cNvSpPr txBox="1"/>
          <p:nvPr/>
        </p:nvSpPr>
        <p:spPr>
          <a:xfrm>
            <a:off x="849089" y="1030167"/>
            <a:ext cx="2686954" cy="461665"/>
          </a:xfrm>
          <a:prstGeom prst="rect">
            <a:avLst/>
          </a:prstGeom>
          <a:noFill/>
        </p:spPr>
        <p:txBody>
          <a:bodyPr wrap="none" rtlCol="0">
            <a:spAutoFit/>
          </a:bodyPr>
          <a:lstStyle/>
          <a:p>
            <a:r>
              <a:rPr lang="vi-VN" sz="2400" dirty="0" smtClean="0">
                <a:latin typeface="Times New Roman" panose="02020603050405020304" pitchFamily="18" charset="0"/>
                <a:cs typeface="Times New Roman" panose="02020603050405020304" pitchFamily="18" charset="0"/>
              </a:rPr>
              <a:t>1. Khái niệm bản đồ</a:t>
            </a:r>
            <a:endParaRPr lang="en-US" sz="24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829693" y="1371597"/>
            <a:ext cx="5195653" cy="830997"/>
          </a:xfrm>
          <a:prstGeom prst="rect">
            <a:avLst/>
          </a:prstGeom>
          <a:noFill/>
        </p:spPr>
        <p:txBody>
          <a:bodyPr wrap="none" rtlCol="0">
            <a:spAutoFit/>
          </a:bodyPr>
          <a:lstStyle/>
          <a:p>
            <a:r>
              <a:rPr lang="vi-VN" sz="2400" dirty="0" smtClean="0">
                <a:latin typeface="Times New Roman" panose="02020603050405020304" pitchFamily="18" charset="0"/>
                <a:cs typeface="Times New Roman" panose="02020603050405020304" pitchFamily="18" charset="0"/>
              </a:rPr>
              <a:t>2. Một </a:t>
            </a:r>
            <a:r>
              <a:rPr lang="vi-VN" sz="2400" dirty="0">
                <a:latin typeface="Times New Roman" panose="02020603050405020304" pitchFamily="18" charset="0"/>
                <a:cs typeface="Times New Roman" panose="02020603050405020304" pitchFamily="18" charset="0"/>
              </a:rPr>
              <a:t>số lưới kinh, vĩ tuyến của bản đồ </a:t>
            </a:r>
            <a:endParaRPr lang="vi-VN" sz="2400" dirty="0" smtClean="0">
              <a:latin typeface="Times New Roman" panose="02020603050405020304" pitchFamily="18" charset="0"/>
              <a:cs typeface="Times New Roman" panose="02020603050405020304" pitchFamily="18" charset="0"/>
            </a:endParaRPr>
          </a:p>
          <a:p>
            <a:r>
              <a:rPr lang="vi-VN" sz="2400" dirty="0" smtClean="0">
                <a:latin typeface="Times New Roman" panose="02020603050405020304" pitchFamily="18" charset="0"/>
                <a:cs typeface="Times New Roman" panose="02020603050405020304" pitchFamily="18" charset="0"/>
              </a:rPr>
              <a:t>thế </a:t>
            </a:r>
            <a:r>
              <a:rPr lang="vi-VN" sz="2400" dirty="0">
                <a:latin typeface="Times New Roman" panose="02020603050405020304" pitchFamily="18" charset="0"/>
                <a:cs typeface="Times New Roman" panose="02020603050405020304" pitchFamily="18" charset="0"/>
              </a:rPr>
              <a:t>giới</a:t>
            </a:r>
            <a:endParaRPr lang="en-US" sz="2400" dirty="0">
              <a:latin typeface="Times New Roman" panose="02020603050405020304" pitchFamily="18" charset="0"/>
              <a:cs typeface="Times New Roman" panose="02020603050405020304" pitchFamily="18" charset="0"/>
            </a:endParaRPr>
          </a:p>
        </p:txBody>
      </p:sp>
      <p:pic>
        <p:nvPicPr>
          <p:cNvPr id="19" name="Picture 18"/>
          <p:cNvPicPr>
            <a:picLocks noChangeAspect="1"/>
          </p:cNvPicPr>
          <p:nvPr/>
        </p:nvPicPr>
        <p:blipFill>
          <a:blip r:embed="rId9"/>
          <a:stretch>
            <a:fillRect/>
          </a:stretch>
        </p:blipFill>
        <p:spPr>
          <a:xfrm>
            <a:off x="6162301" y="1005704"/>
            <a:ext cx="5076977" cy="2531571"/>
          </a:xfrm>
          <a:prstGeom prst="rect">
            <a:avLst/>
          </a:prstGeom>
        </p:spPr>
      </p:pic>
      <p:sp>
        <p:nvSpPr>
          <p:cNvPr id="20" name="TextBox 19"/>
          <p:cNvSpPr txBox="1"/>
          <p:nvPr/>
        </p:nvSpPr>
        <p:spPr>
          <a:xfrm>
            <a:off x="6131853" y="3523125"/>
            <a:ext cx="5188108" cy="646331"/>
          </a:xfrm>
          <a:prstGeom prst="rect">
            <a:avLst/>
          </a:prstGeom>
          <a:noFill/>
        </p:spPr>
        <p:txBody>
          <a:bodyPr wrap="square" rtlCol="0">
            <a:spAutoFit/>
          </a:bodyPr>
          <a:lstStyle/>
          <a:p>
            <a:r>
              <a:rPr lang="vi-VN" dirty="0" smtClean="0">
                <a:latin typeface="Times New Roman" panose="02020603050405020304" pitchFamily="18" charset="0"/>
                <a:cs typeface="Times New Roman" panose="02020603050405020304" pitchFamily="18" charset="0"/>
              </a:rPr>
              <a:t>? Em </a:t>
            </a:r>
            <a:r>
              <a:rPr lang="vi-VN" dirty="0">
                <a:latin typeface="Times New Roman" panose="02020603050405020304" pitchFamily="18" charset="0"/>
                <a:cs typeface="Times New Roman" panose="02020603050405020304" pitchFamily="18" charset="0"/>
              </a:rPr>
              <a:t>hãy mô tả hình dạng lưới kinh, vĩ tuyến ở mỗi bản đồ</a:t>
            </a:r>
            <a:endParaRPr lang="en-US" dirty="0">
              <a:latin typeface="Times New Roman" panose="02020603050405020304" pitchFamily="18" charset="0"/>
              <a:cs typeface="Times New Roman" panose="02020603050405020304" pitchFamily="18" charset="0"/>
            </a:endParaRPr>
          </a:p>
        </p:txBody>
      </p:sp>
      <p:sp>
        <p:nvSpPr>
          <p:cNvPr id="21" name="TextBox 20"/>
          <p:cNvSpPr txBox="1"/>
          <p:nvPr/>
        </p:nvSpPr>
        <p:spPr>
          <a:xfrm>
            <a:off x="833723" y="2218765"/>
            <a:ext cx="5143528" cy="923330"/>
          </a:xfrm>
          <a:prstGeom prst="rect">
            <a:avLst/>
          </a:prstGeom>
          <a:noFill/>
        </p:spPr>
        <p:txBody>
          <a:bodyPr wrap="square" rtlCol="0">
            <a:spAutoFit/>
          </a:bodyPr>
          <a:lstStyle/>
          <a:p>
            <a:r>
              <a:rPr lang="vi-VN" dirty="0">
                <a:latin typeface="Times New Roman" panose="02020603050405020304" pitchFamily="18" charset="0"/>
                <a:cs typeface="Times New Roman" panose="02020603050405020304" pitchFamily="18" charset="0"/>
              </a:rPr>
              <a:t>- Bản đồ thế giới theo lưới chiếu hình nón: Kinh tuyến là những đoạn </a:t>
            </a:r>
            <a:r>
              <a:rPr lang="vi-VN" dirty="0" smtClean="0">
                <a:latin typeface="Times New Roman" panose="02020603050405020304" pitchFamily="18" charset="0"/>
                <a:cs typeface="Times New Roman" panose="02020603050405020304" pitchFamily="18" charset="0"/>
              </a:rPr>
              <a:t>thẳng đồng </a:t>
            </a:r>
            <a:r>
              <a:rPr lang="vi-VN" dirty="0">
                <a:latin typeface="Times New Roman" panose="02020603050405020304" pitchFamily="18" charset="0"/>
                <a:cs typeface="Times New Roman" panose="02020603050405020304" pitchFamily="18" charset="0"/>
              </a:rPr>
              <a:t>quy ở cực, vĩ tuyến là những cung tròn đồng tâm ở cực </a:t>
            </a:r>
          </a:p>
        </p:txBody>
      </p:sp>
      <p:pic>
        <p:nvPicPr>
          <p:cNvPr id="22" name="Picture 21"/>
          <p:cNvPicPr>
            <a:picLocks noChangeAspect="1"/>
          </p:cNvPicPr>
          <p:nvPr/>
        </p:nvPicPr>
        <p:blipFill>
          <a:blip r:embed="rId10"/>
          <a:stretch>
            <a:fillRect/>
          </a:stretch>
        </p:blipFill>
        <p:spPr>
          <a:xfrm>
            <a:off x="6162300" y="4168457"/>
            <a:ext cx="5076978" cy="2181624"/>
          </a:xfrm>
          <a:prstGeom prst="rect">
            <a:avLst/>
          </a:prstGeom>
        </p:spPr>
      </p:pic>
      <p:sp>
        <p:nvSpPr>
          <p:cNvPr id="23" name="TextBox 22"/>
          <p:cNvSpPr txBox="1"/>
          <p:nvPr/>
        </p:nvSpPr>
        <p:spPr>
          <a:xfrm>
            <a:off x="849851" y="3170425"/>
            <a:ext cx="5057763" cy="923330"/>
          </a:xfrm>
          <a:prstGeom prst="rect">
            <a:avLst/>
          </a:prstGeom>
          <a:noFill/>
        </p:spPr>
        <p:txBody>
          <a:bodyPr wrap="square" rtlCol="0">
            <a:spAutoFit/>
          </a:bodyPr>
          <a:lstStyle/>
          <a:p>
            <a:r>
              <a:rPr lang="vi-VN" dirty="0" smtClean="0">
                <a:latin typeface="Times New Roman" panose="02020603050405020304" pitchFamily="18" charset="0"/>
                <a:cs typeface="Times New Roman" panose="02020603050405020304" pitchFamily="18" charset="0"/>
              </a:rPr>
              <a:t>- Bản </a:t>
            </a:r>
            <a:r>
              <a:rPr lang="vi-VN" dirty="0">
                <a:latin typeface="Times New Roman" panose="02020603050405020304" pitchFamily="18" charset="0"/>
                <a:cs typeface="Times New Roman" panose="02020603050405020304" pitchFamily="18" charset="0"/>
              </a:rPr>
              <a:t>đồ thế giới theo lưới chiếu hình trụ đứng đồng góc </a:t>
            </a:r>
            <a:r>
              <a:rPr lang="vi-VN" dirty="0" smtClean="0">
                <a:latin typeface="Times New Roman" panose="02020603050405020304" pitchFamily="18" charset="0"/>
                <a:cs typeface="Times New Roman" panose="02020603050405020304" pitchFamily="18" charset="0"/>
              </a:rPr>
              <a:t>–Mercator</a:t>
            </a:r>
            <a:r>
              <a:rPr lang="vi-VN" dirty="0">
                <a:latin typeface="Times New Roman" panose="02020603050405020304" pitchFamily="18" charset="0"/>
                <a:cs typeface="Times New Roman" panose="02020603050405020304" pitchFamily="18" charset="0"/>
              </a:rPr>
              <a:t>: Hệ thống kinh, vĩ tuyến đều là </a:t>
            </a:r>
            <a:r>
              <a:rPr lang="vi-VN" dirty="0" smtClean="0">
                <a:latin typeface="Times New Roman" panose="02020603050405020304" pitchFamily="18" charset="0"/>
                <a:cs typeface="Times New Roman" panose="02020603050405020304" pitchFamily="18" charset="0"/>
              </a:rPr>
              <a:t>những </a:t>
            </a:r>
            <a:r>
              <a:rPr lang="vi-VN" dirty="0">
                <a:latin typeface="Times New Roman" panose="02020603050405020304" pitchFamily="18" charset="0"/>
                <a:cs typeface="Times New Roman" panose="02020603050405020304" pitchFamily="18" charset="0"/>
              </a:rPr>
              <a:t>đường thẳng song song và vuông góc với nhau</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27955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0">
                                            <p:txEl>
                                              <p:pRg st="0" end="0"/>
                                            </p:txEl>
                                          </p:spTgt>
                                        </p:tgtEl>
                                        <p:attrNameLst>
                                          <p:attrName>style.visibility</p:attrName>
                                        </p:attrNameLst>
                                      </p:cBhvr>
                                      <p:to>
                                        <p:strVal val="visible"/>
                                      </p:to>
                                    </p:set>
                                    <p:animEffect transition="in" filter="randombar(horizontal)">
                                      <p:cBhvr>
                                        <p:cTn id="22" dur="500"/>
                                        <p:tgtEl>
                                          <p:spTgt spid="2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1">
                                            <p:txEl>
                                              <p:pRg st="0" end="0"/>
                                            </p:txEl>
                                          </p:spTgt>
                                        </p:tgtEl>
                                        <p:attrNameLst>
                                          <p:attrName>style.visibility</p:attrName>
                                        </p:attrNameLst>
                                      </p:cBhvr>
                                      <p:to>
                                        <p:strVal val="visible"/>
                                      </p:to>
                                    </p:set>
                                    <p:animEffect transition="in" filter="wipe(down)">
                                      <p:cBhvr>
                                        <p:cTn id="27" dur="500"/>
                                        <p:tgtEl>
                                          <p:spTgt spid="2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3">
                                            <p:txEl>
                                              <p:pRg st="0" end="0"/>
                                            </p:txEl>
                                          </p:spTgt>
                                        </p:tgtEl>
                                        <p:attrNameLst>
                                          <p:attrName>style.visibility</p:attrName>
                                        </p:attrNameLst>
                                      </p:cBhvr>
                                      <p:to>
                                        <p:strVal val="visible"/>
                                      </p:to>
                                    </p:set>
                                    <p:animEffect transition="in" filter="barn(inVertical)">
                                      <p:cBhvr>
                                        <p:cTn id="32"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0" y="228609"/>
            <a:ext cx="12191980" cy="6857990"/>
          </a:xfrm>
          <a:prstGeom prst="rect">
            <a:avLst/>
          </a:prstGeom>
        </p:spPr>
      </p:pic>
      <p:sp>
        <p:nvSpPr>
          <p:cNvPr id="2" name="Rounded Rectangle 1"/>
          <p:cNvSpPr/>
          <p:nvPr/>
        </p:nvSpPr>
        <p:spPr>
          <a:xfrm>
            <a:off x="749918" y="726408"/>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a:t>
            </a:r>
            <a:endParaRPr lang="en-US" dirty="0"/>
          </a:p>
        </p:txBody>
      </p:sp>
      <p:pic>
        <p:nvPicPr>
          <p:cNvPr id="8" name="PA_图片 5">
            <a:extLst>
              <a:ext uri="{FF2B5EF4-FFF2-40B4-BE49-F238E27FC236}">
                <a16:creationId xmlns:a16="http://schemas.microsoft.com/office/drawing/2014/main" id="{0BDE6185-9F52-4850-8D85-FC9CE1A42605}"/>
              </a:ext>
            </a:extLst>
          </p:cNvPr>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tretch>
            <a:fillRect/>
          </a:stretch>
        </p:blipFill>
        <p:spPr>
          <a:xfrm rot="19239403" flipH="1">
            <a:off x="9881543" y="5226397"/>
            <a:ext cx="1863915" cy="1704407"/>
          </a:xfrm>
          <a:prstGeom prst="rect">
            <a:avLst/>
          </a:prstGeom>
        </p:spPr>
      </p:pic>
      <p:pic>
        <p:nvPicPr>
          <p:cNvPr id="9" name="PA_图片 7">
            <a:extLst>
              <a:ext uri="{FF2B5EF4-FFF2-40B4-BE49-F238E27FC236}">
                <a16:creationId xmlns:a16="http://schemas.microsoft.com/office/drawing/2014/main" id="{EAC6A015-BDF6-4D4D-A23E-6E68F30F2A39}"/>
              </a:ext>
            </a:extLst>
          </p:cNvPr>
          <p:cNvPicPr>
            <a:picLocks noChangeAspect="1"/>
          </p:cNvPicPr>
          <p:nvPr>
            <p:custDataLst>
              <p:tags r:id="rId2"/>
            </p:custDataLst>
          </p:nvPr>
        </p:nvPicPr>
        <p:blipFill>
          <a:blip r:embed="rId7" cstate="screen">
            <a:extLst>
              <a:ext uri="{28A0092B-C50C-407E-A947-70E740481C1C}">
                <a14:useLocalDpi xmlns:a14="http://schemas.microsoft.com/office/drawing/2010/main"/>
              </a:ext>
            </a:extLst>
          </a:blip>
          <a:stretch>
            <a:fillRect/>
          </a:stretch>
        </p:blipFill>
        <p:spPr>
          <a:xfrm>
            <a:off x="195030" y="5133703"/>
            <a:ext cx="2340487" cy="2219809"/>
          </a:xfrm>
          <a:prstGeom prst="rect">
            <a:avLst/>
          </a:prstGeom>
        </p:spPr>
      </p:pic>
      <p:grpSp>
        <p:nvGrpSpPr>
          <p:cNvPr id="5" name="Group 4"/>
          <p:cNvGrpSpPr/>
          <p:nvPr/>
        </p:nvGrpSpPr>
        <p:grpSpPr>
          <a:xfrm>
            <a:off x="809900" y="-17552"/>
            <a:ext cx="10633165" cy="984203"/>
            <a:chOff x="809900" y="-17552"/>
            <a:chExt cx="10633165" cy="984203"/>
          </a:xfrm>
        </p:grpSpPr>
        <p:pic>
          <p:nvPicPr>
            <p:cNvPr id="6" name="Picture 5"/>
            <p:cNvPicPr>
              <a:picLocks noChangeAspect="1"/>
            </p:cNvPicPr>
            <p:nvPr/>
          </p:nvPicPr>
          <p:blipFill>
            <a:blip r:embed="rId8"/>
            <a:stretch>
              <a:fillRect/>
            </a:stretch>
          </p:blipFill>
          <p:spPr>
            <a:xfrm>
              <a:off x="809900" y="-17552"/>
              <a:ext cx="10633165" cy="984203"/>
            </a:xfrm>
            <a:prstGeom prst="rect">
              <a:avLst/>
            </a:prstGeom>
          </p:spPr>
        </p:pic>
        <p:sp>
          <p:nvSpPr>
            <p:cNvPr id="3" name="TextBox 2"/>
            <p:cNvSpPr txBox="1"/>
            <p:nvPr/>
          </p:nvSpPr>
          <p:spPr>
            <a:xfrm>
              <a:off x="1489166" y="287381"/>
              <a:ext cx="9562011" cy="400110"/>
            </a:xfrm>
            <a:prstGeom prst="rect">
              <a:avLst/>
            </a:prstGeom>
            <a:noFill/>
          </p:spPr>
          <p:txBody>
            <a:bodyPr wrap="square" rtlCol="0">
              <a:spAutoFit/>
            </a:bodyPr>
            <a:lstStyle/>
            <a:p>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a:t>
              </a:r>
              <a:r>
                <a:rPr lang="vi-VN" sz="2000" dirty="0" smtClean="0">
                  <a:solidFill>
                    <a:srgbClr val="FF0000"/>
                  </a:solidFill>
                  <a:latin typeface="Times New Roman" panose="02020603050405020304" pitchFamily="18" charset="0"/>
                  <a:cs typeface="Times New Roman" panose="02020603050405020304" pitchFamily="18" charset="0"/>
                </a:rPr>
                <a:t>TUYẾN.PHƯƠNG </a:t>
              </a:r>
              <a:r>
                <a:rPr lang="vi-VN" sz="2000" dirty="0">
                  <a:solidFill>
                    <a:srgbClr val="FF0000"/>
                  </a:solidFill>
                  <a:latin typeface="Times New Roman" panose="02020603050405020304" pitchFamily="18" charset="0"/>
                  <a:cs typeface="Times New Roman" panose="02020603050405020304" pitchFamily="18" charset="0"/>
                </a:rPr>
                <a:t>HƯỚNG TRÊN BẢN ĐỒ</a:t>
              </a:r>
            </a:p>
          </p:txBody>
        </p:sp>
      </p:grpSp>
      <p:cxnSp>
        <p:nvCxnSpPr>
          <p:cNvPr id="10" name="Straight Connector 9"/>
          <p:cNvCxnSpPr/>
          <p:nvPr/>
        </p:nvCxnSpPr>
        <p:spPr>
          <a:xfrm flipH="1">
            <a:off x="6087291" y="927462"/>
            <a:ext cx="13066" cy="5493623"/>
          </a:xfrm>
          <a:prstGeom prst="line">
            <a:avLst/>
          </a:prstGeom>
        </p:spPr>
        <p:style>
          <a:lnRef idx="3">
            <a:schemeClr val="dk1"/>
          </a:lnRef>
          <a:fillRef idx="0">
            <a:schemeClr val="dk1"/>
          </a:fillRef>
          <a:effectRef idx="2">
            <a:schemeClr val="dk1"/>
          </a:effectRef>
          <a:fontRef idx="minor">
            <a:schemeClr val="tx1"/>
          </a:fontRef>
        </p:style>
      </p:cxnSp>
      <p:sp>
        <p:nvSpPr>
          <p:cNvPr id="11" name="TextBox 10"/>
          <p:cNvSpPr txBox="1"/>
          <p:nvPr/>
        </p:nvSpPr>
        <p:spPr>
          <a:xfrm>
            <a:off x="849089" y="1030167"/>
            <a:ext cx="2686954" cy="461665"/>
          </a:xfrm>
          <a:prstGeom prst="rect">
            <a:avLst/>
          </a:prstGeom>
          <a:noFill/>
        </p:spPr>
        <p:txBody>
          <a:bodyPr wrap="none" rtlCol="0">
            <a:spAutoFit/>
          </a:bodyPr>
          <a:lstStyle/>
          <a:p>
            <a:r>
              <a:rPr lang="vi-VN" sz="2400" dirty="0" smtClean="0">
                <a:latin typeface="Times New Roman" panose="02020603050405020304" pitchFamily="18" charset="0"/>
                <a:cs typeface="Times New Roman" panose="02020603050405020304" pitchFamily="18" charset="0"/>
              </a:rPr>
              <a:t>1. Khái niệm bản đồ</a:t>
            </a:r>
            <a:endParaRPr lang="en-US" sz="24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829693" y="1371597"/>
            <a:ext cx="5195653" cy="830997"/>
          </a:xfrm>
          <a:prstGeom prst="rect">
            <a:avLst/>
          </a:prstGeom>
          <a:noFill/>
        </p:spPr>
        <p:txBody>
          <a:bodyPr wrap="none" rtlCol="0">
            <a:spAutoFit/>
          </a:bodyPr>
          <a:lstStyle/>
          <a:p>
            <a:r>
              <a:rPr lang="vi-VN" sz="2400" dirty="0" smtClean="0">
                <a:latin typeface="Times New Roman" panose="02020603050405020304" pitchFamily="18" charset="0"/>
                <a:cs typeface="Times New Roman" panose="02020603050405020304" pitchFamily="18" charset="0"/>
              </a:rPr>
              <a:t>2. Một </a:t>
            </a:r>
            <a:r>
              <a:rPr lang="vi-VN" sz="2400" dirty="0">
                <a:latin typeface="Times New Roman" panose="02020603050405020304" pitchFamily="18" charset="0"/>
                <a:cs typeface="Times New Roman" panose="02020603050405020304" pitchFamily="18" charset="0"/>
              </a:rPr>
              <a:t>số lưới kinh, vĩ tuyến của bản đồ </a:t>
            </a:r>
            <a:endParaRPr lang="vi-VN" sz="2400" dirty="0" smtClean="0">
              <a:latin typeface="Times New Roman" panose="02020603050405020304" pitchFamily="18" charset="0"/>
              <a:cs typeface="Times New Roman" panose="02020603050405020304" pitchFamily="18" charset="0"/>
            </a:endParaRPr>
          </a:p>
          <a:p>
            <a:r>
              <a:rPr lang="vi-VN" sz="2400" dirty="0" smtClean="0">
                <a:latin typeface="Times New Roman" panose="02020603050405020304" pitchFamily="18" charset="0"/>
                <a:cs typeface="Times New Roman" panose="02020603050405020304" pitchFamily="18" charset="0"/>
              </a:rPr>
              <a:t>thế </a:t>
            </a:r>
            <a:r>
              <a:rPr lang="vi-VN" sz="2400" dirty="0">
                <a:latin typeface="Times New Roman" panose="02020603050405020304" pitchFamily="18" charset="0"/>
                <a:cs typeface="Times New Roman" panose="02020603050405020304" pitchFamily="18" charset="0"/>
              </a:rPr>
              <a:t>giới</a:t>
            </a:r>
            <a:endParaRPr lang="en-US" sz="24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901334" y="2181495"/>
            <a:ext cx="3708066" cy="461665"/>
          </a:xfrm>
          <a:prstGeom prst="rect">
            <a:avLst/>
          </a:prstGeom>
          <a:noFill/>
        </p:spPr>
        <p:txBody>
          <a:bodyPr wrap="none" rtlCol="0">
            <a:spAutoFit/>
          </a:bodyPr>
          <a:lstStyle/>
          <a:p>
            <a:r>
              <a:rPr lang="vi-VN" sz="2400" dirty="0" smtClean="0">
                <a:latin typeface="Times New Roman" panose="02020603050405020304" pitchFamily="18" charset="0"/>
                <a:cs typeface="Times New Roman" panose="02020603050405020304" pitchFamily="18" charset="0"/>
              </a:rPr>
              <a:t>3.Phương </a:t>
            </a:r>
            <a:r>
              <a:rPr lang="vi-VN" sz="2400" dirty="0">
                <a:latin typeface="Times New Roman" panose="02020603050405020304" pitchFamily="18" charset="0"/>
                <a:cs typeface="Times New Roman" panose="02020603050405020304" pitchFamily="18" charset="0"/>
              </a:rPr>
              <a:t>hướng trên bản đồ</a:t>
            </a:r>
            <a:endParaRPr lang="en-US" sz="2400" dirty="0">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24132" y="1000806"/>
            <a:ext cx="4338777" cy="3195664"/>
          </a:xfrm>
          <a:prstGeom prst="rect">
            <a:avLst/>
          </a:prstGeom>
        </p:spPr>
      </p:pic>
      <p:sp>
        <p:nvSpPr>
          <p:cNvPr id="15" name="TextBox 14"/>
          <p:cNvSpPr txBox="1"/>
          <p:nvPr/>
        </p:nvSpPr>
        <p:spPr>
          <a:xfrm>
            <a:off x="6093444" y="4391429"/>
            <a:ext cx="4583306" cy="646331"/>
          </a:xfrm>
          <a:prstGeom prst="rect">
            <a:avLst/>
          </a:prstGeom>
          <a:noFill/>
        </p:spPr>
        <p:txBody>
          <a:bodyPr wrap="none" rtlCol="0">
            <a:spAutoFit/>
          </a:bodyPr>
          <a:lstStyle/>
          <a:p>
            <a:r>
              <a:rPr lang="vi-VN" dirty="0">
                <a:latin typeface="Times New Roman" panose="02020603050405020304" pitchFamily="18" charset="0"/>
                <a:cs typeface="Times New Roman" panose="02020603050405020304" pitchFamily="18" charset="0"/>
              </a:rPr>
              <a:t>? Dựa vào đâu để xác định được phương </a:t>
            </a:r>
            <a:r>
              <a:rPr lang="vi-VN" dirty="0" smtClean="0">
                <a:latin typeface="Times New Roman" panose="02020603050405020304" pitchFamily="18" charset="0"/>
                <a:cs typeface="Times New Roman" panose="02020603050405020304" pitchFamily="18" charset="0"/>
              </a:rPr>
              <a:t>hướng</a:t>
            </a:r>
          </a:p>
          <a:p>
            <a:r>
              <a:rPr lang="vi-VN" dirty="0" smtClean="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trên bản đồ? </a:t>
            </a:r>
            <a:r>
              <a:rPr lang="vi-VN" dirty="0" smtClean="0">
                <a:latin typeface="Times New Roman" panose="02020603050405020304" pitchFamily="18" charset="0"/>
                <a:cs typeface="Times New Roman" panose="02020603050405020304" pitchFamily="18" charset="0"/>
              </a:rPr>
              <a:t>Có </a:t>
            </a:r>
            <a:r>
              <a:rPr lang="vi-VN" dirty="0">
                <a:latin typeface="Times New Roman" panose="02020603050405020304" pitchFamily="18" charset="0"/>
                <a:cs typeface="Times New Roman" panose="02020603050405020304" pitchFamily="18" charset="0"/>
              </a:rPr>
              <a:t>những hướng chính nào?</a:t>
            </a:r>
            <a:endParaRPr lang="en-US"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779934" y="2667048"/>
            <a:ext cx="4597156" cy="1200329"/>
          </a:xfrm>
          <a:prstGeom prst="rect">
            <a:avLst/>
          </a:prstGeom>
          <a:noFill/>
        </p:spPr>
        <p:txBody>
          <a:bodyPr wrap="none" rtlCol="0">
            <a:spAutoFit/>
          </a:bodyPr>
          <a:lstStyle/>
          <a:p>
            <a:pPr marL="285750" indent="-285750">
              <a:buFontTx/>
              <a:buChar char="-"/>
            </a:pPr>
            <a:r>
              <a:rPr lang="vi-VN" dirty="0" smtClean="0">
                <a:latin typeface="Times New Roman" panose="02020603050405020304" pitchFamily="18" charset="0"/>
                <a:cs typeface="Times New Roman" panose="02020603050405020304" pitchFamily="18" charset="0"/>
              </a:rPr>
              <a:t>Đầu </a:t>
            </a:r>
            <a:r>
              <a:rPr lang="vi-VN" dirty="0">
                <a:latin typeface="Times New Roman" panose="02020603050405020304" pitchFamily="18" charset="0"/>
                <a:cs typeface="Times New Roman" panose="02020603050405020304" pitchFamily="18" charset="0"/>
              </a:rPr>
              <a:t>trên của các kinh tuyến chỉ hướng bắc</a:t>
            </a:r>
            <a:r>
              <a:rPr lang="vi-VN" dirty="0" smtClean="0">
                <a:latin typeface="Times New Roman" panose="02020603050405020304" pitchFamily="18" charset="0"/>
                <a:cs typeface="Times New Roman" panose="02020603050405020304" pitchFamily="18" charset="0"/>
              </a:rPr>
              <a:t>,</a:t>
            </a:r>
          </a:p>
          <a:p>
            <a:r>
              <a:rPr lang="vi-VN" dirty="0" smtClean="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đẩu dưới chỉ hướng nam.</a:t>
            </a:r>
          </a:p>
          <a:p>
            <a:pPr marL="285750" indent="-285750">
              <a:buFontTx/>
              <a:buChar char="-"/>
            </a:pPr>
            <a:r>
              <a:rPr lang="vi-VN" dirty="0" smtClean="0">
                <a:latin typeface="Times New Roman" panose="02020603050405020304" pitchFamily="18" charset="0"/>
                <a:cs typeface="Times New Roman" panose="02020603050405020304" pitchFamily="18" charset="0"/>
              </a:rPr>
              <a:t>Đẩu </a:t>
            </a:r>
            <a:r>
              <a:rPr lang="vi-VN" dirty="0">
                <a:latin typeface="Times New Roman" panose="02020603050405020304" pitchFamily="18" charset="0"/>
                <a:cs typeface="Times New Roman" panose="02020603050405020304" pitchFamily="18" charset="0"/>
              </a:rPr>
              <a:t>bên trái của các vĩ tuyến chỉ hướng tây, </a:t>
            </a:r>
            <a:endParaRPr lang="vi-VN" dirty="0" smtClean="0">
              <a:latin typeface="Times New Roman" panose="02020603050405020304" pitchFamily="18" charset="0"/>
              <a:cs typeface="Times New Roman" panose="02020603050405020304" pitchFamily="18" charset="0"/>
            </a:endParaRPr>
          </a:p>
          <a:p>
            <a:r>
              <a:rPr lang="vi-VN" dirty="0" smtClean="0">
                <a:latin typeface="Times New Roman" panose="02020603050405020304" pitchFamily="18" charset="0"/>
                <a:cs typeface="Times New Roman" panose="02020603050405020304" pitchFamily="18" charset="0"/>
              </a:rPr>
              <a:t>đầu </a:t>
            </a:r>
            <a:r>
              <a:rPr lang="vi-VN" dirty="0">
                <a:latin typeface="Times New Roman" panose="02020603050405020304" pitchFamily="18" charset="0"/>
                <a:cs typeface="Times New Roman" panose="02020603050405020304" pitchFamily="18" charset="0"/>
              </a:rPr>
              <a:t>bên phải chỉ hướng đông</a:t>
            </a:r>
          </a:p>
        </p:txBody>
      </p:sp>
      <p:sp>
        <p:nvSpPr>
          <p:cNvPr id="17" name="TextBox 16"/>
          <p:cNvSpPr txBox="1"/>
          <p:nvPr/>
        </p:nvSpPr>
        <p:spPr>
          <a:xfrm>
            <a:off x="754960" y="3887189"/>
            <a:ext cx="5065233" cy="646331"/>
          </a:xfrm>
          <a:prstGeom prst="rect">
            <a:avLst/>
          </a:prstGeom>
          <a:noFill/>
        </p:spPr>
        <p:txBody>
          <a:bodyPr wrap="none" rtlCol="0">
            <a:spAutoFit/>
          </a:bodyPr>
          <a:lstStyle/>
          <a:p>
            <a:pPr marL="285750" indent="-285750">
              <a:buFontTx/>
              <a:buChar char="-"/>
            </a:pPr>
            <a:r>
              <a:rPr lang="vi-VN" dirty="0" smtClean="0">
                <a:latin typeface="Times New Roman" panose="02020603050405020304" pitchFamily="18" charset="0"/>
                <a:cs typeface="Times New Roman" panose="02020603050405020304" pitchFamily="18" charset="0"/>
              </a:rPr>
              <a:t>Bên cạnh 4 hướng Đông,Tây, Nam, Bắc ta còn có</a:t>
            </a:r>
          </a:p>
          <a:p>
            <a:r>
              <a:rPr lang="vi-VN" dirty="0" smtClean="0">
                <a:latin typeface="Times New Roman" panose="02020603050405020304" pitchFamily="18" charset="0"/>
                <a:cs typeface="Times New Roman" panose="02020603050405020304" pitchFamily="18" charset="0"/>
              </a:rPr>
              <a:t>Đông Bắc, Đông Nam, Tây Nam, Tây Bắc</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02527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randombar(horizont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6">
                                            <p:txEl>
                                              <p:pRg st="0" end="0"/>
                                            </p:txEl>
                                          </p:spTgt>
                                        </p:tgtEl>
                                        <p:attrNameLst>
                                          <p:attrName>style.visibility</p:attrName>
                                        </p:attrNameLst>
                                      </p:cBhvr>
                                      <p:to>
                                        <p:strVal val="visible"/>
                                      </p:to>
                                    </p:set>
                                    <p:animEffect transition="in" filter="barn(inVertical)">
                                      <p:cBhvr>
                                        <p:cTn id="22" dur="500"/>
                                        <p:tgtEl>
                                          <p:spTgt spid="16">
                                            <p:txEl>
                                              <p:pRg st="0" end="0"/>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16">
                                            <p:txEl>
                                              <p:pRg st="1" end="1"/>
                                            </p:txEl>
                                          </p:spTgt>
                                        </p:tgtEl>
                                        <p:attrNameLst>
                                          <p:attrName>style.visibility</p:attrName>
                                        </p:attrNameLst>
                                      </p:cBhvr>
                                      <p:to>
                                        <p:strVal val="visible"/>
                                      </p:to>
                                    </p:set>
                                    <p:animEffect transition="in" filter="barn(inVertical)">
                                      <p:cBhvr>
                                        <p:cTn id="25" dur="500"/>
                                        <p:tgtEl>
                                          <p:spTgt spid="16">
                                            <p:txEl>
                                              <p:pRg st="1" end="1"/>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16">
                                            <p:txEl>
                                              <p:pRg st="2" end="2"/>
                                            </p:txEl>
                                          </p:spTgt>
                                        </p:tgtEl>
                                        <p:attrNameLst>
                                          <p:attrName>style.visibility</p:attrName>
                                        </p:attrNameLst>
                                      </p:cBhvr>
                                      <p:to>
                                        <p:strVal val="visible"/>
                                      </p:to>
                                    </p:set>
                                    <p:animEffect transition="in" filter="barn(inVertical)">
                                      <p:cBhvr>
                                        <p:cTn id="28" dur="500"/>
                                        <p:tgtEl>
                                          <p:spTgt spid="16">
                                            <p:txEl>
                                              <p:pRg st="2" end="2"/>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16">
                                            <p:txEl>
                                              <p:pRg st="3" end="3"/>
                                            </p:txEl>
                                          </p:spTgt>
                                        </p:tgtEl>
                                        <p:attrNameLst>
                                          <p:attrName>style.visibility</p:attrName>
                                        </p:attrNameLst>
                                      </p:cBhvr>
                                      <p:to>
                                        <p:strVal val="visible"/>
                                      </p:to>
                                    </p:set>
                                    <p:animEffect transition="in" filter="barn(inVertical)">
                                      <p:cBhvr>
                                        <p:cTn id="31" dur="500"/>
                                        <p:tgtEl>
                                          <p:spTgt spid="16">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down)">
                                      <p:cBhvr>
                                        <p:cTn id="3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0" y="228609"/>
            <a:ext cx="12191980" cy="6857990"/>
          </a:xfrm>
          <a:prstGeom prst="rect">
            <a:avLst/>
          </a:prstGeom>
        </p:spPr>
      </p:pic>
      <p:sp>
        <p:nvSpPr>
          <p:cNvPr id="2" name="Rounded Rectangle 1"/>
          <p:cNvSpPr/>
          <p:nvPr/>
        </p:nvSpPr>
        <p:spPr>
          <a:xfrm>
            <a:off x="749918" y="726408"/>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t>Bên cạnh 4 hướng Đông,Tây, Nam, Bắc ta còn có</a:t>
            </a:r>
          </a:p>
          <a:p>
            <a:pPr algn="ctr"/>
            <a:r>
              <a:rPr lang="vi-VN"/>
              <a:t>Đông Bắc, Đông Nam, Tây Nam, Tây Bắc</a:t>
            </a:r>
            <a:endParaRPr lang="vi-VN" dirty="0"/>
          </a:p>
        </p:txBody>
      </p:sp>
      <p:pic>
        <p:nvPicPr>
          <p:cNvPr id="8" name="PA_图片 5">
            <a:extLst>
              <a:ext uri="{FF2B5EF4-FFF2-40B4-BE49-F238E27FC236}">
                <a16:creationId xmlns:a16="http://schemas.microsoft.com/office/drawing/2014/main" id="{0BDE6185-9F52-4850-8D85-FC9CE1A42605}"/>
              </a:ext>
            </a:extLst>
          </p:cNvPr>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tretch>
            <a:fillRect/>
          </a:stretch>
        </p:blipFill>
        <p:spPr>
          <a:xfrm rot="19239403" flipH="1">
            <a:off x="9881543" y="5226397"/>
            <a:ext cx="1863915" cy="1704407"/>
          </a:xfrm>
          <a:prstGeom prst="rect">
            <a:avLst/>
          </a:prstGeom>
        </p:spPr>
      </p:pic>
      <p:pic>
        <p:nvPicPr>
          <p:cNvPr id="9" name="PA_图片 7">
            <a:extLst>
              <a:ext uri="{FF2B5EF4-FFF2-40B4-BE49-F238E27FC236}">
                <a16:creationId xmlns:a16="http://schemas.microsoft.com/office/drawing/2014/main" id="{EAC6A015-BDF6-4D4D-A23E-6E68F30F2A39}"/>
              </a:ext>
            </a:extLst>
          </p:cNvPr>
          <p:cNvPicPr>
            <a:picLocks noChangeAspect="1"/>
          </p:cNvPicPr>
          <p:nvPr>
            <p:custDataLst>
              <p:tags r:id="rId2"/>
            </p:custDataLst>
          </p:nvPr>
        </p:nvPicPr>
        <p:blipFill>
          <a:blip r:embed="rId7" cstate="screen">
            <a:extLst>
              <a:ext uri="{28A0092B-C50C-407E-A947-70E740481C1C}">
                <a14:useLocalDpi xmlns:a14="http://schemas.microsoft.com/office/drawing/2010/main"/>
              </a:ext>
            </a:extLst>
          </a:blip>
          <a:stretch>
            <a:fillRect/>
          </a:stretch>
        </p:blipFill>
        <p:spPr>
          <a:xfrm>
            <a:off x="195030" y="5133703"/>
            <a:ext cx="2340487" cy="2219809"/>
          </a:xfrm>
          <a:prstGeom prst="rect">
            <a:avLst/>
          </a:prstGeom>
        </p:spPr>
      </p:pic>
      <p:grpSp>
        <p:nvGrpSpPr>
          <p:cNvPr id="5" name="Group 4"/>
          <p:cNvGrpSpPr/>
          <p:nvPr/>
        </p:nvGrpSpPr>
        <p:grpSpPr>
          <a:xfrm>
            <a:off x="809900" y="-17552"/>
            <a:ext cx="10633165" cy="984203"/>
            <a:chOff x="809900" y="-17552"/>
            <a:chExt cx="10633165" cy="984203"/>
          </a:xfrm>
        </p:grpSpPr>
        <p:pic>
          <p:nvPicPr>
            <p:cNvPr id="6" name="Picture 5"/>
            <p:cNvPicPr>
              <a:picLocks noChangeAspect="1"/>
            </p:cNvPicPr>
            <p:nvPr/>
          </p:nvPicPr>
          <p:blipFill>
            <a:blip r:embed="rId8"/>
            <a:stretch>
              <a:fillRect/>
            </a:stretch>
          </p:blipFill>
          <p:spPr>
            <a:xfrm>
              <a:off x="809900" y="-17552"/>
              <a:ext cx="10633165" cy="984203"/>
            </a:xfrm>
            <a:prstGeom prst="rect">
              <a:avLst/>
            </a:prstGeom>
          </p:spPr>
        </p:pic>
        <p:sp>
          <p:nvSpPr>
            <p:cNvPr id="3" name="TextBox 2"/>
            <p:cNvSpPr txBox="1"/>
            <p:nvPr/>
          </p:nvSpPr>
          <p:spPr>
            <a:xfrm>
              <a:off x="1489166" y="287381"/>
              <a:ext cx="9562011" cy="400110"/>
            </a:xfrm>
            <a:prstGeom prst="rect">
              <a:avLst/>
            </a:prstGeom>
            <a:noFill/>
          </p:spPr>
          <p:txBody>
            <a:bodyPr wrap="square" rtlCol="0">
              <a:spAutoFit/>
            </a:bodyPr>
            <a:lstStyle/>
            <a:p>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a:t>
              </a:r>
              <a:r>
                <a:rPr lang="vi-VN" sz="2000" dirty="0" smtClean="0">
                  <a:solidFill>
                    <a:srgbClr val="FF0000"/>
                  </a:solidFill>
                  <a:latin typeface="Times New Roman" panose="02020603050405020304" pitchFamily="18" charset="0"/>
                  <a:cs typeface="Times New Roman" panose="02020603050405020304" pitchFamily="18" charset="0"/>
                </a:rPr>
                <a:t>TUYẾN.PHƯƠNG </a:t>
              </a:r>
              <a:r>
                <a:rPr lang="vi-VN" sz="2000" dirty="0">
                  <a:solidFill>
                    <a:srgbClr val="FF0000"/>
                  </a:solidFill>
                  <a:latin typeface="Times New Roman" panose="02020603050405020304" pitchFamily="18" charset="0"/>
                  <a:cs typeface="Times New Roman" panose="02020603050405020304" pitchFamily="18" charset="0"/>
                </a:rPr>
                <a:t>HƯỚNG TRÊN BẢN ĐỒ</a:t>
              </a:r>
            </a:p>
          </p:txBody>
        </p:sp>
      </p:grpSp>
      <p:cxnSp>
        <p:nvCxnSpPr>
          <p:cNvPr id="10" name="Straight Connector 9"/>
          <p:cNvCxnSpPr/>
          <p:nvPr/>
        </p:nvCxnSpPr>
        <p:spPr>
          <a:xfrm flipH="1">
            <a:off x="6087291" y="927462"/>
            <a:ext cx="13066" cy="5493623"/>
          </a:xfrm>
          <a:prstGeom prst="line">
            <a:avLst/>
          </a:prstGeom>
        </p:spPr>
        <p:style>
          <a:lnRef idx="3">
            <a:schemeClr val="dk1"/>
          </a:lnRef>
          <a:fillRef idx="0">
            <a:schemeClr val="dk1"/>
          </a:fillRef>
          <a:effectRef idx="2">
            <a:schemeClr val="dk1"/>
          </a:effectRef>
          <a:fontRef idx="minor">
            <a:schemeClr val="tx1"/>
          </a:fontRef>
        </p:style>
      </p:cxnSp>
      <p:sp>
        <p:nvSpPr>
          <p:cNvPr id="11" name="TextBox 10"/>
          <p:cNvSpPr txBox="1"/>
          <p:nvPr/>
        </p:nvSpPr>
        <p:spPr>
          <a:xfrm>
            <a:off x="849089" y="1030167"/>
            <a:ext cx="2686954" cy="461665"/>
          </a:xfrm>
          <a:prstGeom prst="rect">
            <a:avLst/>
          </a:prstGeom>
          <a:noFill/>
        </p:spPr>
        <p:txBody>
          <a:bodyPr wrap="none" rtlCol="0">
            <a:spAutoFit/>
          </a:bodyPr>
          <a:lstStyle/>
          <a:p>
            <a:r>
              <a:rPr lang="vi-VN" sz="2400" dirty="0" smtClean="0">
                <a:latin typeface="Times New Roman" panose="02020603050405020304" pitchFamily="18" charset="0"/>
                <a:cs typeface="Times New Roman" panose="02020603050405020304" pitchFamily="18" charset="0"/>
              </a:rPr>
              <a:t>1. Khái niệm bản đồ</a:t>
            </a:r>
            <a:endParaRPr lang="en-US" sz="24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829693" y="1371597"/>
            <a:ext cx="5195653" cy="830997"/>
          </a:xfrm>
          <a:prstGeom prst="rect">
            <a:avLst/>
          </a:prstGeom>
          <a:noFill/>
        </p:spPr>
        <p:txBody>
          <a:bodyPr wrap="none" rtlCol="0">
            <a:spAutoFit/>
          </a:bodyPr>
          <a:lstStyle/>
          <a:p>
            <a:r>
              <a:rPr lang="vi-VN" sz="2400" dirty="0" smtClean="0">
                <a:latin typeface="Times New Roman" panose="02020603050405020304" pitchFamily="18" charset="0"/>
                <a:cs typeface="Times New Roman" panose="02020603050405020304" pitchFamily="18" charset="0"/>
              </a:rPr>
              <a:t>2. Một </a:t>
            </a:r>
            <a:r>
              <a:rPr lang="vi-VN" sz="2400" dirty="0">
                <a:latin typeface="Times New Roman" panose="02020603050405020304" pitchFamily="18" charset="0"/>
                <a:cs typeface="Times New Roman" panose="02020603050405020304" pitchFamily="18" charset="0"/>
              </a:rPr>
              <a:t>số lưới kinh, vĩ tuyến của bản đồ </a:t>
            </a:r>
            <a:endParaRPr lang="vi-VN" sz="2400" dirty="0" smtClean="0">
              <a:latin typeface="Times New Roman" panose="02020603050405020304" pitchFamily="18" charset="0"/>
              <a:cs typeface="Times New Roman" panose="02020603050405020304" pitchFamily="18" charset="0"/>
            </a:endParaRPr>
          </a:p>
          <a:p>
            <a:r>
              <a:rPr lang="vi-VN" sz="2400" dirty="0" smtClean="0">
                <a:latin typeface="Times New Roman" panose="02020603050405020304" pitchFamily="18" charset="0"/>
                <a:cs typeface="Times New Roman" panose="02020603050405020304" pitchFamily="18" charset="0"/>
              </a:rPr>
              <a:t>thế </a:t>
            </a:r>
            <a:r>
              <a:rPr lang="vi-VN" sz="2400" dirty="0">
                <a:latin typeface="Times New Roman" panose="02020603050405020304" pitchFamily="18" charset="0"/>
                <a:cs typeface="Times New Roman" panose="02020603050405020304" pitchFamily="18" charset="0"/>
              </a:rPr>
              <a:t>giới</a:t>
            </a:r>
            <a:endParaRPr lang="en-US" sz="24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901334" y="2181495"/>
            <a:ext cx="3708066" cy="461665"/>
          </a:xfrm>
          <a:prstGeom prst="rect">
            <a:avLst/>
          </a:prstGeom>
          <a:noFill/>
        </p:spPr>
        <p:txBody>
          <a:bodyPr wrap="none" rtlCol="0">
            <a:spAutoFit/>
          </a:bodyPr>
          <a:lstStyle/>
          <a:p>
            <a:r>
              <a:rPr lang="vi-VN" sz="2400" dirty="0" smtClean="0">
                <a:latin typeface="Times New Roman" panose="02020603050405020304" pitchFamily="18" charset="0"/>
                <a:cs typeface="Times New Roman" panose="02020603050405020304" pitchFamily="18" charset="0"/>
              </a:rPr>
              <a:t>3.Phương </a:t>
            </a:r>
            <a:r>
              <a:rPr lang="vi-VN" sz="2400" dirty="0">
                <a:latin typeface="Times New Roman" panose="02020603050405020304" pitchFamily="18" charset="0"/>
                <a:cs typeface="Times New Roman" panose="02020603050405020304" pitchFamily="18" charset="0"/>
              </a:rPr>
              <a:t>hướng trên bản đồ</a:t>
            </a:r>
            <a:endParaRPr lang="en-US" sz="2400"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779934" y="2667048"/>
            <a:ext cx="4597156" cy="1200329"/>
          </a:xfrm>
          <a:prstGeom prst="rect">
            <a:avLst/>
          </a:prstGeom>
          <a:noFill/>
        </p:spPr>
        <p:txBody>
          <a:bodyPr wrap="none" rtlCol="0">
            <a:spAutoFit/>
          </a:bodyPr>
          <a:lstStyle/>
          <a:p>
            <a:pPr marL="285750" indent="-285750">
              <a:buFontTx/>
              <a:buChar char="-"/>
            </a:pPr>
            <a:r>
              <a:rPr lang="vi-VN" dirty="0" smtClean="0">
                <a:latin typeface="Times New Roman" panose="02020603050405020304" pitchFamily="18" charset="0"/>
                <a:cs typeface="Times New Roman" panose="02020603050405020304" pitchFamily="18" charset="0"/>
              </a:rPr>
              <a:t>Đầu </a:t>
            </a:r>
            <a:r>
              <a:rPr lang="vi-VN" dirty="0">
                <a:latin typeface="Times New Roman" panose="02020603050405020304" pitchFamily="18" charset="0"/>
                <a:cs typeface="Times New Roman" panose="02020603050405020304" pitchFamily="18" charset="0"/>
              </a:rPr>
              <a:t>trên của các kinh tuyến chỉ hướng bắc</a:t>
            </a:r>
            <a:r>
              <a:rPr lang="vi-VN" dirty="0" smtClean="0">
                <a:latin typeface="Times New Roman" panose="02020603050405020304" pitchFamily="18" charset="0"/>
                <a:cs typeface="Times New Roman" panose="02020603050405020304" pitchFamily="18" charset="0"/>
              </a:rPr>
              <a:t>,</a:t>
            </a:r>
          </a:p>
          <a:p>
            <a:r>
              <a:rPr lang="vi-VN" dirty="0" smtClean="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đẩu dưới chỉ hướng nam.</a:t>
            </a:r>
          </a:p>
          <a:p>
            <a:pPr marL="285750" indent="-285750">
              <a:buFontTx/>
              <a:buChar char="-"/>
            </a:pPr>
            <a:r>
              <a:rPr lang="vi-VN" dirty="0" smtClean="0">
                <a:latin typeface="Times New Roman" panose="02020603050405020304" pitchFamily="18" charset="0"/>
                <a:cs typeface="Times New Roman" panose="02020603050405020304" pitchFamily="18" charset="0"/>
              </a:rPr>
              <a:t>Đẩu </a:t>
            </a:r>
            <a:r>
              <a:rPr lang="vi-VN" dirty="0">
                <a:latin typeface="Times New Roman" panose="02020603050405020304" pitchFamily="18" charset="0"/>
                <a:cs typeface="Times New Roman" panose="02020603050405020304" pitchFamily="18" charset="0"/>
              </a:rPr>
              <a:t>bên trái của các vĩ tuyến chỉ hướng tây, </a:t>
            </a:r>
            <a:endParaRPr lang="vi-VN" dirty="0" smtClean="0">
              <a:latin typeface="Times New Roman" panose="02020603050405020304" pitchFamily="18" charset="0"/>
              <a:cs typeface="Times New Roman" panose="02020603050405020304" pitchFamily="18" charset="0"/>
            </a:endParaRPr>
          </a:p>
          <a:p>
            <a:r>
              <a:rPr lang="vi-VN" dirty="0" smtClean="0">
                <a:latin typeface="Times New Roman" panose="02020603050405020304" pitchFamily="18" charset="0"/>
                <a:cs typeface="Times New Roman" panose="02020603050405020304" pitchFamily="18" charset="0"/>
              </a:rPr>
              <a:t>đầu </a:t>
            </a:r>
            <a:r>
              <a:rPr lang="vi-VN" dirty="0">
                <a:latin typeface="Times New Roman" panose="02020603050405020304" pitchFamily="18" charset="0"/>
                <a:cs typeface="Times New Roman" panose="02020603050405020304" pitchFamily="18" charset="0"/>
              </a:rPr>
              <a:t>bên phải chỉ hướng </a:t>
            </a:r>
            <a:r>
              <a:rPr lang="vi-VN" dirty="0" smtClean="0">
                <a:latin typeface="Times New Roman" panose="02020603050405020304" pitchFamily="18" charset="0"/>
                <a:cs typeface="Times New Roman" panose="02020603050405020304" pitchFamily="18" charset="0"/>
              </a:rPr>
              <a:t>đông</a:t>
            </a:r>
          </a:p>
        </p:txBody>
      </p:sp>
      <p:sp>
        <p:nvSpPr>
          <p:cNvPr id="13" name="TextBox 12"/>
          <p:cNvSpPr txBox="1"/>
          <p:nvPr/>
        </p:nvSpPr>
        <p:spPr>
          <a:xfrm>
            <a:off x="739594" y="3792076"/>
            <a:ext cx="4911344" cy="646331"/>
          </a:xfrm>
          <a:prstGeom prst="rect">
            <a:avLst/>
          </a:prstGeom>
          <a:noFill/>
        </p:spPr>
        <p:txBody>
          <a:bodyPr wrap="none" rtlCol="0">
            <a:spAutoFit/>
          </a:bodyPr>
          <a:lstStyle/>
          <a:p>
            <a:r>
              <a:rPr lang="vi-VN" dirty="0" smtClean="0">
                <a:latin typeface="Times New Roman" panose="02020603050405020304" pitchFamily="18" charset="0"/>
                <a:cs typeface="Times New Roman" panose="02020603050405020304" pitchFamily="18" charset="0"/>
              </a:rPr>
              <a:t>- Bên </a:t>
            </a:r>
            <a:r>
              <a:rPr lang="vi-VN" dirty="0">
                <a:latin typeface="Times New Roman" panose="02020603050405020304" pitchFamily="18" charset="0"/>
                <a:cs typeface="Times New Roman" panose="02020603050405020304" pitchFamily="18" charset="0"/>
              </a:rPr>
              <a:t>cạnh 4 hướng Đông,Tây, Nam, Bắc ta còn có</a:t>
            </a:r>
          </a:p>
          <a:p>
            <a:r>
              <a:rPr lang="vi-VN" dirty="0">
                <a:latin typeface="Times New Roman" panose="02020603050405020304" pitchFamily="18" charset="0"/>
                <a:cs typeface="Times New Roman" panose="02020603050405020304" pitchFamily="18" charset="0"/>
              </a:rPr>
              <a:t>Đông Bắc, Đông Nam, Tây Nam, Tây Bắc</a:t>
            </a:r>
          </a:p>
        </p:txBody>
      </p:sp>
      <p:grpSp>
        <p:nvGrpSpPr>
          <p:cNvPr id="19" name="Group 18"/>
          <p:cNvGrpSpPr/>
          <p:nvPr/>
        </p:nvGrpSpPr>
        <p:grpSpPr>
          <a:xfrm>
            <a:off x="6414574" y="1098515"/>
            <a:ext cx="3625889" cy="4130305"/>
            <a:chOff x="6414574" y="1098515"/>
            <a:chExt cx="3625889" cy="4130305"/>
          </a:xfrm>
        </p:grpSpPr>
        <p:pic>
          <p:nvPicPr>
            <p:cNvPr id="17"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14574" y="1098515"/>
              <a:ext cx="3625889" cy="3625889"/>
            </a:xfrm>
            <a:prstGeom prst="rect">
              <a:avLst/>
            </a:prstGeom>
          </p:spPr>
        </p:pic>
        <p:sp>
          <p:nvSpPr>
            <p:cNvPr id="18" name="TextBox 17"/>
            <p:cNvSpPr txBox="1"/>
            <p:nvPr/>
          </p:nvSpPr>
          <p:spPr>
            <a:xfrm>
              <a:off x="8068235" y="4828710"/>
              <a:ext cx="889987" cy="400110"/>
            </a:xfrm>
            <a:prstGeom prst="rect">
              <a:avLst/>
            </a:prstGeom>
            <a:noFill/>
          </p:spPr>
          <p:txBody>
            <a:bodyPr wrap="none" rtlCol="0">
              <a:spAutoFit/>
            </a:bodyPr>
            <a:lstStyle/>
            <a:p>
              <a:r>
                <a:rPr lang="vi-VN" sz="2000" dirty="0" smtClean="0">
                  <a:latin typeface="Times New Roman" panose="02020603050405020304" pitchFamily="18" charset="0"/>
                  <a:cs typeface="Times New Roman" panose="02020603050405020304" pitchFamily="18" charset="0"/>
                </a:rPr>
                <a:t>La bàn</a:t>
              </a:r>
              <a:endParaRPr lang="en-US" sz="2000" dirty="0">
                <a:latin typeface="Times New Roman" panose="02020603050405020304" pitchFamily="18" charset="0"/>
                <a:cs typeface="Times New Roman" panose="02020603050405020304" pitchFamily="18" charset="0"/>
              </a:endParaRPr>
            </a:p>
          </p:txBody>
        </p:sp>
      </p:grpSp>
      <p:grpSp>
        <p:nvGrpSpPr>
          <p:cNvPr id="23" name="Group 22"/>
          <p:cNvGrpSpPr/>
          <p:nvPr/>
        </p:nvGrpSpPr>
        <p:grpSpPr>
          <a:xfrm>
            <a:off x="6205826" y="994208"/>
            <a:ext cx="4722503" cy="4572543"/>
            <a:chOff x="6205826" y="994208"/>
            <a:chExt cx="4722503" cy="4572543"/>
          </a:xfrm>
        </p:grpSpPr>
        <p:pic>
          <p:nvPicPr>
            <p:cNvPr id="20" name="Picture 1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05826" y="994208"/>
              <a:ext cx="4722503" cy="4572543"/>
            </a:xfrm>
            <a:prstGeom prst="rect">
              <a:avLst/>
            </a:prstGeom>
          </p:spPr>
        </p:pic>
        <p:sp>
          <p:nvSpPr>
            <p:cNvPr id="21" name="Up Arrow 20"/>
            <p:cNvSpPr/>
            <p:nvPr/>
          </p:nvSpPr>
          <p:spPr>
            <a:xfrm>
              <a:off x="8958222" y="1491832"/>
              <a:ext cx="347143" cy="710762"/>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TextBox 23"/>
          <p:cNvSpPr txBox="1"/>
          <p:nvPr/>
        </p:nvSpPr>
        <p:spPr>
          <a:xfrm>
            <a:off x="6199097" y="5499849"/>
            <a:ext cx="4281941" cy="923330"/>
          </a:xfrm>
          <a:prstGeom prst="rect">
            <a:avLst/>
          </a:prstGeom>
          <a:noFill/>
        </p:spPr>
        <p:txBody>
          <a:bodyPr wrap="none" rtlCol="0">
            <a:spAutoFit/>
          </a:bodyPr>
          <a:lstStyle/>
          <a:p>
            <a:r>
              <a:rPr lang="vi-VN" dirty="0" smtClean="0">
                <a:latin typeface="Times New Roman" panose="02020603050405020304" pitchFamily="18" charset="0"/>
                <a:cs typeface="Times New Roman" panose="02020603050405020304" pitchFamily="18" charset="0"/>
              </a:rPr>
              <a:t>Bản đồ không có hệ thống kinh, vĩ tuyến và</a:t>
            </a:r>
          </a:p>
          <a:p>
            <a:r>
              <a:rPr lang="vi-VN" dirty="0">
                <a:latin typeface="Times New Roman" panose="02020603050405020304" pitchFamily="18" charset="0"/>
                <a:cs typeface="Times New Roman" panose="02020603050405020304" pitchFamily="18" charset="0"/>
              </a:rPr>
              <a:t>c</a:t>
            </a:r>
            <a:r>
              <a:rPr lang="vi-VN" dirty="0" smtClean="0">
                <a:latin typeface="Times New Roman" panose="02020603050405020304" pitchFamily="18" charset="0"/>
                <a:cs typeface="Times New Roman" panose="02020603050405020304" pitchFamily="18" charset="0"/>
              </a:rPr>
              <a:t>ũng không có la bàn thì làm gì để xác định </a:t>
            </a:r>
          </a:p>
          <a:p>
            <a:r>
              <a:rPr lang="vi-VN" dirty="0">
                <a:latin typeface="Times New Roman" panose="02020603050405020304" pitchFamily="18" charset="0"/>
                <a:cs typeface="Times New Roman" panose="02020603050405020304" pitchFamily="18" charset="0"/>
              </a:rPr>
              <a:t>p</a:t>
            </a:r>
            <a:r>
              <a:rPr lang="vi-VN" dirty="0" smtClean="0">
                <a:latin typeface="Times New Roman" panose="02020603050405020304" pitchFamily="18" charset="0"/>
                <a:cs typeface="Times New Roman" panose="02020603050405020304" pitchFamily="18" charset="0"/>
              </a:rPr>
              <a:t>hương hướng?</a:t>
            </a:r>
            <a:endParaRPr lang="en-US" dirty="0">
              <a:latin typeface="Times New Roman" panose="02020603050405020304" pitchFamily="18" charset="0"/>
              <a:cs typeface="Times New Roman" panose="02020603050405020304" pitchFamily="18" charset="0"/>
            </a:endParaRPr>
          </a:p>
        </p:txBody>
      </p:sp>
      <p:sp>
        <p:nvSpPr>
          <p:cNvPr id="25" name="TextBox 24"/>
          <p:cNvSpPr txBox="1"/>
          <p:nvPr/>
        </p:nvSpPr>
        <p:spPr>
          <a:xfrm>
            <a:off x="820272" y="4428570"/>
            <a:ext cx="4464684" cy="646331"/>
          </a:xfrm>
          <a:prstGeom prst="rect">
            <a:avLst/>
          </a:prstGeom>
          <a:noFill/>
        </p:spPr>
        <p:txBody>
          <a:bodyPr wrap="none" rtlCol="0">
            <a:spAutoFit/>
          </a:bodyPr>
          <a:lstStyle/>
          <a:p>
            <a:r>
              <a:rPr lang="vi-VN" dirty="0" smtClean="0">
                <a:latin typeface="Times New Roman" panose="02020603050405020304" pitchFamily="18" charset="0"/>
                <a:cs typeface="Times New Roman" panose="02020603050405020304" pitchFamily="18" charset="0"/>
              </a:rPr>
              <a:t>- Xác định phương hướng trên bản đồ dựa vào</a:t>
            </a:r>
          </a:p>
          <a:p>
            <a:r>
              <a:rPr lang="vi-VN" dirty="0" smtClean="0">
                <a:latin typeface="Times New Roman" panose="02020603050405020304" pitchFamily="18" charset="0"/>
                <a:cs typeface="Times New Roman" panose="02020603050405020304" pitchFamily="18" charset="0"/>
              </a:rPr>
              <a:t>La bàn hoặc mũi tên chỉ hướng Bắc</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04880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circle(in)">
                                      <p:cBhvr>
                                        <p:cTn id="12" dur="20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down)">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down)">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事情&#10;&#10;已生成极高可信度的说明">
            <a:extLst>
              <a:ext uri="{FF2B5EF4-FFF2-40B4-BE49-F238E27FC236}">
                <a16:creationId xmlns:a16="http://schemas.microsoft.com/office/drawing/2014/main" id="{59EF3AD0-F08C-4A1E-A601-86B9EB13C0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Rounded Rectangle 1"/>
          <p:cNvSpPr/>
          <p:nvPr/>
        </p:nvSpPr>
        <p:spPr>
          <a:xfrm>
            <a:off x="779827" y="800462"/>
            <a:ext cx="10441495" cy="569467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27" name="图片 5" descr="图片包含 蛋糕, 室内, 绿色&#10;&#10;已生成高可信度的说明">
            <a:extLst>
              <a:ext uri="{FF2B5EF4-FFF2-40B4-BE49-F238E27FC236}">
                <a16:creationId xmlns:a16="http://schemas.microsoft.com/office/drawing/2014/main" id="{CFD9A3D4-965C-4AA0-A594-6A835CC258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521" y="4136132"/>
            <a:ext cx="1998077" cy="2963775"/>
          </a:xfrm>
          <a:prstGeom prst="rect">
            <a:avLst/>
          </a:prstGeom>
        </p:spPr>
      </p:pic>
      <p:pic>
        <p:nvPicPr>
          <p:cNvPr id="28" name="图片 15">
            <a:extLst>
              <a:ext uri="{FF2B5EF4-FFF2-40B4-BE49-F238E27FC236}">
                <a16:creationId xmlns:a16="http://schemas.microsoft.com/office/drawing/2014/main" id="{0C8FB0A9-1DCD-4F68-9B69-C04B7815D0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75045" y="5228335"/>
            <a:ext cx="1299496" cy="1266804"/>
          </a:xfrm>
          <a:prstGeom prst="rect">
            <a:avLst/>
          </a:prstGeom>
        </p:spPr>
      </p:pic>
      <p:pic>
        <p:nvPicPr>
          <p:cNvPr id="29" name="图片 24">
            <a:extLst>
              <a:ext uri="{FF2B5EF4-FFF2-40B4-BE49-F238E27FC236}">
                <a16:creationId xmlns:a16="http://schemas.microsoft.com/office/drawing/2014/main" id="{6C007B28-2524-4926-956E-E73B3DA1E67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2521" y="82098"/>
            <a:ext cx="1211832" cy="1498600"/>
          </a:xfrm>
          <a:prstGeom prst="rect">
            <a:avLst/>
          </a:prstGeom>
        </p:spPr>
      </p:pic>
      <p:pic>
        <p:nvPicPr>
          <p:cNvPr id="3" name="Picture 2"/>
          <p:cNvPicPr>
            <a:picLocks noChangeAspect="1"/>
          </p:cNvPicPr>
          <p:nvPr/>
        </p:nvPicPr>
        <p:blipFill>
          <a:blip r:embed="rId7"/>
          <a:stretch>
            <a:fillRect/>
          </a:stretch>
        </p:blipFill>
        <p:spPr>
          <a:xfrm>
            <a:off x="779827" y="299560"/>
            <a:ext cx="10632346" cy="987638"/>
          </a:xfrm>
          <a:prstGeom prst="rect">
            <a:avLst/>
          </a:prstGeom>
        </p:spPr>
      </p:pic>
      <p:sp>
        <p:nvSpPr>
          <p:cNvPr id="8" name="TextBox 7"/>
          <p:cNvSpPr txBox="1"/>
          <p:nvPr/>
        </p:nvSpPr>
        <p:spPr>
          <a:xfrm>
            <a:off x="1354324" y="668514"/>
            <a:ext cx="9582239" cy="400110"/>
          </a:xfrm>
          <a:prstGeom prst="rect">
            <a:avLst/>
          </a:prstGeom>
          <a:noFill/>
        </p:spPr>
        <p:txBody>
          <a:bodyPr wrap="none" rtlCol="0">
            <a:spAutoFit/>
          </a:bodyPr>
          <a:lstStyle/>
          <a:p>
            <a:pPr lvl="0">
              <a:defRPr/>
            </a:pPr>
            <a:r>
              <a:rPr lang="vi-VN" sz="2000" dirty="0">
                <a:solidFill>
                  <a:srgbClr val="FF0000"/>
                </a:solidFill>
                <a:latin typeface="Times New Roman" panose="02020603050405020304" pitchFamily="18" charset="0"/>
                <a:cs typeface="Times New Roman" panose="02020603050405020304" pitchFamily="18" charset="0"/>
              </a:rPr>
              <a:t>Bài 2. BẢN ĐỒ. MỘT SỐ LƯỚI KINH, VĨ TUYẾN.PHƯƠNG HƯỚNG TRÊN BẢN ĐỒ</a:t>
            </a:r>
          </a:p>
        </p:txBody>
      </p:sp>
      <p:sp>
        <p:nvSpPr>
          <p:cNvPr id="11" name="Rectangle 10"/>
          <p:cNvSpPr/>
          <p:nvPr/>
        </p:nvSpPr>
        <p:spPr>
          <a:xfrm>
            <a:off x="4362995" y="1270787"/>
            <a:ext cx="3200400" cy="51731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LUYỆN TẬP</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TextBox 16"/>
          <p:cNvSpPr txBox="1"/>
          <p:nvPr/>
        </p:nvSpPr>
        <p:spPr>
          <a:xfrm>
            <a:off x="952179" y="2068664"/>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Chọn đáp án đúng nhất:</a:t>
            </a:r>
            <a:endPar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1104579" y="4103650"/>
            <a:ext cx="493510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Đáp</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án</a:t>
            </a:r>
            <a:r>
              <a:rPr kumimoji="0" lang="en-US"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D</a:t>
            </a:r>
            <a:endPar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TextBox 12"/>
          <p:cNvSpPr txBox="1"/>
          <p:nvPr/>
        </p:nvSpPr>
        <p:spPr>
          <a:xfrm>
            <a:off x="920805" y="2382022"/>
            <a:ext cx="10237766"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Câu</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Bản</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đồ</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vẽ</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Trái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Đất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lên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giấy</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mô</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Trái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Đất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thu</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nhỏ</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hình</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vẽ</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bề</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Trái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Đất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trên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giấy</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 hình vẽ thu nhỏ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tương</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đối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chính</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xác</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vi-V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một khu vực hay toàn bộ bề mặt Trái Đất.</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675930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barn(inVertical)">
                                      <p:cBhvr>
                                        <p:cTn id="22" dur="500"/>
                                        <p:tgtEl>
                                          <p:spTgt spid="13">
                                            <p:txEl>
                                              <p:pRg st="0" end="0"/>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13">
                                            <p:txEl>
                                              <p:pRg st="1" end="1"/>
                                            </p:txEl>
                                          </p:spTgt>
                                        </p:tgtEl>
                                        <p:attrNameLst>
                                          <p:attrName>style.visibility</p:attrName>
                                        </p:attrNameLst>
                                      </p:cBhvr>
                                      <p:to>
                                        <p:strVal val="visible"/>
                                      </p:to>
                                    </p:set>
                                    <p:animEffect transition="in" filter="barn(inVertical)">
                                      <p:cBhvr>
                                        <p:cTn id="25" dur="500"/>
                                        <p:tgtEl>
                                          <p:spTgt spid="13">
                                            <p:txEl>
                                              <p:pRg st="1" end="1"/>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13">
                                            <p:txEl>
                                              <p:pRg st="2" end="2"/>
                                            </p:txEl>
                                          </p:spTgt>
                                        </p:tgtEl>
                                        <p:attrNameLst>
                                          <p:attrName>style.visibility</p:attrName>
                                        </p:attrNameLst>
                                      </p:cBhvr>
                                      <p:to>
                                        <p:strVal val="visible"/>
                                      </p:to>
                                    </p:set>
                                    <p:animEffect transition="in" filter="barn(inVertical)">
                                      <p:cBhvr>
                                        <p:cTn id="28" dur="500"/>
                                        <p:tgtEl>
                                          <p:spTgt spid="13">
                                            <p:txEl>
                                              <p:pRg st="2" end="2"/>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13">
                                            <p:txEl>
                                              <p:pRg st="3" end="3"/>
                                            </p:txEl>
                                          </p:spTgt>
                                        </p:tgtEl>
                                        <p:attrNameLst>
                                          <p:attrName>style.visibility</p:attrName>
                                        </p:attrNameLst>
                                      </p:cBhvr>
                                      <p:to>
                                        <p:strVal val="visible"/>
                                      </p:to>
                                    </p:set>
                                    <p:animEffect transition="in" filter="barn(inVertical)">
                                      <p:cBhvr>
                                        <p:cTn id="31" dur="500"/>
                                        <p:tgtEl>
                                          <p:spTgt spid="13">
                                            <p:txEl>
                                              <p:pRg st="3" end="3"/>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13">
                                            <p:txEl>
                                              <p:pRg st="4" end="4"/>
                                            </p:txEl>
                                          </p:spTgt>
                                        </p:tgtEl>
                                        <p:attrNameLst>
                                          <p:attrName>style.visibility</p:attrName>
                                        </p:attrNameLst>
                                      </p:cBhvr>
                                      <p:to>
                                        <p:strVal val="visible"/>
                                      </p:to>
                                    </p:set>
                                    <p:animEffect transition="in" filter="barn(inVertical)">
                                      <p:cBhvr>
                                        <p:cTn id="34" dur="500"/>
                                        <p:tgtEl>
                                          <p:spTgt spid="1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barn(inVertical)">
                                      <p:cBhvr>
                                        <p:cTn id="3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p:bldP spid="19" grpId="0"/>
      <p:bldP spid="13"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ags/tag10.xml><?xml version="1.0" encoding="utf-8"?>
<p:tagLst xmlns:a="http://schemas.openxmlformats.org/drawingml/2006/main" xmlns:r="http://schemas.openxmlformats.org/officeDocument/2006/relationships" xmlns:p="http://schemas.openxmlformats.org/presentationml/2006/main">
  <p:tag name="PA" val="v3.2.0"/>
</p:tagLst>
</file>

<file path=ppt/tags/tag11.xml><?xml version="1.0" encoding="utf-8"?>
<p:tagLst xmlns:a="http://schemas.openxmlformats.org/drawingml/2006/main" xmlns:r="http://schemas.openxmlformats.org/officeDocument/2006/relationships" xmlns:p="http://schemas.openxmlformats.org/presentationml/2006/main">
  <p:tag name="PA" val="v3.2.0"/>
</p:tagLst>
</file>

<file path=ppt/tags/tag12.xml><?xml version="1.0" encoding="utf-8"?>
<p:tagLst xmlns:a="http://schemas.openxmlformats.org/drawingml/2006/main" xmlns:r="http://schemas.openxmlformats.org/officeDocument/2006/relationships" xmlns:p="http://schemas.openxmlformats.org/presentationml/2006/main">
  <p:tag name="PA" val="v3.2.0"/>
</p:tagLst>
</file>

<file path=ppt/tags/tag13.xml><?xml version="1.0" encoding="utf-8"?>
<p:tagLst xmlns:a="http://schemas.openxmlformats.org/drawingml/2006/main" xmlns:r="http://schemas.openxmlformats.org/officeDocument/2006/relationships" xmlns:p="http://schemas.openxmlformats.org/presentationml/2006/main">
  <p:tag name="PA" val="v3.2.0"/>
</p:tagLst>
</file>

<file path=ppt/tags/tag14.xml><?xml version="1.0" encoding="utf-8"?>
<p:tagLst xmlns:a="http://schemas.openxmlformats.org/drawingml/2006/main" xmlns:r="http://schemas.openxmlformats.org/officeDocument/2006/relationships" xmlns:p="http://schemas.openxmlformats.org/presentationml/2006/main">
  <p:tag name="PA" val="v3.2.0"/>
</p:tagLst>
</file>

<file path=ppt/tags/tag15.xml><?xml version="1.0" encoding="utf-8"?>
<p:tagLst xmlns:a="http://schemas.openxmlformats.org/drawingml/2006/main" xmlns:r="http://schemas.openxmlformats.org/officeDocument/2006/relationships" xmlns:p="http://schemas.openxmlformats.org/presentationml/2006/main">
  <p:tag name="PA" val="v3.2.0"/>
</p:tagLst>
</file>

<file path=ppt/tags/tag16.xml><?xml version="1.0" encoding="utf-8"?>
<p:tagLst xmlns:a="http://schemas.openxmlformats.org/drawingml/2006/main" xmlns:r="http://schemas.openxmlformats.org/officeDocument/2006/relationships" xmlns:p="http://schemas.openxmlformats.org/presentationml/2006/main">
  <p:tag name="PA" val="v3.2.0"/>
</p:tagLst>
</file>

<file path=ppt/tags/tag17.xml><?xml version="1.0" encoding="utf-8"?>
<p:tagLst xmlns:a="http://schemas.openxmlformats.org/drawingml/2006/main" xmlns:r="http://schemas.openxmlformats.org/officeDocument/2006/relationships" xmlns:p="http://schemas.openxmlformats.org/presentationml/2006/main">
  <p:tag name="PA" val="v3.2.0"/>
</p:tagLst>
</file>

<file path=ppt/tags/tag18.xml><?xml version="1.0" encoding="utf-8"?>
<p:tagLst xmlns:a="http://schemas.openxmlformats.org/drawingml/2006/main" xmlns:r="http://schemas.openxmlformats.org/officeDocument/2006/relationships" xmlns:p="http://schemas.openxmlformats.org/presentationml/2006/main">
  <p:tag name="PA" val="v3.2.0"/>
</p:tagLst>
</file>

<file path=ppt/tags/tag19.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20.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ags/tag9.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795</TotalTime>
  <Words>1379</Words>
  <Application>Microsoft Office PowerPoint</Application>
  <PresentationFormat>Widescreen</PresentationFormat>
  <Paragraphs>141</Paragraphs>
  <Slides>18</Slides>
  <Notes>18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18</vt:i4>
      </vt:variant>
    </vt:vector>
  </HeadingPairs>
  <TitlesOfParts>
    <vt:vector size="27" baseType="lpstr">
      <vt:lpstr>宋体</vt:lpstr>
      <vt:lpstr>.VnArabiaH</vt:lpstr>
      <vt:lpstr>Arial</vt:lpstr>
      <vt:lpstr>Calibri</vt:lpstr>
      <vt:lpstr>等线</vt:lpstr>
      <vt:lpstr>黑体</vt:lpstr>
      <vt:lpstr>Times New Roman</vt:lpstr>
      <vt:lpstr>第一PPT，www.1ppt.com</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keywords/>
  <dc:description>www.1ppt.com</dc:description>
  <cp:lastModifiedBy>Laptop Nam Phong</cp:lastModifiedBy>
  <cp:revision>136</cp:revision>
  <dcterms:created xsi:type="dcterms:W3CDTF">2017-05-08T08:38:07Z</dcterms:created>
  <dcterms:modified xsi:type="dcterms:W3CDTF">2022-10-01T03:36:18Z</dcterms:modified>
</cp:coreProperties>
</file>