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8" r:id="rId2"/>
    <p:sldId id="272" r:id="rId3"/>
    <p:sldId id="267" r:id="rId4"/>
    <p:sldId id="274" r:id="rId5"/>
    <p:sldId id="273" r:id="rId6"/>
    <p:sldId id="263" r:id="rId7"/>
    <p:sldId id="260" r:id="rId8"/>
    <p:sldId id="261" r:id="rId9"/>
    <p:sldId id="264" r:id="rId10"/>
    <p:sldId id="262" r:id="rId11"/>
    <p:sldId id="265" r:id="rId12"/>
    <p:sldId id="275" r:id="rId13"/>
    <p:sldId id="276" r:id="rId14"/>
    <p:sldId id="278" r:id="rId15"/>
    <p:sldId id="277" r:id="rId16"/>
    <p:sldId id="266"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8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EA92DC-CB22-4F73-A75A-61A6DA7E9585}" type="datetimeFigureOut">
              <a:rPr lang="en-US" smtClean="0"/>
              <a:t>11/16/2022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E52A34-A5FD-4673-9A18-69355950499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17411" name="Text Box 2"/>
          <p:cNvSpPr txBox="1">
            <a:spLocks noChangeArrowheads="1"/>
          </p:cNvSpPr>
          <p:nvPr/>
        </p:nvSpPr>
        <p:spPr bwMode="auto">
          <a:xfrm>
            <a:off x="685800" y="4343400"/>
            <a:ext cx="5486400" cy="4114800"/>
          </a:xfrm>
          <a:prstGeom prst="rect">
            <a:avLst/>
          </a:prstGeom>
          <a:noFill/>
          <a:ln w="9525">
            <a:noFill/>
            <a:round/>
            <a:headEnd/>
            <a:tailEnd/>
          </a:ln>
        </p:spPr>
        <p:txBody>
          <a:bodyPr wrap="none" anchor="ctr"/>
          <a:lstStyle/>
          <a:p>
            <a:endParaRPr 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7278BE3-1853-4850-A765-91C7E458B545}"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278BE3-1853-4850-A765-91C7E458B545}"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278BE3-1853-4850-A765-91C7E458B545}"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a:defRPr/>
            </a:pPr>
            <a:fld id="{BA63B199-199C-45E7-AAE5-8DE8E9B90DA3}" type="slidenum">
              <a:rPr lang="en-US"/>
              <a:pPr>
                <a:defRPr/>
              </a:pPr>
              <a:t>‹#›</a:t>
            </a:fld>
            <a:endParaRPr lang="en-US"/>
          </a:p>
        </p:txBody>
      </p:sp>
    </p:spTree>
    <p:extLst>
      <p:ext uri="{BB962C8B-B14F-4D97-AF65-F5344CB8AC3E}">
        <p14:creationId xmlns:p14="http://schemas.microsoft.com/office/powerpoint/2010/main" val="3500432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278BE3-1853-4850-A765-91C7E458B545}"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278BE3-1853-4850-A765-91C7E458B545}" type="datetimeFigureOut">
              <a:rPr lang="en-US" smtClean="0"/>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7278BE3-1853-4850-A765-91C7E458B545}" type="datetimeFigureOut">
              <a:rPr lang="en-US" smtClean="0"/>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7278BE3-1853-4850-A765-91C7E458B545}" type="datetimeFigureOut">
              <a:rPr lang="en-US" smtClean="0"/>
              <a:t>11/16/2022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7278BE3-1853-4850-A765-91C7E458B545}" type="datetimeFigureOut">
              <a:rPr lang="en-US" smtClean="0"/>
              <a:t>11/16/2022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278BE3-1853-4850-A765-91C7E458B545}" type="datetimeFigureOut">
              <a:rPr lang="en-US" smtClean="0"/>
              <a:t>11/16/2022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278BE3-1853-4850-A765-91C7E458B545}" type="datetimeFigureOut">
              <a:rPr lang="en-US" smtClean="0"/>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278BE3-1853-4850-A765-91C7E458B545}" type="datetimeFigureOut">
              <a:rPr lang="en-US" smtClean="0"/>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E15ABC-3A3F-4ACE-910C-585E939271C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78BE3-1853-4850-A765-91C7E458B545}" type="datetimeFigureOut">
              <a:rPr lang="en-US" smtClean="0"/>
              <a:t>11/16/2022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15ABC-3A3F-4ACE-910C-585E939271C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a:spLocks noChangeArrowheads="1"/>
          </p:cNvSpPr>
          <p:nvPr/>
        </p:nvSpPr>
        <p:spPr bwMode="auto">
          <a:xfrm>
            <a:off x="0" y="90488"/>
            <a:ext cx="9144000" cy="6767512"/>
          </a:xfrm>
          <a:prstGeom prst="rect">
            <a:avLst/>
          </a:prstGeom>
          <a:noFill/>
          <a:ln w="57150" cmpd="thinThick">
            <a:solidFill>
              <a:srgbClr val="0000FF"/>
            </a:solidFill>
            <a:miter lim="800000"/>
            <a:headEnd/>
            <a:tailEnd/>
          </a:ln>
        </p:spPr>
        <p:txBody>
          <a:bodyPr wrap="none" anchor="ctr"/>
          <a:lstStyle/>
          <a:p>
            <a:endParaRPr lang="en-US">
              <a:latin typeface="Calibri" pitchFamily="34" charset="0"/>
            </a:endParaRPr>
          </a:p>
        </p:txBody>
      </p:sp>
      <p:pic>
        <p:nvPicPr>
          <p:cNvPr id="6147" name="Picture 24" descr="SailBoat"/>
          <p:cNvPicPr>
            <a:picLocks noChangeAspect="1" noChangeArrowheads="1" noCrop="1"/>
          </p:cNvPicPr>
          <p:nvPr/>
        </p:nvPicPr>
        <p:blipFill>
          <a:blip r:embed="rId2"/>
          <a:srcRect/>
          <a:stretch>
            <a:fillRect/>
          </a:stretch>
        </p:blipFill>
        <p:spPr bwMode="auto">
          <a:xfrm>
            <a:off x="5943600" y="4267200"/>
            <a:ext cx="3200400" cy="2590800"/>
          </a:xfrm>
          <a:prstGeom prst="rect">
            <a:avLst/>
          </a:prstGeom>
          <a:noFill/>
          <a:ln w="9525">
            <a:noFill/>
            <a:miter lim="800000"/>
            <a:headEnd/>
            <a:tailEnd/>
          </a:ln>
        </p:spPr>
      </p:pic>
      <p:pic>
        <p:nvPicPr>
          <p:cNvPr id="6148" name="Picture 25" descr="th_50a9093a"/>
          <p:cNvPicPr>
            <a:picLocks noChangeAspect="1" noChangeArrowheads="1" noCrop="1"/>
          </p:cNvPicPr>
          <p:nvPr/>
        </p:nvPicPr>
        <p:blipFill>
          <a:blip r:embed="rId3"/>
          <a:srcRect/>
          <a:stretch>
            <a:fillRect/>
          </a:stretch>
        </p:blipFill>
        <p:spPr bwMode="auto">
          <a:xfrm>
            <a:off x="0" y="4876800"/>
            <a:ext cx="1752600" cy="1981200"/>
          </a:xfrm>
          <a:prstGeom prst="rect">
            <a:avLst/>
          </a:prstGeom>
          <a:noFill/>
          <a:ln w="9525">
            <a:noFill/>
            <a:miter lim="800000"/>
            <a:headEnd/>
            <a:tailEnd/>
          </a:ln>
        </p:spPr>
      </p:pic>
      <p:sp>
        <p:nvSpPr>
          <p:cNvPr id="6149" name="Oval 26" descr="Copy of winxpap14"/>
          <p:cNvSpPr>
            <a:spLocks noChangeArrowheads="1"/>
          </p:cNvSpPr>
          <p:nvPr/>
        </p:nvSpPr>
        <p:spPr bwMode="auto">
          <a:xfrm>
            <a:off x="0" y="152400"/>
            <a:ext cx="2438400" cy="1676400"/>
          </a:xfrm>
          <a:prstGeom prst="ellipse">
            <a:avLst/>
          </a:prstGeom>
          <a:blipFill dpi="0" rotWithShape="1">
            <a:blip r:embed="rId4"/>
            <a:srcRect/>
            <a:stretch>
              <a:fillRect/>
            </a:stretch>
          </a:blipFill>
          <a:ln w="57150" cmpd="thickThin">
            <a:solidFill>
              <a:schemeClr val="tx2"/>
            </a:solidFill>
            <a:round/>
            <a:headEnd/>
            <a:tailEnd/>
          </a:ln>
        </p:spPr>
        <p:txBody>
          <a:bodyPr wrap="none" anchor="ctr"/>
          <a:lstStyle/>
          <a:p>
            <a:endParaRPr lang="en-US">
              <a:latin typeface="Calibri" pitchFamily="34" charset="0"/>
            </a:endParaRPr>
          </a:p>
        </p:txBody>
      </p:sp>
      <p:pic>
        <p:nvPicPr>
          <p:cNvPr id="6150" name="Picture 27" descr="Earth-16-june"/>
          <p:cNvPicPr>
            <a:picLocks noChangeAspect="1" noChangeArrowheads="1" noCrop="1"/>
          </p:cNvPicPr>
          <p:nvPr/>
        </p:nvPicPr>
        <p:blipFill>
          <a:blip r:embed="rId5"/>
          <a:srcRect/>
          <a:stretch>
            <a:fillRect/>
          </a:stretch>
        </p:blipFill>
        <p:spPr bwMode="auto">
          <a:xfrm>
            <a:off x="7010400" y="152400"/>
            <a:ext cx="1981200" cy="1676400"/>
          </a:xfrm>
          <a:prstGeom prst="rect">
            <a:avLst/>
          </a:prstGeom>
          <a:noFill/>
          <a:ln w="9525">
            <a:noFill/>
            <a:miter lim="800000"/>
            <a:headEnd/>
            <a:tailEnd/>
          </a:ln>
        </p:spPr>
      </p:pic>
      <p:sp>
        <p:nvSpPr>
          <p:cNvPr id="6151" name="Rectangle 30"/>
          <p:cNvSpPr>
            <a:spLocks noChangeArrowheads="1"/>
          </p:cNvSpPr>
          <p:nvPr/>
        </p:nvSpPr>
        <p:spPr bwMode="auto">
          <a:xfrm>
            <a:off x="1981200" y="533400"/>
            <a:ext cx="5105400" cy="1555750"/>
          </a:xfrm>
          <a:prstGeom prst="rect">
            <a:avLst/>
          </a:prstGeom>
          <a:noFill/>
          <a:ln w="9525">
            <a:noFill/>
            <a:miter lim="800000"/>
            <a:headEnd/>
            <a:tailEnd/>
          </a:ln>
        </p:spPr>
        <p:txBody>
          <a:bodyPr>
            <a:spAutoFit/>
          </a:bodyPr>
          <a:lstStyle/>
          <a:p>
            <a:pPr algn="ctr"/>
            <a:r>
              <a:rPr lang="en-US" sz="4800" b="1" i="1" u="sng" dirty="0" err="1">
                <a:solidFill>
                  <a:srgbClr val="FF0000"/>
                </a:solidFill>
                <a:latin typeface="Calibri" pitchFamily="34" charset="0"/>
              </a:rPr>
              <a:t>Tiết</a:t>
            </a:r>
            <a:r>
              <a:rPr lang="en-US" sz="4800" b="1" i="1" u="sng" dirty="0">
                <a:solidFill>
                  <a:srgbClr val="FF0000"/>
                </a:solidFill>
                <a:latin typeface="Calibri" pitchFamily="34" charset="0"/>
              </a:rPr>
              <a:t> </a:t>
            </a:r>
            <a:r>
              <a:rPr lang="en-US" sz="4800" b="1" i="1" u="sng" dirty="0" smtClean="0">
                <a:solidFill>
                  <a:srgbClr val="FF0000"/>
                </a:solidFill>
                <a:latin typeface="Calibri" pitchFamily="34" charset="0"/>
              </a:rPr>
              <a:t>11 </a:t>
            </a:r>
            <a:r>
              <a:rPr lang="en-US" sz="4800" b="1" i="1" u="sng" dirty="0">
                <a:solidFill>
                  <a:srgbClr val="FF0000"/>
                </a:solidFill>
                <a:latin typeface="Calibri" pitchFamily="34" charset="0"/>
              </a:rPr>
              <a:t>– </a:t>
            </a:r>
            <a:r>
              <a:rPr lang="en-US" sz="4800" b="1" i="1" u="sng" dirty="0" err="1">
                <a:solidFill>
                  <a:srgbClr val="FF0000"/>
                </a:solidFill>
                <a:latin typeface="Calibri" pitchFamily="34" charset="0"/>
              </a:rPr>
              <a:t>Bài</a:t>
            </a:r>
            <a:r>
              <a:rPr lang="en-US" sz="4800" b="1" i="1" u="sng" dirty="0">
                <a:solidFill>
                  <a:srgbClr val="FF0000"/>
                </a:solidFill>
                <a:latin typeface="Calibri" pitchFamily="34" charset="0"/>
              </a:rPr>
              <a:t> 6</a:t>
            </a:r>
            <a:r>
              <a:rPr lang="en-US" sz="4800" u="sng" dirty="0">
                <a:solidFill>
                  <a:srgbClr val="FF0000"/>
                </a:solidFill>
                <a:latin typeface="Calibri" pitchFamily="34" charset="0"/>
              </a:rPr>
              <a:t/>
            </a:r>
            <a:br>
              <a:rPr lang="en-US" sz="4800" u="sng" dirty="0">
                <a:solidFill>
                  <a:srgbClr val="FF0000"/>
                </a:solidFill>
                <a:latin typeface="Calibri" pitchFamily="34" charset="0"/>
              </a:rPr>
            </a:br>
            <a:endParaRPr lang="en-US" sz="4800" u="sng" dirty="0">
              <a:solidFill>
                <a:srgbClr val="FF0000"/>
              </a:solidFill>
              <a:latin typeface="Calibri" pitchFamily="34" charset="0"/>
            </a:endParaRPr>
          </a:p>
        </p:txBody>
      </p:sp>
      <p:sp>
        <p:nvSpPr>
          <p:cNvPr id="10" name="TextBox 9"/>
          <p:cNvSpPr txBox="1"/>
          <p:nvPr/>
        </p:nvSpPr>
        <p:spPr>
          <a:xfrm>
            <a:off x="-152400" y="1981200"/>
            <a:ext cx="9144000" cy="923330"/>
          </a:xfrm>
          <a:prstGeom prst="rect">
            <a:avLst/>
          </a:prstGeom>
          <a:noFill/>
        </p:spPr>
        <p:txBody>
          <a:bodyPr>
            <a:spAutoFit/>
            <a:scene3d>
              <a:camera prst="perspectiveLeft"/>
              <a:lightRig rig="contrasting" dir="t">
                <a:rot lat="0" lon="0" rev="4500000"/>
              </a:lightRig>
            </a:scene3d>
            <a:sp3d extrusionH="57150" contourW="6350" prstMaterial="metal">
              <a:bevelT w="127000" h="31750" prst="cross"/>
              <a:contourClr>
                <a:schemeClr val="accent1">
                  <a:shade val="75000"/>
                </a:schemeClr>
              </a:contourClr>
            </a:sp3d>
          </a:bodyPr>
          <a:lstStyle/>
          <a:p>
            <a:pPr algn="ctr" fontAlgn="auto">
              <a:spcBef>
                <a:spcPts val="0"/>
              </a:spcBef>
              <a:spcAft>
                <a:spcPts val="0"/>
              </a:spcAft>
              <a:defRPr/>
            </a:pP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Trái</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 </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đất</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 </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trong</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 </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hệ</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 </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mặt</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 </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rPr>
              <a:t>tr</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ời</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cs typeface="+mn-cs"/>
            </a:endParaRPr>
          </a:p>
        </p:txBody>
      </p:sp>
    </p:spTree>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z2762935156070_f26cdb080d0a3a3d68c2841590394ce8.jpg"/>
          <p:cNvPicPr>
            <a:picLocks noChangeAspect="1"/>
          </p:cNvPicPr>
          <p:nvPr/>
        </p:nvPicPr>
        <p:blipFill>
          <a:blip r:embed="rId2"/>
          <a:stretch>
            <a:fillRect/>
          </a:stretch>
        </p:blipFill>
        <p:spPr>
          <a:xfrm>
            <a:off x="2209800" y="0"/>
            <a:ext cx="4419601" cy="4876800"/>
          </a:xfrm>
          <a:prstGeom prst="rect">
            <a:avLst/>
          </a:prstGeom>
          <a:ln>
            <a:solidFill>
              <a:schemeClr val="tx1"/>
            </a:solidFill>
          </a:ln>
        </p:spPr>
      </p:pic>
      <p:sp>
        <p:nvSpPr>
          <p:cNvPr id="6145" name="Rectangle 1"/>
          <p:cNvSpPr>
            <a:spLocks noChangeArrowheads="1"/>
          </p:cNvSpPr>
          <p:nvPr/>
        </p:nvSpPr>
        <p:spPr bwMode="auto">
          <a:xfrm>
            <a:off x="0" y="5257800"/>
            <a:ext cx="7086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Cho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biết</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độ</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dài</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bán</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kính</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xích</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đạo</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của</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Trái</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Đất</a:t>
            </a:r>
            <a:r>
              <a:rPr lang="en-US" sz="2400" dirty="0">
                <a:latin typeface="Arial" pitchFamily="34" charset="0"/>
                <a:ea typeface="Calibri" pitchFamily="34" charset="0"/>
                <a:cs typeface="Arial" pitchFamily="34" charset="0"/>
              </a:rPr>
              <a:t>?</a:t>
            </a:r>
            <a:endPar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Diện</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tích</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của</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Trái</a:t>
            </a:r>
            <a:r>
              <a:rPr kumimoji="0" lang="en-US" sz="24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sz="2400" b="0" i="0" u="none" strike="noStrike" cap="none" normalizeH="0" baseline="0" dirty="0" err="1">
                <a:ln>
                  <a:noFill/>
                </a:ln>
                <a:solidFill>
                  <a:schemeClr val="tx1"/>
                </a:solidFill>
                <a:effectLst/>
                <a:latin typeface="Arial" pitchFamily="34" charset="0"/>
                <a:ea typeface="Calibri" pitchFamily="34" charset="0"/>
                <a:cs typeface="Arial" pitchFamily="34" charset="0"/>
              </a:rPr>
              <a:t>Đất</a:t>
            </a:r>
            <a:r>
              <a:rPr kumimoji="0" lang="en-US" sz="2400" b="0" i="0" u="none" strike="noStrike" cap="none" normalizeH="0" baseline="0" dirty="0">
                <a:ln>
                  <a:noFill/>
                </a:ln>
                <a:solidFill>
                  <a:schemeClr val="tx1"/>
                </a:solidFill>
                <a:effectLst/>
                <a:latin typeface="Arial" pitchFamily="34" charset="0"/>
                <a:cs typeface="Arial" pitchFamily="34" charset="0"/>
              </a:rPr>
              <a:t> ?</a:t>
            </a:r>
          </a:p>
        </p:txBody>
      </p:sp>
    </p:spTree>
  </p:cSld>
  <p:clrMapOvr>
    <a:masterClrMapping/>
  </p:clrMapOvr>
  <p:transition>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206A3A46-980F-4985-A511-13C771F58EEE}"/>
              </a:ext>
            </a:extLst>
          </p:cNvPr>
          <p:cNvSpPr>
            <a:spLocks noChangeArrowheads="1"/>
          </p:cNvSpPr>
          <p:nvPr/>
        </p:nvSpPr>
        <p:spPr bwMode="auto">
          <a:xfrm>
            <a:off x="0" y="28575"/>
            <a:ext cx="632460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15000"/>
              </a:lnSpc>
              <a:spcBef>
                <a:spcPct val="0"/>
              </a:spcBef>
              <a:buFontTx/>
              <a:buNone/>
            </a:pPr>
            <a:r>
              <a:rPr lang="en-US" altLang="en-US" b="1" u="sng">
                <a:solidFill>
                  <a:srgbClr val="0000FF"/>
                </a:solidFill>
                <a:latin typeface="Times New Roman" panose="02020603050405020304" pitchFamily="18" charset="0"/>
                <a:ea typeface="Calibri" panose="020F0502020204030204" pitchFamily="34" charset="0"/>
                <a:cs typeface="Times New Roman" panose="02020603050405020304" pitchFamily="18" charset="0"/>
              </a:rPr>
              <a:t>Bài tập 1</a:t>
            </a:r>
            <a:r>
              <a:rPr lang="en-US" altLang="en-US"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Lựa chọn đáp án đúng</a:t>
            </a:r>
            <a:endParaRPr lang="en-US" altLang="en-US">
              <a:solidFill>
                <a:srgbClr val="0000FF"/>
              </a:solidFill>
              <a:ea typeface="Calibri" panose="020F0502020204030204" pitchFamily="34" charset="0"/>
              <a:cs typeface="Times New Roman" panose="02020603050405020304" pitchFamily="18" charset="0"/>
            </a:endParaRPr>
          </a:p>
        </p:txBody>
      </p:sp>
      <p:sp>
        <p:nvSpPr>
          <p:cNvPr id="11267" name="Rectangle 1">
            <a:extLst>
              <a:ext uri="{FF2B5EF4-FFF2-40B4-BE49-F238E27FC236}">
                <a16:creationId xmlns:a16="http://schemas.microsoft.com/office/drawing/2014/main" id="{403BBBEC-6406-493A-BDBE-F1B032E021FB}"/>
              </a:ext>
            </a:extLst>
          </p:cNvPr>
          <p:cNvSpPr>
            <a:spLocks noChangeArrowheads="1"/>
          </p:cNvSpPr>
          <p:nvPr/>
        </p:nvSpPr>
        <p:spPr bwMode="auto">
          <a:xfrm>
            <a:off x="0" y="914400"/>
            <a:ext cx="8763000" cy="3133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sz="2800" b="1" i="1" u="sng" dirty="0">
                <a:latin typeface="Times New Roman" panose="02020603050405020304" pitchFamily="18" charset="0"/>
                <a:cs typeface="Times New Roman" panose="02020603050405020304" pitchFamily="18" charset="0"/>
              </a:rPr>
              <a:t>Câu 1</a:t>
            </a:r>
            <a:r>
              <a:rPr lang="vi-VN" sz="2800" b="1" i="1" dirty="0">
                <a:latin typeface="Times New Roman" panose="02020603050405020304" pitchFamily="18" charset="0"/>
                <a:cs typeface="Times New Roman" panose="02020603050405020304" pitchFamily="18" charset="0"/>
              </a:rPr>
              <a:t>: Trong hệ Mặt Trời, hành tinh nào sau đây xa Mặt Trời nhất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A. Kim tinh.</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B. Thiên Vương tinh.</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C. Thủy tinh.</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D. Hải Vương tinh.</a:t>
            </a:r>
            <a:endParaRPr lang="en-US" sz="2800" dirty="0">
              <a:latin typeface="Times New Roman" panose="02020603050405020304" pitchFamily="18" charset="0"/>
              <a:cs typeface="Times New Roman" panose="02020603050405020304" pitchFamily="18" charset="0"/>
            </a:endParaRPr>
          </a:p>
          <a:p>
            <a:pPr algn="just">
              <a:lnSpc>
                <a:spcPct val="115000"/>
              </a:lnSpc>
            </a:pPr>
            <a:endParaRPr lang="en-US" alt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Flowchart: Connector 5">
            <a:extLst>
              <a:ext uri="{FF2B5EF4-FFF2-40B4-BE49-F238E27FC236}">
                <a16:creationId xmlns:a16="http://schemas.microsoft.com/office/drawing/2014/main" id="{CB506021-049F-45A7-9024-FDBFABCB13EB}"/>
              </a:ext>
            </a:extLst>
          </p:cNvPr>
          <p:cNvSpPr/>
          <p:nvPr/>
        </p:nvSpPr>
        <p:spPr>
          <a:xfrm>
            <a:off x="0" y="3124200"/>
            <a:ext cx="457201" cy="457200"/>
          </a:xfrm>
          <a:prstGeom prst="flowChartConnector">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Arial" pitchFamily="34" charset="0"/>
                <a:cs typeface="Arial" pitchFamily="34" charset="0"/>
              </a:rPr>
              <a:t>D</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6F5562-A562-48EE-8E4B-9B21F099B6F2}"/>
              </a:ext>
            </a:extLst>
          </p:cNvPr>
          <p:cNvSpPr/>
          <p:nvPr/>
        </p:nvSpPr>
        <p:spPr>
          <a:xfrm>
            <a:off x="190500" y="304800"/>
            <a:ext cx="8763000" cy="3025700"/>
          </a:xfrm>
          <a:prstGeom prst="rect">
            <a:avLst/>
          </a:prstGeom>
        </p:spPr>
        <p:txBody>
          <a:bodyPr wrap="square">
            <a:spAutoFit/>
          </a:bodyPr>
          <a:lstStyle/>
          <a:p>
            <a:pPr algn="just">
              <a:lnSpc>
                <a:spcPct val="115000"/>
              </a:lnSpc>
              <a:spcAft>
                <a:spcPts val="0"/>
              </a:spcAft>
            </a:pPr>
            <a:r>
              <a:rPr lang="vi-VN" sz="2800" b="1" i="1" u="sng" dirty="0">
                <a:latin typeface="Times New Roman" panose="02020603050405020304" pitchFamily="18" charset="0"/>
                <a:ea typeface="Calibri" panose="020F0502020204030204" pitchFamily="34" charset="0"/>
                <a:cs typeface="Times New Roman" panose="02020603050405020304" pitchFamily="18" charset="0"/>
              </a:rPr>
              <a:t>Câu </a:t>
            </a:r>
            <a:r>
              <a:rPr lang="en-US" sz="2800" b="1" i="1" u="sng" dirty="0">
                <a:latin typeface="Times New Roman" panose="02020603050405020304" pitchFamily="18" charset="0"/>
                <a:ea typeface="Calibri" panose="020F0502020204030204" pitchFamily="34" charset="0"/>
                <a:cs typeface="Times New Roman" panose="02020603050405020304" pitchFamily="18" charset="0"/>
              </a:rPr>
              <a:t>2</a:t>
            </a:r>
            <a:r>
              <a:rPr lang="vi-VN" sz="2800" b="1" i="1" dirty="0">
                <a:latin typeface="Times New Roman" panose="02020603050405020304" pitchFamily="18" charset="0"/>
                <a:ea typeface="Calibri" panose="020F0502020204030204" pitchFamily="34" charset="0"/>
                <a:cs typeface="Times New Roman" panose="02020603050405020304" pitchFamily="18" charset="0"/>
              </a:rPr>
              <a:t>: Đứng thứ năm trong hệ Mặt Trời (tính từ trong ra) và có kích thước lớn nhất là</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A. Mộc tinh.</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B. Hải Vương tinh.</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C. Thiên Vương tinh.</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D. Hỏa tinh.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Flowchart: Connector 5">
            <a:extLst>
              <a:ext uri="{FF2B5EF4-FFF2-40B4-BE49-F238E27FC236}">
                <a16:creationId xmlns:a16="http://schemas.microsoft.com/office/drawing/2014/main" id="{8CC202F8-89DF-4EC6-9E0E-68808E6D7CA2}"/>
              </a:ext>
            </a:extLst>
          </p:cNvPr>
          <p:cNvSpPr/>
          <p:nvPr/>
        </p:nvSpPr>
        <p:spPr>
          <a:xfrm>
            <a:off x="208085" y="1360450"/>
            <a:ext cx="457201" cy="457200"/>
          </a:xfrm>
          <a:prstGeom prst="flowChartConnector">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Arial" pitchFamily="34" charset="0"/>
                <a:cs typeface="Arial" pitchFamily="34" charset="0"/>
              </a:rPr>
              <a:t>A</a:t>
            </a:r>
          </a:p>
        </p:txBody>
      </p:sp>
    </p:spTree>
    <p:extLst>
      <p:ext uri="{BB962C8B-B14F-4D97-AF65-F5344CB8AC3E}">
        <p14:creationId xmlns:p14="http://schemas.microsoft.com/office/powerpoint/2010/main" val="24398931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E4E501-E212-4C94-AA3C-00FC624CE89C}"/>
              </a:ext>
            </a:extLst>
          </p:cNvPr>
          <p:cNvSpPr/>
          <p:nvPr/>
        </p:nvSpPr>
        <p:spPr>
          <a:xfrm>
            <a:off x="76200" y="457200"/>
            <a:ext cx="8991600" cy="3025700"/>
          </a:xfrm>
          <a:prstGeom prst="rect">
            <a:avLst/>
          </a:prstGeom>
        </p:spPr>
        <p:txBody>
          <a:bodyPr wrap="square">
            <a:spAutoFit/>
          </a:bodyPr>
          <a:lstStyle/>
          <a:p>
            <a:pPr algn="just">
              <a:lnSpc>
                <a:spcPct val="115000"/>
              </a:lnSpc>
              <a:spcAft>
                <a:spcPts val="0"/>
              </a:spcAft>
            </a:pPr>
            <a:r>
              <a:rPr lang="vi-VN" sz="2800" b="1" i="1" u="sng" dirty="0">
                <a:latin typeface="Times New Roman" panose="02020603050405020304" pitchFamily="18" charset="0"/>
                <a:ea typeface="Calibri" panose="020F0502020204030204" pitchFamily="34" charset="0"/>
                <a:cs typeface="Times New Roman" panose="02020603050405020304" pitchFamily="18" charset="0"/>
              </a:rPr>
              <a:t>Câu </a:t>
            </a:r>
            <a:r>
              <a:rPr lang="en-US" sz="2800" b="1" i="1" u="sng" dirty="0">
                <a:latin typeface="Times New Roman" panose="02020603050405020304" pitchFamily="18" charset="0"/>
                <a:ea typeface="Calibri" panose="020F0502020204030204" pitchFamily="34" charset="0"/>
                <a:cs typeface="Times New Roman" panose="02020603050405020304" pitchFamily="18" charset="0"/>
              </a:rPr>
              <a:t>3</a:t>
            </a:r>
            <a:r>
              <a:rPr lang="vi-VN" sz="2800" b="1" i="1" dirty="0">
                <a:latin typeface="Times New Roman" panose="02020603050405020304" pitchFamily="18" charset="0"/>
                <a:ea typeface="Calibri" panose="020F0502020204030204" pitchFamily="34" charset="0"/>
                <a:cs typeface="Times New Roman" panose="02020603050405020304" pitchFamily="18" charset="0"/>
              </a:rPr>
              <a:t>: Đứng thứ nhất trong hệ Mặt Trời (tính từ trong ra) và có kích thước nhỏ nhất là</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A. Mộc tinh.</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B. Thủy tinh.</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C. Kim tinh.</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D. Thổ tinh.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Flowchart: Connector 2">
            <a:extLst>
              <a:ext uri="{FF2B5EF4-FFF2-40B4-BE49-F238E27FC236}">
                <a16:creationId xmlns:a16="http://schemas.microsoft.com/office/drawing/2014/main" id="{9D01C3BE-3FB8-452A-A9BB-A07711189BC6}"/>
              </a:ext>
            </a:extLst>
          </p:cNvPr>
          <p:cNvSpPr/>
          <p:nvPr/>
        </p:nvSpPr>
        <p:spPr>
          <a:xfrm>
            <a:off x="76200" y="1970050"/>
            <a:ext cx="457201" cy="457200"/>
          </a:xfrm>
          <a:prstGeom prst="flowChartConnector">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Arial" pitchFamily="34" charset="0"/>
                <a:cs typeface="Arial" pitchFamily="34" charset="0"/>
              </a:rPr>
              <a:t>B</a:t>
            </a:r>
          </a:p>
        </p:txBody>
      </p:sp>
    </p:spTree>
    <p:extLst>
      <p:ext uri="{BB962C8B-B14F-4D97-AF65-F5344CB8AC3E}">
        <p14:creationId xmlns:p14="http://schemas.microsoft.com/office/powerpoint/2010/main" val="2188216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968822-FB8D-4067-AD72-CC3BCDCFF42E}"/>
              </a:ext>
            </a:extLst>
          </p:cNvPr>
          <p:cNvSpPr/>
          <p:nvPr/>
        </p:nvSpPr>
        <p:spPr>
          <a:xfrm>
            <a:off x="190500" y="152400"/>
            <a:ext cx="8763000" cy="3521220"/>
          </a:xfrm>
          <a:prstGeom prst="rect">
            <a:avLst/>
          </a:prstGeom>
        </p:spPr>
        <p:txBody>
          <a:bodyPr wrap="square">
            <a:spAutoFit/>
          </a:bodyPr>
          <a:lstStyle/>
          <a:p>
            <a:pPr algn="just">
              <a:lnSpc>
                <a:spcPct val="115000"/>
              </a:lnSpc>
              <a:spcAft>
                <a:spcPts val="0"/>
              </a:spcAft>
            </a:pPr>
            <a:r>
              <a:rPr lang="vi-VN" sz="2800" b="1" i="1" u="sng" dirty="0">
                <a:latin typeface="Times New Roman" panose="02020603050405020304" pitchFamily="18" charset="0"/>
                <a:ea typeface="Calibri" panose="020F0502020204030204" pitchFamily="34" charset="0"/>
                <a:cs typeface="Times New Roman" panose="02020603050405020304" pitchFamily="18" charset="0"/>
              </a:rPr>
              <a:t>Câu </a:t>
            </a:r>
            <a:r>
              <a:rPr lang="en-US" sz="2800" b="1" i="1" u="sng" dirty="0">
                <a:latin typeface="Times New Roman" panose="02020603050405020304" pitchFamily="18" charset="0"/>
                <a:ea typeface="Calibri" panose="020F0502020204030204" pitchFamily="34" charset="0"/>
                <a:cs typeface="Times New Roman" panose="02020603050405020304" pitchFamily="18" charset="0"/>
              </a:rPr>
              <a:t>4</a:t>
            </a:r>
            <a:r>
              <a:rPr lang="vi-VN" sz="2800" b="1" i="1" dirty="0">
                <a:latin typeface="Times New Roman" panose="02020603050405020304" pitchFamily="18" charset="0"/>
                <a:ea typeface="Calibri" panose="020F0502020204030204" pitchFamily="34" charset="0"/>
                <a:cs typeface="Times New Roman" panose="02020603050405020304" pitchFamily="18" charset="0"/>
              </a:rPr>
              <a:t>: Nội dung nào sau đây không đúng với vị trí của Trái Đất trong hệ Mặt Trời?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A. Nằm ở vị trí thứ ba từ Mặt Trời trở ra.</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B. Nằm ở vị trí thứ ba từ ngoài trở vào Mặt Trời.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C. Khoảng cách đến Mặt Trời là 149,6 triệu km.</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D. Khoảng cách từ Mặt Trời đến Trái Đất phù hợp cho sự sống.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Flowchart: Connector 2">
            <a:extLst>
              <a:ext uri="{FF2B5EF4-FFF2-40B4-BE49-F238E27FC236}">
                <a16:creationId xmlns:a16="http://schemas.microsoft.com/office/drawing/2014/main" id="{5D71BB1F-7316-4D5D-9A9F-51622FE380D8}"/>
              </a:ext>
            </a:extLst>
          </p:cNvPr>
          <p:cNvSpPr/>
          <p:nvPr/>
        </p:nvSpPr>
        <p:spPr>
          <a:xfrm>
            <a:off x="181708" y="1684410"/>
            <a:ext cx="457201" cy="457200"/>
          </a:xfrm>
          <a:prstGeom prst="flowChartConnector">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Arial" pitchFamily="34" charset="0"/>
                <a:cs typeface="Arial" pitchFamily="34" charset="0"/>
              </a:rPr>
              <a:t>B</a:t>
            </a:r>
          </a:p>
        </p:txBody>
      </p:sp>
    </p:spTree>
    <p:extLst>
      <p:ext uri="{BB962C8B-B14F-4D97-AF65-F5344CB8AC3E}">
        <p14:creationId xmlns:p14="http://schemas.microsoft.com/office/powerpoint/2010/main" val="87625199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ular Callout 1"/>
          <p:cNvSpPr/>
          <p:nvPr/>
        </p:nvSpPr>
        <p:spPr>
          <a:xfrm>
            <a:off x="2057400" y="1295400"/>
            <a:ext cx="5867400" cy="2895600"/>
          </a:xfrm>
          <a:prstGeom prst="wedgeRectCallou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kumimoji="0" lang="nl-NL" sz="2800" b="1" i="1" u="none" strike="noStrike" cap="none" normalizeH="0" baseline="0" dirty="0">
                <a:ln>
                  <a:noFill/>
                </a:ln>
                <a:solidFill>
                  <a:srgbClr val="0000FF"/>
                </a:solidFill>
                <a:effectLst/>
                <a:latin typeface="Arial" pitchFamily="34" charset="0"/>
                <a:ea typeface="Calibri" pitchFamily="34" charset="0"/>
                <a:cs typeface="Arial" pitchFamily="34" charset="0"/>
              </a:rPr>
              <a:t>- Giả sử có người sinh sống ở hành tinh khác, em hãy viết một lá thư khoảng 10 dòng giới thiệu về Trái Đất của chúng ta với họ.</a:t>
            </a:r>
            <a:endParaRPr kumimoji="0" lang="nl-NL" sz="2800" b="1" i="1" u="none" strike="noStrike" cap="none" normalizeH="0" baseline="0" dirty="0">
              <a:ln>
                <a:noFill/>
              </a:ln>
              <a:solidFill>
                <a:srgbClr val="0000FF"/>
              </a:solidFill>
              <a:effectLst/>
              <a:latin typeface="Arial" pitchFamily="34" charset="0"/>
              <a:cs typeface="Arial" pitchFamily="34" charset="0"/>
            </a:endParaRPr>
          </a:p>
        </p:txBody>
      </p:sp>
    </p:spTree>
    <p:extLst>
      <p:ext uri="{BB962C8B-B14F-4D97-AF65-F5344CB8AC3E}">
        <p14:creationId xmlns:p14="http://schemas.microsoft.com/office/powerpoint/2010/main" val="3496801640"/>
      </p:ext>
    </p:extLst>
  </p:cSld>
  <p:clrMapOvr>
    <a:masterClrMapping/>
  </p:clrMapOvr>
  <p:transition>
    <p:checke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a:grpSpLocks/>
          </p:cNvGrpSpPr>
          <p:nvPr/>
        </p:nvGrpSpPr>
        <p:grpSpPr bwMode="auto">
          <a:xfrm>
            <a:off x="0" y="34925"/>
            <a:ext cx="8991600" cy="2251075"/>
            <a:chOff x="1488" y="0"/>
            <a:chExt cx="2784" cy="624"/>
          </a:xfrm>
        </p:grpSpPr>
        <p:sp>
          <p:nvSpPr>
            <p:cNvPr id="18438" name="Oval 23"/>
            <p:cNvSpPr>
              <a:spLocks noChangeArrowheads="1"/>
            </p:cNvSpPr>
            <p:nvPr/>
          </p:nvSpPr>
          <p:spPr bwMode="auto">
            <a:xfrm>
              <a:off x="1776" y="0"/>
              <a:ext cx="2160" cy="624"/>
            </a:xfrm>
            <a:prstGeom prst="ellipse">
              <a:avLst/>
            </a:prstGeom>
            <a:gradFill rotWithShape="1">
              <a:gsLst>
                <a:gs pos="0">
                  <a:srgbClr val="A1FDCB"/>
                </a:gs>
                <a:gs pos="100000">
                  <a:schemeClr val="accent1"/>
                </a:gs>
              </a:gsLst>
              <a:lin ang="18900000" scaled="1"/>
            </a:gradFill>
            <a:ln w="9525">
              <a:noFill/>
              <a:round/>
              <a:headEnd/>
              <a:tailEnd/>
            </a:ln>
          </p:spPr>
          <p:txBody>
            <a:bodyPr wrap="none" anchor="ctr"/>
            <a:lstStyle/>
            <a:p>
              <a:endParaRPr lang="en-US">
                <a:latin typeface="VNI-Times" pitchFamily="2" charset="0"/>
              </a:endParaRPr>
            </a:p>
          </p:txBody>
        </p:sp>
        <p:sp>
          <p:nvSpPr>
            <p:cNvPr id="18439" name="Rectangle 24"/>
            <p:cNvSpPr>
              <a:spLocks noChangeArrowheads="1"/>
            </p:cNvSpPr>
            <p:nvPr/>
          </p:nvSpPr>
          <p:spPr bwMode="auto">
            <a:xfrm>
              <a:off x="2064" y="119"/>
              <a:ext cx="1824" cy="452"/>
            </a:xfrm>
            <a:prstGeom prst="rect">
              <a:avLst/>
            </a:prstGeom>
            <a:noFill/>
            <a:ln w="9525">
              <a:noFill/>
              <a:miter lim="800000"/>
              <a:headEnd/>
              <a:tailEnd/>
            </a:ln>
          </p:spPr>
          <p:txBody>
            <a:bodyPr anchor="ctr">
              <a:spAutoFit/>
            </a:bodyPr>
            <a:lstStyle/>
            <a:p>
              <a:pPr eaLnBrk="0" hangingPunct="0"/>
              <a:endParaRPr lang="en-US" sz="7200" b="1">
                <a:solidFill>
                  <a:srgbClr val="FF0000"/>
                </a:solidFill>
                <a:latin typeface="VNI-Duff" pitchFamily="2" charset="0"/>
              </a:endParaRPr>
            </a:p>
          </p:txBody>
        </p:sp>
        <p:sp>
          <p:nvSpPr>
            <p:cNvPr id="18440" name="AutoShape 25"/>
            <p:cNvSpPr>
              <a:spLocks noChangeArrowheads="1"/>
            </p:cNvSpPr>
            <p:nvPr/>
          </p:nvSpPr>
          <p:spPr bwMode="auto">
            <a:xfrm>
              <a:off x="1488" y="192"/>
              <a:ext cx="576" cy="240"/>
            </a:xfrm>
            <a:prstGeom prst="ribbon2">
              <a:avLst>
                <a:gd name="adj1" fmla="val 12500"/>
                <a:gd name="adj2" fmla="val 50000"/>
              </a:avLst>
            </a:prstGeom>
            <a:gradFill rotWithShape="1">
              <a:gsLst>
                <a:gs pos="0">
                  <a:srgbClr val="FF91E2"/>
                </a:gs>
                <a:gs pos="100000">
                  <a:srgbClr val="FFFFFF"/>
                </a:gs>
              </a:gsLst>
              <a:lin ang="2700000" scaled="1"/>
            </a:gradFill>
            <a:ln w="9525">
              <a:noFill/>
              <a:round/>
              <a:headEnd/>
              <a:tailEnd/>
            </a:ln>
          </p:spPr>
          <p:txBody>
            <a:bodyPr wrap="none" anchor="ctr"/>
            <a:lstStyle/>
            <a:p>
              <a:endParaRPr lang="en-US">
                <a:latin typeface="VNI-Times" pitchFamily="2" charset="0"/>
              </a:endParaRPr>
            </a:p>
          </p:txBody>
        </p:sp>
        <p:sp>
          <p:nvSpPr>
            <p:cNvPr id="18441" name="AutoShape 26"/>
            <p:cNvSpPr>
              <a:spLocks noChangeArrowheads="1"/>
            </p:cNvSpPr>
            <p:nvPr/>
          </p:nvSpPr>
          <p:spPr bwMode="auto">
            <a:xfrm>
              <a:off x="3696" y="192"/>
              <a:ext cx="576" cy="240"/>
            </a:xfrm>
            <a:prstGeom prst="ribbon2">
              <a:avLst>
                <a:gd name="adj1" fmla="val 12500"/>
                <a:gd name="adj2" fmla="val 50000"/>
              </a:avLst>
            </a:prstGeom>
            <a:gradFill rotWithShape="1">
              <a:gsLst>
                <a:gs pos="0">
                  <a:srgbClr val="FF91E2"/>
                </a:gs>
                <a:gs pos="100000">
                  <a:srgbClr val="FFFFFF"/>
                </a:gs>
              </a:gsLst>
              <a:lin ang="2700000" scaled="1"/>
            </a:gradFill>
            <a:ln w="9525">
              <a:noFill/>
              <a:round/>
              <a:headEnd/>
              <a:tailEnd/>
            </a:ln>
          </p:spPr>
          <p:txBody>
            <a:bodyPr wrap="none" anchor="ctr"/>
            <a:lstStyle/>
            <a:p>
              <a:endParaRPr lang="en-US">
                <a:latin typeface="VNI-Times" pitchFamily="2" charset="0"/>
              </a:endParaRPr>
            </a:p>
          </p:txBody>
        </p:sp>
      </p:grpSp>
      <p:sp>
        <p:nvSpPr>
          <p:cNvPr id="18435" name="WordArt 21"/>
          <p:cNvSpPr>
            <a:spLocks noChangeArrowheads="1" noChangeShapeType="1" noTextEdit="1"/>
          </p:cNvSpPr>
          <p:nvPr/>
        </p:nvSpPr>
        <p:spPr bwMode="auto">
          <a:xfrm>
            <a:off x="2057400" y="228600"/>
            <a:ext cx="4953000" cy="16002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vi-VN" sz="4000" b="1" kern="10">
                <a:ln w="9525">
                  <a:round/>
                  <a:headEnd/>
                  <a:tailEnd/>
                </a:ln>
                <a:gradFill rotWithShape="1">
                  <a:gsLst>
                    <a:gs pos="0">
                      <a:srgbClr val="FFFFCC"/>
                    </a:gs>
                    <a:gs pos="100000">
                      <a:srgbClr val="FF9999"/>
                    </a:gs>
                  </a:gsLst>
                  <a:lin ang="5400000" scaled="1"/>
                </a:gradFill>
                <a:latin typeface="Times New Roman"/>
                <a:cs typeface="Times New Roman"/>
              </a:rPr>
              <a:t>HƯỚNG DẪN Ở NHÀ</a:t>
            </a:r>
            <a:endParaRPr lang="en-US" sz="4000" b="1" kern="10">
              <a:ln w="9525">
                <a:round/>
                <a:headEnd/>
                <a:tailEnd/>
              </a:ln>
              <a:gradFill rotWithShape="1">
                <a:gsLst>
                  <a:gs pos="0">
                    <a:srgbClr val="FFFFCC"/>
                  </a:gs>
                  <a:gs pos="100000">
                    <a:srgbClr val="FF9999"/>
                  </a:gs>
                </a:gsLst>
                <a:lin ang="5400000" scaled="1"/>
              </a:gradFill>
              <a:latin typeface="Times New Roman"/>
              <a:cs typeface="Times New Roman"/>
            </a:endParaRPr>
          </a:p>
        </p:txBody>
      </p:sp>
      <p:sp>
        <p:nvSpPr>
          <p:cNvPr id="18436" name="Text Box 23"/>
          <p:cNvSpPr txBox="1">
            <a:spLocks noChangeArrowheads="1"/>
          </p:cNvSpPr>
          <p:nvPr/>
        </p:nvSpPr>
        <p:spPr bwMode="auto">
          <a:xfrm>
            <a:off x="0" y="2057400"/>
            <a:ext cx="9144000" cy="366713"/>
          </a:xfrm>
          <a:prstGeom prst="rect">
            <a:avLst/>
          </a:prstGeom>
          <a:noFill/>
          <a:ln w="9525">
            <a:noFill/>
            <a:miter lim="800000"/>
            <a:headEnd/>
            <a:tailEnd/>
          </a:ln>
        </p:spPr>
        <p:txBody>
          <a:bodyPr>
            <a:spAutoFit/>
          </a:bodyPr>
          <a:lstStyle/>
          <a:p>
            <a:pPr>
              <a:spcBef>
                <a:spcPct val="50000"/>
              </a:spcBef>
            </a:pPr>
            <a:endParaRPr lang="en-US">
              <a:latin typeface="Calibri" pitchFamily="34" charset="0"/>
            </a:endParaRPr>
          </a:p>
        </p:txBody>
      </p:sp>
      <p:sp>
        <p:nvSpPr>
          <p:cNvPr id="18437" name="Rectangle 1"/>
          <p:cNvSpPr>
            <a:spLocks noChangeArrowheads="1"/>
          </p:cNvSpPr>
          <p:nvPr/>
        </p:nvSpPr>
        <p:spPr bwMode="auto">
          <a:xfrm>
            <a:off x="0" y="2514600"/>
            <a:ext cx="9144000" cy="2677656"/>
          </a:xfrm>
          <a:prstGeom prst="rect">
            <a:avLst/>
          </a:prstGeom>
          <a:noFill/>
          <a:ln w="9525">
            <a:solidFill>
              <a:srgbClr val="0000FF"/>
            </a:solidFill>
            <a:miter lim="800000"/>
            <a:headEnd/>
            <a:tailEnd/>
          </a:ln>
        </p:spPr>
        <p:txBody>
          <a:bodyPr anchor="ctr">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7: Chuyển động tự quay quanh trục của Trái Đất và hệ quả</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Sử dụng quả địa cầu mô tả được chuyển động tự quay quanh trục của Trái Đất: hướng tự quay, góc nghiêng, thời gian.</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vi-VN" sz="2800" dirty="0">
                <a:latin typeface="Times New Roman" panose="02020603050405020304" pitchFamily="18" charset="0"/>
                <a:cs typeface="Times New Roman" panose="02020603050405020304" pitchFamily="18" charset="0"/>
              </a:rPr>
              <a:t> ngày đêm luân phiên nhau.</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333789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54FE53-EF14-4F89-AD64-15D1D7EFB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6200"/>
            <a:ext cx="7010400" cy="6934200"/>
          </a:xfrm>
          <a:prstGeom prst="rect">
            <a:avLst/>
          </a:prstGeom>
        </p:spPr>
      </p:pic>
      <p:sp>
        <p:nvSpPr>
          <p:cNvPr id="6" name="Rectangle 5">
            <a:extLst>
              <a:ext uri="{FF2B5EF4-FFF2-40B4-BE49-F238E27FC236}">
                <a16:creationId xmlns:a16="http://schemas.microsoft.com/office/drawing/2014/main" id="{BB3B8AA0-7B81-4F05-A35C-62F7EBB98117}"/>
              </a:ext>
            </a:extLst>
          </p:cNvPr>
          <p:cNvSpPr/>
          <p:nvPr/>
        </p:nvSpPr>
        <p:spPr>
          <a:xfrm>
            <a:off x="7162799" y="838200"/>
            <a:ext cx="2016369" cy="4730334"/>
          </a:xfrm>
          <a:prstGeom prst="rect">
            <a:avLst/>
          </a:prstGeom>
        </p:spPr>
        <p:txBody>
          <a:bodyPr wrap="square">
            <a:spAutoFit/>
          </a:bodyPr>
          <a:lstStyle/>
          <a:p>
            <a:pPr algn="just">
              <a:lnSpc>
                <a:spcPct val="115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Hệ</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Mặt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Trời</a:t>
            </a:r>
            <a:r>
              <a:rPr lang="en-US" sz="2400" dirty="0">
                <a:latin typeface="Times New Roman" panose="02020603050405020304" pitchFamily="18" charset="0"/>
                <a:ea typeface="Calibri" panose="020F0502020204030204" pitchFamily="34" charset="0"/>
                <a:cs typeface="Times New Roman" panose="02020603050405020304" pitchFamily="18" charset="0"/>
              </a:rPr>
              <a:t> bao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gồm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nào</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lần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lượt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bảng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viết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tinh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thứ</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xa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dần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Mặt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Trời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gian</a:t>
            </a:r>
            <a:r>
              <a:rPr lang="en-US" sz="2400" dirty="0">
                <a:latin typeface="Times New Roman" panose="02020603050405020304" pitchFamily="18" charset="0"/>
                <a:ea typeface="Calibri" panose="020F0502020204030204" pitchFamily="34" charset="0"/>
                <a:cs typeface="Times New Roman" panose="02020603050405020304" pitchFamily="18" charset="0"/>
              </a:rPr>
              <a:t> 2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phút</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7291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rved Right Arrow 3">
            <a:extLst>
              <a:ext uri="{FF2B5EF4-FFF2-40B4-BE49-F238E27FC236}">
                <a16:creationId xmlns:a16="http://schemas.microsoft.com/office/drawing/2014/main" id="{A5F112EB-6832-4EFD-9220-CC913FDDABAA}"/>
              </a:ext>
            </a:extLst>
          </p:cNvPr>
          <p:cNvSpPr/>
          <p:nvPr/>
        </p:nvSpPr>
        <p:spPr>
          <a:xfrm>
            <a:off x="0" y="0"/>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7" name="Rectangle 6">
            <a:extLst>
              <a:ext uri="{FF2B5EF4-FFF2-40B4-BE49-F238E27FC236}">
                <a16:creationId xmlns:a16="http://schemas.microsoft.com/office/drawing/2014/main" id="{41471D07-D58A-4FA8-B6A4-58600EAE2456}"/>
              </a:ext>
            </a:extLst>
          </p:cNvPr>
          <p:cNvSpPr/>
          <p:nvPr/>
        </p:nvSpPr>
        <p:spPr>
          <a:xfrm>
            <a:off x="2209799" y="0"/>
            <a:ext cx="2872151"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vi-VN" sz="2400" dirty="0">
                <a:solidFill>
                  <a:srgbClr val="0000FF"/>
                </a:solidFill>
                <a:latin typeface="Times New Roman" panose="02020603050405020304" pitchFamily="18" charset="0"/>
                <a:cs typeface="Times New Roman" panose="02020603050405020304" pitchFamily="18" charset="0"/>
              </a:rPr>
              <a:t>1. </a:t>
            </a:r>
            <a:r>
              <a:rPr lang="en-US" sz="2400" dirty="0" err="1">
                <a:solidFill>
                  <a:srgbClr val="0000FF"/>
                </a:solidFill>
                <a:latin typeface="Times New Roman" panose="02020603050405020304" pitchFamily="18" charset="0"/>
                <a:cs typeface="Times New Roman" panose="02020603050405020304" pitchFamily="18" charset="0"/>
              </a:rPr>
              <a:t>Thủy</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Tinh</a:t>
            </a: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12" name="Curved Right Arrow 3">
            <a:extLst>
              <a:ext uri="{FF2B5EF4-FFF2-40B4-BE49-F238E27FC236}">
                <a16:creationId xmlns:a16="http://schemas.microsoft.com/office/drawing/2014/main" id="{42A44D09-FD8E-4947-975A-3009B3F539AE}"/>
              </a:ext>
            </a:extLst>
          </p:cNvPr>
          <p:cNvSpPr/>
          <p:nvPr/>
        </p:nvSpPr>
        <p:spPr>
          <a:xfrm>
            <a:off x="0" y="781050"/>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3" name="Curved Right Arrow 3">
            <a:extLst>
              <a:ext uri="{FF2B5EF4-FFF2-40B4-BE49-F238E27FC236}">
                <a16:creationId xmlns:a16="http://schemas.microsoft.com/office/drawing/2014/main" id="{194A32FE-03BC-4879-AF57-89124B4C56E2}"/>
              </a:ext>
            </a:extLst>
          </p:cNvPr>
          <p:cNvSpPr/>
          <p:nvPr/>
        </p:nvSpPr>
        <p:spPr>
          <a:xfrm>
            <a:off x="11723" y="1696915"/>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4" name="Curved Right Arrow 3">
            <a:extLst>
              <a:ext uri="{FF2B5EF4-FFF2-40B4-BE49-F238E27FC236}">
                <a16:creationId xmlns:a16="http://schemas.microsoft.com/office/drawing/2014/main" id="{8BE07AAC-9039-45F8-83DC-C90D07635E29}"/>
              </a:ext>
            </a:extLst>
          </p:cNvPr>
          <p:cNvSpPr/>
          <p:nvPr/>
        </p:nvSpPr>
        <p:spPr>
          <a:xfrm>
            <a:off x="11723" y="2706566"/>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5" name="Curved Right Arrow 3">
            <a:extLst>
              <a:ext uri="{FF2B5EF4-FFF2-40B4-BE49-F238E27FC236}">
                <a16:creationId xmlns:a16="http://schemas.microsoft.com/office/drawing/2014/main" id="{E5F00CA0-91B6-4D55-91E4-2127BD867CB9}"/>
              </a:ext>
            </a:extLst>
          </p:cNvPr>
          <p:cNvSpPr/>
          <p:nvPr/>
        </p:nvSpPr>
        <p:spPr>
          <a:xfrm>
            <a:off x="11723" y="3597519"/>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6" name="Curved Right Arrow 3">
            <a:extLst>
              <a:ext uri="{FF2B5EF4-FFF2-40B4-BE49-F238E27FC236}">
                <a16:creationId xmlns:a16="http://schemas.microsoft.com/office/drawing/2014/main" id="{CD4857C1-3D8C-4104-96C9-9F05B039DDC1}"/>
              </a:ext>
            </a:extLst>
          </p:cNvPr>
          <p:cNvSpPr/>
          <p:nvPr/>
        </p:nvSpPr>
        <p:spPr>
          <a:xfrm>
            <a:off x="-5862" y="4519978"/>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7" name="Curved Right Arrow 3">
            <a:extLst>
              <a:ext uri="{FF2B5EF4-FFF2-40B4-BE49-F238E27FC236}">
                <a16:creationId xmlns:a16="http://schemas.microsoft.com/office/drawing/2014/main" id="{DABA2F25-36F2-498F-9201-7C1FF1431BF3}"/>
              </a:ext>
            </a:extLst>
          </p:cNvPr>
          <p:cNvSpPr/>
          <p:nvPr/>
        </p:nvSpPr>
        <p:spPr>
          <a:xfrm>
            <a:off x="11723" y="5381625"/>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8" name="Curved Right Arrow 3">
            <a:extLst>
              <a:ext uri="{FF2B5EF4-FFF2-40B4-BE49-F238E27FC236}">
                <a16:creationId xmlns:a16="http://schemas.microsoft.com/office/drawing/2014/main" id="{878635DD-5A28-404D-8379-DEE48BB0A53C}"/>
              </a:ext>
            </a:extLst>
          </p:cNvPr>
          <p:cNvSpPr/>
          <p:nvPr/>
        </p:nvSpPr>
        <p:spPr>
          <a:xfrm>
            <a:off x="-5862" y="6243272"/>
            <a:ext cx="1676400" cy="533400"/>
          </a:xfrm>
          <a:prstGeom prst="curvedRightArrow">
            <a:avLst>
              <a:gd name="adj1" fmla="val 25000"/>
              <a:gd name="adj2" fmla="val 3289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9" name="Rectangle 18">
            <a:extLst>
              <a:ext uri="{FF2B5EF4-FFF2-40B4-BE49-F238E27FC236}">
                <a16:creationId xmlns:a16="http://schemas.microsoft.com/office/drawing/2014/main" id="{3FB36E94-ED49-490D-BBC8-CAD2938676EC}"/>
              </a:ext>
            </a:extLst>
          </p:cNvPr>
          <p:cNvSpPr/>
          <p:nvPr/>
        </p:nvSpPr>
        <p:spPr>
          <a:xfrm>
            <a:off x="2198077" y="759252"/>
            <a:ext cx="2883874"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dirty="0">
                <a:solidFill>
                  <a:srgbClr val="0000FF"/>
                </a:solidFill>
                <a:latin typeface="Times New Roman" panose="02020603050405020304" pitchFamily="18" charset="0"/>
                <a:cs typeface="Times New Roman" panose="02020603050405020304" pitchFamily="18" charset="0"/>
              </a:rPr>
              <a:t>2</a:t>
            </a:r>
            <a:r>
              <a:rPr lang="vi-VN" sz="2400" dirty="0">
                <a:solidFill>
                  <a:srgbClr val="0000FF"/>
                </a:solidFill>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Kim </a:t>
            </a:r>
            <a:r>
              <a:rPr lang="en-US" sz="2400" dirty="0" err="1">
                <a:solidFill>
                  <a:srgbClr val="0000FF"/>
                </a:solidFill>
                <a:latin typeface="Times New Roman" panose="02020603050405020304" pitchFamily="18" charset="0"/>
                <a:cs typeface="Times New Roman" panose="02020603050405020304" pitchFamily="18" charset="0"/>
              </a:rPr>
              <a:t>Tinh</a:t>
            </a: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B8FC7A4-FDE4-45A2-AA51-F19B857D8D7E}"/>
              </a:ext>
            </a:extLst>
          </p:cNvPr>
          <p:cNvSpPr/>
          <p:nvPr/>
        </p:nvSpPr>
        <p:spPr>
          <a:xfrm>
            <a:off x="2174631" y="1682262"/>
            <a:ext cx="2907320"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dirty="0">
                <a:solidFill>
                  <a:srgbClr val="FF0000"/>
                </a:solidFill>
                <a:latin typeface="Times New Roman" panose="02020603050405020304" pitchFamily="18" charset="0"/>
                <a:cs typeface="Times New Roman" panose="02020603050405020304" pitchFamily="18" charset="0"/>
              </a:rPr>
              <a:t>3</a:t>
            </a:r>
            <a:r>
              <a:rPr lang="vi-VN"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Trái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Đất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BDC2F9F6-9AF7-4297-8EC3-7C2735934148}"/>
              </a:ext>
            </a:extLst>
          </p:cNvPr>
          <p:cNvSpPr/>
          <p:nvPr/>
        </p:nvSpPr>
        <p:spPr>
          <a:xfrm>
            <a:off x="2189284" y="2585305"/>
            <a:ext cx="2907321"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dirty="0">
                <a:solidFill>
                  <a:srgbClr val="0000FF"/>
                </a:solidFill>
                <a:latin typeface="Times New Roman" panose="02020603050405020304" pitchFamily="18" charset="0"/>
                <a:cs typeface="Times New Roman" panose="02020603050405020304" pitchFamily="18" charset="0"/>
              </a:rPr>
              <a:t>4</a:t>
            </a:r>
            <a:r>
              <a:rPr lang="vi-VN"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Hỏa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Tinh</a:t>
            </a: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D8A2A534-5166-439E-BE87-C3061076A4C8}"/>
              </a:ext>
            </a:extLst>
          </p:cNvPr>
          <p:cNvSpPr/>
          <p:nvPr/>
        </p:nvSpPr>
        <p:spPr>
          <a:xfrm>
            <a:off x="2198077" y="3488348"/>
            <a:ext cx="2907322"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dirty="0">
                <a:solidFill>
                  <a:srgbClr val="0000FF"/>
                </a:solidFill>
                <a:latin typeface="Times New Roman" panose="02020603050405020304" pitchFamily="18" charset="0"/>
                <a:cs typeface="Times New Roman" panose="02020603050405020304" pitchFamily="18" charset="0"/>
              </a:rPr>
              <a:t>5</a:t>
            </a:r>
            <a:r>
              <a:rPr lang="vi-VN"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Mộc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Tinh</a:t>
            </a: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1A780E79-63E9-4450-BF46-0E8B8695DE7D}"/>
              </a:ext>
            </a:extLst>
          </p:cNvPr>
          <p:cNvSpPr/>
          <p:nvPr/>
        </p:nvSpPr>
        <p:spPr>
          <a:xfrm>
            <a:off x="2212730" y="4484810"/>
            <a:ext cx="2892669"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dirty="0">
                <a:solidFill>
                  <a:srgbClr val="0000FF"/>
                </a:solidFill>
                <a:latin typeface="Times New Roman" panose="02020603050405020304" pitchFamily="18" charset="0"/>
                <a:cs typeface="Times New Roman" panose="02020603050405020304" pitchFamily="18" charset="0"/>
              </a:rPr>
              <a:t>6</a:t>
            </a:r>
            <a:r>
              <a:rPr lang="vi-VN"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Thổ</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Tinh</a:t>
            </a: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BEADA04E-F02A-4C86-AA15-5546EED45588}"/>
              </a:ext>
            </a:extLst>
          </p:cNvPr>
          <p:cNvSpPr/>
          <p:nvPr/>
        </p:nvSpPr>
        <p:spPr>
          <a:xfrm>
            <a:off x="2236176" y="5361110"/>
            <a:ext cx="2869223"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dirty="0">
                <a:solidFill>
                  <a:srgbClr val="0000FF"/>
                </a:solidFill>
                <a:latin typeface="Times New Roman" panose="02020603050405020304" pitchFamily="18" charset="0"/>
                <a:cs typeface="Times New Roman" panose="02020603050405020304" pitchFamily="18" charset="0"/>
              </a:rPr>
              <a:t>7</a:t>
            </a:r>
            <a:r>
              <a:rPr lang="vi-VN"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Thiên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Vương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Tinh</a:t>
            </a: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50DACD80-34A9-44AB-AAAB-D42A6F8BF4DC}"/>
              </a:ext>
            </a:extLst>
          </p:cNvPr>
          <p:cNvSpPr/>
          <p:nvPr/>
        </p:nvSpPr>
        <p:spPr>
          <a:xfrm>
            <a:off x="2236177" y="6237410"/>
            <a:ext cx="2869222"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dirty="0">
                <a:solidFill>
                  <a:srgbClr val="0000FF"/>
                </a:solidFill>
                <a:latin typeface="Times New Roman" panose="02020603050405020304" pitchFamily="18" charset="0"/>
                <a:cs typeface="Times New Roman" panose="02020603050405020304" pitchFamily="18" charset="0"/>
              </a:rPr>
              <a:t>8</a:t>
            </a:r>
            <a:r>
              <a:rPr lang="vi-VN"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Hải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Vương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Tinh</a:t>
            </a:r>
            <a:endParaRPr lang="en-US" sz="2400" dirty="0">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linds(horizont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linds(horizontal)">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linds(horizontal)">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linds(horizontal)">
                                      <p:cBhvr>
                                        <p:cTn id="39" dur="500"/>
                                        <p:tgtEl>
                                          <p:spTgt spid="15"/>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linds(horizont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linds(horizontal)">
                                      <p:cBhvr>
                                        <p:cTn id="47" dur="500"/>
                                        <p:tgtEl>
                                          <p:spTgt spid="16"/>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linds(horizontal)">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linds(horizontal)">
                                      <p:cBhvr>
                                        <p:cTn id="55" dur="500"/>
                                        <p:tgtEl>
                                          <p:spTgt spid="17"/>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blinds(horizontal)">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linds(horizontal)">
                                      <p:cBhvr>
                                        <p:cTn id="63" dur="500"/>
                                        <p:tgtEl>
                                          <p:spTgt spid="18"/>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blinds(horizontal)">
                                      <p:cBhvr>
                                        <p:cTn id="6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Callout 1"/>
          <p:cNvSpPr/>
          <p:nvPr/>
        </p:nvSpPr>
        <p:spPr>
          <a:xfrm>
            <a:off x="1828800" y="762000"/>
            <a:ext cx="6248400" cy="4343400"/>
          </a:xfrm>
          <a:prstGeom prst="wedgeEllipse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nl-NL" sz="3600" b="1" dirty="0">
                <a:solidFill>
                  <a:srgbClr val="FF0000"/>
                </a:solidFill>
                <a:latin typeface="Times New Roman" panose="02020603050405020304" pitchFamily="18" charset="0"/>
                <a:cs typeface="Times New Roman" panose="02020603050405020304" pitchFamily="18" charset="0"/>
              </a:rPr>
              <a:t>Thảo luận cặp đôi</a:t>
            </a:r>
            <a:r>
              <a:rPr lang="nl-NL" sz="3600" dirty="0">
                <a:solidFill>
                  <a:srgbClr val="FF0000"/>
                </a:solid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a:p>
            <a:r>
              <a:rPr lang="nl-NL" sz="2400" dirty="0">
                <a:solidFill>
                  <a:srgbClr val="0000FF"/>
                </a:solidFill>
                <a:latin typeface="Times New Roman" panose="02020603050405020304" pitchFamily="18" charset="0"/>
                <a:cs typeface="Times New Roman" panose="02020603050405020304" pitchFamily="18" charset="0"/>
              </a:rPr>
              <a:t>- Thời gian: 2 phút</a:t>
            </a:r>
            <a:endParaRPr lang="en-US" sz="2400" dirty="0">
              <a:solidFill>
                <a:srgbClr val="0000FF"/>
              </a:solidFill>
              <a:latin typeface="Times New Roman" panose="02020603050405020304" pitchFamily="18" charset="0"/>
              <a:cs typeface="Times New Roman" panose="02020603050405020304" pitchFamily="18" charset="0"/>
            </a:endParaRPr>
          </a:p>
          <a:p>
            <a:r>
              <a:rPr lang="nl-NL" sz="2400" dirty="0">
                <a:solidFill>
                  <a:srgbClr val="0000FF"/>
                </a:solidFill>
                <a:latin typeface="Times New Roman" panose="02020603050405020304" pitchFamily="18" charset="0"/>
                <a:cs typeface="Times New Roman" panose="02020603050405020304" pitchFamily="18" charset="0"/>
              </a:rPr>
              <a:t>- Dựa vào hình 1, em hãy cho biết:</a:t>
            </a:r>
            <a:endParaRPr lang="en-US" sz="2400" dirty="0">
              <a:solidFill>
                <a:srgbClr val="0000FF"/>
              </a:solidFill>
              <a:latin typeface="Times New Roman" panose="02020603050405020304" pitchFamily="18" charset="0"/>
              <a:cs typeface="Times New Roman" panose="02020603050405020304" pitchFamily="18" charset="0"/>
            </a:endParaRPr>
          </a:p>
          <a:p>
            <a:r>
              <a:rPr lang="nl-NL" sz="2400" dirty="0">
                <a:solidFill>
                  <a:srgbClr val="0000FF"/>
                </a:solidFill>
                <a:latin typeface="Times New Roman" panose="02020603050405020304" pitchFamily="18" charset="0"/>
                <a:cs typeface="Times New Roman" panose="02020603050405020304" pitchFamily="18" charset="0"/>
              </a:rPr>
              <a:t>+ Trái Đất nằm ở vị trí thứ mấy theo thứ tự xa dần Mặt Trời.</a:t>
            </a:r>
            <a:endParaRPr lang="en-US" sz="2400" dirty="0">
              <a:solidFill>
                <a:srgbClr val="0000FF"/>
              </a:solidFill>
              <a:latin typeface="Times New Roman" panose="02020603050405020304" pitchFamily="18" charset="0"/>
              <a:cs typeface="Times New Roman" panose="02020603050405020304" pitchFamily="18" charset="0"/>
            </a:endParaRPr>
          </a:p>
          <a:p>
            <a:r>
              <a:rPr lang="nl-NL" sz="2400" dirty="0">
                <a:solidFill>
                  <a:srgbClr val="0000FF"/>
                </a:solidFill>
                <a:latin typeface="Times New Roman" panose="02020603050405020304" pitchFamily="18" charset="0"/>
                <a:cs typeface="Times New Roman" panose="02020603050405020304" pitchFamily="18" charset="0"/>
              </a:rPr>
              <a:t>+ Ý nghĩa của khoảng cách từ Trái Đất đến Mặt Trời.</a:t>
            </a:r>
            <a:endParaRPr lang="en-US" sz="24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9625524"/>
      </p:ext>
    </p:extLst>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8974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304800" y="5334000"/>
            <a:ext cx="5486400" cy="609600"/>
          </a:xfrm>
          <a:solidFill>
            <a:schemeClr val="bg1"/>
          </a:solidFill>
          <a:ln w="28440" cap="sq">
            <a:solidFill>
              <a:srgbClr val="000000"/>
            </a:solidFill>
          </a:ln>
        </p:spPr>
        <p:txBody>
          <a:bodyPr/>
          <a:lstStyle/>
          <a:p>
            <a:pPr indent="-338138">
              <a:spcBef>
                <a:spcPts val="600"/>
              </a:spcBef>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400" dirty="0" err="1">
                <a:latin typeface="Times New Roman" pitchFamily="18" charset="0"/>
                <a:cs typeface="Times New Roman" pitchFamily="18" charset="0"/>
              </a:rPr>
              <a: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gì</a:t>
            </a:r>
            <a:r>
              <a:rPr lang="en-US" sz="2400" dirty="0">
                <a:latin typeface="Times New Roman" pitchFamily="18" charset="0"/>
                <a:cs typeface="Times New Roman" pitchFamily="18" charset="0"/>
              </a:rPr>
              <a:t>?</a:t>
            </a:r>
          </a:p>
        </p:txBody>
      </p:sp>
      <p:pic>
        <p:nvPicPr>
          <p:cNvPr id="9221" name="Picture 7"/>
          <p:cNvPicPr>
            <a:picLocks noChangeAspect="1" noChangeArrowheads="1"/>
          </p:cNvPicPr>
          <p:nvPr/>
        </p:nvPicPr>
        <p:blipFill>
          <a:blip r:embed="rId3"/>
          <a:srcRect/>
          <a:stretch>
            <a:fillRect/>
          </a:stretch>
        </p:blipFill>
        <p:spPr bwMode="auto">
          <a:xfrm>
            <a:off x="1143000" y="1066800"/>
            <a:ext cx="3113088" cy="3124200"/>
          </a:xfrm>
          <a:prstGeom prst="rect">
            <a:avLst/>
          </a:prstGeom>
          <a:noFill/>
          <a:ln w="9525">
            <a:noFill/>
            <a:round/>
            <a:headEnd/>
            <a:tailEnd/>
          </a:ln>
        </p:spPr>
      </p:pic>
      <p:pic>
        <p:nvPicPr>
          <p:cNvPr id="9222" name="Picture 8"/>
          <p:cNvPicPr>
            <a:picLocks noChangeAspect="1" noChangeArrowheads="1"/>
          </p:cNvPicPr>
          <p:nvPr/>
        </p:nvPicPr>
        <p:blipFill>
          <a:blip r:embed="rId4"/>
          <a:srcRect/>
          <a:stretch>
            <a:fillRect/>
          </a:stretch>
        </p:blipFill>
        <p:spPr bwMode="auto">
          <a:xfrm rot="720000">
            <a:off x="842963" y="760413"/>
            <a:ext cx="3810000" cy="3810000"/>
          </a:xfrm>
          <a:prstGeom prst="rect">
            <a:avLst/>
          </a:prstGeom>
          <a:noFill/>
          <a:ln w="9525">
            <a:noFill/>
            <a:round/>
            <a:headEnd/>
            <a:tailEnd/>
          </a:ln>
        </p:spPr>
      </p:pic>
    </p:spTree>
  </p:cSld>
  <p:clrMapOvr>
    <a:masterClrMapping/>
  </p:clrMapOvr>
  <p:transition spd="med">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Callout 1"/>
          <p:cNvSpPr/>
          <p:nvPr/>
        </p:nvSpPr>
        <p:spPr>
          <a:xfrm>
            <a:off x="1828800" y="1371600"/>
            <a:ext cx="5715000" cy="3733800"/>
          </a:xfrm>
          <a:prstGeom prst="wedgeEllipse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nl-NL" sz="2400" b="1" i="1" dirty="0">
                <a:solidFill>
                  <a:srgbClr val="0000FF"/>
                </a:solidFill>
                <a:latin typeface="Arial" pitchFamily="34" charset="0"/>
                <a:cs typeface="Arial" pitchFamily="34" charset="0"/>
              </a:rPr>
              <a:t>Có bạn cho rằng Trái Đất là một mặt phẳng. Bằng hiểu biết và các thông tin, hình ảnh trong bài, em hãy nêu một số ví dụ để thuyết phục bạn đó rằng Trái Đất có dạng khối cầu</a:t>
            </a:r>
            <a:endParaRPr lang="en-US" sz="2400" b="1" i="1" dirty="0">
              <a:solidFill>
                <a:srgbClr val="0000FF"/>
              </a:solidFill>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ích thước các hành tinh - Hành tinh lớn nhất trong Hệ Mặt Trời"/>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4086225" cy="3419475"/>
          </a:xfrm>
          <a:prstGeom prst="rect">
            <a:avLst/>
          </a:prstGeom>
          <a:noFill/>
          <a:ln>
            <a:noFill/>
          </a:ln>
        </p:spPr>
      </p:pic>
      <p:pic>
        <p:nvPicPr>
          <p:cNvPr id="5" name="Picture 4" descr="z2762935117987_62a705fb26c497352b4e707395c4d7b0.jpg"/>
          <p:cNvPicPr>
            <a:picLocks noChangeAspect="1"/>
          </p:cNvPicPr>
          <p:nvPr/>
        </p:nvPicPr>
        <p:blipFill>
          <a:blip r:embed="rId3"/>
          <a:stretch>
            <a:fillRect/>
          </a:stretch>
        </p:blipFill>
        <p:spPr>
          <a:xfrm>
            <a:off x="3962400" y="0"/>
            <a:ext cx="5181600" cy="6248400"/>
          </a:xfrm>
          <a:prstGeom prst="rect">
            <a:avLst/>
          </a:prstGeom>
        </p:spPr>
      </p:pic>
    </p:spTree>
  </p:cSld>
  <p:clrMapOvr>
    <a:masterClrMapping/>
  </p:clrMapOvr>
  <p:transition>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2762935088135_2efa25faa795bcda3d67f6a0b8b30aac.jpg"/>
          <p:cNvPicPr>
            <a:picLocks noChangeAspect="1"/>
          </p:cNvPicPr>
          <p:nvPr/>
        </p:nvPicPr>
        <p:blipFill>
          <a:blip r:embed="rId2"/>
          <a:stretch>
            <a:fillRect/>
          </a:stretch>
        </p:blipFill>
        <p:spPr>
          <a:xfrm>
            <a:off x="0" y="0"/>
            <a:ext cx="4343400" cy="6858000"/>
          </a:xfrm>
          <a:prstGeom prst="rect">
            <a:avLst/>
          </a:prstGeom>
        </p:spPr>
      </p:pic>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523</Words>
  <Application>Microsoft Office PowerPoint</Application>
  <PresentationFormat>On-screen Show (4:3)</PresentationFormat>
  <Paragraphs>52</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Times New Roman</vt:lpstr>
      <vt:lpstr>VNI-Duff</vt:lpstr>
      <vt:lpstr>VNI-Times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PAC</dc:creator>
  <cp:lastModifiedBy>Laptop Nam Phong</cp:lastModifiedBy>
  <cp:revision>24</cp:revision>
  <dcterms:created xsi:type="dcterms:W3CDTF">2021-09-28T13:06:12Z</dcterms:created>
  <dcterms:modified xsi:type="dcterms:W3CDTF">2022-11-16T02:45:59Z</dcterms:modified>
</cp:coreProperties>
</file>