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3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32"/>
  </p:notesMasterIdLst>
  <p:sldIdLst>
    <p:sldId id="351" r:id="rId3"/>
    <p:sldId id="358" r:id="rId4"/>
    <p:sldId id="359" r:id="rId5"/>
    <p:sldId id="397" r:id="rId6"/>
    <p:sldId id="398" r:id="rId7"/>
    <p:sldId id="400" r:id="rId8"/>
    <p:sldId id="401" r:id="rId9"/>
    <p:sldId id="403" r:id="rId10"/>
    <p:sldId id="404" r:id="rId11"/>
    <p:sldId id="361" r:id="rId12"/>
    <p:sldId id="363" r:id="rId13"/>
    <p:sldId id="365" r:id="rId14"/>
    <p:sldId id="377" r:id="rId15"/>
    <p:sldId id="367" r:id="rId16"/>
    <p:sldId id="396" r:id="rId17"/>
    <p:sldId id="368" r:id="rId18"/>
    <p:sldId id="370" r:id="rId19"/>
    <p:sldId id="371" r:id="rId20"/>
    <p:sldId id="372" r:id="rId21"/>
    <p:sldId id="374" r:id="rId22"/>
    <p:sldId id="405" r:id="rId23"/>
    <p:sldId id="407" r:id="rId24"/>
    <p:sldId id="408" r:id="rId25"/>
    <p:sldId id="382" r:id="rId26"/>
    <p:sldId id="388" r:id="rId27"/>
    <p:sldId id="409" r:id="rId28"/>
    <p:sldId id="390" r:id="rId29"/>
    <p:sldId id="391" r:id="rId30"/>
    <p:sldId id="393" r:id="rId31"/>
  </p:sldIdLst>
  <p:sldSz cx="9144000" cy="5143500" type="screen16x9"/>
  <p:notesSz cx="6858000" cy="9144000"/>
  <p:embeddedFontLst>
    <p:embeddedFont>
      <p:font typeface="Bebas Neue" panose="020B0604020202020204" charset="0"/>
      <p:regular r:id="rId33"/>
    </p:embeddedFont>
    <p:embeddedFont>
      <p:font typeface="Quicksand SemiBold" panose="020B0604020202020204" charset="0"/>
      <p:bold r:id="rId34"/>
    </p:embeddedFont>
    <p:embeddedFont>
      <p:font typeface="Patrick Hand SC" panose="020B0604020202020204" charset="0"/>
      <p:regular r:id="rId35"/>
    </p:embeddedFont>
    <p:embeddedFont>
      <p:font typeface="Comic Sans MS" panose="030F0702030302020204" pitchFamily="66" charset="0"/>
      <p:regular r:id="rId36"/>
      <p:bold r:id="rId37"/>
      <p:italic r:id="rId38"/>
      <p:boldItalic r:id="rId39"/>
    </p:embeddedFont>
    <p:embeddedFont>
      <p:font typeface="Myanmar Text" panose="020B0502040204020203" pitchFamily="34" charset="0"/>
      <p:regular r:id="rId40"/>
      <p:bold r:id="rId41"/>
    </p:embeddedFont>
    <p:embeddedFont>
      <p:font typeface="Quicksand" panose="020B0604020202020204" charset="0"/>
      <p:regular r:id="rId42"/>
      <p:bold r:id="rId43"/>
    </p:embeddedFont>
    <p:embeddedFont>
      <p:font typeface="Patrick Hand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3883" autoAdjust="0"/>
  </p:normalViewPr>
  <p:slideViewPr>
    <p:cSldViewPr snapToGrid="0" snapToObjects="1">
      <p:cViewPr varScale="1">
        <p:scale>
          <a:sx n="112" d="100"/>
          <a:sy n="112" d="100"/>
        </p:scale>
        <p:origin x="638" y="6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9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6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5881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78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1624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43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29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8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66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59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2/29/2024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6" r:id="rId4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7" r:id="rId4"/>
    <p:sldLayoutId id="2147483688" r:id="rId5"/>
    <p:sldLayoutId id="2147483807" r:id="rId6"/>
    <p:sldLayoutId id="2147483808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23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6.xml"/><Relationship Id="rId7" Type="http://schemas.openxmlformats.org/officeDocument/2006/relationships/slide" Target="slide21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jpe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1.xml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1.xml"/><Relationship Id="rId5" Type="http://schemas.openxmlformats.org/officeDocument/2006/relationships/slide" Target="slide1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8.gif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microsoft.com/office/2007/relationships/hdphoto" Target="../media/hdphoto1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7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15.xml"/><Relationship Id="rId5" Type="http://schemas.openxmlformats.org/officeDocument/2006/relationships/image" Target="../media/image23.pn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5.emf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microsoft.com/office/2007/relationships/hdphoto" Target="../media/hdphoto1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audio" Target="../media/audio1.wav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slide" Target="slide10.xml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slide" Target="slide9.xml"/><Relationship Id="rId5" Type="http://schemas.openxmlformats.org/officeDocument/2006/relationships/slide" Target="slide7.xml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audio" Target="../media/audio4.wav"/><Relationship Id="rId10" Type="http://schemas.openxmlformats.org/officeDocument/2006/relationships/audio" Target="../media/audio1.wav"/><Relationship Id="rId4" Type="http://schemas.openxmlformats.org/officeDocument/2006/relationships/audio" Target="../media/audio3.wav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23.pn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30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1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30.jpg"/><Relationship Id="rId4" Type="http://schemas.openxmlformats.org/officeDocument/2006/relationships/audio" Target="../media/audio4.wav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9642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82951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61783" y="662420"/>
            <a:ext cx="9178544" cy="3056531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s://i.ytimg.com/vi/h9n5mFPtPpw/maxresdefaul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662420"/>
            <a:ext cx="6932913" cy="3056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4.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Listen and repeat.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1083056" y="3823059"/>
            <a:ext cx="6967457" cy="110741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you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animals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on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farm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Yes,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nimal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1 Listen and repeat.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2421"/>
            <a:ext cx="9178544" cy="327149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891899" y="3933918"/>
            <a:ext cx="7223138" cy="10039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you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fruit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trees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in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the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field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- No,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we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haven’t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2" name="Picture 4" descr="https://img.freepik.com/free-vector/empty-nature-outdoor-background_1308-9466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76" y="662420"/>
            <a:ext cx="6944584" cy="327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63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ruit trees in the fie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894945" y="54757"/>
            <a:ext cx="7490298" cy="3837033"/>
          </a:xfrm>
          <a:prstGeom prst="cloudCallout">
            <a:avLst>
              <a:gd name="adj1" fmla="val 45964"/>
              <a:gd name="adj2" fmla="val 555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88614" y="1306467"/>
            <a:ext cx="62781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Remember!</a:t>
            </a:r>
          </a:p>
          <a:p>
            <a:pPr algn="ctr"/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h</a:t>
            </a:r>
            <a:r>
              <a:rPr lang="el-GR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4800" b="1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ven’t</a:t>
            </a:r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 = h</a:t>
            </a:r>
            <a:r>
              <a:rPr lang="el-GR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α</a:t>
            </a:r>
            <a:r>
              <a:rPr lang="en-US" sz="4800" b="1" dirty="0" err="1">
                <a:solidFill>
                  <a:srgbClr val="242021"/>
                </a:solidFill>
                <a:latin typeface="Comic Sans MS" panose="030F0702030302020204" pitchFamily="66" charset="0"/>
              </a:rPr>
              <a:t>ve</a:t>
            </a:r>
            <a:r>
              <a:rPr lang="en-US" sz="4800" b="1" dirty="0">
                <a:solidFill>
                  <a:srgbClr val="242021"/>
                </a:solidFill>
                <a:latin typeface="Comic Sans MS" panose="030F0702030302020204" pitchFamily="66" charset="0"/>
              </a:rPr>
              <a:t> not</a:t>
            </a:r>
            <a:r>
              <a:rPr lang="en-US" sz="4800" b="1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092013" y="231917"/>
            <a:ext cx="10230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✘</a:t>
            </a:r>
            <a:endParaRPr lang="en-US" sz="8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065" y="3714630"/>
            <a:ext cx="986818" cy="12897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29" y="3505200"/>
            <a:ext cx="126658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7085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static.vecteezy.com/system/resources/previews/009/447/782/non_2x/autumn-rural-landscape-farm-fields-and-forest-trees-with-orange-sky-sunset-cartoon-banner-backdrop-farm-field-harvest-scenery-of-natural-countryside-with-sunrise-for-fall-season-background-vec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0" y="0"/>
            <a:ext cx="11537137" cy="544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12640" y="511171"/>
            <a:ext cx="4250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Comic Sans MS" panose="030F0702030302020204" pitchFamily="66" charset="0"/>
              </a:rPr>
              <a:t>5. Choose and say!</a:t>
            </a:r>
          </a:p>
        </p:txBody>
      </p:sp>
      <p:sp>
        <p:nvSpPr>
          <p:cNvPr id="19" name="Oval 18">
            <a:hlinkClick r:id="rId3" action="ppaction://hlinksldjump"/>
          </p:cNvPr>
          <p:cNvSpPr/>
          <p:nvPr/>
        </p:nvSpPr>
        <p:spPr>
          <a:xfrm>
            <a:off x="2611828" y="1176578"/>
            <a:ext cx="3852611" cy="67376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Fruit trees</a:t>
            </a:r>
          </a:p>
        </p:txBody>
      </p:sp>
      <p:sp>
        <p:nvSpPr>
          <p:cNvPr id="20" name="Oval 19">
            <a:hlinkClick r:id="rId4" action="ppaction://hlinksldjump"/>
          </p:cNvPr>
          <p:cNvSpPr/>
          <p:nvPr/>
        </p:nvSpPr>
        <p:spPr>
          <a:xfrm>
            <a:off x="2611828" y="3494657"/>
            <a:ext cx="3852611" cy="673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Sheep</a:t>
            </a:r>
          </a:p>
        </p:txBody>
      </p:sp>
      <p:sp>
        <p:nvSpPr>
          <p:cNvPr id="21" name="Oval 20">
            <a:hlinkClick r:id="rId5" action="ppaction://hlinksldjump"/>
          </p:cNvPr>
          <p:cNvSpPr/>
          <p:nvPr/>
        </p:nvSpPr>
        <p:spPr>
          <a:xfrm>
            <a:off x="2611828" y="1949271"/>
            <a:ext cx="3852611" cy="67376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Chickens</a:t>
            </a:r>
          </a:p>
        </p:txBody>
      </p:sp>
      <p:sp>
        <p:nvSpPr>
          <p:cNvPr id="22" name="Oval 21">
            <a:hlinkClick r:id="rId6" action="ppaction://hlinksldjump"/>
          </p:cNvPr>
          <p:cNvSpPr/>
          <p:nvPr/>
        </p:nvSpPr>
        <p:spPr>
          <a:xfrm>
            <a:off x="2611828" y="2721964"/>
            <a:ext cx="3852611" cy="67376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white"/>
                </a:solidFill>
              </a:rPr>
              <a:t>Horses</a:t>
            </a:r>
          </a:p>
        </p:txBody>
      </p:sp>
      <p:sp>
        <p:nvSpPr>
          <p:cNvPr id="24" name="Down Arrow 23">
            <a:hlinkClick r:id="rId7" action="ppaction://hlinksldjump"/>
          </p:cNvPr>
          <p:cNvSpPr/>
          <p:nvPr/>
        </p:nvSpPr>
        <p:spPr>
          <a:xfrm rot="16200000">
            <a:off x="7460077" y="2341976"/>
            <a:ext cx="1221549" cy="1689097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2000" b="1" dirty="0">
                <a:ln/>
                <a:solidFill>
                  <a:schemeClr val="accent4"/>
                </a:solidFill>
              </a:rPr>
              <a:t>next</a:t>
            </a:r>
          </a:p>
        </p:txBody>
      </p:sp>
      <p:sp>
        <p:nvSpPr>
          <p:cNvPr id="25" name="Oval 24">
            <a:hlinkClick r:id="rId8" action="ppaction://hlinksldjump"/>
          </p:cNvPr>
          <p:cNvSpPr/>
          <p:nvPr/>
        </p:nvSpPr>
        <p:spPr>
          <a:xfrm>
            <a:off x="2611828" y="4267350"/>
            <a:ext cx="3852611" cy="6737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Cows</a:t>
            </a:r>
          </a:p>
        </p:txBody>
      </p:sp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Look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4" name="Pentagon 3">
            <a:hlinkClick r:id="rId4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plants on the farm?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5188261" y="2679348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  <p:pic>
        <p:nvPicPr>
          <p:cNvPr id="8194" name="Picture 2" descr="Garden with vegetable plants growing in the garden beds. Radish, cabbage,  carrot growing in soil. Vector illustration of farming local products.  Cartoon style 5719315 Vector Art at Vecteezy">
            <a:extLst>
              <a:ext uri="{FF2B5EF4-FFF2-40B4-BE49-F238E27FC236}">
                <a16:creationId xmlns:a16="http://schemas.microsoft.com/office/drawing/2014/main" id="{E34B2DD3-34D6-F0FA-8A33-599E97D53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2"/>
            <a:ext cx="4588018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899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lant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Look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5596128" y="1005872"/>
            <a:ext cx="3443031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chickens on the farm?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100640"/>
              </p:ext>
            </p:extLst>
          </p:nvPr>
        </p:nvGraphicFramePr>
        <p:xfrm>
          <a:off x="270663" y="914238"/>
          <a:ext cx="5029201" cy="3079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DF" r:id="rId6" imgW="0" imgH="360" progId="FoxitReader.Document">
                  <p:embed/>
                </p:oleObj>
              </mc:Choice>
              <mc:Fallback>
                <p:oleObj name="PDF" r:id="rId6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0663" y="914238"/>
                        <a:ext cx="5029201" cy="30798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Oval Callout 11"/>
          <p:cNvSpPr/>
          <p:nvPr/>
        </p:nvSpPr>
        <p:spPr>
          <a:xfrm>
            <a:off x="5204763" y="3423513"/>
            <a:ext cx="3939237" cy="662876"/>
          </a:xfrm>
          <a:prstGeom prst="wedgeEllipseCallout">
            <a:avLst>
              <a:gd name="adj1" fmla="val -37415"/>
              <a:gd name="adj2" fmla="val 96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haven’t. </a:t>
            </a:r>
          </a:p>
        </p:txBody>
      </p:sp>
    </p:spTree>
    <p:extLst>
      <p:ext uri="{BB962C8B-B14F-4D97-AF65-F5344CB8AC3E}">
        <p14:creationId xmlns:p14="http://schemas.microsoft.com/office/powerpoint/2010/main" val="26804549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cken on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toon horses farm animals group in the meadow 6876371 Vector Art at  Vecteez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1"/>
            <a:ext cx="5570212" cy="458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horses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5188261" y="2679348"/>
            <a:ext cx="3429187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</p:spTree>
    <p:extLst>
      <p:ext uri="{BB962C8B-B14F-4D97-AF65-F5344CB8AC3E}">
        <p14:creationId xmlns:p14="http://schemas.microsoft.com/office/powerpoint/2010/main" val="29761581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rse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remium Vector | Two goats in farm sce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2"/>
            <a:ext cx="5786950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5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</a:t>
            </a:r>
            <a:r>
              <a:rPr lang="en-US" sz="2400" b="1" dirty="0" err="1">
                <a:latin typeface="Comic Sans MS" panose="030F0702030302020204" pitchFamily="66" charset="0"/>
              </a:rPr>
              <a:t>sheeps</a:t>
            </a:r>
            <a:r>
              <a:rPr lang="en-US" sz="2400" b="1" dirty="0">
                <a:latin typeface="Comic Sans MS" panose="030F0702030302020204" pitchFamily="66" charset="0"/>
              </a:rPr>
              <a:t>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4927601" y="2679348"/>
            <a:ext cx="3689848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31882622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eep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eep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3. Task 4 5 6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people and pigs on the farm. Farm background. 13361445 Vector Art  at Vecteez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85160"/>
            <a:ext cx="6334964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-110836" y="-26463"/>
            <a:ext cx="9254836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5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0" name="Pentagon 9">
            <a:hlinkClick r:id="rId6" action="ppaction://hlinksldjump"/>
          </p:cNvPr>
          <p:cNvSpPr/>
          <p:nvPr/>
        </p:nvSpPr>
        <p:spPr>
          <a:xfrm>
            <a:off x="7496000" y="4294022"/>
            <a:ext cx="1326131" cy="555956"/>
          </a:xfrm>
          <a:prstGeom prst="homePlate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  <a:tint val="66000"/>
                  <a:satMod val="160000"/>
                </a:schemeClr>
              </a:gs>
              <a:gs pos="50000">
                <a:schemeClr val="tx1">
                  <a:lumMod val="50000"/>
                  <a:lumOff val="50000"/>
                  <a:tint val="44500"/>
                  <a:satMod val="160000"/>
                </a:schemeClr>
              </a:gs>
              <a:gs pos="100000">
                <a:schemeClr val="tx1">
                  <a:lumMod val="50000"/>
                  <a:lumOff val="5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Home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cows on the farm?</a:t>
            </a:r>
          </a:p>
        </p:txBody>
      </p:sp>
      <p:sp>
        <p:nvSpPr>
          <p:cNvPr id="12" name="Oval Callout 11"/>
          <p:cNvSpPr/>
          <p:nvPr/>
        </p:nvSpPr>
        <p:spPr>
          <a:xfrm>
            <a:off x="4927601" y="2679348"/>
            <a:ext cx="3689848" cy="1275368"/>
          </a:xfrm>
          <a:prstGeom prst="wedgeEllipseCallout">
            <a:avLst>
              <a:gd name="adj1" fmla="val -34815"/>
              <a:gd name="adj2" fmla="val 58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41936968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ws on the far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361842" y="88698"/>
            <a:ext cx="986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924284"/>
              </p:ext>
            </p:extLst>
          </p:nvPr>
        </p:nvGraphicFramePr>
        <p:xfrm>
          <a:off x="0" y="807352"/>
          <a:ext cx="9144000" cy="433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Presentation" r:id="rId4" imgW="6094572" imgH="3427437" progId="PowerPoint.Show.12">
                  <p:embed/>
                </p:oleObj>
              </mc:Choice>
              <mc:Fallback>
                <p:oleObj name="Presentation" r:id="rId4" imgW="6094572" imgH="342743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807352"/>
                        <a:ext cx="9144000" cy="43361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val Callout 16"/>
          <p:cNvSpPr/>
          <p:nvPr/>
        </p:nvSpPr>
        <p:spPr>
          <a:xfrm>
            <a:off x="169080" y="807352"/>
            <a:ext cx="3435413" cy="1149307"/>
          </a:xfrm>
          <a:prstGeom prst="wedgeEllipseCallout">
            <a:avLst>
              <a:gd name="adj1" fmla="val -50653"/>
              <a:gd name="adj2" fmla="val 86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cows on the farm?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816210" y="807352"/>
            <a:ext cx="3689848" cy="1275368"/>
          </a:xfrm>
          <a:prstGeom prst="wedgeEllipseCallout">
            <a:avLst>
              <a:gd name="adj1" fmla="val 25762"/>
              <a:gd name="adj2" fmla="val 78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Yes, we have!</a:t>
            </a:r>
          </a:p>
        </p:txBody>
      </p:sp>
    </p:spTree>
    <p:extLst>
      <p:ext uri="{BB962C8B-B14F-4D97-AF65-F5344CB8AC3E}">
        <p14:creationId xmlns:p14="http://schemas.microsoft.com/office/powerpoint/2010/main" val="21268568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21"/>
            <a:ext cx="9144000" cy="450679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438150" y="28021"/>
            <a:ext cx="1002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284465" y="2082720"/>
            <a:ext cx="3435413" cy="1149307"/>
          </a:xfrm>
          <a:prstGeom prst="wedgeEllipseCallout">
            <a:avLst>
              <a:gd name="adj1" fmla="val -50653"/>
              <a:gd name="adj2" fmla="val 86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Have you got animals on the farm?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816210" y="2158840"/>
            <a:ext cx="3689848" cy="1275368"/>
          </a:xfrm>
          <a:prstGeom prst="wedgeEllipseCallout">
            <a:avLst>
              <a:gd name="adj1" fmla="val 25762"/>
              <a:gd name="adj2" fmla="val 780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No, we haven’t!</a:t>
            </a:r>
          </a:p>
        </p:txBody>
      </p:sp>
    </p:spTree>
    <p:extLst>
      <p:ext uri="{BB962C8B-B14F-4D97-AF65-F5344CB8AC3E}">
        <p14:creationId xmlns:p14="http://schemas.microsoft.com/office/powerpoint/2010/main" val="35580136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artoon Sheep With A Farm Scenery Stock Illustration - Download Image Now -  Happiness, Lamb - Meat, Agriculture - iStock">
            <a:extLst>
              <a:ext uri="{FF2B5EF4-FFF2-40B4-BE49-F238E27FC236}">
                <a16:creationId xmlns:a16="http://schemas.microsoft.com/office/drawing/2014/main" id="{4785C94D-388F-4799-62C9-276D11B85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77" y="2365290"/>
            <a:ext cx="3590975" cy="235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artoon Farm Animals Vector Art, Icons, and Graphics for Free Download">
            <a:extLst>
              <a:ext uri="{FF2B5EF4-FFF2-40B4-BE49-F238E27FC236}">
                <a16:creationId xmlns:a16="http://schemas.microsoft.com/office/drawing/2014/main" id="{0C459B2B-ECAE-0562-3453-C8B2ED81E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57" y="710839"/>
            <a:ext cx="3899290" cy="275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438150" y="28021"/>
            <a:ext cx="1002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talk!</a:t>
            </a:r>
          </a:p>
        </p:txBody>
      </p:sp>
      <p:sp>
        <p:nvSpPr>
          <p:cNvPr id="3" name="Up Arrow 2"/>
          <p:cNvSpPr/>
          <p:nvPr/>
        </p:nvSpPr>
        <p:spPr>
          <a:xfrm rot="16200000">
            <a:off x="4292601" y="982079"/>
            <a:ext cx="558800" cy="954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693368" y="3294264"/>
            <a:ext cx="558800" cy="9546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7302500" y="2365290"/>
            <a:ext cx="512304" cy="1061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113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e Farmer In The Dell - Kids Songs - Super Simple Song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1200" y="558312"/>
            <a:ext cx="7721600" cy="4343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2"/>
                </a:solidFill>
                <a:latin typeface="Comic Sans MS" panose="030F0702030302020204" pitchFamily="66" charset="0"/>
              </a:rPr>
              <a:t>S</a:t>
            </a:r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ing along!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4136" y="966126"/>
            <a:ext cx="28775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milks the cow.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feeds the pigs.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1700" y="966126"/>
            <a:ext cx="3009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gathers eggs.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plants the seeds.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picks the corn.</a:t>
            </a:r>
          </a:p>
        </p:txBody>
      </p:sp>
      <p:sp>
        <p:nvSpPr>
          <p:cNvPr id="8" name="Rectangle 7"/>
          <p:cNvSpPr/>
          <p:nvPr/>
        </p:nvSpPr>
        <p:spPr>
          <a:xfrm>
            <a:off x="6456937" y="2197232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Hi-ho, the </a:t>
            </a:r>
            <a:r>
              <a:rPr lang="en-US" sz="1600" dirty="0" err="1">
                <a:latin typeface="Comic Sans MS" panose="030F0702030302020204" pitchFamily="66" charset="0"/>
              </a:rPr>
              <a:t>derry</a:t>
            </a:r>
            <a:r>
              <a:rPr lang="en-US" sz="1600" dirty="0">
                <a:latin typeface="Comic Sans MS" panose="030F0702030302020204" pitchFamily="66" charset="0"/>
              </a:rPr>
              <a:t>-o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The farmer in the dell.</a:t>
            </a:r>
          </a:p>
        </p:txBody>
      </p:sp>
      <p:pic>
        <p:nvPicPr>
          <p:cNvPr id="11" name="The Farmer In The Dell - Kids Songs - Super Simple Song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199" y="20538"/>
            <a:ext cx="537773" cy="53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78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720000" y="2802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Tick the correct answer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5978" y="858853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686184" y="1558134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659224" y="696700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71288" y="977661"/>
            <a:ext cx="5375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horses haven’t got any wings </a:t>
            </a:r>
            <a:r>
              <a:rPr lang="en-US" sz="2400" dirty="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9031" y="1662326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horses have </a:t>
            </a:r>
            <a:r>
              <a:rPr lang="en-US" sz="2400" dirty="0">
                <a:latin typeface="Comic Sans MS" panose="030F0702030302020204" pitchFamily="66" charset="0"/>
              </a:rPr>
              <a:t>got wings.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3468" y="3129566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703467" y="3837737"/>
            <a:ext cx="613053" cy="555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3686184" y="3685521"/>
            <a:ext cx="4732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92344" y="3222516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cows haven’t </a:t>
            </a:r>
            <a:r>
              <a:rPr lang="en-US" sz="2400" dirty="0">
                <a:latin typeface="Comic Sans MS" panose="030F0702030302020204" pitchFamily="66" charset="0"/>
              </a:rPr>
              <a:t>got </a:t>
            </a:r>
            <a:r>
              <a:rPr lang="en-US" sz="2400" dirty="0" smtClean="0">
                <a:latin typeface="Comic Sans MS" panose="030F0702030302020204" pitchFamily="66" charset="0"/>
              </a:rPr>
              <a:t>any tails.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04047" y="3932027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The </a:t>
            </a:r>
            <a:r>
              <a:rPr lang="en-US" sz="2400" dirty="0" smtClean="0">
                <a:latin typeface="Comic Sans MS" panose="030F0702030302020204" pitchFamily="66" charset="0"/>
              </a:rPr>
              <a:t>cows have </a:t>
            </a:r>
            <a:r>
              <a:rPr lang="en-US" sz="2400" dirty="0">
                <a:latin typeface="Comic Sans MS" panose="030F0702030302020204" pitchFamily="66" charset="0"/>
              </a:rPr>
              <a:t>got </a:t>
            </a:r>
            <a:r>
              <a:rPr lang="en-US" sz="2400" dirty="0" smtClean="0">
                <a:latin typeface="Comic Sans MS" panose="030F0702030302020204" pitchFamily="66" charset="0"/>
              </a:rPr>
              <a:t>tails. 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1859" t="2482" r="634" b="1"/>
          <a:stretch/>
        </p:blipFill>
        <p:spPr>
          <a:xfrm>
            <a:off x="465492" y="611666"/>
            <a:ext cx="3101198" cy="1893616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06" y="2701297"/>
            <a:ext cx="3116369" cy="22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560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FA7AC-4284-413E-9473-45D7D8556B25}"/>
              </a:ext>
            </a:extLst>
          </p:cNvPr>
          <p:cNvSpPr txBox="1"/>
          <p:nvPr/>
        </p:nvSpPr>
        <p:spPr>
          <a:xfrm>
            <a:off x="762871" y="1209591"/>
            <a:ext cx="7565197" cy="74635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en-US" sz="4400" b="1" dirty="0">
                <a:ln w="19050">
                  <a:solidFill>
                    <a:prstClr val="white"/>
                  </a:solidFill>
                </a:ln>
                <a:solidFill>
                  <a:schemeClr val="accent4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Tom and Jerry Puzzle!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5"/>
            <a:ext cx="1173108" cy="5624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22" b="3085"/>
          <a:stretch/>
        </p:blipFill>
        <p:spPr>
          <a:xfrm>
            <a:off x="27772" y="1785275"/>
            <a:ext cx="2242868" cy="33551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610" y="3632796"/>
            <a:ext cx="990195" cy="12807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579" y="1806890"/>
            <a:ext cx="1975869" cy="33366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634" y="3447133"/>
            <a:ext cx="1173051" cy="153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33333E-6 L 0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21" name="Picture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132" y="172483"/>
            <a:ext cx="1587759" cy="2681216"/>
          </a:xfrm>
          <a:prstGeom prst="rect">
            <a:avLst/>
          </a:prstGeom>
        </p:spPr>
      </p:pic>
      <p:pic>
        <p:nvPicPr>
          <p:cNvPr id="23" name="Picture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09" y="569419"/>
            <a:ext cx="1603323" cy="2095432"/>
          </a:xfrm>
          <a:prstGeom prst="rect">
            <a:avLst/>
          </a:prstGeom>
        </p:spPr>
      </p:pic>
      <p:pic>
        <p:nvPicPr>
          <p:cNvPr id="24" name="Picture 2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795" y="2440375"/>
            <a:ext cx="2009839" cy="2599683"/>
          </a:xfrm>
          <a:prstGeom prst="rect">
            <a:avLst/>
          </a:prstGeom>
        </p:spPr>
      </p:pic>
      <p:pic>
        <p:nvPicPr>
          <p:cNvPr id="25" name="Picture 24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62"/>
          <a:stretch/>
        </p:blipFill>
        <p:spPr>
          <a:xfrm>
            <a:off x="5292132" y="2586358"/>
            <a:ext cx="1698236" cy="2514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76200" y="107754"/>
            <a:ext cx="3325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Pick A Character!</a:t>
            </a:r>
          </a:p>
        </p:txBody>
      </p:sp>
      <p:sp>
        <p:nvSpPr>
          <p:cNvPr id="2" name="Right Arrow 1">
            <a:hlinkClick r:id="rId13" action="ppaction://hlinksldjump"/>
          </p:cNvPr>
          <p:cNvSpPr/>
          <p:nvPr/>
        </p:nvSpPr>
        <p:spPr>
          <a:xfrm>
            <a:off x="8039819" y="4537494"/>
            <a:ext cx="1026543" cy="5634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A0D0E"/>
                </a:solidFill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48472583"/>
      </p:ext>
    </p:extLst>
  </p:cSld>
  <p:clrMapOvr>
    <a:masterClrMapping/>
  </p:clrMapOvr>
  <p:transition spd="med">
    <p:pull/>
    <p:sndAc>
      <p:stSnd>
        <p:snd r:embed="rId3" name="drumroll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4537017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animals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80" y="217170"/>
            <a:ext cx="5875020" cy="1691640"/>
          </a:xfrm>
          <a:prstGeom prst="wedgeRoundRectCallout">
            <a:avLst>
              <a:gd name="adj1" fmla="val -24741"/>
              <a:gd name="adj2" fmla="val 7338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 s l a n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a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33" y="2252663"/>
            <a:ext cx="1924050" cy="2514600"/>
          </a:xfrm>
          <a:prstGeom prst="rect">
            <a:avLst/>
          </a:prstGeom>
        </p:spPr>
      </p:pic>
      <p:sp>
        <p:nvSpPr>
          <p:cNvPr id="13" name="5-Point Star 12">
            <a:hlinkClick r:id="rId9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977727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plants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10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754379" y="450546"/>
            <a:ext cx="5083713" cy="1108596"/>
          </a:xfrm>
          <a:prstGeom prst="wedgeRoundRectCallout">
            <a:avLst>
              <a:gd name="adj1" fmla="val -21535"/>
              <a:gd name="adj2" fmla="val 90614"/>
              <a:gd name="adj3" fmla="val 16667"/>
            </a:avLst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t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s a p t l 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43" y="1364676"/>
            <a:ext cx="2302510" cy="3888202"/>
          </a:xfrm>
          <a:prstGeom prst="rect">
            <a:avLst/>
          </a:prstGeom>
        </p:spPr>
      </p:pic>
      <p:sp>
        <p:nvSpPr>
          <p:cNvPr id="14" name="5-Point Star 13">
            <a:hlinkClick r:id="rId7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101893695"/>
      </p:ext>
    </p:extLst>
  </p:cSld>
  <p:clrMapOvr>
    <a:masterClrMapping/>
  </p:clrMapOvr>
  <p:transition spd="med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fields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39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258488" y="717989"/>
            <a:ext cx="8069580" cy="1236049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 e d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s 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0" y="1954037"/>
            <a:ext cx="2336920" cy="3022755"/>
          </a:xfrm>
          <a:prstGeom prst="rect">
            <a:avLst/>
          </a:prstGeom>
        </p:spPr>
      </p:pic>
      <p:sp>
        <p:nvSpPr>
          <p:cNvPr id="10" name="5-Point Star 9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3070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3" name="chimes.wav"/>
          </p:stSnd>
        </p:sndAc>
      </p:transition>
    </mc:Choice>
    <mc:Fallback xmlns="">
      <p:transition spd="slow">
        <p:split orient="vert"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6900" y="-1107656"/>
            <a:ext cx="10329632" cy="7305256"/>
          </a:xfrm>
          <a:prstGeom prst="rect">
            <a:avLst/>
          </a:prstGeom>
        </p:spPr>
      </p:pic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09A04C41-C12B-4474-BCD3-95E387E0F5CC}"/>
              </a:ext>
            </a:extLst>
          </p:cNvPr>
          <p:cNvSpPr/>
          <p:nvPr/>
        </p:nvSpPr>
        <p:spPr>
          <a:xfrm>
            <a:off x="3623310" y="2535922"/>
            <a:ext cx="5200650" cy="990235"/>
          </a:xfrm>
          <a:prstGeom prst="roundRect">
            <a:avLst/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lvl="1" algn="ctr" defTabSz="685766"/>
            <a:r>
              <a:rPr lang="en-US" sz="3600" b="1" dirty="0">
                <a:solidFill>
                  <a:srgbClr val="FF000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fruits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306"/>
            <a:ext cx="1173108" cy="562483"/>
          </a:xfrm>
          <a:prstGeom prst="rect">
            <a:avLst/>
          </a:prstGeom>
        </p:spPr>
      </p:pic>
      <p:sp>
        <p:nvSpPr>
          <p:cNvPr id="7" name="Speech Bubble: Rectangle with Corners Rounded 5">
            <a:extLst>
              <a:ext uri="{FF2B5EF4-FFF2-40B4-BE49-F238E27FC236}">
                <a16:creationId xmlns:a16="http://schemas.microsoft.com/office/drawing/2014/main" id="{897582DE-79E5-42C2-8C98-E6D9EA76386C}"/>
              </a:ext>
            </a:extLst>
          </p:cNvPr>
          <p:cNvSpPr/>
          <p:nvPr/>
        </p:nvSpPr>
        <p:spPr>
          <a:xfrm>
            <a:off x="1312985" y="534010"/>
            <a:ext cx="4960815" cy="1157946"/>
          </a:xfrm>
          <a:prstGeom prst="wedgeRoundRectCallout">
            <a:avLst>
              <a:gd name="adj1" fmla="val -40521"/>
              <a:gd name="adj2" fmla="val 92905"/>
              <a:gd name="adj3" fmla="val 16667"/>
            </a:avLst>
          </a:prstGeom>
          <a:solidFill>
            <a:schemeClr val="accent1"/>
          </a:solidFill>
          <a:ln w="19050">
            <a:solidFill>
              <a:srgbClr val="0070C0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66"/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t s </a:t>
            </a:r>
            <a:r>
              <a:rPr lang="en-US" sz="3600" b="1" dirty="0" err="1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i</a:t>
            </a:r>
            <a:r>
              <a:rPr lang="en-US" sz="3600" b="1" dirty="0">
                <a:solidFill>
                  <a:srgbClr val="002060"/>
                </a:solidFill>
                <a:latin typeface="Comic Sans MS" panose="030F0702030302020204" pitchFamily="66" charset="0"/>
                <a:cs typeface="Myanmar Text" panose="020B0502040204020203" pitchFamily="34" charset="0"/>
              </a:rPr>
              <a:t> r u f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" y="1747445"/>
            <a:ext cx="3690938" cy="3303077"/>
          </a:xfrm>
          <a:prstGeom prst="rect">
            <a:avLst/>
          </a:prstGeom>
        </p:spPr>
      </p:pic>
      <p:sp>
        <p:nvSpPr>
          <p:cNvPr id="11" name="5-Point Star 10">
            <a:hlinkClick r:id="rId8" action="ppaction://hlinksldjump"/>
          </p:cNvPr>
          <p:cNvSpPr/>
          <p:nvPr/>
        </p:nvSpPr>
        <p:spPr>
          <a:xfrm>
            <a:off x="7061983" y="3526157"/>
            <a:ext cx="1814733" cy="129422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itchFamily="66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6842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  <p:sndAc>
          <p:stSnd>
            <p:snd r:embed="rId3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</TotalTime>
  <Words>489</Words>
  <Application>Microsoft Office PowerPoint</Application>
  <PresentationFormat>On-screen Show (16:9)</PresentationFormat>
  <Paragraphs>116</Paragraphs>
  <Slides>29</Slides>
  <Notes>15</Notes>
  <HiddenSlides>0</HiddenSlides>
  <MMClips>3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黑体</vt:lpstr>
      <vt:lpstr>Bebas Neue</vt:lpstr>
      <vt:lpstr>Quicksand SemiBold</vt:lpstr>
      <vt:lpstr>Patrick Hand SC</vt:lpstr>
      <vt:lpstr>Comic Sans MS</vt:lpstr>
      <vt:lpstr>Myanmar Text</vt:lpstr>
      <vt:lpstr>Life Savers</vt:lpstr>
      <vt:lpstr>Arial</vt:lpstr>
      <vt:lpstr>Quicksand</vt:lpstr>
      <vt:lpstr>Life Savers ExtraBold</vt:lpstr>
      <vt:lpstr>Times New Roman</vt:lpstr>
      <vt:lpstr>Patrick Hand</vt:lpstr>
      <vt:lpstr>English Language Grammar Rules by Slidesgo</vt:lpstr>
      <vt:lpstr>Science Subject for Elementary - 3rd Grade: Physical, Life, and Earth by Slidesgo</vt:lpstr>
      <vt:lpstr>PDF</vt:lpstr>
      <vt:lpstr>Presentation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DELL</cp:lastModifiedBy>
  <cp:revision>91</cp:revision>
  <dcterms:modified xsi:type="dcterms:W3CDTF">2024-02-29T04:13:56Z</dcterms:modified>
</cp:coreProperties>
</file>