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81"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18288000" cy="10287000"/>
  <p:notesSz cx="6858000" cy="9144000"/>
  <p:embeddedFontLst>
    <p:embeddedFont>
      <p:font typeface="#9Slide06 SVNBlack Diamond" pitchFamily="2" charset="0"/>
      <p:regular r:id="rId29"/>
    </p:embeddedFont>
    <p:embeddedFont>
      <p:font typeface="#9Slide07 SVNUT Triumph Press" panose="00000500000000000000" pitchFamily="2" charset="0"/>
      <p:regular r:id="rId30"/>
      <p:boldItalic r:id="rId31"/>
    </p:embeddedFont>
    <p:embeddedFont>
      <p:font typeface="Arimo" panose="020B0604020202020204" charset="0"/>
      <p:regular r:id="rId32"/>
    </p:embeddedFont>
    <p:embeddedFont>
      <p:font typeface="Calibri" panose="020F0502020204030204" pitchFamily="34" charset="0"/>
      <p:regular r:id="rId33"/>
      <p:bold r:id="rId34"/>
      <p:italic r:id="rId35"/>
      <p:boldItalic r:id="rId36"/>
    </p:embeddedFont>
    <p:embeddedFont>
      <p:font typeface="Dancing Script" panose="020B0604020202020204" charset="0"/>
      <p:regular r:id="rId37"/>
    </p:embeddedFont>
    <p:embeddedFont>
      <p:font typeface="Dancing Script Bold" panose="020B0604020202020204" charset="0"/>
      <p:regular r:id="rId38"/>
    </p:embeddedFont>
    <p:embeddedFont>
      <p:font typeface="Fraunces" panose="020B0604020202020204" charset="0"/>
      <p:regular r:id="rId39"/>
    </p:embeddedFont>
    <p:embeddedFont>
      <p:font typeface="Fraunces Bold" panose="020B0604020202020204" charset="0"/>
      <p:regular r:id="rId40"/>
    </p:embeddedFont>
    <p:embeddedFont>
      <p:font typeface="Montserrat" panose="00000500000000000000" pitchFamily="2" charset="0"/>
      <p:regular r:id="rId41"/>
      <p:bold r:id="rId42"/>
      <p:italic r:id="rId43"/>
      <p:boldItalic r:id="rId44"/>
    </p:embeddedFont>
    <p:embeddedFont>
      <p:font typeface="Raleway Bold" pitchFamily="2" charset="0"/>
      <p:regular r:id="rId45"/>
      <p:bold r:id="rId46"/>
    </p:embeddedFont>
    <p:embeddedFont>
      <p:font typeface="Roboto Condensed" panose="02000000000000000000" pitchFamily="2" charset="0"/>
      <p:regular r:id="rId47"/>
      <p:bold r:id="rId48"/>
      <p:italic r:id="rId49"/>
      <p:boldItalic r:id="rId50"/>
    </p:embeddedFont>
    <p:embeddedFont>
      <p:font typeface="Roboto Condensed Bold" panose="02000000000000000000" pitchFamily="2" charset="0"/>
      <p:regular r:id="rId51"/>
      <p:bold r:id="rId52"/>
    </p:embeddedFont>
    <p:embeddedFont>
      <p:font typeface="Roboto Condensed Bold Italics" panose="020B0604020202020204" charset="0"/>
      <p:regular r:id="rId53"/>
    </p:embeddedFont>
    <p:embeddedFont>
      <p:font typeface="Roboto Condensed Italics" panose="020B0604020202020204" charset="0"/>
      <p:regular r:id="rId54"/>
    </p:embeddedFont>
    <p:embeddedFont>
      <p:font typeface="Sedgwick Ave" panose="020B0604020202020204" charset="0"/>
      <p:regular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1" d="100"/>
          <a:sy n="71" d="100"/>
        </p:scale>
        <p:origin x="71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font" Target="fonts/font22.fntdata"/><Relationship Id="rId55" Type="http://schemas.openxmlformats.org/officeDocument/2006/relationships/font" Target="fonts/font2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font" Target="fonts/font13.fntdata"/><Relationship Id="rId54" Type="http://schemas.openxmlformats.org/officeDocument/2006/relationships/font" Target="fonts/font2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3" Type="http://schemas.openxmlformats.org/officeDocument/2006/relationships/font" Target="fonts/font25.fntdata"/><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font" Target="fonts/font21.fntdata"/><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font" Target="fonts/font16.fntdata"/><Relationship Id="rId52" Type="http://schemas.openxmlformats.org/officeDocument/2006/relationships/font" Target="fonts/font2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font" Target="fonts/font20.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23.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30.08.2023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i4kVQh-ZiP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rPr>
              <a:t>https://www.youtube.com/watch?v=ee6DJqkdd7c</a:t>
            </a:r>
            <a:endParaRPr lang="en-US" dirty="0"/>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https://www.youtube.com/watch?v=BNjG_WwxruA</a:t>
            </a:r>
          </a:p>
        </p:txBody>
      </p:sp>
      <p:sp>
        <p:nvSpPr>
          <p:cNvPr id="4" name="Slide Number Placeholder 3"/>
          <p:cNvSpPr>
            <a:spLocks noGrp="1"/>
          </p:cNvSpPr>
          <p:nvPr>
            <p:ph type="sldNum" sz="quarter" idx="5"/>
          </p:nvPr>
        </p:nvSpPr>
        <p:spPr/>
        <p:txBody>
          <a:bodyPr/>
          <a:lstStyle/>
          <a:p>
            <a:fld id="{871B2431-D351-4C6E-A3CF-9DFAC0E3E050}" type="slidenum">
              <a:rPr lang="cs-CZ" smtClean="0"/>
              <a:t>7</a:t>
            </a:fld>
            <a:endParaRPr lang="cs-CZ"/>
          </a:p>
        </p:txBody>
      </p:sp>
    </p:spTree>
    <p:extLst>
      <p:ext uri="{BB962C8B-B14F-4D97-AF65-F5344CB8AC3E}">
        <p14:creationId xmlns:p14="http://schemas.microsoft.com/office/powerpoint/2010/main" val="54067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sz="1800" b="0" i="0" u="sng" strike="noStrike" dirty="0">
                <a:solidFill>
                  <a:srgbClr val="1155CC"/>
                </a:solidFill>
                <a:effectLst/>
                <a:latin typeface="Times New Roman" panose="02020603050405020304" pitchFamily="18" charset="0"/>
                <a:hlinkClick r:id="rId3"/>
              </a:rPr>
              <a:t>https://www.youtube.com/watch?v=i4kVQh-ZiP0</a:t>
            </a:r>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1609757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8/30/2023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8/30/2023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5.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7.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sv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4.png"/></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7.png"/><Relationship Id="rId7" Type="http://schemas.openxmlformats.org/officeDocument/2006/relationships/image" Target="../media/image29.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6.jpe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6.jpeg"/><Relationship Id="rId7"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26.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33.pn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7.xml"/><Relationship Id="rId7" Type="http://schemas.openxmlformats.org/officeDocument/2006/relationships/image" Target="../media/image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6.jpe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image" Target="../media/image8.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5.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4.png"/><Relationship Id="rId5" Type="http://schemas.openxmlformats.org/officeDocument/2006/relationships/image" Target="../media/image6.jpeg"/><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37262"/>
            <a:ext cx="18288000" cy="10524262"/>
          </a:xfrm>
          <a:custGeom>
            <a:avLst/>
            <a:gdLst/>
            <a:ahLst/>
            <a:cxnLst/>
            <a:rect l="l" t="t" r="r" b="b"/>
            <a:pathLst>
              <a:path w="18288000" h="10524262">
                <a:moveTo>
                  <a:pt x="0" y="0"/>
                </a:moveTo>
                <a:lnTo>
                  <a:pt x="18288000" y="0"/>
                </a:lnTo>
                <a:lnTo>
                  <a:pt x="18288000" y="10524262"/>
                </a:lnTo>
                <a:lnTo>
                  <a:pt x="0" y="10524262"/>
                </a:lnTo>
                <a:lnTo>
                  <a:pt x="0" y="0"/>
                </a:lnTo>
                <a:close/>
              </a:path>
            </a:pathLst>
          </a:custGeom>
          <a:blipFill>
            <a:blip r:embed="rId3"/>
            <a:stretch>
              <a:fillRect l="-1153" r="-1153"/>
            </a:stretch>
          </a:blipFill>
        </p:spPr>
        <p:txBody>
          <a:bodyPr/>
          <a:lstStyle/>
          <a:p>
            <a:endParaRPr lang="en-US"/>
          </a:p>
        </p:txBody>
      </p:sp>
      <p:sp>
        <p:nvSpPr>
          <p:cNvPr id="3" name="TextBox 3"/>
          <p:cNvSpPr txBox="1"/>
          <p:nvPr/>
        </p:nvSpPr>
        <p:spPr>
          <a:xfrm>
            <a:off x="6488936" y="7233987"/>
            <a:ext cx="7466144" cy="981048"/>
          </a:xfrm>
          <a:prstGeom prst="rect">
            <a:avLst/>
          </a:prstGeom>
        </p:spPr>
        <p:txBody>
          <a:bodyPr lIns="0" tIns="0" rIns="0" bIns="0" rtlCol="0" anchor="t">
            <a:spAutoFit/>
          </a:bodyPr>
          <a:lstStyle/>
          <a:p>
            <a:pPr algn="l">
              <a:lnSpc>
                <a:spcPts val="7799"/>
              </a:lnSpc>
            </a:pPr>
            <a:r>
              <a:rPr lang="en-US" sz="6499">
                <a:solidFill>
                  <a:srgbClr val="000000"/>
                </a:solidFill>
                <a:latin typeface="Dancing Script"/>
              </a:rPr>
              <a:t>(Sông núi nước Nam)</a:t>
            </a:r>
          </a:p>
        </p:txBody>
      </p:sp>
      <p:sp>
        <p:nvSpPr>
          <p:cNvPr id="4" name="TextBox 4"/>
          <p:cNvSpPr txBox="1"/>
          <p:nvPr/>
        </p:nvSpPr>
        <p:spPr>
          <a:xfrm>
            <a:off x="4713723" y="5602030"/>
            <a:ext cx="10349635" cy="1504950"/>
          </a:xfrm>
          <a:prstGeom prst="rect">
            <a:avLst/>
          </a:prstGeom>
        </p:spPr>
        <p:txBody>
          <a:bodyPr lIns="0" tIns="0" rIns="0" bIns="0" rtlCol="0" anchor="t">
            <a:spAutoFit/>
          </a:bodyPr>
          <a:lstStyle/>
          <a:p>
            <a:pPr algn="ctr">
              <a:lnSpc>
                <a:spcPts val="11998"/>
              </a:lnSpc>
            </a:pPr>
            <a:r>
              <a:rPr lang="en-US" sz="9998">
                <a:solidFill>
                  <a:srgbClr val="0D867F"/>
                </a:solidFill>
                <a:latin typeface="Sedgwick Ave"/>
              </a:rPr>
              <a:t>NAM QUỐC SƠN HÀ</a:t>
            </a:r>
          </a:p>
        </p:txBody>
      </p:sp>
      <p:sp>
        <p:nvSpPr>
          <p:cNvPr id="5" name="TextBox 5"/>
          <p:cNvSpPr txBox="1"/>
          <p:nvPr/>
        </p:nvSpPr>
        <p:spPr>
          <a:xfrm>
            <a:off x="5752767" y="4039930"/>
            <a:ext cx="8507365" cy="981075"/>
          </a:xfrm>
          <a:prstGeom prst="rect">
            <a:avLst/>
          </a:prstGeom>
        </p:spPr>
        <p:txBody>
          <a:bodyPr lIns="0" tIns="0" rIns="0" bIns="0" rtlCol="0" anchor="t">
            <a:spAutoFit/>
          </a:bodyPr>
          <a:lstStyle/>
          <a:p>
            <a:pPr algn="l">
              <a:lnSpc>
                <a:spcPts val="7799"/>
              </a:lnSpc>
            </a:pPr>
            <a:r>
              <a:rPr lang="en-US" sz="6499">
                <a:solidFill>
                  <a:srgbClr val="DB5145"/>
                </a:solidFill>
                <a:latin typeface="Fraunces"/>
              </a:rPr>
              <a:t>BÀI 3: LỜI NÚI SÔNG</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515294" y="386233"/>
            <a:ext cx="10914706" cy="1238321"/>
          </a:xfrm>
          <a:prstGeom prst="rect">
            <a:avLst/>
          </a:prstGeom>
        </p:spPr>
        <p:txBody>
          <a:bodyPr wrap="square" lIns="0" tIns="0" rIns="0" bIns="0" rtlCol="0" anchor="t">
            <a:spAutoFit/>
          </a:bodyPr>
          <a:lstStyle/>
          <a:p>
            <a:pPr algn="just">
              <a:lnSpc>
                <a:spcPts val="10522"/>
              </a:lnSpc>
              <a:spcBef>
                <a:spcPct val="0"/>
              </a:spcBef>
            </a:pPr>
            <a:r>
              <a:rPr lang="en-US" sz="6189" dirty="0">
                <a:solidFill>
                  <a:srgbClr val="7B070C"/>
                </a:solidFill>
                <a:latin typeface="Fraunces Bold"/>
              </a:rPr>
              <a:t>3. KHÁM PHÁ VĂN BẢN</a:t>
            </a:r>
          </a:p>
        </p:txBody>
      </p:sp>
      <p:sp>
        <p:nvSpPr>
          <p:cNvPr id="4" name="Freeform 4"/>
          <p:cNvSpPr/>
          <p:nvPr/>
        </p:nvSpPr>
        <p:spPr>
          <a:xfrm>
            <a:off x="2084189" y="1887649"/>
            <a:ext cx="12718109" cy="6659665"/>
          </a:xfrm>
          <a:custGeom>
            <a:avLst/>
            <a:gdLst/>
            <a:ahLst/>
            <a:cxnLst/>
            <a:rect l="l" t="t" r="r" b="b"/>
            <a:pathLst>
              <a:path w="12718109" h="6659665">
                <a:moveTo>
                  <a:pt x="0" y="0"/>
                </a:moveTo>
                <a:lnTo>
                  <a:pt x="12718109" y="0"/>
                </a:lnTo>
                <a:lnTo>
                  <a:pt x="12718109" y="6659664"/>
                </a:lnTo>
                <a:lnTo>
                  <a:pt x="0" y="66596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3810109" y="3019824"/>
            <a:ext cx="10291263" cy="3375024"/>
          </a:xfrm>
          <a:prstGeom prst="rect">
            <a:avLst/>
          </a:prstGeom>
        </p:spPr>
        <p:txBody>
          <a:bodyPr lIns="0" tIns="0" rIns="0" bIns="0" rtlCol="0" anchor="t">
            <a:spAutoFit/>
          </a:bodyPr>
          <a:lstStyle/>
          <a:p>
            <a:pPr marL="863604" lvl="1" indent="-431802" algn="just">
              <a:lnSpc>
                <a:spcPts val="6800"/>
              </a:lnSpc>
              <a:buFont typeface="Arial"/>
              <a:buChar char="•"/>
            </a:pPr>
            <a:r>
              <a:rPr lang="en-US" sz="4000">
                <a:solidFill>
                  <a:srgbClr val="7B070C"/>
                </a:solidFill>
                <a:latin typeface="Roboto Condensed"/>
              </a:rPr>
              <a:t>HS thực hiện cá nhân</a:t>
            </a:r>
          </a:p>
          <a:p>
            <a:pPr marL="863604" lvl="1" indent="-431802" algn="just">
              <a:lnSpc>
                <a:spcPts val="6800"/>
              </a:lnSpc>
              <a:buFont typeface="Arial"/>
              <a:buChar char="•"/>
            </a:pPr>
            <a:r>
              <a:rPr lang="en-US" sz="4000">
                <a:solidFill>
                  <a:srgbClr val="7B070C"/>
                </a:solidFill>
                <a:latin typeface="Roboto Condensed"/>
              </a:rPr>
              <a:t>Hoàn thành phiếu đặc điểm thơ tứ tuyệt Đường luật được thể hiện trong bài thơ. </a:t>
            </a:r>
          </a:p>
          <a:p>
            <a:pPr marL="863604" lvl="1" indent="-431802" algn="just">
              <a:lnSpc>
                <a:spcPts val="6800"/>
              </a:lnSpc>
              <a:buFont typeface="Arial"/>
              <a:buChar char="•"/>
            </a:pPr>
            <a:r>
              <a:rPr lang="en-US" sz="4000">
                <a:solidFill>
                  <a:srgbClr val="7B070C"/>
                </a:solidFill>
                <a:latin typeface="Roboto Condensed"/>
              </a:rPr>
              <a:t>Thời gian: 3 phút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204863" y="4179759"/>
            <a:ext cx="15556525" cy="803034"/>
            <a:chOff x="0" y="0"/>
            <a:chExt cx="4097192" cy="211499"/>
          </a:xfrm>
        </p:grpSpPr>
        <p:sp>
          <p:nvSpPr>
            <p:cNvPr id="4" name="Freeform 4"/>
            <p:cNvSpPr/>
            <p:nvPr/>
          </p:nvSpPr>
          <p:spPr>
            <a:xfrm>
              <a:off x="0" y="0"/>
              <a:ext cx="4097192" cy="211499"/>
            </a:xfrm>
            <a:custGeom>
              <a:avLst/>
              <a:gdLst/>
              <a:ahLst/>
              <a:cxnLst/>
              <a:rect l="l" t="t" r="r" b="b"/>
              <a:pathLst>
                <a:path w="4097192" h="211499">
                  <a:moveTo>
                    <a:pt x="16423" y="0"/>
                  </a:moveTo>
                  <a:lnTo>
                    <a:pt x="4080769" y="0"/>
                  </a:lnTo>
                  <a:cubicBezTo>
                    <a:pt x="4085125" y="0"/>
                    <a:pt x="4089302" y="1730"/>
                    <a:pt x="4092382" y="4810"/>
                  </a:cubicBezTo>
                  <a:cubicBezTo>
                    <a:pt x="4095462" y="7890"/>
                    <a:pt x="4097192" y="12067"/>
                    <a:pt x="4097192" y="16423"/>
                  </a:cubicBezTo>
                  <a:lnTo>
                    <a:pt x="4097192" y="195076"/>
                  </a:lnTo>
                  <a:cubicBezTo>
                    <a:pt x="4097192" y="199431"/>
                    <a:pt x="4095462" y="203609"/>
                    <a:pt x="4092382" y="206688"/>
                  </a:cubicBezTo>
                  <a:cubicBezTo>
                    <a:pt x="4089302" y="209768"/>
                    <a:pt x="4085125" y="211499"/>
                    <a:pt x="4080769" y="211499"/>
                  </a:cubicBezTo>
                  <a:lnTo>
                    <a:pt x="16423" y="211499"/>
                  </a:lnTo>
                  <a:cubicBezTo>
                    <a:pt x="12067" y="211499"/>
                    <a:pt x="7890" y="209768"/>
                    <a:pt x="4810" y="206688"/>
                  </a:cubicBezTo>
                  <a:cubicBezTo>
                    <a:pt x="1730" y="203609"/>
                    <a:pt x="0" y="199431"/>
                    <a:pt x="0" y="195076"/>
                  </a:cubicBezTo>
                  <a:lnTo>
                    <a:pt x="0" y="16423"/>
                  </a:lnTo>
                  <a:cubicBezTo>
                    <a:pt x="0" y="12067"/>
                    <a:pt x="1730" y="7890"/>
                    <a:pt x="4810" y="4810"/>
                  </a:cubicBezTo>
                  <a:cubicBezTo>
                    <a:pt x="7890" y="1730"/>
                    <a:pt x="12067" y="0"/>
                    <a:pt x="16423"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5" name="TextBox 5"/>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grpSp>
        <p:nvGrpSpPr>
          <p:cNvPr id="6" name="Group 6"/>
          <p:cNvGrpSpPr/>
          <p:nvPr/>
        </p:nvGrpSpPr>
        <p:grpSpPr>
          <a:xfrm>
            <a:off x="1204863" y="5278067"/>
            <a:ext cx="15556525" cy="803034"/>
            <a:chOff x="0" y="0"/>
            <a:chExt cx="4097192" cy="211499"/>
          </a:xfrm>
        </p:grpSpPr>
        <p:sp>
          <p:nvSpPr>
            <p:cNvPr id="7" name="Freeform 7"/>
            <p:cNvSpPr/>
            <p:nvPr/>
          </p:nvSpPr>
          <p:spPr>
            <a:xfrm>
              <a:off x="0" y="0"/>
              <a:ext cx="4097192" cy="211499"/>
            </a:xfrm>
            <a:custGeom>
              <a:avLst/>
              <a:gdLst/>
              <a:ahLst/>
              <a:cxnLst/>
              <a:rect l="l" t="t" r="r" b="b"/>
              <a:pathLst>
                <a:path w="4097192" h="211499">
                  <a:moveTo>
                    <a:pt x="16423" y="0"/>
                  </a:moveTo>
                  <a:lnTo>
                    <a:pt x="4080769" y="0"/>
                  </a:lnTo>
                  <a:cubicBezTo>
                    <a:pt x="4085125" y="0"/>
                    <a:pt x="4089302" y="1730"/>
                    <a:pt x="4092382" y="4810"/>
                  </a:cubicBezTo>
                  <a:cubicBezTo>
                    <a:pt x="4095462" y="7890"/>
                    <a:pt x="4097192" y="12067"/>
                    <a:pt x="4097192" y="16423"/>
                  </a:cubicBezTo>
                  <a:lnTo>
                    <a:pt x="4097192" y="195076"/>
                  </a:lnTo>
                  <a:cubicBezTo>
                    <a:pt x="4097192" y="199431"/>
                    <a:pt x="4095462" y="203609"/>
                    <a:pt x="4092382" y="206688"/>
                  </a:cubicBezTo>
                  <a:cubicBezTo>
                    <a:pt x="4089302" y="209768"/>
                    <a:pt x="4085125" y="211499"/>
                    <a:pt x="4080769" y="211499"/>
                  </a:cubicBezTo>
                  <a:lnTo>
                    <a:pt x="16423" y="211499"/>
                  </a:lnTo>
                  <a:cubicBezTo>
                    <a:pt x="12067" y="211499"/>
                    <a:pt x="7890" y="209768"/>
                    <a:pt x="4810" y="206688"/>
                  </a:cubicBezTo>
                  <a:cubicBezTo>
                    <a:pt x="1730" y="203609"/>
                    <a:pt x="0" y="199431"/>
                    <a:pt x="0" y="195076"/>
                  </a:cubicBezTo>
                  <a:lnTo>
                    <a:pt x="0" y="16423"/>
                  </a:lnTo>
                  <a:cubicBezTo>
                    <a:pt x="0" y="12067"/>
                    <a:pt x="1730" y="7890"/>
                    <a:pt x="4810" y="4810"/>
                  </a:cubicBezTo>
                  <a:cubicBezTo>
                    <a:pt x="7890" y="1730"/>
                    <a:pt x="12067" y="0"/>
                    <a:pt x="16423"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8" name="TextBox 8"/>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grpSp>
        <p:nvGrpSpPr>
          <p:cNvPr id="9" name="Group 9"/>
          <p:cNvGrpSpPr/>
          <p:nvPr/>
        </p:nvGrpSpPr>
        <p:grpSpPr>
          <a:xfrm>
            <a:off x="1204863" y="6252551"/>
            <a:ext cx="15556525" cy="2817408"/>
            <a:chOff x="0" y="0"/>
            <a:chExt cx="4097192" cy="742033"/>
          </a:xfrm>
        </p:grpSpPr>
        <p:sp>
          <p:nvSpPr>
            <p:cNvPr id="10" name="Freeform 10"/>
            <p:cNvSpPr/>
            <p:nvPr/>
          </p:nvSpPr>
          <p:spPr>
            <a:xfrm>
              <a:off x="0" y="0"/>
              <a:ext cx="4097192" cy="742033"/>
            </a:xfrm>
            <a:custGeom>
              <a:avLst/>
              <a:gdLst/>
              <a:ahLst/>
              <a:cxnLst/>
              <a:rect l="l" t="t" r="r" b="b"/>
              <a:pathLst>
                <a:path w="4097192" h="742033">
                  <a:moveTo>
                    <a:pt x="16423" y="0"/>
                  </a:moveTo>
                  <a:lnTo>
                    <a:pt x="4080769" y="0"/>
                  </a:lnTo>
                  <a:cubicBezTo>
                    <a:pt x="4085125" y="0"/>
                    <a:pt x="4089302" y="1730"/>
                    <a:pt x="4092382" y="4810"/>
                  </a:cubicBezTo>
                  <a:cubicBezTo>
                    <a:pt x="4095462" y="7890"/>
                    <a:pt x="4097192" y="12067"/>
                    <a:pt x="4097192" y="16423"/>
                  </a:cubicBezTo>
                  <a:lnTo>
                    <a:pt x="4097192" y="725610"/>
                  </a:lnTo>
                  <a:cubicBezTo>
                    <a:pt x="4097192" y="729966"/>
                    <a:pt x="4095462" y="734143"/>
                    <a:pt x="4092382" y="737223"/>
                  </a:cubicBezTo>
                  <a:cubicBezTo>
                    <a:pt x="4089302" y="740303"/>
                    <a:pt x="4085125" y="742033"/>
                    <a:pt x="4080769" y="742033"/>
                  </a:cubicBezTo>
                  <a:lnTo>
                    <a:pt x="16423" y="742033"/>
                  </a:lnTo>
                  <a:cubicBezTo>
                    <a:pt x="12067" y="742033"/>
                    <a:pt x="7890" y="740303"/>
                    <a:pt x="4810" y="737223"/>
                  </a:cubicBezTo>
                  <a:cubicBezTo>
                    <a:pt x="1730" y="734143"/>
                    <a:pt x="0" y="729966"/>
                    <a:pt x="0" y="725610"/>
                  </a:cubicBezTo>
                  <a:lnTo>
                    <a:pt x="0" y="16423"/>
                  </a:lnTo>
                  <a:cubicBezTo>
                    <a:pt x="0" y="12067"/>
                    <a:pt x="1730" y="7890"/>
                    <a:pt x="4810" y="4810"/>
                  </a:cubicBezTo>
                  <a:cubicBezTo>
                    <a:pt x="7890" y="1730"/>
                    <a:pt x="12067" y="0"/>
                    <a:pt x="16423"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11" name="TextBox 11"/>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2" name="TextBox 12"/>
          <p:cNvSpPr txBox="1"/>
          <p:nvPr/>
        </p:nvSpPr>
        <p:spPr>
          <a:xfrm>
            <a:off x="601299" y="218415"/>
            <a:ext cx="9425499" cy="1229441"/>
          </a:xfrm>
          <a:prstGeom prst="rect">
            <a:avLst/>
          </a:prstGeom>
        </p:spPr>
        <p:txBody>
          <a:bodyPr lIns="0" tIns="0" rIns="0" bIns="0" rtlCol="0" anchor="t">
            <a:spAutoFit/>
          </a:bodyPr>
          <a:lstStyle/>
          <a:p>
            <a:pPr algn="just">
              <a:lnSpc>
                <a:spcPts val="10422"/>
              </a:lnSpc>
              <a:spcBef>
                <a:spcPct val="0"/>
              </a:spcBef>
            </a:pPr>
            <a:r>
              <a:rPr lang="en-US" sz="6130" dirty="0">
                <a:solidFill>
                  <a:srgbClr val="7B070C"/>
                </a:solidFill>
                <a:latin typeface="Fraunces Bold"/>
              </a:rPr>
              <a:t>3. KHÁM PHÁ VĂN BẢN</a:t>
            </a:r>
          </a:p>
        </p:txBody>
      </p:sp>
      <p:sp>
        <p:nvSpPr>
          <p:cNvPr id="13" name="TextBox 13"/>
          <p:cNvSpPr txBox="1"/>
          <p:nvPr/>
        </p:nvSpPr>
        <p:spPr>
          <a:xfrm>
            <a:off x="1659772" y="4203491"/>
            <a:ext cx="14646705" cy="679369"/>
          </a:xfrm>
          <a:prstGeom prst="rect">
            <a:avLst/>
          </a:prstGeom>
        </p:spPr>
        <p:txBody>
          <a:bodyPr lIns="0" tIns="0" rIns="0" bIns="0" rtlCol="0" anchor="t">
            <a:spAutoFit/>
          </a:bodyPr>
          <a:lstStyle/>
          <a:p>
            <a:pPr marL="863598" lvl="1" indent="-431799" algn="just">
              <a:lnSpc>
                <a:spcPts val="5599"/>
              </a:lnSpc>
              <a:buFont typeface="Arial"/>
              <a:buChar char="•"/>
            </a:pPr>
            <a:r>
              <a:rPr lang="en-US" sz="3999" dirty="0" err="1">
                <a:solidFill>
                  <a:srgbClr val="7B070C"/>
                </a:solidFill>
                <a:latin typeface="Roboto Condensed"/>
              </a:rPr>
              <a:t>Bài</a:t>
            </a:r>
            <a:r>
              <a:rPr lang="en-US" sz="3999" dirty="0">
                <a:solidFill>
                  <a:srgbClr val="7B070C"/>
                </a:solidFill>
                <a:latin typeface="Roboto Condensed"/>
              </a:rPr>
              <a:t> </a:t>
            </a:r>
            <a:r>
              <a:rPr lang="en-US" sz="3999" dirty="0" err="1">
                <a:solidFill>
                  <a:srgbClr val="7B070C"/>
                </a:solidFill>
                <a:latin typeface="Roboto Condensed"/>
              </a:rPr>
              <a:t>thơ</a:t>
            </a:r>
            <a:r>
              <a:rPr lang="en-US" sz="3999" dirty="0">
                <a:solidFill>
                  <a:srgbClr val="7B070C"/>
                </a:solidFill>
                <a:latin typeface="Roboto Condensed"/>
              </a:rPr>
              <a:t> </a:t>
            </a:r>
            <a:r>
              <a:rPr lang="en-US" sz="3999" dirty="0" err="1">
                <a:solidFill>
                  <a:srgbClr val="7B070C"/>
                </a:solidFill>
                <a:latin typeface="Roboto Condensed"/>
              </a:rPr>
              <a:t>hiện</a:t>
            </a:r>
            <a:r>
              <a:rPr lang="en-US" sz="3999" dirty="0">
                <a:solidFill>
                  <a:srgbClr val="7B070C"/>
                </a:solidFill>
                <a:latin typeface="Roboto Condensed"/>
              </a:rPr>
              <a:t> </a:t>
            </a:r>
            <a:r>
              <a:rPr lang="en-US" sz="3999" dirty="0" err="1">
                <a:solidFill>
                  <a:srgbClr val="7B070C"/>
                </a:solidFill>
                <a:latin typeface="Roboto Condensed"/>
              </a:rPr>
              <a:t>chưa</a:t>
            </a:r>
            <a:r>
              <a:rPr lang="en-US" sz="3999" dirty="0">
                <a:solidFill>
                  <a:srgbClr val="7B070C"/>
                </a:solidFill>
                <a:latin typeface="Roboto Condensed"/>
              </a:rPr>
              <a:t> </a:t>
            </a:r>
            <a:r>
              <a:rPr lang="en-US" sz="3999" dirty="0" err="1">
                <a:solidFill>
                  <a:srgbClr val="7B070C"/>
                </a:solidFill>
                <a:latin typeface="Roboto Condensed"/>
              </a:rPr>
              <a:t>rõ</a:t>
            </a:r>
            <a:r>
              <a:rPr lang="en-US" sz="3999" dirty="0">
                <a:solidFill>
                  <a:srgbClr val="7B070C"/>
                </a:solidFill>
                <a:latin typeface="Roboto Condensed"/>
              </a:rPr>
              <a:t> </a:t>
            </a:r>
            <a:r>
              <a:rPr lang="en-US" sz="3999" dirty="0" err="1">
                <a:solidFill>
                  <a:srgbClr val="7B070C"/>
                </a:solidFill>
                <a:latin typeface="Roboto Condensed"/>
              </a:rPr>
              <a:t>tác</a:t>
            </a:r>
            <a:r>
              <a:rPr lang="en-US" sz="3999" dirty="0">
                <a:solidFill>
                  <a:srgbClr val="7B070C"/>
                </a:solidFill>
                <a:latin typeface="Roboto Condensed"/>
              </a:rPr>
              <a:t> </a:t>
            </a:r>
            <a:r>
              <a:rPr lang="en-US" sz="3999" dirty="0" err="1">
                <a:solidFill>
                  <a:srgbClr val="7B070C"/>
                </a:solidFill>
                <a:latin typeface="Roboto Condensed"/>
              </a:rPr>
              <a:t>giả</a:t>
            </a:r>
            <a:r>
              <a:rPr lang="en-US" sz="3999" dirty="0">
                <a:solidFill>
                  <a:srgbClr val="7B070C"/>
                </a:solidFill>
                <a:latin typeface="Roboto Condensed"/>
              </a:rPr>
              <a:t>.</a:t>
            </a:r>
          </a:p>
        </p:txBody>
      </p:sp>
      <p:sp>
        <p:nvSpPr>
          <p:cNvPr id="14" name="TextBox 14"/>
          <p:cNvSpPr txBox="1"/>
          <p:nvPr/>
        </p:nvSpPr>
        <p:spPr>
          <a:xfrm>
            <a:off x="1659772" y="5301800"/>
            <a:ext cx="14646705" cy="679369"/>
          </a:xfrm>
          <a:prstGeom prst="rect">
            <a:avLst/>
          </a:prstGeom>
        </p:spPr>
        <p:txBody>
          <a:bodyPr lIns="0" tIns="0" rIns="0" bIns="0" rtlCol="0" anchor="t">
            <a:spAutoFit/>
          </a:bodyPr>
          <a:lstStyle/>
          <a:p>
            <a:pPr marL="863598" lvl="1" indent="-431799" algn="just">
              <a:lnSpc>
                <a:spcPts val="5599"/>
              </a:lnSpc>
              <a:buFont typeface="Arial"/>
              <a:buChar char="•"/>
            </a:pPr>
            <a:r>
              <a:rPr lang="en-US" sz="3999">
                <a:solidFill>
                  <a:srgbClr val="7B070C"/>
                </a:solidFill>
                <a:latin typeface="Roboto Condensed"/>
              </a:rPr>
              <a:t>Nhiều tài liệu cho là của Lý Thường Kiệt. </a:t>
            </a:r>
          </a:p>
        </p:txBody>
      </p:sp>
      <p:sp>
        <p:nvSpPr>
          <p:cNvPr id="15" name="TextBox 15"/>
          <p:cNvSpPr txBox="1"/>
          <p:nvPr/>
        </p:nvSpPr>
        <p:spPr>
          <a:xfrm>
            <a:off x="1659772" y="6276283"/>
            <a:ext cx="14646705" cy="2793676"/>
          </a:xfrm>
          <a:prstGeom prst="rect">
            <a:avLst/>
          </a:prstGeom>
        </p:spPr>
        <p:txBody>
          <a:bodyPr lIns="0" tIns="0" rIns="0" bIns="0" rtlCol="0" anchor="t">
            <a:spAutoFit/>
          </a:bodyPr>
          <a:lstStyle/>
          <a:p>
            <a:pPr marL="863598" lvl="1" indent="-431799" algn="just">
              <a:lnSpc>
                <a:spcPts val="5599"/>
              </a:lnSpc>
              <a:buFont typeface="Arial"/>
              <a:buChar char="•"/>
            </a:pPr>
            <a:r>
              <a:rPr lang="en-US" sz="3999">
                <a:solidFill>
                  <a:srgbClr val="7B070C"/>
                </a:solidFill>
                <a:latin typeface="Roboto Condensed"/>
              </a:rPr>
              <a:t>Có những ghi chép khác nhau về sự xuất hiện của bài thơ. Theo sách Lĩnh nam chích quái, bài thơ được một vụ thần ngâm đọc khiến cho quân Tống hoảng sợ, giúp vua Lê Đại Hành đánh bại quân xâm lược năm 981.</a:t>
            </a:r>
          </a:p>
        </p:txBody>
      </p:sp>
      <p:sp>
        <p:nvSpPr>
          <p:cNvPr id="16" name="TextBox 16"/>
          <p:cNvSpPr txBox="1"/>
          <p:nvPr/>
        </p:nvSpPr>
        <p:spPr>
          <a:xfrm>
            <a:off x="1204863" y="2646257"/>
            <a:ext cx="4467012" cy="936518"/>
          </a:xfrm>
          <a:prstGeom prst="rect">
            <a:avLst/>
          </a:prstGeom>
        </p:spPr>
        <p:txBody>
          <a:bodyPr lIns="0" tIns="0" rIns="0" bIns="0" rtlCol="0" anchor="t">
            <a:spAutoFit/>
          </a:bodyPr>
          <a:lstStyle/>
          <a:p>
            <a:pPr algn="just">
              <a:lnSpc>
                <a:spcPts val="7699"/>
              </a:lnSpc>
            </a:pPr>
            <a:r>
              <a:rPr lang="en-US" sz="5499" dirty="0">
                <a:solidFill>
                  <a:srgbClr val="7B070C"/>
                </a:solidFill>
                <a:latin typeface="Dancing Script Bold"/>
              </a:rPr>
              <a:t>a. </a:t>
            </a:r>
            <a:r>
              <a:rPr lang="en-US" sz="5499" dirty="0" err="1">
                <a:solidFill>
                  <a:srgbClr val="7B070C"/>
                </a:solidFill>
                <a:latin typeface="Dancing Script Bold"/>
              </a:rPr>
              <a:t>Tác</a:t>
            </a:r>
            <a:r>
              <a:rPr lang="en-US" sz="5499" dirty="0">
                <a:solidFill>
                  <a:srgbClr val="7B070C"/>
                </a:solidFill>
                <a:latin typeface="Dancing Script Bold"/>
              </a:rPr>
              <a:t> </a:t>
            </a:r>
            <a:r>
              <a:rPr lang="en-US" sz="5499" dirty="0" err="1">
                <a:solidFill>
                  <a:srgbClr val="7B070C"/>
                </a:solidFill>
                <a:latin typeface="Dancing Script Bold"/>
              </a:rPr>
              <a:t>giả</a:t>
            </a:r>
            <a:endParaRPr lang="en-US" sz="5499" dirty="0">
              <a:solidFill>
                <a:srgbClr val="7B070C"/>
              </a:solidFill>
              <a:latin typeface="Dancing Script Bold"/>
            </a:endParaRPr>
          </a:p>
        </p:txBody>
      </p:sp>
      <p:sp>
        <p:nvSpPr>
          <p:cNvPr id="17" name="TextBox 17"/>
          <p:cNvSpPr txBox="1"/>
          <p:nvPr/>
        </p:nvSpPr>
        <p:spPr>
          <a:xfrm>
            <a:off x="601299" y="1381181"/>
            <a:ext cx="7399701" cy="996955"/>
          </a:xfrm>
          <a:prstGeom prst="rect">
            <a:avLst/>
          </a:prstGeom>
        </p:spPr>
        <p:txBody>
          <a:bodyPr wrap="square" lIns="0" tIns="0" rIns="0" bIns="0" rtlCol="0" anchor="t">
            <a:spAutoFit/>
          </a:bodyPr>
          <a:lstStyle/>
          <a:p>
            <a:pPr algn="just">
              <a:lnSpc>
                <a:spcPts val="8499"/>
              </a:lnSpc>
              <a:spcBef>
                <a:spcPct val="0"/>
              </a:spcBef>
            </a:pPr>
            <a:r>
              <a:rPr lang="en-US" sz="4999" dirty="0">
                <a:solidFill>
                  <a:srgbClr val="7B070C"/>
                </a:solidFill>
                <a:latin typeface="#9Slide07 SVNUT Triumph Press"/>
              </a:rPr>
              <a:t>3.1 </a:t>
            </a:r>
            <a:r>
              <a:rPr lang="en-US" sz="4999" dirty="0" err="1">
                <a:solidFill>
                  <a:srgbClr val="7B070C"/>
                </a:solidFill>
                <a:latin typeface="#9Slide07 SVNUT Triumph Press"/>
              </a:rPr>
              <a:t>Tác</a:t>
            </a:r>
            <a:r>
              <a:rPr lang="en-US" sz="4999" dirty="0">
                <a:solidFill>
                  <a:srgbClr val="7B070C"/>
                </a:solidFill>
                <a:latin typeface="#9Slide07 SVNUT Triumph Press"/>
              </a:rPr>
              <a:t> </a:t>
            </a:r>
            <a:r>
              <a:rPr lang="en-US" sz="4999" dirty="0" err="1">
                <a:solidFill>
                  <a:srgbClr val="7B070C"/>
                </a:solidFill>
                <a:latin typeface="#9Slide07 SVNUT Triumph Press"/>
              </a:rPr>
              <a:t>giả</a:t>
            </a:r>
            <a:r>
              <a:rPr lang="en-US" sz="4999" dirty="0">
                <a:solidFill>
                  <a:srgbClr val="7B070C"/>
                </a:solidFill>
                <a:latin typeface="#9Slide07 SVNUT Triumph Press"/>
              </a:rPr>
              <a:t>, </a:t>
            </a:r>
            <a:r>
              <a:rPr lang="en-US" sz="4999" dirty="0" err="1">
                <a:solidFill>
                  <a:srgbClr val="7B070C"/>
                </a:solidFill>
                <a:latin typeface="#9Slide07 SVNUT Triumph Press"/>
              </a:rPr>
              <a:t>văn</a:t>
            </a:r>
            <a:r>
              <a:rPr lang="en-US" sz="4999" dirty="0">
                <a:solidFill>
                  <a:srgbClr val="7B070C"/>
                </a:solidFill>
                <a:latin typeface="#9Slide07 SVNUT Triumph Press"/>
              </a:rPr>
              <a:t> </a:t>
            </a:r>
            <a:r>
              <a:rPr lang="en-US" sz="4999" dirty="0" err="1">
                <a:solidFill>
                  <a:srgbClr val="7B070C"/>
                </a:solidFill>
                <a:latin typeface="#9Slide07 SVNUT Triumph Press"/>
              </a:rPr>
              <a:t>bản</a:t>
            </a:r>
            <a:endParaRPr lang="en-US" sz="4999" dirty="0">
              <a:solidFill>
                <a:srgbClr val="7B070C"/>
              </a:solidFill>
              <a:latin typeface="#9Slide07 SVNUT Triumph Press"/>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cTn>
                              </p:par>
                              <p:par>
                                <p:cTn id="13" presetID="6" presetClass="entr" presetSubtype="16"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circle(in)">
                                      <p:cBhvr>
                                        <p:cTn id="15" dur="2000"/>
                                        <p:tgtEl>
                                          <p:spTgt spid="3"/>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circle(in)">
                                      <p:cBhvr>
                                        <p:cTn id="18" dur="2000"/>
                                        <p:tgtEl>
                                          <p:spTgt spid="14"/>
                                        </p:tgtEl>
                                      </p:cBhvr>
                                    </p:animEffect>
                                  </p:childTnLst>
                                </p:cTn>
                              </p:par>
                              <p:par>
                                <p:cTn id="19" presetID="6" presetClass="entr" presetSubtype="16"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circle(in)">
                                      <p:cBhvr>
                                        <p:cTn id="24" dur="2000"/>
                                        <p:tgtEl>
                                          <p:spTgt spid="15"/>
                                        </p:tgtEl>
                                      </p:cBhvr>
                                    </p:animEffect>
                                  </p:childTnLst>
                                </p:cTn>
                              </p:par>
                              <p:par>
                                <p:cTn id="25" presetID="6" presetClass="entr" presetSubtype="16"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204863" y="4179759"/>
            <a:ext cx="15847842" cy="803034"/>
            <a:chOff x="0" y="0"/>
            <a:chExt cx="4173917" cy="211499"/>
          </a:xfrm>
        </p:grpSpPr>
        <p:sp>
          <p:nvSpPr>
            <p:cNvPr id="4" name="Freeform 4"/>
            <p:cNvSpPr/>
            <p:nvPr/>
          </p:nvSpPr>
          <p:spPr>
            <a:xfrm>
              <a:off x="0" y="0"/>
              <a:ext cx="4173917" cy="211499"/>
            </a:xfrm>
            <a:custGeom>
              <a:avLst/>
              <a:gdLst/>
              <a:ahLst/>
              <a:cxnLst/>
              <a:rect l="l" t="t" r="r" b="b"/>
              <a:pathLst>
                <a:path w="4173917" h="211499">
                  <a:moveTo>
                    <a:pt x="16121" y="0"/>
                  </a:moveTo>
                  <a:lnTo>
                    <a:pt x="4157796" y="0"/>
                  </a:lnTo>
                  <a:cubicBezTo>
                    <a:pt x="4162072" y="0"/>
                    <a:pt x="4166172" y="1698"/>
                    <a:pt x="4169196" y="4722"/>
                  </a:cubicBezTo>
                  <a:cubicBezTo>
                    <a:pt x="4172219" y="7745"/>
                    <a:pt x="4173917" y="11845"/>
                    <a:pt x="4173917" y="16121"/>
                  </a:cubicBezTo>
                  <a:lnTo>
                    <a:pt x="4173917" y="195378"/>
                  </a:lnTo>
                  <a:cubicBezTo>
                    <a:pt x="4173917" y="204281"/>
                    <a:pt x="4166700" y="211499"/>
                    <a:pt x="4157796" y="211499"/>
                  </a:cubicBezTo>
                  <a:lnTo>
                    <a:pt x="16121" y="211499"/>
                  </a:lnTo>
                  <a:cubicBezTo>
                    <a:pt x="7218" y="211499"/>
                    <a:pt x="0" y="204281"/>
                    <a:pt x="0" y="195378"/>
                  </a:cubicBezTo>
                  <a:lnTo>
                    <a:pt x="0" y="16121"/>
                  </a:lnTo>
                  <a:cubicBezTo>
                    <a:pt x="0" y="7218"/>
                    <a:pt x="7218" y="0"/>
                    <a:pt x="16121"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5" name="TextBox 5"/>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grpSp>
        <p:nvGrpSpPr>
          <p:cNvPr id="6" name="Group 6"/>
          <p:cNvGrpSpPr/>
          <p:nvPr/>
        </p:nvGrpSpPr>
        <p:grpSpPr>
          <a:xfrm>
            <a:off x="1204863" y="5278067"/>
            <a:ext cx="15847842" cy="4368771"/>
            <a:chOff x="0" y="0"/>
            <a:chExt cx="4173917" cy="1150623"/>
          </a:xfrm>
        </p:grpSpPr>
        <p:sp>
          <p:nvSpPr>
            <p:cNvPr id="7" name="Freeform 7"/>
            <p:cNvSpPr/>
            <p:nvPr/>
          </p:nvSpPr>
          <p:spPr>
            <a:xfrm>
              <a:off x="0" y="0"/>
              <a:ext cx="4173917" cy="1150623"/>
            </a:xfrm>
            <a:custGeom>
              <a:avLst/>
              <a:gdLst/>
              <a:ahLst/>
              <a:cxnLst/>
              <a:rect l="l" t="t" r="r" b="b"/>
              <a:pathLst>
                <a:path w="4173917" h="1150623">
                  <a:moveTo>
                    <a:pt x="16121" y="0"/>
                  </a:moveTo>
                  <a:lnTo>
                    <a:pt x="4157796" y="0"/>
                  </a:lnTo>
                  <a:cubicBezTo>
                    <a:pt x="4162072" y="0"/>
                    <a:pt x="4166172" y="1698"/>
                    <a:pt x="4169196" y="4722"/>
                  </a:cubicBezTo>
                  <a:cubicBezTo>
                    <a:pt x="4172219" y="7745"/>
                    <a:pt x="4173917" y="11845"/>
                    <a:pt x="4173917" y="16121"/>
                  </a:cubicBezTo>
                  <a:lnTo>
                    <a:pt x="4173917" y="1134502"/>
                  </a:lnTo>
                  <a:cubicBezTo>
                    <a:pt x="4173917" y="1143405"/>
                    <a:pt x="4166700" y="1150623"/>
                    <a:pt x="4157796" y="1150623"/>
                  </a:cubicBezTo>
                  <a:lnTo>
                    <a:pt x="16121" y="1150623"/>
                  </a:lnTo>
                  <a:cubicBezTo>
                    <a:pt x="7218" y="1150623"/>
                    <a:pt x="0" y="1143405"/>
                    <a:pt x="0" y="1134502"/>
                  </a:cubicBezTo>
                  <a:lnTo>
                    <a:pt x="0" y="16121"/>
                  </a:lnTo>
                  <a:cubicBezTo>
                    <a:pt x="0" y="7218"/>
                    <a:pt x="7218" y="0"/>
                    <a:pt x="16121"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8" name="TextBox 8"/>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9" name="TextBox 9"/>
          <p:cNvSpPr txBox="1"/>
          <p:nvPr/>
        </p:nvSpPr>
        <p:spPr>
          <a:xfrm>
            <a:off x="584352" y="300034"/>
            <a:ext cx="9224070" cy="1181106"/>
          </a:xfrm>
          <a:prstGeom prst="rect">
            <a:avLst/>
          </a:prstGeom>
        </p:spPr>
        <p:txBody>
          <a:bodyPr lIns="0" tIns="0" rIns="0" bIns="0" rtlCol="0" anchor="t">
            <a:spAutoFit/>
          </a:bodyPr>
          <a:lstStyle/>
          <a:p>
            <a:pPr algn="just">
              <a:lnSpc>
                <a:spcPts val="10199"/>
              </a:lnSpc>
              <a:spcBef>
                <a:spcPct val="0"/>
              </a:spcBef>
            </a:pPr>
            <a:r>
              <a:rPr lang="en-US" sz="5999">
                <a:solidFill>
                  <a:srgbClr val="7B070C"/>
                </a:solidFill>
                <a:latin typeface="Fraunces Bold"/>
              </a:rPr>
              <a:t>3. KHÁM PHÁ VĂN BẢN</a:t>
            </a:r>
          </a:p>
        </p:txBody>
      </p:sp>
      <p:sp>
        <p:nvSpPr>
          <p:cNvPr id="10" name="TextBox 10"/>
          <p:cNvSpPr txBox="1"/>
          <p:nvPr/>
        </p:nvSpPr>
        <p:spPr>
          <a:xfrm>
            <a:off x="920263" y="2758287"/>
            <a:ext cx="4467012" cy="936518"/>
          </a:xfrm>
          <a:prstGeom prst="rect">
            <a:avLst/>
          </a:prstGeom>
        </p:spPr>
        <p:txBody>
          <a:bodyPr lIns="0" tIns="0" rIns="0" bIns="0" rtlCol="0" anchor="t">
            <a:spAutoFit/>
          </a:bodyPr>
          <a:lstStyle/>
          <a:p>
            <a:pPr algn="just">
              <a:lnSpc>
                <a:spcPts val="7699"/>
              </a:lnSpc>
            </a:pPr>
            <a:r>
              <a:rPr lang="en-US" sz="5499" dirty="0">
                <a:solidFill>
                  <a:srgbClr val="7B070C"/>
                </a:solidFill>
                <a:latin typeface="Dancing Script Bold"/>
              </a:rPr>
              <a:t>b. Văn </a:t>
            </a:r>
            <a:r>
              <a:rPr lang="en-US" sz="5499" dirty="0" err="1">
                <a:solidFill>
                  <a:srgbClr val="7B070C"/>
                </a:solidFill>
                <a:latin typeface="Dancing Script Bold"/>
              </a:rPr>
              <a:t>bản</a:t>
            </a:r>
            <a:endParaRPr lang="en-US" sz="5499" dirty="0">
              <a:solidFill>
                <a:srgbClr val="7B070C"/>
              </a:solidFill>
              <a:latin typeface="Dancing Script Bold"/>
            </a:endParaRPr>
          </a:p>
        </p:txBody>
      </p:sp>
      <p:sp>
        <p:nvSpPr>
          <p:cNvPr id="11" name="TextBox 11"/>
          <p:cNvSpPr txBox="1"/>
          <p:nvPr/>
        </p:nvSpPr>
        <p:spPr>
          <a:xfrm>
            <a:off x="1659772" y="4203491"/>
            <a:ext cx="14646705" cy="679369"/>
          </a:xfrm>
          <a:prstGeom prst="rect">
            <a:avLst/>
          </a:prstGeom>
        </p:spPr>
        <p:txBody>
          <a:bodyPr lIns="0" tIns="0" rIns="0" bIns="0" rtlCol="0" anchor="t">
            <a:spAutoFit/>
          </a:bodyPr>
          <a:lstStyle/>
          <a:p>
            <a:pPr marL="863598" lvl="1" indent="-431799" algn="just">
              <a:lnSpc>
                <a:spcPts val="5599"/>
              </a:lnSpc>
              <a:buFont typeface="Arial"/>
              <a:buChar char="•"/>
            </a:pPr>
            <a:r>
              <a:rPr lang="en-US" sz="3999" dirty="0" err="1">
                <a:solidFill>
                  <a:srgbClr val="7B070C"/>
                </a:solidFill>
                <a:latin typeface="Roboto Condensed Bold"/>
              </a:rPr>
              <a:t>Thể</a:t>
            </a:r>
            <a:r>
              <a:rPr lang="en-US" sz="3999" dirty="0">
                <a:solidFill>
                  <a:srgbClr val="7B070C"/>
                </a:solidFill>
                <a:latin typeface="Roboto Condensed Bold"/>
              </a:rPr>
              <a:t> </a:t>
            </a:r>
            <a:r>
              <a:rPr lang="en-US" sz="3999" dirty="0" err="1">
                <a:solidFill>
                  <a:srgbClr val="7B070C"/>
                </a:solidFill>
                <a:latin typeface="Roboto Condensed Bold"/>
              </a:rPr>
              <a:t>thơ</a:t>
            </a:r>
            <a:r>
              <a:rPr lang="en-US" sz="3999" dirty="0">
                <a:solidFill>
                  <a:srgbClr val="7B070C"/>
                </a:solidFill>
                <a:latin typeface="Roboto Condensed"/>
              </a:rPr>
              <a:t> </a:t>
            </a:r>
            <a:r>
              <a:rPr lang="en-US" sz="3999" dirty="0" err="1">
                <a:solidFill>
                  <a:srgbClr val="7B070C"/>
                </a:solidFill>
                <a:latin typeface="Roboto Condensed"/>
              </a:rPr>
              <a:t>Thất</a:t>
            </a:r>
            <a:r>
              <a:rPr lang="en-US" sz="3999" dirty="0">
                <a:solidFill>
                  <a:srgbClr val="7B070C"/>
                </a:solidFill>
                <a:latin typeface="Roboto Condensed"/>
              </a:rPr>
              <a:t> </a:t>
            </a:r>
            <a:r>
              <a:rPr lang="en-US" sz="3999" dirty="0" err="1">
                <a:solidFill>
                  <a:srgbClr val="7B070C"/>
                </a:solidFill>
                <a:latin typeface="Roboto Condensed"/>
              </a:rPr>
              <a:t>ngôn</a:t>
            </a:r>
            <a:r>
              <a:rPr lang="en-US" sz="3999" dirty="0">
                <a:solidFill>
                  <a:srgbClr val="7B070C"/>
                </a:solidFill>
                <a:latin typeface="Roboto Condensed"/>
              </a:rPr>
              <a:t> </a:t>
            </a:r>
            <a:r>
              <a:rPr lang="en-US" sz="3999" dirty="0" err="1">
                <a:solidFill>
                  <a:srgbClr val="7B070C"/>
                </a:solidFill>
                <a:latin typeface="Roboto Condensed"/>
              </a:rPr>
              <a:t>tứ</a:t>
            </a:r>
            <a:r>
              <a:rPr lang="en-US" sz="3999" dirty="0">
                <a:solidFill>
                  <a:srgbClr val="7B070C"/>
                </a:solidFill>
                <a:latin typeface="Roboto Condensed"/>
              </a:rPr>
              <a:t> </a:t>
            </a:r>
            <a:r>
              <a:rPr lang="en-US" sz="3999" dirty="0" err="1">
                <a:solidFill>
                  <a:srgbClr val="7B070C"/>
                </a:solidFill>
                <a:latin typeface="Roboto Condensed"/>
              </a:rPr>
              <a:t>tuyệt</a:t>
            </a:r>
            <a:r>
              <a:rPr lang="en-US" sz="3999" dirty="0">
                <a:solidFill>
                  <a:srgbClr val="7B070C"/>
                </a:solidFill>
                <a:latin typeface="Roboto Condensed"/>
              </a:rPr>
              <a:t> </a:t>
            </a:r>
            <a:r>
              <a:rPr lang="en-US" sz="3999" dirty="0" err="1">
                <a:solidFill>
                  <a:srgbClr val="7B070C"/>
                </a:solidFill>
                <a:latin typeface="Roboto Condensed"/>
              </a:rPr>
              <a:t>Đường</a:t>
            </a:r>
            <a:r>
              <a:rPr lang="en-US" sz="3999" dirty="0">
                <a:solidFill>
                  <a:srgbClr val="7B070C"/>
                </a:solidFill>
                <a:latin typeface="Roboto Condensed"/>
              </a:rPr>
              <a:t> </a:t>
            </a:r>
            <a:r>
              <a:rPr lang="en-US" sz="3999" dirty="0" err="1">
                <a:solidFill>
                  <a:srgbClr val="7B070C"/>
                </a:solidFill>
                <a:latin typeface="Roboto Condensed"/>
              </a:rPr>
              <a:t>luật</a:t>
            </a:r>
            <a:endParaRPr lang="en-US" sz="3999" dirty="0">
              <a:solidFill>
                <a:srgbClr val="7B070C"/>
              </a:solidFill>
              <a:latin typeface="Roboto Condensed"/>
            </a:endParaRPr>
          </a:p>
        </p:txBody>
      </p:sp>
      <p:sp>
        <p:nvSpPr>
          <p:cNvPr id="12" name="TextBox 12"/>
          <p:cNvSpPr txBox="1"/>
          <p:nvPr/>
        </p:nvSpPr>
        <p:spPr>
          <a:xfrm>
            <a:off x="1605151" y="5631591"/>
            <a:ext cx="14755949" cy="3498444"/>
          </a:xfrm>
          <a:prstGeom prst="rect">
            <a:avLst/>
          </a:prstGeom>
        </p:spPr>
        <p:txBody>
          <a:bodyPr lIns="0" tIns="0" rIns="0" bIns="0" rtlCol="0" anchor="t">
            <a:spAutoFit/>
          </a:bodyPr>
          <a:lstStyle/>
          <a:p>
            <a:pPr marL="863598" lvl="1" indent="-431799" algn="just">
              <a:lnSpc>
                <a:spcPts val="5599"/>
              </a:lnSpc>
              <a:buFont typeface="Arial"/>
              <a:buChar char="•"/>
            </a:pPr>
            <a:r>
              <a:rPr lang="en-US" sz="3999" dirty="0" err="1">
                <a:solidFill>
                  <a:srgbClr val="7B070C"/>
                </a:solidFill>
                <a:latin typeface="Roboto Condensed Bold"/>
              </a:rPr>
              <a:t>Bối</a:t>
            </a:r>
            <a:r>
              <a:rPr lang="en-US" sz="3999" dirty="0">
                <a:solidFill>
                  <a:srgbClr val="7B070C"/>
                </a:solidFill>
                <a:latin typeface="Roboto Condensed Bold"/>
              </a:rPr>
              <a:t> </a:t>
            </a:r>
            <a:r>
              <a:rPr lang="en-US" sz="3999" dirty="0" err="1">
                <a:solidFill>
                  <a:srgbClr val="7B070C"/>
                </a:solidFill>
                <a:latin typeface="Roboto Condensed Bold"/>
              </a:rPr>
              <a:t>cảnh</a:t>
            </a:r>
            <a:r>
              <a:rPr lang="en-US" sz="3999" dirty="0">
                <a:solidFill>
                  <a:srgbClr val="7B070C"/>
                </a:solidFill>
                <a:latin typeface="Roboto Condensed Bold"/>
              </a:rPr>
              <a:t> </a:t>
            </a:r>
            <a:r>
              <a:rPr lang="en-US" sz="3999" dirty="0" err="1">
                <a:solidFill>
                  <a:srgbClr val="7B070C"/>
                </a:solidFill>
                <a:latin typeface="Roboto Condensed Bold"/>
              </a:rPr>
              <a:t>ra</a:t>
            </a:r>
            <a:r>
              <a:rPr lang="en-US" sz="3999" dirty="0">
                <a:solidFill>
                  <a:srgbClr val="7B070C"/>
                </a:solidFill>
                <a:latin typeface="Roboto Condensed Bold"/>
              </a:rPr>
              <a:t> </a:t>
            </a:r>
            <a:r>
              <a:rPr lang="en-US" sz="3999" dirty="0" err="1">
                <a:solidFill>
                  <a:srgbClr val="7B070C"/>
                </a:solidFill>
                <a:latin typeface="Roboto Condensed Bold"/>
              </a:rPr>
              <a:t>đời</a:t>
            </a:r>
            <a:r>
              <a:rPr lang="en-US" sz="3999" dirty="0">
                <a:solidFill>
                  <a:srgbClr val="7B070C"/>
                </a:solidFill>
                <a:latin typeface="Roboto Condensed"/>
              </a:rPr>
              <a:t>: </a:t>
            </a:r>
            <a:r>
              <a:rPr lang="en-US" sz="3999" dirty="0" err="1">
                <a:solidFill>
                  <a:srgbClr val="7B070C"/>
                </a:solidFill>
                <a:latin typeface="Roboto Condensed"/>
              </a:rPr>
              <a:t>Tương</a:t>
            </a:r>
            <a:r>
              <a:rPr lang="en-US" sz="3999" dirty="0">
                <a:solidFill>
                  <a:srgbClr val="7B070C"/>
                </a:solidFill>
                <a:latin typeface="Roboto Condensed"/>
              </a:rPr>
              <a:t> </a:t>
            </a:r>
            <a:r>
              <a:rPr lang="en-US" sz="3999" dirty="0" err="1">
                <a:solidFill>
                  <a:srgbClr val="7B070C"/>
                </a:solidFill>
                <a:latin typeface="Roboto Condensed"/>
              </a:rPr>
              <a:t>truyền</a:t>
            </a:r>
            <a:r>
              <a:rPr lang="en-US" sz="3999" dirty="0">
                <a:solidFill>
                  <a:srgbClr val="7B070C"/>
                </a:solidFill>
                <a:latin typeface="Roboto Condensed"/>
              </a:rPr>
              <a:t> </a:t>
            </a:r>
            <a:r>
              <a:rPr lang="en-US" sz="3999" dirty="0" err="1">
                <a:solidFill>
                  <a:srgbClr val="7B070C"/>
                </a:solidFill>
                <a:latin typeface="Roboto Condensed"/>
              </a:rPr>
              <a:t>trong</a:t>
            </a:r>
            <a:r>
              <a:rPr lang="en-US" sz="3999" dirty="0">
                <a:solidFill>
                  <a:srgbClr val="7B070C"/>
                </a:solidFill>
                <a:latin typeface="Roboto Condensed"/>
              </a:rPr>
              <a:t> </a:t>
            </a:r>
            <a:r>
              <a:rPr lang="en-US" sz="3999" dirty="0" err="1">
                <a:solidFill>
                  <a:srgbClr val="7B070C"/>
                </a:solidFill>
                <a:latin typeface="Roboto Condensed"/>
              </a:rPr>
              <a:t>giai</a:t>
            </a:r>
            <a:r>
              <a:rPr lang="en-US" sz="3999" dirty="0">
                <a:solidFill>
                  <a:srgbClr val="7B070C"/>
                </a:solidFill>
                <a:latin typeface="Roboto Condensed"/>
              </a:rPr>
              <a:t> </a:t>
            </a:r>
            <a:r>
              <a:rPr lang="en-US" sz="3999" dirty="0" err="1">
                <a:solidFill>
                  <a:srgbClr val="7B070C"/>
                </a:solidFill>
                <a:latin typeface="Roboto Condensed"/>
              </a:rPr>
              <a:t>đoạn</a:t>
            </a:r>
            <a:r>
              <a:rPr lang="en-US" sz="3999" dirty="0">
                <a:solidFill>
                  <a:srgbClr val="7B070C"/>
                </a:solidFill>
                <a:latin typeface="Roboto Condensed"/>
              </a:rPr>
              <a:t> </a:t>
            </a:r>
            <a:r>
              <a:rPr lang="en-US" sz="3999" dirty="0" err="1">
                <a:solidFill>
                  <a:srgbClr val="7B070C"/>
                </a:solidFill>
                <a:latin typeface="Roboto Condensed"/>
              </a:rPr>
              <a:t>sục</a:t>
            </a:r>
            <a:r>
              <a:rPr lang="en-US" sz="3999" dirty="0">
                <a:solidFill>
                  <a:srgbClr val="7B070C"/>
                </a:solidFill>
                <a:latin typeface="Roboto Condensed"/>
              </a:rPr>
              <a:t> </a:t>
            </a:r>
            <a:r>
              <a:rPr lang="en-US" sz="3999" dirty="0" err="1">
                <a:solidFill>
                  <a:srgbClr val="7B070C"/>
                </a:solidFill>
                <a:latin typeface="Roboto Condensed"/>
              </a:rPr>
              <a:t>sôi</a:t>
            </a:r>
            <a:r>
              <a:rPr lang="en-US" sz="3999" dirty="0">
                <a:solidFill>
                  <a:srgbClr val="7B070C"/>
                </a:solidFill>
                <a:latin typeface="Roboto Condensed"/>
              </a:rPr>
              <a:t> </a:t>
            </a:r>
            <a:r>
              <a:rPr lang="en-US" sz="3999" dirty="0" err="1">
                <a:solidFill>
                  <a:srgbClr val="7B070C"/>
                </a:solidFill>
                <a:latin typeface="Roboto Condensed"/>
              </a:rPr>
              <a:t>chiến</a:t>
            </a:r>
            <a:r>
              <a:rPr lang="en-US" sz="3999" dirty="0">
                <a:solidFill>
                  <a:srgbClr val="7B070C"/>
                </a:solidFill>
                <a:latin typeface="Roboto Condensed"/>
              </a:rPr>
              <a:t> </a:t>
            </a:r>
            <a:r>
              <a:rPr lang="en-US" sz="3999" dirty="0" err="1">
                <a:solidFill>
                  <a:srgbClr val="7B070C"/>
                </a:solidFill>
                <a:latin typeface="Roboto Condensed"/>
              </a:rPr>
              <a:t>đấu</a:t>
            </a:r>
            <a:r>
              <a:rPr lang="en-US" sz="3999" dirty="0">
                <a:solidFill>
                  <a:srgbClr val="7B070C"/>
                </a:solidFill>
                <a:latin typeface="Roboto Condensed"/>
              </a:rPr>
              <a:t> </a:t>
            </a:r>
            <a:r>
              <a:rPr lang="en-US" sz="3999" dirty="0" err="1">
                <a:solidFill>
                  <a:srgbClr val="7B070C"/>
                </a:solidFill>
                <a:latin typeface="Roboto Condensed"/>
              </a:rPr>
              <a:t>cùng</a:t>
            </a:r>
            <a:r>
              <a:rPr lang="en-US" sz="3999" dirty="0">
                <a:solidFill>
                  <a:srgbClr val="7B070C"/>
                </a:solidFill>
                <a:latin typeface="Roboto Condensed"/>
              </a:rPr>
              <a:t> </a:t>
            </a:r>
            <a:r>
              <a:rPr lang="en-US" sz="3999" dirty="0" err="1">
                <a:solidFill>
                  <a:srgbClr val="7B070C"/>
                </a:solidFill>
                <a:latin typeface="Roboto Condensed"/>
              </a:rPr>
              <a:t>giặc</a:t>
            </a:r>
            <a:r>
              <a:rPr lang="en-US" sz="3999" dirty="0">
                <a:solidFill>
                  <a:srgbClr val="7B070C"/>
                </a:solidFill>
                <a:latin typeface="Roboto Condensed"/>
              </a:rPr>
              <a:t> </a:t>
            </a:r>
            <a:r>
              <a:rPr lang="en-US" sz="3999" dirty="0" err="1">
                <a:solidFill>
                  <a:srgbClr val="7B070C"/>
                </a:solidFill>
                <a:latin typeface="Roboto Condensed"/>
              </a:rPr>
              <a:t>ngoại</a:t>
            </a:r>
            <a:r>
              <a:rPr lang="en-US" sz="3999" dirty="0">
                <a:solidFill>
                  <a:srgbClr val="7B070C"/>
                </a:solidFill>
                <a:latin typeface="Roboto Condensed"/>
              </a:rPr>
              <a:t> </a:t>
            </a:r>
            <a:r>
              <a:rPr lang="en-US" sz="3999" dirty="0" err="1">
                <a:solidFill>
                  <a:srgbClr val="7B070C"/>
                </a:solidFill>
                <a:latin typeface="Roboto Condensed"/>
              </a:rPr>
              <a:t>xâm</a:t>
            </a:r>
            <a:r>
              <a:rPr lang="en-US" sz="3999" dirty="0">
                <a:solidFill>
                  <a:srgbClr val="7B070C"/>
                </a:solidFill>
                <a:latin typeface="Roboto Condensed"/>
              </a:rPr>
              <a:t>, Lý </a:t>
            </a:r>
            <a:r>
              <a:rPr lang="en-US" sz="3999" dirty="0" err="1">
                <a:solidFill>
                  <a:srgbClr val="7B070C"/>
                </a:solidFill>
                <a:latin typeface="Roboto Condensed"/>
              </a:rPr>
              <a:t>Thường</a:t>
            </a:r>
            <a:r>
              <a:rPr lang="en-US" sz="3999" dirty="0">
                <a:solidFill>
                  <a:srgbClr val="7B070C"/>
                </a:solidFill>
                <a:latin typeface="Roboto Condensed"/>
              </a:rPr>
              <a:t> </a:t>
            </a:r>
            <a:r>
              <a:rPr lang="en-US" sz="3999" dirty="0" err="1">
                <a:solidFill>
                  <a:srgbClr val="7B070C"/>
                </a:solidFill>
                <a:latin typeface="Roboto Condensed"/>
              </a:rPr>
              <a:t>Kiệt</a:t>
            </a:r>
            <a:r>
              <a:rPr lang="en-US" sz="3999" dirty="0">
                <a:solidFill>
                  <a:srgbClr val="7B070C"/>
                </a:solidFill>
                <a:latin typeface="Roboto Condensed"/>
              </a:rPr>
              <a:t> </a:t>
            </a:r>
            <a:r>
              <a:rPr lang="en-US" sz="3999" dirty="0" err="1">
                <a:solidFill>
                  <a:srgbClr val="7B070C"/>
                </a:solidFill>
                <a:latin typeface="Roboto Condensed"/>
              </a:rPr>
              <a:t>đã</a:t>
            </a:r>
            <a:r>
              <a:rPr lang="en-US" sz="3999" dirty="0">
                <a:solidFill>
                  <a:srgbClr val="7B070C"/>
                </a:solidFill>
                <a:latin typeface="Roboto Condensed"/>
              </a:rPr>
              <a:t> </a:t>
            </a:r>
            <a:r>
              <a:rPr lang="en-US" sz="3999" dirty="0" err="1">
                <a:solidFill>
                  <a:srgbClr val="7B070C"/>
                </a:solidFill>
                <a:latin typeface="Roboto Condensed"/>
              </a:rPr>
              <a:t>sáng</a:t>
            </a:r>
            <a:r>
              <a:rPr lang="en-US" sz="3999" dirty="0">
                <a:solidFill>
                  <a:srgbClr val="7B070C"/>
                </a:solidFill>
                <a:latin typeface="Roboto Condensed"/>
              </a:rPr>
              <a:t> </a:t>
            </a:r>
            <a:r>
              <a:rPr lang="en-US" sz="3999" dirty="0" err="1">
                <a:solidFill>
                  <a:srgbClr val="7B070C"/>
                </a:solidFill>
                <a:latin typeface="Roboto Condensed"/>
              </a:rPr>
              <a:t>tác</a:t>
            </a:r>
            <a:r>
              <a:rPr lang="en-US" sz="3999" dirty="0">
                <a:solidFill>
                  <a:srgbClr val="7B070C"/>
                </a:solidFill>
                <a:latin typeface="Roboto Condensed"/>
              </a:rPr>
              <a:t> </a:t>
            </a:r>
            <a:r>
              <a:rPr lang="en-US" sz="3999" dirty="0" err="1">
                <a:solidFill>
                  <a:srgbClr val="7B070C"/>
                </a:solidFill>
                <a:latin typeface="Roboto Condensed"/>
              </a:rPr>
              <a:t>nên</a:t>
            </a:r>
            <a:r>
              <a:rPr lang="en-US" sz="3999" dirty="0">
                <a:solidFill>
                  <a:srgbClr val="7B070C"/>
                </a:solidFill>
                <a:latin typeface="Roboto Condensed"/>
              </a:rPr>
              <a:t> </a:t>
            </a:r>
            <a:r>
              <a:rPr lang="en-US" sz="3999" dirty="0" err="1">
                <a:solidFill>
                  <a:srgbClr val="7B070C"/>
                </a:solidFill>
                <a:latin typeface="Roboto Condensed"/>
              </a:rPr>
              <a:t>bài</a:t>
            </a:r>
            <a:r>
              <a:rPr lang="en-US" sz="3999" dirty="0">
                <a:solidFill>
                  <a:srgbClr val="7B070C"/>
                </a:solidFill>
                <a:latin typeface="Roboto Condensed"/>
              </a:rPr>
              <a:t> </a:t>
            </a:r>
            <a:r>
              <a:rPr lang="en-US" sz="3999" dirty="0" err="1">
                <a:solidFill>
                  <a:srgbClr val="7B070C"/>
                </a:solidFill>
                <a:latin typeface="Roboto Condensed"/>
              </a:rPr>
              <a:t>thơ</a:t>
            </a:r>
            <a:r>
              <a:rPr lang="en-US" sz="3999" dirty="0">
                <a:solidFill>
                  <a:srgbClr val="7B070C"/>
                </a:solidFill>
                <a:latin typeface="Roboto Condensed"/>
              </a:rPr>
              <a:t> </a:t>
            </a:r>
            <a:r>
              <a:rPr lang="en-US" sz="3999" dirty="0" err="1">
                <a:solidFill>
                  <a:srgbClr val="7B070C"/>
                </a:solidFill>
                <a:latin typeface="Roboto Condensed"/>
              </a:rPr>
              <a:t>này</a:t>
            </a:r>
            <a:r>
              <a:rPr lang="en-US" sz="3999" dirty="0">
                <a:solidFill>
                  <a:srgbClr val="7B070C"/>
                </a:solidFill>
                <a:latin typeface="Roboto Condensed"/>
              </a:rPr>
              <a:t>. </a:t>
            </a:r>
            <a:r>
              <a:rPr lang="en-US" sz="3999" dirty="0" err="1">
                <a:solidFill>
                  <a:srgbClr val="7B070C"/>
                </a:solidFill>
                <a:latin typeface="Roboto Condensed"/>
              </a:rPr>
              <a:t>Vào</a:t>
            </a:r>
            <a:r>
              <a:rPr lang="en-US" sz="3999" dirty="0">
                <a:solidFill>
                  <a:srgbClr val="7B070C"/>
                </a:solidFill>
                <a:latin typeface="Roboto Condensed"/>
              </a:rPr>
              <a:t> </a:t>
            </a:r>
            <a:r>
              <a:rPr lang="en-US" sz="3999" dirty="0" err="1">
                <a:solidFill>
                  <a:srgbClr val="7B070C"/>
                </a:solidFill>
                <a:latin typeface="Roboto Condensed"/>
              </a:rPr>
              <a:t>đêm</a:t>
            </a:r>
            <a:r>
              <a:rPr lang="en-US" sz="3999" dirty="0">
                <a:solidFill>
                  <a:srgbClr val="7B070C"/>
                </a:solidFill>
                <a:latin typeface="Roboto Condensed"/>
              </a:rPr>
              <a:t> </a:t>
            </a:r>
            <a:r>
              <a:rPr lang="en-US" sz="3999" dirty="0" err="1">
                <a:solidFill>
                  <a:srgbClr val="7B070C"/>
                </a:solidFill>
                <a:latin typeface="Roboto Condensed"/>
              </a:rPr>
              <a:t>khuya</a:t>
            </a:r>
            <a:r>
              <a:rPr lang="en-US" sz="3999" dirty="0">
                <a:solidFill>
                  <a:srgbClr val="7B070C"/>
                </a:solidFill>
                <a:latin typeface="Roboto Condensed"/>
              </a:rPr>
              <a:t> </a:t>
            </a:r>
            <a:r>
              <a:rPr lang="en-US" sz="3999" dirty="0" err="1">
                <a:solidFill>
                  <a:srgbClr val="7B070C"/>
                </a:solidFill>
                <a:latin typeface="Roboto Condensed"/>
              </a:rPr>
              <a:t>thanh</a:t>
            </a:r>
            <a:r>
              <a:rPr lang="en-US" sz="3999" dirty="0">
                <a:solidFill>
                  <a:srgbClr val="7B070C"/>
                </a:solidFill>
                <a:latin typeface="Roboto Condensed"/>
              </a:rPr>
              <a:t> </a:t>
            </a:r>
            <a:r>
              <a:rPr lang="en-US" sz="3999" dirty="0" err="1">
                <a:solidFill>
                  <a:srgbClr val="7B070C"/>
                </a:solidFill>
                <a:latin typeface="Roboto Condensed"/>
              </a:rPr>
              <a:t>vắng</a:t>
            </a:r>
            <a:r>
              <a:rPr lang="en-US" sz="3999" dirty="0">
                <a:solidFill>
                  <a:srgbClr val="7B070C"/>
                </a:solidFill>
                <a:latin typeface="Roboto Condensed"/>
              </a:rPr>
              <a:t>, </a:t>
            </a:r>
            <a:r>
              <a:rPr lang="en-US" sz="3999" dirty="0" err="1">
                <a:solidFill>
                  <a:srgbClr val="7B070C"/>
                </a:solidFill>
                <a:latin typeface="Roboto Condensed"/>
              </a:rPr>
              <a:t>ông</a:t>
            </a:r>
            <a:r>
              <a:rPr lang="en-US" sz="3999" dirty="0">
                <a:solidFill>
                  <a:srgbClr val="7B070C"/>
                </a:solidFill>
                <a:latin typeface="Roboto Condensed"/>
              </a:rPr>
              <a:t> </a:t>
            </a:r>
            <a:r>
              <a:rPr lang="en-US" sz="3999" dirty="0" err="1">
                <a:solidFill>
                  <a:srgbClr val="7B070C"/>
                </a:solidFill>
                <a:latin typeface="Roboto Condensed"/>
              </a:rPr>
              <a:t>đã</a:t>
            </a:r>
            <a:r>
              <a:rPr lang="en-US" sz="3999" dirty="0">
                <a:solidFill>
                  <a:srgbClr val="7B070C"/>
                </a:solidFill>
                <a:latin typeface="Roboto Condensed"/>
              </a:rPr>
              <a:t> ở </a:t>
            </a:r>
            <a:r>
              <a:rPr lang="en-US" sz="3999" dirty="0" err="1">
                <a:solidFill>
                  <a:srgbClr val="7B070C"/>
                </a:solidFill>
                <a:latin typeface="Roboto Condensed"/>
              </a:rPr>
              <a:t>trong</a:t>
            </a:r>
            <a:r>
              <a:rPr lang="en-US" sz="3999" dirty="0">
                <a:solidFill>
                  <a:srgbClr val="7B070C"/>
                </a:solidFill>
                <a:latin typeface="Roboto Condensed"/>
              </a:rPr>
              <a:t> </a:t>
            </a:r>
            <a:r>
              <a:rPr lang="en-US" sz="3999" dirty="0" err="1">
                <a:solidFill>
                  <a:srgbClr val="7B070C"/>
                </a:solidFill>
                <a:latin typeface="Roboto Condensed"/>
              </a:rPr>
              <a:t>đền</a:t>
            </a:r>
            <a:r>
              <a:rPr lang="en-US" sz="3999" dirty="0">
                <a:solidFill>
                  <a:srgbClr val="7B070C"/>
                </a:solidFill>
                <a:latin typeface="Roboto Condensed"/>
              </a:rPr>
              <a:t> </a:t>
            </a:r>
            <a:r>
              <a:rPr lang="en-US" sz="3999" dirty="0" err="1">
                <a:solidFill>
                  <a:srgbClr val="7B070C"/>
                </a:solidFill>
                <a:latin typeface="Roboto Condensed"/>
              </a:rPr>
              <a:t>thờ</a:t>
            </a:r>
            <a:r>
              <a:rPr lang="en-US" sz="3999" dirty="0">
                <a:solidFill>
                  <a:srgbClr val="7B070C"/>
                </a:solidFill>
                <a:latin typeface="Roboto Condensed"/>
              </a:rPr>
              <a:t> </a:t>
            </a:r>
            <a:r>
              <a:rPr lang="en-US" sz="3999" dirty="0" err="1">
                <a:solidFill>
                  <a:srgbClr val="7B070C"/>
                </a:solidFill>
                <a:latin typeface="Roboto Condensed"/>
              </a:rPr>
              <a:t>và</a:t>
            </a:r>
            <a:r>
              <a:rPr lang="en-US" sz="3999" dirty="0">
                <a:solidFill>
                  <a:srgbClr val="7B070C"/>
                </a:solidFill>
                <a:latin typeface="Roboto Condensed"/>
              </a:rPr>
              <a:t> </a:t>
            </a:r>
            <a:r>
              <a:rPr lang="en-US" sz="3999" dirty="0" err="1">
                <a:solidFill>
                  <a:srgbClr val="7B070C"/>
                </a:solidFill>
                <a:latin typeface="Roboto Condensed"/>
              </a:rPr>
              <a:t>cất</a:t>
            </a:r>
            <a:r>
              <a:rPr lang="en-US" sz="3999" dirty="0">
                <a:solidFill>
                  <a:srgbClr val="7B070C"/>
                </a:solidFill>
                <a:latin typeface="Roboto Condensed"/>
              </a:rPr>
              <a:t> </a:t>
            </a:r>
            <a:r>
              <a:rPr lang="en-US" sz="3999" dirty="0" err="1">
                <a:solidFill>
                  <a:srgbClr val="7B070C"/>
                </a:solidFill>
                <a:latin typeface="Roboto Condensed"/>
              </a:rPr>
              <a:t>giọng</a:t>
            </a:r>
            <a:r>
              <a:rPr lang="en-US" sz="3999" dirty="0">
                <a:solidFill>
                  <a:srgbClr val="7B070C"/>
                </a:solidFill>
                <a:latin typeface="Roboto Condensed"/>
              </a:rPr>
              <a:t> </a:t>
            </a:r>
            <a:r>
              <a:rPr lang="en-US" sz="3999" dirty="0" err="1">
                <a:solidFill>
                  <a:srgbClr val="7B070C"/>
                </a:solidFill>
                <a:latin typeface="Roboto Condensed"/>
              </a:rPr>
              <a:t>đọc</a:t>
            </a:r>
            <a:r>
              <a:rPr lang="en-US" sz="3999" dirty="0">
                <a:solidFill>
                  <a:srgbClr val="7B070C"/>
                </a:solidFill>
                <a:latin typeface="Roboto Condensed"/>
              </a:rPr>
              <a:t> </a:t>
            </a:r>
            <a:r>
              <a:rPr lang="en-US" sz="3999" dirty="0" err="1">
                <a:solidFill>
                  <a:srgbClr val="7B070C"/>
                </a:solidFill>
                <a:latin typeface="Roboto Condensed"/>
              </a:rPr>
              <a:t>bài</a:t>
            </a:r>
            <a:r>
              <a:rPr lang="en-US" sz="3999" dirty="0">
                <a:solidFill>
                  <a:srgbClr val="7B070C"/>
                </a:solidFill>
                <a:latin typeface="Roboto Condensed"/>
              </a:rPr>
              <a:t> </a:t>
            </a:r>
            <a:r>
              <a:rPr lang="en-US" sz="3999" dirty="0" err="1">
                <a:solidFill>
                  <a:srgbClr val="7B070C"/>
                </a:solidFill>
                <a:latin typeface="Roboto Condensed"/>
              </a:rPr>
              <a:t>thơ</a:t>
            </a:r>
            <a:r>
              <a:rPr lang="en-US" sz="3999" dirty="0">
                <a:solidFill>
                  <a:srgbClr val="7B070C"/>
                </a:solidFill>
                <a:latin typeface="Roboto Condensed"/>
              </a:rPr>
              <a:t>. </a:t>
            </a:r>
            <a:r>
              <a:rPr lang="en-US" sz="3999" dirty="0" err="1">
                <a:solidFill>
                  <a:srgbClr val="7B070C"/>
                </a:solidFill>
                <a:latin typeface="Roboto Condensed"/>
              </a:rPr>
              <a:t>Giọng</a:t>
            </a:r>
            <a:r>
              <a:rPr lang="en-US" sz="3999" dirty="0">
                <a:solidFill>
                  <a:srgbClr val="7B070C"/>
                </a:solidFill>
                <a:latin typeface="Roboto Condensed"/>
              </a:rPr>
              <a:t> </a:t>
            </a:r>
            <a:r>
              <a:rPr lang="en-US" sz="3999" dirty="0" err="1">
                <a:solidFill>
                  <a:srgbClr val="7B070C"/>
                </a:solidFill>
                <a:latin typeface="Roboto Condensed"/>
              </a:rPr>
              <a:t>hào</a:t>
            </a:r>
            <a:r>
              <a:rPr lang="en-US" sz="3999" dirty="0">
                <a:solidFill>
                  <a:srgbClr val="7B070C"/>
                </a:solidFill>
                <a:latin typeface="Roboto Condensed"/>
              </a:rPr>
              <a:t> </a:t>
            </a:r>
            <a:r>
              <a:rPr lang="en-US" sz="3999" dirty="0" err="1">
                <a:solidFill>
                  <a:srgbClr val="7B070C"/>
                </a:solidFill>
                <a:latin typeface="Roboto Condensed"/>
              </a:rPr>
              <a:t>hùng</a:t>
            </a:r>
            <a:r>
              <a:rPr lang="en-US" sz="3999" dirty="0">
                <a:solidFill>
                  <a:srgbClr val="7B070C"/>
                </a:solidFill>
                <a:latin typeface="Roboto Condensed"/>
              </a:rPr>
              <a:t>, </a:t>
            </a:r>
            <a:r>
              <a:rPr lang="en-US" sz="3999" dirty="0" err="1">
                <a:solidFill>
                  <a:srgbClr val="7B070C"/>
                </a:solidFill>
                <a:latin typeface="Roboto Condensed"/>
              </a:rPr>
              <a:t>hào</a:t>
            </a:r>
            <a:r>
              <a:rPr lang="en-US" sz="3999" dirty="0">
                <a:solidFill>
                  <a:srgbClr val="7B070C"/>
                </a:solidFill>
                <a:latin typeface="Roboto Condensed"/>
              </a:rPr>
              <a:t> </a:t>
            </a:r>
            <a:r>
              <a:rPr lang="en-US" sz="3999" dirty="0" err="1">
                <a:solidFill>
                  <a:srgbClr val="7B070C"/>
                </a:solidFill>
                <a:latin typeface="Roboto Condensed"/>
              </a:rPr>
              <a:t>khí</a:t>
            </a:r>
            <a:r>
              <a:rPr lang="en-US" sz="3999" dirty="0">
                <a:solidFill>
                  <a:srgbClr val="7B070C"/>
                </a:solidFill>
                <a:latin typeface="Roboto Condensed"/>
              </a:rPr>
              <a:t> </a:t>
            </a:r>
            <a:r>
              <a:rPr lang="en-US" sz="3999" dirty="0" err="1">
                <a:solidFill>
                  <a:srgbClr val="7B070C"/>
                </a:solidFill>
                <a:latin typeface="Roboto Condensed"/>
              </a:rPr>
              <a:t>chói</a:t>
            </a:r>
            <a:r>
              <a:rPr lang="en-US" sz="3999" dirty="0">
                <a:solidFill>
                  <a:srgbClr val="7B070C"/>
                </a:solidFill>
                <a:latin typeface="Roboto Condensed"/>
              </a:rPr>
              <a:t> </a:t>
            </a:r>
            <a:r>
              <a:rPr lang="en-US" sz="3999" dirty="0" err="1">
                <a:solidFill>
                  <a:srgbClr val="7B070C"/>
                </a:solidFill>
                <a:latin typeface="Roboto Condensed"/>
              </a:rPr>
              <a:t>lóa</a:t>
            </a:r>
            <a:r>
              <a:rPr lang="en-US" sz="3999" dirty="0">
                <a:solidFill>
                  <a:srgbClr val="7B070C"/>
                </a:solidFill>
                <a:latin typeface="Roboto Condensed"/>
              </a:rPr>
              <a:t> </a:t>
            </a:r>
            <a:r>
              <a:rPr lang="en-US" sz="3999" dirty="0" err="1">
                <a:solidFill>
                  <a:srgbClr val="7B070C"/>
                </a:solidFill>
                <a:latin typeface="Roboto Condensed"/>
              </a:rPr>
              <a:t>khiến</a:t>
            </a:r>
            <a:r>
              <a:rPr lang="en-US" sz="3999" dirty="0">
                <a:solidFill>
                  <a:srgbClr val="7B070C"/>
                </a:solidFill>
                <a:latin typeface="Roboto Condensed"/>
              </a:rPr>
              <a:t> </a:t>
            </a:r>
            <a:r>
              <a:rPr lang="en-US" sz="3999" dirty="0" err="1">
                <a:solidFill>
                  <a:srgbClr val="7B070C"/>
                </a:solidFill>
                <a:latin typeface="Roboto Condensed"/>
              </a:rPr>
              <a:t>quân</a:t>
            </a:r>
            <a:r>
              <a:rPr lang="en-US" sz="3999" dirty="0">
                <a:solidFill>
                  <a:srgbClr val="7B070C"/>
                </a:solidFill>
                <a:latin typeface="Roboto Condensed"/>
              </a:rPr>
              <a:t> </a:t>
            </a:r>
            <a:r>
              <a:rPr lang="en-US" sz="3999" dirty="0" err="1">
                <a:solidFill>
                  <a:srgbClr val="7B070C"/>
                </a:solidFill>
                <a:latin typeface="Roboto Condensed"/>
              </a:rPr>
              <a:t>giặc</a:t>
            </a:r>
            <a:r>
              <a:rPr lang="en-US" sz="3999" dirty="0">
                <a:solidFill>
                  <a:srgbClr val="7B070C"/>
                </a:solidFill>
                <a:latin typeface="Roboto Condensed"/>
              </a:rPr>
              <a:t> </a:t>
            </a:r>
            <a:r>
              <a:rPr lang="en-US" sz="3999" dirty="0" err="1">
                <a:solidFill>
                  <a:srgbClr val="7B070C"/>
                </a:solidFill>
                <a:latin typeface="Roboto Condensed"/>
              </a:rPr>
              <a:t>hoảng</a:t>
            </a:r>
            <a:r>
              <a:rPr lang="en-US" sz="3999" dirty="0">
                <a:solidFill>
                  <a:srgbClr val="7B070C"/>
                </a:solidFill>
                <a:latin typeface="Roboto Condensed"/>
              </a:rPr>
              <a:t> </a:t>
            </a:r>
            <a:r>
              <a:rPr lang="en-US" sz="3999" dirty="0" err="1">
                <a:solidFill>
                  <a:srgbClr val="7B070C"/>
                </a:solidFill>
                <a:latin typeface="Roboto Condensed"/>
              </a:rPr>
              <a:t>loạn</a:t>
            </a:r>
            <a:r>
              <a:rPr lang="en-US" sz="3999" dirty="0">
                <a:solidFill>
                  <a:srgbClr val="7B070C"/>
                </a:solidFill>
                <a:latin typeface="Roboto Condensed"/>
              </a:rPr>
              <a:t>. </a:t>
            </a:r>
            <a:r>
              <a:rPr lang="en-US" sz="3999" dirty="0" err="1">
                <a:solidFill>
                  <a:srgbClr val="7B070C"/>
                </a:solidFill>
                <a:latin typeface="Roboto Condensed"/>
              </a:rPr>
              <a:t>Về</a:t>
            </a:r>
            <a:r>
              <a:rPr lang="en-US" sz="3999" dirty="0">
                <a:solidFill>
                  <a:srgbClr val="7B070C"/>
                </a:solidFill>
                <a:latin typeface="Roboto Condensed"/>
              </a:rPr>
              <a:t> </a:t>
            </a:r>
            <a:r>
              <a:rPr lang="en-US" sz="3999" dirty="0" err="1">
                <a:solidFill>
                  <a:srgbClr val="7B070C"/>
                </a:solidFill>
                <a:latin typeface="Roboto Condensed"/>
              </a:rPr>
              <a:t>sau</a:t>
            </a:r>
            <a:r>
              <a:rPr lang="en-US" sz="3999" dirty="0">
                <a:solidFill>
                  <a:srgbClr val="7B070C"/>
                </a:solidFill>
                <a:latin typeface="Roboto Condensed"/>
              </a:rPr>
              <a:t> </a:t>
            </a:r>
            <a:r>
              <a:rPr lang="en-US" sz="3999" dirty="0" err="1">
                <a:solidFill>
                  <a:srgbClr val="7B070C"/>
                </a:solidFill>
                <a:latin typeface="Roboto Condensed"/>
              </a:rPr>
              <a:t>như</a:t>
            </a:r>
            <a:r>
              <a:rPr lang="en-US" sz="3999" dirty="0">
                <a:solidFill>
                  <a:srgbClr val="7B070C"/>
                </a:solidFill>
                <a:latin typeface="Roboto Condensed"/>
              </a:rPr>
              <a:t> </a:t>
            </a:r>
            <a:r>
              <a:rPr lang="en-US" sz="3999" dirty="0" err="1">
                <a:solidFill>
                  <a:srgbClr val="7B070C"/>
                </a:solidFill>
                <a:latin typeface="Roboto Condensed"/>
              </a:rPr>
              <a:t>lời</a:t>
            </a:r>
            <a:r>
              <a:rPr lang="en-US" sz="3999" dirty="0">
                <a:solidFill>
                  <a:srgbClr val="7B070C"/>
                </a:solidFill>
                <a:latin typeface="Roboto Condensed"/>
              </a:rPr>
              <a:t> </a:t>
            </a:r>
            <a:r>
              <a:rPr lang="en-US" sz="3999" dirty="0" err="1">
                <a:solidFill>
                  <a:srgbClr val="7B070C"/>
                </a:solidFill>
                <a:latin typeface="Roboto Condensed"/>
              </a:rPr>
              <a:t>bài</a:t>
            </a:r>
            <a:r>
              <a:rPr lang="en-US" sz="3999" dirty="0">
                <a:solidFill>
                  <a:srgbClr val="7B070C"/>
                </a:solidFill>
                <a:latin typeface="Roboto Condensed"/>
              </a:rPr>
              <a:t> </a:t>
            </a:r>
            <a:r>
              <a:rPr lang="en-US" sz="3999" dirty="0" err="1">
                <a:solidFill>
                  <a:srgbClr val="7B070C"/>
                </a:solidFill>
                <a:latin typeface="Roboto Condensed"/>
              </a:rPr>
              <a:t>thơ</a:t>
            </a:r>
            <a:r>
              <a:rPr lang="en-US" sz="3999" dirty="0">
                <a:solidFill>
                  <a:srgbClr val="7B070C"/>
                </a:solidFill>
                <a:latin typeface="Roboto Condensed"/>
              </a:rPr>
              <a:t>, </a:t>
            </a:r>
            <a:r>
              <a:rPr lang="en-US" sz="3999" dirty="0" err="1">
                <a:solidFill>
                  <a:srgbClr val="7B070C"/>
                </a:solidFill>
                <a:latin typeface="Roboto Condensed"/>
              </a:rPr>
              <a:t>quân</a:t>
            </a:r>
            <a:r>
              <a:rPr lang="en-US" sz="3999" dirty="0">
                <a:solidFill>
                  <a:srgbClr val="7B070C"/>
                </a:solidFill>
                <a:latin typeface="Roboto Condensed"/>
              </a:rPr>
              <a:t> </a:t>
            </a:r>
            <a:r>
              <a:rPr lang="en-US" sz="3999" dirty="0" err="1">
                <a:solidFill>
                  <a:srgbClr val="7B070C"/>
                </a:solidFill>
                <a:latin typeface="Roboto Condensed"/>
              </a:rPr>
              <a:t>và</a:t>
            </a:r>
            <a:r>
              <a:rPr lang="en-US" sz="3999" dirty="0">
                <a:solidFill>
                  <a:srgbClr val="7B070C"/>
                </a:solidFill>
                <a:latin typeface="Roboto Condensed"/>
              </a:rPr>
              <a:t> </a:t>
            </a:r>
            <a:r>
              <a:rPr lang="en-US" sz="3999" dirty="0" err="1">
                <a:solidFill>
                  <a:srgbClr val="7B070C"/>
                </a:solidFill>
                <a:latin typeface="Roboto Condensed"/>
              </a:rPr>
              <a:t>dân</a:t>
            </a:r>
            <a:r>
              <a:rPr lang="en-US" sz="3999" dirty="0">
                <a:solidFill>
                  <a:srgbClr val="7B070C"/>
                </a:solidFill>
                <a:latin typeface="Roboto Condensed"/>
              </a:rPr>
              <a:t> ta </a:t>
            </a:r>
            <a:r>
              <a:rPr lang="en-US" sz="3999" dirty="0" err="1">
                <a:solidFill>
                  <a:srgbClr val="7B070C"/>
                </a:solidFill>
                <a:latin typeface="Roboto Condensed"/>
              </a:rPr>
              <a:t>đã</a:t>
            </a:r>
            <a:r>
              <a:rPr lang="en-US" sz="3999" dirty="0">
                <a:solidFill>
                  <a:srgbClr val="7B070C"/>
                </a:solidFill>
                <a:latin typeface="Roboto Condensed"/>
              </a:rPr>
              <a:t> </a:t>
            </a:r>
            <a:r>
              <a:rPr lang="en-US" sz="3999" dirty="0" err="1">
                <a:solidFill>
                  <a:srgbClr val="7B070C"/>
                </a:solidFill>
                <a:latin typeface="Roboto Condensed"/>
              </a:rPr>
              <a:t>chiến</a:t>
            </a:r>
            <a:r>
              <a:rPr lang="en-US" sz="3999" dirty="0">
                <a:solidFill>
                  <a:srgbClr val="7B070C"/>
                </a:solidFill>
                <a:latin typeface="Roboto Condensed"/>
              </a:rPr>
              <a:t> </a:t>
            </a:r>
            <a:r>
              <a:rPr lang="en-US" sz="3999" dirty="0" err="1">
                <a:solidFill>
                  <a:srgbClr val="7B070C"/>
                </a:solidFill>
                <a:latin typeface="Roboto Condensed"/>
              </a:rPr>
              <a:t>thắng</a:t>
            </a:r>
            <a:r>
              <a:rPr lang="en-US" sz="3999" dirty="0">
                <a:solidFill>
                  <a:srgbClr val="7B070C"/>
                </a:solidFill>
                <a:latin typeface="Roboto Condensed"/>
              </a:rPr>
              <a:t> </a:t>
            </a:r>
            <a:r>
              <a:rPr lang="en-US" sz="3999" dirty="0" err="1">
                <a:solidFill>
                  <a:srgbClr val="7B070C"/>
                </a:solidFill>
                <a:latin typeface="Roboto Condensed"/>
              </a:rPr>
              <a:t>quân</a:t>
            </a:r>
            <a:r>
              <a:rPr lang="en-US" sz="3999" dirty="0">
                <a:solidFill>
                  <a:srgbClr val="7B070C"/>
                </a:solidFill>
                <a:latin typeface="Roboto Condensed"/>
              </a:rPr>
              <a:t> </a:t>
            </a:r>
            <a:r>
              <a:rPr lang="en-US" sz="3999" dirty="0" err="1">
                <a:solidFill>
                  <a:srgbClr val="7B070C"/>
                </a:solidFill>
                <a:latin typeface="Roboto Condensed"/>
              </a:rPr>
              <a:t>giặc</a:t>
            </a:r>
            <a:r>
              <a:rPr lang="en-US" sz="3999" dirty="0">
                <a:solidFill>
                  <a:srgbClr val="7B070C"/>
                </a:solidFill>
                <a:latin typeface="Roboto Condensed"/>
              </a:rPr>
              <a:t>.</a:t>
            </a:r>
          </a:p>
        </p:txBody>
      </p:sp>
      <p:sp>
        <p:nvSpPr>
          <p:cNvPr id="13" name="TextBox 13"/>
          <p:cNvSpPr txBox="1"/>
          <p:nvPr/>
        </p:nvSpPr>
        <p:spPr>
          <a:xfrm>
            <a:off x="702983" y="1457778"/>
            <a:ext cx="7221817" cy="996955"/>
          </a:xfrm>
          <a:prstGeom prst="rect">
            <a:avLst/>
          </a:prstGeom>
        </p:spPr>
        <p:txBody>
          <a:bodyPr wrap="square" lIns="0" tIns="0" rIns="0" bIns="0" rtlCol="0" anchor="t">
            <a:spAutoFit/>
          </a:bodyPr>
          <a:lstStyle/>
          <a:p>
            <a:pPr algn="just">
              <a:lnSpc>
                <a:spcPts val="8499"/>
              </a:lnSpc>
              <a:spcBef>
                <a:spcPct val="0"/>
              </a:spcBef>
            </a:pPr>
            <a:r>
              <a:rPr lang="en-US" sz="4999" dirty="0">
                <a:solidFill>
                  <a:srgbClr val="7B070C"/>
                </a:solidFill>
                <a:latin typeface="#9Slide07 SVNUT Triumph Press"/>
              </a:rPr>
              <a:t>3.1 </a:t>
            </a:r>
            <a:r>
              <a:rPr lang="en-US" sz="4999" dirty="0" err="1">
                <a:solidFill>
                  <a:srgbClr val="7B070C"/>
                </a:solidFill>
                <a:latin typeface="#9Slide07 SVNUT Triumph Press"/>
              </a:rPr>
              <a:t>Tác</a:t>
            </a:r>
            <a:r>
              <a:rPr lang="en-US" sz="4999" dirty="0">
                <a:solidFill>
                  <a:srgbClr val="7B070C"/>
                </a:solidFill>
                <a:latin typeface="#9Slide07 SVNUT Triumph Press"/>
              </a:rPr>
              <a:t> </a:t>
            </a:r>
            <a:r>
              <a:rPr lang="en-US" sz="4999" dirty="0" err="1">
                <a:solidFill>
                  <a:srgbClr val="7B070C"/>
                </a:solidFill>
                <a:latin typeface="#9Slide07 SVNUT Triumph Press"/>
              </a:rPr>
              <a:t>giả</a:t>
            </a:r>
            <a:r>
              <a:rPr lang="en-US" sz="4999" dirty="0">
                <a:solidFill>
                  <a:srgbClr val="7B070C"/>
                </a:solidFill>
                <a:latin typeface="#9Slide07 SVNUT Triumph Press"/>
              </a:rPr>
              <a:t>, </a:t>
            </a:r>
            <a:r>
              <a:rPr lang="en-US" sz="4999" dirty="0" err="1">
                <a:solidFill>
                  <a:srgbClr val="7B070C"/>
                </a:solidFill>
                <a:latin typeface="#9Slide07 SVNUT Triumph Press"/>
              </a:rPr>
              <a:t>văn</a:t>
            </a:r>
            <a:r>
              <a:rPr lang="en-US" sz="4999" dirty="0">
                <a:solidFill>
                  <a:srgbClr val="7B070C"/>
                </a:solidFill>
                <a:latin typeface="#9Slide07 SVNUT Triumph Press"/>
              </a:rPr>
              <a:t> </a:t>
            </a:r>
            <a:r>
              <a:rPr lang="en-US" sz="4999" dirty="0" err="1">
                <a:solidFill>
                  <a:srgbClr val="7B070C"/>
                </a:solidFill>
                <a:latin typeface="#9Slide07 SVNUT Triumph Press"/>
              </a:rPr>
              <a:t>bản</a:t>
            </a:r>
            <a:endParaRPr lang="en-US" sz="4999" dirty="0">
              <a:solidFill>
                <a:srgbClr val="7B070C"/>
              </a:solidFill>
              <a:latin typeface="#9Slide07 SVNUT Triumph Press"/>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par>
                                <p:cTn id="13" presetID="6" presetClass="entr" presetSubtype="16"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circle(in)">
                                      <p:cBhvr>
                                        <p:cTn id="15" dur="2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circle(in)">
                                      <p:cBhvr>
                                        <p:cTn id="20" dur="2000"/>
                                        <p:tgtEl>
                                          <p:spTgt spid="12"/>
                                        </p:tgtEl>
                                      </p:cBhvr>
                                    </p:animEffect>
                                  </p:childTnLst>
                                </p:cTn>
                              </p:par>
                              <p:par>
                                <p:cTn id="21" presetID="6" presetClass="entr" presetSubtype="16"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US"/>
          </a:p>
        </p:txBody>
      </p:sp>
      <p:sp>
        <p:nvSpPr>
          <p:cNvPr id="3" name="Freeform 3"/>
          <p:cNvSpPr/>
          <p:nvPr/>
        </p:nvSpPr>
        <p:spPr>
          <a:xfrm>
            <a:off x="1921478" y="3364207"/>
            <a:ext cx="13561124" cy="7101098"/>
          </a:xfrm>
          <a:custGeom>
            <a:avLst/>
            <a:gdLst/>
            <a:ahLst/>
            <a:cxnLst/>
            <a:rect l="l" t="t" r="r" b="b"/>
            <a:pathLst>
              <a:path w="13561124" h="7101098">
                <a:moveTo>
                  <a:pt x="0" y="0"/>
                </a:moveTo>
                <a:lnTo>
                  <a:pt x="13561124" y="0"/>
                </a:lnTo>
                <a:lnTo>
                  <a:pt x="13561124" y="7101097"/>
                </a:lnTo>
                <a:lnTo>
                  <a:pt x="0" y="71010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4"/>
          <p:cNvSpPr txBox="1"/>
          <p:nvPr/>
        </p:nvSpPr>
        <p:spPr>
          <a:xfrm>
            <a:off x="3119386" y="4437533"/>
            <a:ext cx="11565775" cy="3375024"/>
          </a:xfrm>
          <a:prstGeom prst="rect">
            <a:avLst/>
          </a:prstGeom>
        </p:spPr>
        <p:txBody>
          <a:bodyPr lIns="0" tIns="0" rIns="0" bIns="0" rtlCol="0" anchor="t">
            <a:spAutoFit/>
          </a:bodyPr>
          <a:lstStyle/>
          <a:p>
            <a:pPr marL="863604" lvl="1" indent="-431802" algn="just">
              <a:lnSpc>
                <a:spcPts val="6800"/>
              </a:lnSpc>
              <a:buFont typeface="Arial"/>
              <a:buChar char="•"/>
            </a:pPr>
            <a:r>
              <a:rPr lang="en-US" sz="4000" dirty="0">
                <a:solidFill>
                  <a:srgbClr val="7B070C"/>
                </a:solidFill>
                <a:latin typeface="Roboto Condensed"/>
              </a:rPr>
              <a:t>HS </a:t>
            </a:r>
            <a:r>
              <a:rPr lang="en-US" sz="4000" dirty="0" err="1">
                <a:solidFill>
                  <a:srgbClr val="7B070C"/>
                </a:solidFill>
                <a:latin typeface="Roboto Condensed"/>
              </a:rPr>
              <a:t>thực</a:t>
            </a:r>
            <a:r>
              <a:rPr lang="en-US" sz="4000" dirty="0">
                <a:solidFill>
                  <a:srgbClr val="7B070C"/>
                </a:solidFill>
                <a:latin typeface="Roboto Condensed"/>
              </a:rPr>
              <a:t> </a:t>
            </a:r>
            <a:r>
              <a:rPr lang="en-US" sz="4000" dirty="0" err="1">
                <a:solidFill>
                  <a:srgbClr val="7B070C"/>
                </a:solidFill>
                <a:latin typeface="Roboto Condensed"/>
              </a:rPr>
              <a:t>hiện</a:t>
            </a:r>
            <a:r>
              <a:rPr lang="en-US" sz="4000" dirty="0">
                <a:solidFill>
                  <a:srgbClr val="7B070C"/>
                </a:solidFill>
                <a:latin typeface="Roboto Condensed"/>
              </a:rPr>
              <a:t> </a:t>
            </a:r>
            <a:r>
              <a:rPr lang="en-US" sz="4000" dirty="0" err="1">
                <a:solidFill>
                  <a:srgbClr val="7B070C"/>
                </a:solidFill>
                <a:latin typeface="Roboto Condensed"/>
              </a:rPr>
              <a:t>cá</a:t>
            </a:r>
            <a:r>
              <a:rPr lang="en-US" sz="4000" dirty="0">
                <a:solidFill>
                  <a:srgbClr val="7B070C"/>
                </a:solidFill>
                <a:latin typeface="Roboto Condensed"/>
              </a:rPr>
              <a:t> </a:t>
            </a:r>
            <a:r>
              <a:rPr lang="en-US" sz="4000" dirty="0" err="1">
                <a:solidFill>
                  <a:srgbClr val="7B070C"/>
                </a:solidFill>
                <a:latin typeface="Roboto Condensed"/>
              </a:rPr>
              <a:t>nhân</a:t>
            </a:r>
            <a:endParaRPr lang="en-US" sz="4000" dirty="0">
              <a:solidFill>
                <a:srgbClr val="7B070C"/>
              </a:solidFill>
              <a:latin typeface="Roboto Condensed"/>
            </a:endParaRPr>
          </a:p>
          <a:p>
            <a:pPr marL="863604" lvl="1" indent="-431802" algn="just">
              <a:lnSpc>
                <a:spcPts val="6800"/>
              </a:lnSpc>
              <a:buFont typeface="Arial"/>
              <a:buChar char="•"/>
            </a:pPr>
            <a:r>
              <a:rPr lang="en-US" sz="4000" dirty="0">
                <a:solidFill>
                  <a:srgbClr val="7B070C"/>
                </a:solidFill>
                <a:latin typeface="Roboto Condensed"/>
              </a:rPr>
              <a:t>Hoàn </a:t>
            </a:r>
            <a:r>
              <a:rPr lang="en-US" sz="4000" dirty="0" err="1">
                <a:solidFill>
                  <a:srgbClr val="7B070C"/>
                </a:solidFill>
                <a:latin typeface="Roboto Condensed"/>
              </a:rPr>
              <a:t>thành</a:t>
            </a:r>
            <a:r>
              <a:rPr lang="en-US" sz="4000" dirty="0">
                <a:solidFill>
                  <a:srgbClr val="7B070C"/>
                </a:solidFill>
                <a:latin typeface="Roboto Condensed"/>
              </a:rPr>
              <a:t> </a:t>
            </a:r>
            <a:r>
              <a:rPr lang="en-US" sz="4000" dirty="0" err="1">
                <a:solidFill>
                  <a:srgbClr val="7B070C"/>
                </a:solidFill>
                <a:latin typeface="Roboto Condensed"/>
              </a:rPr>
              <a:t>phiếu</a:t>
            </a:r>
            <a:r>
              <a:rPr lang="en-US" sz="4000" dirty="0">
                <a:solidFill>
                  <a:srgbClr val="7B070C"/>
                </a:solidFill>
                <a:latin typeface="Roboto Condensed"/>
              </a:rPr>
              <a:t> </a:t>
            </a:r>
            <a:r>
              <a:rPr lang="en-US" sz="4000" dirty="0" err="1">
                <a:solidFill>
                  <a:srgbClr val="7B070C"/>
                </a:solidFill>
                <a:latin typeface="Roboto Condensed"/>
              </a:rPr>
              <a:t>đặc</a:t>
            </a:r>
            <a:r>
              <a:rPr lang="en-US" sz="4000" dirty="0">
                <a:solidFill>
                  <a:srgbClr val="7B070C"/>
                </a:solidFill>
                <a:latin typeface="Roboto Condensed"/>
              </a:rPr>
              <a:t> </a:t>
            </a:r>
            <a:r>
              <a:rPr lang="en-US" sz="4000" dirty="0" err="1">
                <a:solidFill>
                  <a:srgbClr val="7B070C"/>
                </a:solidFill>
                <a:latin typeface="Roboto Condensed"/>
              </a:rPr>
              <a:t>điểm</a:t>
            </a:r>
            <a:r>
              <a:rPr lang="en-US" sz="4000" dirty="0">
                <a:solidFill>
                  <a:srgbClr val="7B070C"/>
                </a:solidFill>
                <a:latin typeface="Roboto Condensed"/>
              </a:rPr>
              <a:t> </a:t>
            </a:r>
            <a:r>
              <a:rPr lang="en-US" sz="4000" dirty="0" err="1">
                <a:solidFill>
                  <a:srgbClr val="7B070C"/>
                </a:solidFill>
                <a:latin typeface="Roboto Condensed"/>
              </a:rPr>
              <a:t>thơ</a:t>
            </a:r>
            <a:r>
              <a:rPr lang="en-US" sz="4000" dirty="0">
                <a:solidFill>
                  <a:srgbClr val="7B070C"/>
                </a:solidFill>
                <a:latin typeface="Roboto Condensed"/>
              </a:rPr>
              <a:t> </a:t>
            </a:r>
            <a:r>
              <a:rPr lang="en-US" sz="4000" dirty="0" err="1">
                <a:solidFill>
                  <a:srgbClr val="7B070C"/>
                </a:solidFill>
                <a:latin typeface="Roboto Condensed"/>
              </a:rPr>
              <a:t>tứ</a:t>
            </a:r>
            <a:r>
              <a:rPr lang="en-US" sz="4000" dirty="0">
                <a:solidFill>
                  <a:srgbClr val="7B070C"/>
                </a:solidFill>
                <a:latin typeface="Roboto Condensed"/>
              </a:rPr>
              <a:t> </a:t>
            </a:r>
            <a:r>
              <a:rPr lang="en-US" sz="4000" dirty="0" err="1">
                <a:solidFill>
                  <a:srgbClr val="7B070C"/>
                </a:solidFill>
                <a:latin typeface="Roboto Condensed"/>
              </a:rPr>
              <a:t>tuyệt</a:t>
            </a:r>
            <a:r>
              <a:rPr lang="en-US" sz="4000" dirty="0">
                <a:solidFill>
                  <a:srgbClr val="7B070C"/>
                </a:solidFill>
                <a:latin typeface="Roboto Condensed"/>
              </a:rPr>
              <a:t> </a:t>
            </a:r>
            <a:r>
              <a:rPr lang="en-US" sz="4000" dirty="0" err="1">
                <a:solidFill>
                  <a:srgbClr val="7B070C"/>
                </a:solidFill>
                <a:latin typeface="Roboto Condensed"/>
              </a:rPr>
              <a:t>Đường</a:t>
            </a:r>
            <a:r>
              <a:rPr lang="en-US" sz="4000" dirty="0">
                <a:solidFill>
                  <a:srgbClr val="7B070C"/>
                </a:solidFill>
                <a:latin typeface="Roboto Condensed"/>
              </a:rPr>
              <a:t> </a:t>
            </a:r>
            <a:r>
              <a:rPr lang="en-US" sz="4000" dirty="0" err="1">
                <a:solidFill>
                  <a:srgbClr val="7B070C"/>
                </a:solidFill>
                <a:latin typeface="Roboto Condensed"/>
              </a:rPr>
              <a:t>luật</a:t>
            </a:r>
            <a:r>
              <a:rPr lang="en-US" sz="4000" dirty="0">
                <a:solidFill>
                  <a:srgbClr val="7B070C"/>
                </a:solidFill>
                <a:latin typeface="Roboto Condensed"/>
              </a:rPr>
              <a:t> </a:t>
            </a:r>
            <a:r>
              <a:rPr lang="en-US" sz="4000" dirty="0" err="1">
                <a:solidFill>
                  <a:srgbClr val="7B070C"/>
                </a:solidFill>
                <a:latin typeface="Roboto Condensed"/>
              </a:rPr>
              <a:t>được</a:t>
            </a:r>
            <a:r>
              <a:rPr lang="en-US" sz="4000" dirty="0">
                <a:solidFill>
                  <a:srgbClr val="7B070C"/>
                </a:solidFill>
                <a:latin typeface="Roboto Condensed"/>
              </a:rPr>
              <a:t> </a:t>
            </a:r>
            <a:r>
              <a:rPr lang="en-US" sz="4000" dirty="0" err="1">
                <a:solidFill>
                  <a:srgbClr val="7B070C"/>
                </a:solidFill>
                <a:latin typeface="Roboto Condensed"/>
              </a:rPr>
              <a:t>thể</a:t>
            </a:r>
            <a:r>
              <a:rPr lang="en-US" sz="4000" dirty="0">
                <a:solidFill>
                  <a:srgbClr val="7B070C"/>
                </a:solidFill>
                <a:latin typeface="Roboto Condensed"/>
              </a:rPr>
              <a:t> </a:t>
            </a:r>
            <a:r>
              <a:rPr lang="en-US" sz="4000" dirty="0" err="1">
                <a:solidFill>
                  <a:srgbClr val="7B070C"/>
                </a:solidFill>
                <a:latin typeface="Roboto Condensed"/>
              </a:rPr>
              <a:t>hiện</a:t>
            </a:r>
            <a:r>
              <a:rPr lang="en-US" sz="4000" dirty="0">
                <a:solidFill>
                  <a:srgbClr val="7B070C"/>
                </a:solidFill>
                <a:latin typeface="Roboto Condensed"/>
              </a:rPr>
              <a:t> </a:t>
            </a:r>
            <a:r>
              <a:rPr lang="en-US" sz="4000" dirty="0" err="1">
                <a:solidFill>
                  <a:srgbClr val="7B070C"/>
                </a:solidFill>
                <a:latin typeface="Roboto Condensed"/>
              </a:rPr>
              <a:t>trong</a:t>
            </a:r>
            <a:r>
              <a:rPr lang="en-US" sz="4000" dirty="0">
                <a:solidFill>
                  <a:srgbClr val="7B070C"/>
                </a:solidFill>
                <a:latin typeface="Roboto Condensed"/>
              </a:rPr>
              <a:t> </a:t>
            </a:r>
            <a:r>
              <a:rPr lang="en-US" sz="4000" dirty="0" err="1">
                <a:solidFill>
                  <a:srgbClr val="7B070C"/>
                </a:solidFill>
                <a:latin typeface="Roboto Condensed"/>
              </a:rPr>
              <a:t>bài</a:t>
            </a:r>
            <a:r>
              <a:rPr lang="en-US" sz="4000" dirty="0">
                <a:solidFill>
                  <a:srgbClr val="7B070C"/>
                </a:solidFill>
                <a:latin typeface="Roboto Condensed"/>
              </a:rPr>
              <a:t> </a:t>
            </a:r>
            <a:r>
              <a:rPr lang="en-US" sz="4000" dirty="0" err="1">
                <a:solidFill>
                  <a:srgbClr val="7B070C"/>
                </a:solidFill>
                <a:latin typeface="Roboto Condensed"/>
              </a:rPr>
              <a:t>thơ</a:t>
            </a:r>
            <a:r>
              <a:rPr lang="en-US" sz="4000" dirty="0">
                <a:solidFill>
                  <a:srgbClr val="7B070C"/>
                </a:solidFill>
                <a:latin typeface="Roboto Condensed"/>
              </a:rPr>
              <a:t>. (PHT </a:t>
            </a:r>
            <a:r>
              <a:rPr lang="en-US" sz="4000" dirty="0" err="1">
                <a:solidFill>
                  <a:srgbClr val="7B070C"/>
                </a:solidFill>
                <a:latin typeface="Roboto Condensed"/>
              </a:rPr>
              <a:t>số</a:t>
            </a:r>
            <a:r>
              <a:rPr lang="en-US" sz="4000" dirty="0">
                <a:solidFill>
                  <a:srgbClr val="7B070C"/>
                </a:solidFill>
                <a:latin typeface="Roboto Condensed"/>
              </a:rPr>
              <a:t> 1)</a:t>
            </a:r>
          </a:p>
          <a:p>
            <a:pPr marL="863604" lvl="1" indent="-431802" algn="just">
              <a:lnSpc>
                <a:spcPts val="6800"/>
              </a:lnSpc>
              <a:buFont typeface="Arial"/>
              <a:buChar char="•"/>
            </a:pPr>
            <a:r>
              <a:rPr lang="en-US" sz="4000" dirty="0" err="1">
                <a:solidFill>
                  <a:srgbClr val="7B070C"/>
                </a:solidFill>
                <a:latin typeface="Roboto Condensed"/>
              </a:rPr>
              <a:t>Thời</a:t>
            </a:r>
            <a:r>
              <a:rPr lang="en-US" sz="4000" dirty="0">
                <a:solidFill>
                  <a:srgbClr val="7B070C"/>
                </a:solidFill>
                <a:latin typeface="Roboto Condensed"/>
              </a:rPr>
              <a:t> </a:t>
            </a:r>
            <a:r>
              <a:rPr lang="en-US" sz="4000" dirty="0" err="1">
                <a:solidFill>
                  <a:srgbClr val="7B070C"/>
                </a:solidFill>
                <a:latin typeface="Roboto Condensed"/>
              </a:rPr>
              <a:t>gian</a:t>
            </a:r>
            <a:r>
              <a:rPr lang="en-US" sz="4000" dirty="0">
                <a:solidFill>
                  <a:srgbClr val="7B070C"/>
                </a:solidFill>
                <a:latin typeface="Roboto Condensed"/>
              </a:rPr>
              <a:t>: 3 </a:t>
            </a:r>
            <a:r>
              <a:rPr lang="en-US" sz="4000" dirty="0" err="1">
                <a:solidFill>
                  <a:srgbClr val="7B070C"/>
                </a:solidFill>
                <a:latin typeface="Roboto Condensed"/>
              </a:rPr>
              <a:t>phút</a:t>
            </a:r>
            <a:endParaRPr lang="en-US" sz="4000" dirty="0">
              <a:solidFill>
                <a:srgbClr val="7B070C"/>
              </a:solidFill>
              <a:latin typeface="Roboto Condensed"/>
            </a:endParaRPr>
          </a:p>
        </p:txBody>
      </p:sp>
      <p:sp>
        <p:nvSpPr>
          <p:cNvPr id="5" name="TextBox 5"/>
          <p:cNvSpPr txBox="1"/>
          <p:nvPr/>
        </p:nvSpPr>
        <p:spPr>
          <a:xfrm>
            <a:off x="601038" y="1865508"/>
            <a:ext cx="15674447" cy="936518"/>
          </a:xfrm>
          <a:prstGeom prst="rect">
            <a:avLst/>
          </a:prstGeom>
        </p:spPr>
        <p:txBody>
          <a:bodyPr lIns="0" tIns="0" rIns="0" bIns="0" rtlCol="0" anchor="t">
            <a:spAutoFit/>
          </a:bodyPr>
          <a:lstStyle/>
          <a:p>
            <a:pPr algn="just">
              <a:lnSpc>
                <a:spcPts val="7699"/>
              </a:lnSpc>
            </a:pPr>
            <a:r>
              <a:rPr lang="en-US" sz="5499" dirty="0">
                <a:solidFill>
                  <a:srgbClr val="7B070C"/>
                </a:solidFill>
                <a:latin typeface="Dancing Script Bold"/>
              </a:rPr>
              <a:t>a. </a:t>
            </a:r>
            <a:r>
              <a:rPr lang="en-US" sz="5499" dirty="0" err="1">
                <a:solidFill>
                  <a:srgbClr val="7B070C"/>
                </a:solidFill>
                <a:latin typeface="Dancing Script Bold"/>
              </a:rPr>
              <a:t>Đặc</a:t>
            </a:r>
            <a:r>
              <a:rPr lang="en-US" sz="5499" dirty="0">
                <a:solidFill>
                  <a:srgbClr val="7B070C"/>
                </a:solidFill>
                <a:latin typeface="Dancing Script Bold"/>
              </a:rPr>
              <a:t> </a:t>
            </a:r>
            <a:r>
              <a:rPr lang="en-US" sz="5499" dirty="0" err="1">
                <a:solidFill>
                  <a:srgbClr val="7B070C"/>
                </a:solidFill>
                <a:latin typeface="Dancing Script Bold"/>
              </a:rPr>
              <a:t>điểm</a:t>
            </a:r>
            <a:r>
              <a:rPr lang="en-US" sz="5499" dirty="0">
                <a:solidFill>
                  <a:srgbClr val="7B070C"/>
                </a:solidFill>
                <a:latin typeface="Dancing Script Bold"/>
              </a:rPr>
              <a:t> </a:t>
            </a:r>
            <a:r>
              <a:rPr lang="en-US" sz="5499" dirty="0" err="1">
                <a:solidFill>
                  <a:srgbClr val="7B070C"/>
                </a:solidFill>
                <a:latin typeface="Dancing Script Bold"/>
              </a:rPr>
              <a:t>thơ</a:t>
            </a:r>
            <a:r>
              <a:rPr lang="en-US" sz="5499" dirty="0">
                <a:solidFill>
                  <a:srgbClr val="7B070C"/>
                </a:solidFill>
                <a:latin typeface="Dancing Script Bold"/>
              </a:rPr>
              <a:t> </a:t>
            </a:r>
            <a:r>
              <a:rPr lang="en-US" sz="5499" dirty="0" err="1">
                <a:solidFill>
                  <a:srgbClr val="7B070C"/>
                </a:solidFill>
                <a:latin typeface="Dancing Script Bold"/>
              </a:rPr>
              <a:t>tứ</a:t>
            </a:r>
            <a:r>
              <a:rPr lang="en-US" sz="5499" dirty="0">
                <a:solidFill>
                  <a:srgbClr val="7B070C"/>
                </a:solidFill>
                <a:latin typeface="Dancing Script Bold"/>
              </a:rPr>
              <a:t> </a:t>
            </a:r>
            <a:r>
              <a:rPr lang="en-US" sz="5499" dirty="0" err="1">
                <a:solidFill>
                  <a:srgbClr val="7B070C"/>
                </a:solidFill>
                <a:latin typeface="Dancing Script Bold"/>
              </a:rPr>
              <a:t>tuyệt</a:t>
            </a:r>
            <a:r>
              <a:rPr lang="en-US" sz="5499" dirty="0">
                <a:solidFill>
                  <a:srgbClr val="7B070C"/>
                </a:solidFill>
                <a:latin typeface="Dancing Script Bold"/>
              </a:rPr>
              <a:t> </a:t>
            </a:r>
            <a:r>
              <a:rPr lang="en-US" sz="5499" dirty="0" err="1">
                <a:solidFill>
                  <a:srgbClr val="7B070C"/>
                </a:solidFill>
                <a:latin typeface="Dancing Script Bold"/>
              </a:rPr>
              <a:t>Đường</a:t>
            </a:r>
            <a:r>
              <a:rPr lang="en-US" sz="5499" dirty="0">
                <a:solidFill>
                  <a:srgbClr val="7B070C"/>
                </a:solidFill>
                <a:latin typeface="Dancing Script Bold"/>
              </a:rPr>
              <a:t> </a:t>
            </a:r>
            <a:r>
              <a:rPr lang="en-US" sz="5499" dirty="0" err="1">
                <a:solidFill>
                  <a:srgbClr val="7B070C"/>
                </a:solidFill>
                <a:latin typeface="Dancing Script Bold"/>
              </a:rPr>
              <a:t>luật</a:t>
            </a:r>
            <a:r>
              <a:rPr lang="en-US" sz="5499" dirty="0">
                <a:solidFill>
                  <a:srgbClr val="7B070C"/>
                </a:solidFill>
                <a:latin typeface="Dancing Script Bold"/>
              </a:rPr>
              <a:t> </a:t>
            </a:r>
            <a:r>
              <a:rPr lang="en-US" sz="5499" dirty="0" err="1">
                <a:solidFill>
                  <a:srgbClr val="7B070C"/>
                </a:solidFill>
                <a:latin typeface="Dancing Script Bold"/>
              </a:rPr>
              <a:t>thể</a:t>
            </a:r>
            <a:r>
              <a:rPr lang="en-US" sz="5499" dirty="0">
                <a:solidFill>
                  <a:srgbClr val="7B070C"/>
                </a:solidFill>
                <a:latin typeface="Dancing Script Bold"/>
              </a:rPr>
              <a:t> </a:t>
            </a:r>
            <a:r>
              <a:rPr lang="en-US" sz="5499" dirty="0" err="1">
                <a:solidFill>
                  <a:srgbClr val="7B070C"/>
                </a:solidFill>
                <a:latin typeface="Dancing Script Bold"/>
              </a:rPr>
              <a:t>hiện</a:t>
            </a:r>
            <a:r>
              <a:rPr lang="en-US" sz="5499" dirty="0">
                <a:solidFill>
                  <a:srgbClr val="7B070C"/>
                </a:solidFill>
                <a:latin typeface="Dancing Script Bold"/>
              </a:rPr>
              <a:t> </a:t>
            </a:r>
            <a:r>
              <a:rPr lang="en-US" sz="5499" dirty="0" err="1">
                <a:solidFill>
                  <a:srgbClr val="7B070C"/>
                </a:solidFill>
                <a:latin typeface="Dancing Script Bold"/>
              </a:rPr>
              <a:t>trong</a:t>
            </a:r>
            <a:r>
              <a:rPr lang="en-US" sz="5499" dirty="0">
                <a:solidFill>
                  <a:srgbClr val="7B070C"/>
                </a:solidFill>
                <a:latin typeface="Dancing Script Bold"/>
              </a:rPr>
              <a:t> </a:t>
            </a:r>
            <a:r>
              <a:rPr lang="en-US" sz="5499" dirty="0" err="1">
                <a:solidFill>
                  <a:srgbClr val="7B070C"/>
                </a:solidFill>
                <a:latin typeface="Dancing Script Bold"/>
              </a:rPr>
              <a:t>bài</a:t>
            </a:r>
            <a:endParaRPr lang="en-US" sz="5499" dirty="0">
              <a:solidFill>
                <a:srgbClr val="7B070C"/>
              </a:solidFill>
              <a:latin typeface="Dancing Script Bold"/>
            </a:endParaRPr>
          </a:p>
        </p:txBody>
      </p:sp>
      <p:sp>
        <p:nvSpPr>
          <p:cNvPr id="6" name="TextBox 6"/>
          <p:cNvSpPr txBox="1"/>
          <p:nvPr/>
        </p:nvSpPr>
        <p:spPr>
          <a:xfrm>
            <a:off x="920263" y="523497"/>
            <a:ext cx="7517998" cy="1223568"/>
          </a:xfrm>
          <a:prstGeom prst="rect">
            <a:avLst/>
          </a:prstGeom>
        </p:spPr>
        <p:txBody>
          <a:bodyPr lIns="0" tIns="0" rIns="0" bIns="0" rtlCol="0" anchor="t">
            <a:spAutoFit/>
          </a:bodyPr>
          <a:lstStyle/>
          <a:p>
            <a:pPr algn="just">
              <a:lnSpc>
                <a:spcPts val="10398"/>
              </a:lnSpc>
              <a:spcBef>
                <a:spcPct val="0"/>
              </a:spcBef>
            </a:pPr>
            <a:r>
              <a:rPr lang="en-US" sz="6116">
                <a:solidFill>
                  <a:srgbClr val="7B070C"/>
                </a:solidFill>
                <a:latin typeface="#9Slide07 SVNUT Triumph Press"/>
              </a:rPr>
              <a:t>3.2 Đọc hiểu văn bản</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circle(in)">
                                      <p:cBhvr>
                                        <p:cTn id="1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516600" cy="10515600"/>
          </a:xfrm>
          <a:custGeom>
            <a:avLst/>
            <a:gdLst/>
            <a:ahLst/>
            <a:cxnLst/>
            <a:rect l="l" t="t" r="r" b="b"/>
            <a:pathLst>
              <a:path w="18516600" h="10515600">
                <a:moveTo>
                  <a:pt x="0" y="0"/>
                </a:moveTo>
                <a:lnTo>
                  <a:pt x="18516600" y="0"/>
                </a:lnTo>
                <a:lnTo>
                  <a:pt x="18516600" y="10515600"/>
                </a:lnTo>
                <a:lnTo>
                  <a:pt x="0" y="10515600"/>
                </a:lnTo>
                <a:lnTo>
                  <a:pt x="0" y="0"/>
                </a:lnTo>
                <a:close/>
              </a:path>
            </a:pathLst>
          </a:custGeom>
          <a:blipFill>
            <a:blip r:embed="rId3"/>
            <a:stretch>
              <a:fillRect l="-480" r="-480"/>
            </a:stretch>
          </a:blipFill>
        </p:spPr>
        <p:txBody>
          <a:bodyPr/>
          <a:lstStyle/>
          <a:p>
            <a:endParaRPr lang="en-US"/>
          </a:p>
        </p:txBody>
      </p:sp>
      <p:grpSp>
        <p:nvGrpSpPr>
          <p:cNvPr id="3" name="Group 3"/>
          <p:cNvGrpSpPr/>
          <p:nvPr/>
        </p:nvGrpSpPr>
        <p:grpSpPr>
          <a:xfrm>
            <a:off x="9439853" y="3190133"/>
            <a:ext cx="7251607" cy="803034"/>
            <a:chOff x="0" y="0"/>
            <a:chExt cx="1909888" cy="211499"/>
          </a:xfrm>
        </p:grpSpPr>
        <p:sp>
          <p:nvSpPr>
            <p:cNvPr id="4" name="Freeform 4"/>
            <p:cNvSpPr/>
            <p:nvPr/>
          </p:nvSpPr>
          <p:spPr>
            <a:xfrm>
              <a:off x="0" y="0"/>
              <a:ext cx="1909888" cy="211499"/>
            </a:xfrm>
            <a:custGeom>
              <a:avLst/>
              <a:gdLst/>
              <a:ahLst/>
              <a:cxnLst/>
              <a:rect l="l" t="t" r="r" b="b"/>
              <a:pathLst>
                <a:path w="1909888" h="211499">
                  <a:moveTo>
                    <a:pt x="35231" y="0"/>
                  </a:moveTo>
                  <a:lnTo>
                    <a:pt x="1874657" y="0"/>
                  </a:lnTo>
                  <a:cubicBezTo>
                    <a:pt x="1884001" y="0"/>
                    <a:pt x="1892962" y="3712"/>
                    <a:pt x="1899569" y="10319"/>
                  </a:cubicBezTo>
                  <a:cubicBezTo>
                    <a:pt x="1906176" y="16926"/>
                    <a:pt x="1909888" y="25887"/>
                    <a:pt x="1909888" y="35231"/>
                  </a:cubicBezTo>
                  <a:lnTo>
                    <a:pt x="1909888" y="176267"/>
                  </a:lnTo>
                  <a:cubicBezTo>
                    <a:pt x="1909888" y="195725"/>
                    <a:pt x="1894114" y="211499"/>
                    <a:pt x="1874657" y="211499"/>
                  </a:cubicBezTo>
                  <a:lnTo>
                    <a:pt x="35231" y="211499"/>
                  </a:lnTo>
                  <a:cubicBezTo>
                    <a:pt x="15774" y="211499"/>
                    <a:pt x="0" y="195725"/>
                    <a:pt x="0" y="176267"/>
                  </a:cubicBezTo>
                  <a:lnTo>
                    <a:pt x="0" y="35231"/>
                  </a:lnTo>
                  <a:cubicBezTo>
                    <a:pt x="0" y="15774"/>
                    <a:pt x="15774" y="0"/>
                    <a:pt x="35231"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5" name="TextBox 5"/>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6" name="TextBox 6"/>
          <p:cNvSpPr txBox="1"/>
          <p:nvPr/>
        </p:nvSpPr>
        <p:spPr>
          <a:xfrm>
            <a:off x="619245" y="1654010"/>
            <a:ext cx="15674447" cy="936518"/>
          </a:xfrm>
          <a:prstGeom prst="rect">
            <a:avLst/>
          </a:prstGeom>
        </p:spPr>
        <p:txBody>
          <a:bodyPr lIns="0" tIns="0" rIns="0" bIns="0" rtlCol="0" anchor="t">
            <a:spAutoFit/>
          </a:bodyPr>
          <a:lstStyle/>
          <a:p>
            <a:pPr algn="just">
              <a:lnSpc>
                <a:spcPts val="7699"/>
              </a:lnSpc>
            </a:pPr>
            <a:r>
              <a:rPr lang="en-US" sz="5499" dirty="0">
                <a:solidFill>
                  <a:srgbClr val="7B070C"/>
                </a:solidFill>
                <a:latin typeface="Dancing Script Bold"/>
              </a:rPr>
              <a:t>a. </a:t>
            </a:r>
            <a:r>
              <a:rPr lang="en-US" sz="5499" dirty="0" err="1">
                <a:solidFill>
                  <a:srgbClr val="7B070C"/>
                </a:solidFill>
                <a:latin typeface="Dancing Script Bold"/>
              </a:rPr>
              <a:t>Đặc</a:t>
            </a:r>
            <a:r>
              <a:rPr lang="en-US" sz="5499" dirty="0">
                <a:solidFill>
                  <a:srgbClr val="7B070C"/>
                </a:solidFill>
                <a:latin typeface="Dancing Script Bold"/>
              </a:rPr>
              <a:t> </a:t>
            </a:r>
            <a:r>
              <a:rPr lang="en-US" sz="5499" dirty="0" err="1">
                <a:solidFill>
                  <a:srgbClr val="7B070C"/>
                </a:solidFill>
                <a:latin typeface="Dancing Script Bold"/>
              </a:rPr>
              <a:t>điểm</a:t>
            </a:r>
            <a:r>
              <a:rPr lang="en-US" sz="5499" dirty="0">
                <a:solidFill>
                  <a:srgbClr val="7B070C"/>
                </a:solidFill>
                <a:latin typeface="Dancing Script Bold"/>
              </a:rPr>
              <a:t> </a:t>
            </a:r>
            <a:r>
              <a:rPr lang="en-US" sz="5499" dirty="0" err="1">
                <a:solidFill>
                  <a:srgbClr val="7B070C"/>
                </a:solidFill>
                <a:latin typeface="Dancing Script Bold"/>
              </a:rPr>
              <a:t>thơ</a:t>
            </a:r>
            <a:r>
              <a:rPr lang="en-US" sz="5499" dirty="0">
                <a:solidFill>
                  <a:srgbClr val="7B070C"/>
                </a:solidFill>
                <a:latin typeface="Dancing Script Bold"/>
              </a:rPr>
              <a:t> </a:t>
            </a:r>
            <a:r>
              <a:rPr lang="en-US" sz="5499" dirty="0" err="1">
                <a:solidFill>
                  <a:srgbClr val="7B070C"/>
                </a:solidFill>
                <a:latin typeface="Dancing Script Bold"/>
              </a:rPr>
              <a:t>tứ</a:t>
            </a:r>
            <a:r>
              <a:rPr lang="en-US" sz="5499" dirty="0">
                <a:solidFill>
                  <a:srgbClr val="7B070C"/>
                </a:solidFill>
                <a:latin typeface="Dancing Script Bold"/>
              </a:rPr>
              <a:t> </a:t>
            </a:r>
            <a:r>
              <a:rPr lang="en-US" sz="5499" dirty="0" err="1">
                <a:solidFill>
                  <a:srgbClr val="7B070C"/>
                </a:solidFill>
                <a:latin typeface="Dancing Script Bold"/>
              </a:rPr>
              <a:t>tuyệt</a:t>
            </a:r>
            <a:r>
              <a:rPr lang="en-US" sz="5499" dirty="0">
                <a:solidFill>
                  <a:srgbClr val="7B070C"/>
                </a:solidFill>
                <a:latin typeface="Dancing Script Bold"/>
              </a:rPr>
              <a:t> </a:t>
            </a:r>
            <a:r>
              <a:rPr lang="en-US" sz="5499" dirty="0" err="1">
                <a:solidFill>
                  <a:srgbClr val="7B070C"/>
                </a:solidFill>
                <a:latin typeface="Dancing Script Bold"/>
              </a:rPr>
              <a:t>Đường</a:t>
            </a:r>
            <a:r>
              <a:rPr lang="en-US" sz="5499" dirty="0">
                <a:solidFill>
                  <a:srgbClr val="7B070C"/>
                </a:solidFill>
                <a:latin typeface="Dancing Script Bold"/>
              </a:rPr>
              <a:t> </a:t>
            </a:r>
            <a:r>
              <a:rPr lang="en-US" sz="5499" dirty="0" err="1">
                <a:solidFill>
                  <a:srgbClr val="7B070C"/>
                </a:solidFill>
                <a:latin typeface="Dancing Script Bold"/>
              </a:rPr>
              <a:t>luật</a:t>
            </a:r>
            <a:r>
              <a:rPr lang="en-US" sz="5499" dirty="0">
                <a:solidFill>
                  <a:srgbClr val="7B070C"/>
                </a:solidFill>
                <a:latin typeface="Dancing Script Bold"/>
              </a:rPr>
              <a:t> </a:t>
            </a:r>
            <a:r>
              <a:rPr lang="en-US" sz="5499" dirty="0" err="1">
                <a:solidFill>
                  <a:srgbClr val="7B070C"/>
                </a:solidFill>
                <a:latin typeface="Dancing Script Bold"/>
              </a:rPr>
              <a:t>thể</a:t>
            </a:r>
            <a:r>
              <a:rPr lang="en-US" sz="5499" dirty="0">
                <a:solidFill>
                  <a:srgbClr val="7B070C"/>
                </a:solidFill>
                <a:latin typeface="Dancing Script Bold"/>
              </a:rPr>
              <a:t> </a:t>
            </a:r>
            <a:r>
              <a:rPr lang="en-US" sz="5499" dirty="0" err="1">
                <a:solidFill>
                  <a:srgbClr val="7B070C"/>
                </a:solidFill>
                <a:latin typeface="Dancing Script Bold"/>
              </a:rPr>
              <a:t>hiện</a:t>
            </a:r>
            <a:r>
              <a:rPr lang="en-US" sz="5499" dirty="0">
                <a:solidFill>
                  <a:srgbClr val="7B070C"/>
                </a:solidFill>
                <a:latin typeface="Dancing Script Bold"/>
              </a:rPr>
              <a:t> </a:t>
            </a:r>
            <a:r>
              <a:rPr lang="en-US" sz="5499" dirty="0" err="1">
                <a:solidFill>
                  <a:srgbClr val="7B070C"/>
                </a:solidFill>
                <a:latin typeface="Dancing Script Bold"/>
              </a:rPr>
              <a:t>trong</a:t>
            </a:r>
            <a:r>
              <a:rPr lang="en-US" sz="5499" dirty="0">
                <a:solidFill>
                  <a:srgbClr val="7B070C"/>
                </a:solidFill>
                <a:latin typeface="Dancing Script Bold"/>
              </a:rPr>
              <a:t> </a:t>
            </a:r>
            <a:r>
              <a:rPr lang="en-US" sz="5499" dirty="0" err="1">
                <a:solidFill>
                  <a:srgbClr val="7B070C"/>
                </a:solidFill>
                <a:latin typeface="Dancing Script Bold"/>
              </a:rPr>
              <a:t>bài</a:t>
            </a:r>
            <a:endParaRPr lang="en-US" sz="5499" dirty="0">
              <a:solidFill>
                <a:srgbClr val="7B070C"/>
              </a:solidFill>
              <a:latin typeface="Dancing Script Bold"/>
            </a:endParaRPr>
          </a:p>
        </p:txBody>
      </p:sp>
      <p:sp>
        <p:nvSpPr>
          <p:cNvPr id="7" name="TextBox 7"/>
          <p:cNvSpPr txBox="1"/>
          <p:nvPr/>
        </p:nvSpPr>
        <p:spPr>
          <a:xfrm>
            <a:off x="920263" y="363549"/>
            <a:ext cx="7040177" cy="1155043"/>
          </a:xfrm>
          <a:prstGeom prst="rect">
            <a:avLst/>
          </a:prstGeom>
        </p:spPr>
        <p:txBody>
          <a:bodyPr lIns="0" tIns="0" rIns="0" bIns="0" rtlCol="0" anchor="t">
            <a:spAutoFit/>
          </a:bodyPr>
          <a:lstStyle/>
          <a:p>
            <a:pPr algn="just">
              <a:lnSpc>
                <a:spcPts val="9737"/>
              </a:lnSpc>
              <a:spcBef>
                <a:spcPct val="0"/>
              </a:spcBef>
            </a:pPr>
            <a:r>
              <a:rPr lang="en-US" sz="5727">
                <a:solidFill>
                  <a:srgbClr val="7B070C"/>
                </a:solidFill>
                <a:latin typeface="#9Slide07 SVNUT Triumph Press"/>
              </a:rPr>
              <a:t>3.2 Đọc hiểu văn bản</a:t>
            </a:r>
          </a:p>
        </p:txBody>
      </p:sp>
      <p:sp>
        <p:nvSpPr>
          <p:cNvPr id="8" name="TextBox 8"/>
          <p:cNvSpPr txBox="1"/>
          <p:nvPr/>
        </p:nvSpPr>
        <p:spPr>
          <a:xfrm>
            <a:off x="9894763" y="3213866"/>
            <a:ext cx="6796697" cy="679369"/>
          </a:xfrm>
          <a:prstGeom prst="rect">
            <a:avLst/>
          </a:prstGeom>
        </p:spPr>
        <p:txBody>
          <a:bodyPr lIns="0" tIns="0" rIns="0" bIns="0" rtlCol="0" anchor="t">
            <a:spAutoFit/>
          </a:bodyPr>
          <a:lstStyle/>
          <a:p>
            <a:pPr algn="just">
              <a:lnSpc>
                <a:spcPts val="5599"/>
              </a:lnSpc>
            </a:pPr>
            <a:r>
              <a:rPr lang="en-US" sz="3999">
                <a:solidFill>
                  <a:srgbClr val="7B070C"/>
                </a:solidFill>
                <a:latin typeface="Roboto Condensed"/>
              </a:rPr>
              <a:t>Thể thơ: </a:t>
            </a:r>
            <a:r>
              <a:rPr lang="en-US" sz="3999">
                <a:solidFill>
                  <a:srgbClr val="7B070C"/>
                </a:solidFill>
                <a:latin typeface="Roboto Condensed Bold"/>
              </a:rPr>
              <a:t>Thất ngôn tứ tuyệt</a:t>
            </a:r>
          </a:p>
        </p:txBody>
      </p:sp>
      <p:grpSp>
        <p:nvGrpSpPr>
          <p:cNvPr id="9" name="Group 9"/>
          <p:cNvGrpSpPr/>
          <p:nvPr/>
        </p:nvGrpSpPr>
        <p:grpSpPr>
          <a:xfrm>
            <a:off x="9439853" y="4340466"/>
            <a:ext cx="7445118" cy="1540872"/>
            <a:chOff x="0" y="0"/>
            <a:chExt cx="1960854" cy="405826"/>
          </a:xfrm>
        </p:grpSpPr>
        <p:sp>
          <p:nvSpPr>
            <p:cNvPr id="10" name="Freeform 10"/>
            <p:cNvSpPr/>
            <p:nvPr/>
          </p:nvSpPr>
          <p:spPr>
            <a:xfrm>
              <a:off x="0" y="0"/>
              <a:ext cx="1960854" cy="405826"/>
            </a:xfrm>
            <a:custGeom>
              <a:avLst/>
              <a:gdLst/>
              <a:ahLst/>
              <a:cxnLst/>
              <a:rect l="l" t="t" r="r" b="b"/>
              <a:pathLst>
                <a:path w="1960854" h="405826">
                  <a:moveTo>
                    <a:pt x="34316" y="0"/>
                  </a:moveTo>
                  <a:lnTo>
                    <a:pt x="1926539" y="0"/>
                  </a:lnTo>
                  <a:cubicBezTo>
                    <a:pt x="1935640" y="0"/>
                    <a:pt x="1944368" y="3615"/>
                    <a:pt x="1950803" y="10051"/>
                  </a:cubicBezTo>
                  <a:cubicBezTo>
                    <a:pt x="1957239" y="16486"/>
                    <a:pt x="1960854" y="25215"/>
                    <a:pt x="1960854" y="34316"/>
                  </a:cubicBezTo>
                  <a:lnTo>
                    <a:pt x="1960854" y="371511"/>
                  </a:lnTo>
                  <a:cubicBezTo>
                    <a:pt x="1960854" y="380612"/>
                    <a:pt x="1957239" y="389340"/>
                    <a:pt x="1950803" y="395776"/>
                  </a:cubicBezTo>
                  <a:cubicBezTo>
                    <a:pt x="1944368" y="402211"/>
                    <a:pt x="1935640" y="405826"/>
                    <a:pt x="1926539" y="405826"/>
                  </a:cubicBezTo>
                  <a:lnTo>
                    <a:pt x="34316" y="405826"/>
                  </a:lnTo>
                  <a:cubicBezTo>
                    <a:pt x="25215" y="405826"/>
                    <a:pt x="16486" y="402211"/>
                    <a:pt x="10051" y="395776"/>
                  </a:cubicBezTo>
                  <a:cubicBezTo>
                    <a:pt x="3615" y="389340"/>
                    <a:pt x="0" y="380612"/>
                    <a:pt x="0" y="371511"/>
                  </a:cubicBezTo>
                  <a:lnTo>
                    <a:pt x="0" y="34316"/>
                  </a:lnTo>
                  <a:cubicBezTo>
                    <a:pt x="0" y="25215"/>
                    <a:pt x="3615" y="16486"/>
                    <a:pt x="10051" y="10051"/>
                  </a:cubicBezTo>
                  <a:cubicBezTo>
                    <a:pt x="16486" y="3615"/>
                    <a:pt x="25215" y="0"/>
                    <a:pt x="34316"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11" name="TextBox 11"/>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2" name="TextBox 12"/>
          <p:cNvSpPr txBox="1"/>
          <p:nvPr/>
        </p:nvSpPr>
        <p:spPr>
          <a:xfrm>
            <a:off x="9496996" y="4364420"/>
            <a:ext cx="6796697" cy="1384138"/>
          </a:xfrm>
          <a:prstGeom prst="rect">
            <a:avLst/>
          </a:prstGeom>
        </p:spPr>
        <p:txBody>
          <a:bodyPr lIns="0" tIns="0" rIns="0" bIns="0" rtlCol="0" anchor="t">
            <a:spAutoFit/>
          </a:bodyPr>
          <a:lstStyle/>
          <a:p>
            <a:pPr marL="863598" lvl="1" indent="-431799" algn="just">
              <a:lnSpc>
                <a:spcPts val="5599"/>
              </a:lnSpc>
              <a:buFont typeface="Arial"/>
              <a:buChar char="•"/>
            </a:pPr>
            <a:r>
              <a:rPr lang="en-US" sz="3999" dirty="0" err="1">
                <a:solidFill>
                  <a:srgbClr val="7B070C"/>
                </a:solidFill>
                <a:latin typeface="Roboto Condensed"/>
              </a:rPr>
              <a:t>Bài</a:t>
            </a:r>
            <a:r>
              <a:rPr lang="en-US" sz="3999" dirty="0">
                <a:solidFill>
                  <a:srgbClr val="7B070C"/>
                </a:solidFill>
                <a:latin typeface="Roboto Condensed"/>
              </a:rPr>
              <a:t> </a:t>
            </a:r>
            <a:r>
              <a:rPr lang="en-US" sz="3999" dirty="0" err="1">
                <a:solidFill>
                  <a:srgbClr val="7B070C"/>
                </a:solidFill>
                <a:latin typeface="Roboto Condensed"/>
              </a:rPr>
              <a:t>thơ</a:t>
            </a:r>
            <a:r>
              <a:rPr lang="en-US" sz="3999" dirty="0">
                <a:solidFill>
                  <a:srgbClr val="7B070C"/>
                </a:solidFill>
                <a:latin typeface="Roboto Condensed"/>
              </a:rPr>
              <a:t> </a:t>
            </a:r>
            <a:r>
              <a:rPr lang="en-US" sz="3999" dirty="0" err="1">
                <a:solidFill>
                  <a:srgbClr val="7B070C"/>
                </a:solidFill>
                <a:latin typeface="Roboto Condensed"/>
              </a:rPr>
              <a:t>có</a:t>
            </a:r>
            <a:r>
              <a:rPr lang="en-US" sz="3999" dirty="0">
                <a:solidFill>
                  <a:srgbClr val="7B070C"/>
                </a:solidFill>
                <a:latin typeface="Roboto Condensed"/>
              </a:rPr>
              <a:t> 4 </a:t>
            </a:r>
            <a:r>
              <a:rPr lang="en-US" sz="3999" dirty="0" err="1">
                <a:solidFill>
                  <a:srgbClr val="7B070C"/>
                </a:solidFill>
                <a:latin typeface="Roboto Condensed"/>
              </a:rPr>
              <a:t>câu</a:t>
            </a:r>
            <a:r>
              <a:rPr lang="en-US" sz="3999" dirty="0">
                <a:solidFill>
                  <a:srgbClr val="7B070C"/>
                </a:solidFill>
                <a:latin typeface="Roboto Condensed"/>
              </a:rPr>
              <a:t>, </a:t>
            </a:r>
            <a:r>
              <a:rPr lang="en-US" sz="3999" dirty="0" err="1">
                <a:solidFill>
                  <a:srgbClr val="7B070C"/>
                </a:solidFill>
                <a:latin typeface="Roboto Condensed"/>
              </a:rPr>
              <a:t>mỗi</a:t>
            </a:r>
            <a:r>
              <a:rPr lang="en-US" sz="3999" dirty="0">
                <a:solidFill>
                  <a:srgbClr val="7B070C"/>
                </a:solidFill>
                <a:latin typeface="Roboto Condensed"/>
              </a:rPr>
              <a:t> </a:t>
            </a:r>
            <a:r>
              <a:rPr lang="en-US" sz="3999" dirty="0" err="1">
                <a:solidFill>
                  <a:srgbClr val="7B070C"/>
                </a:solidFill>
                <a:latin typeface="Roboto Condensed"/>
              </a:rPr>
              <a:t>câu</a:t>
            </a:r>
            <a:r>
              <a:rPr lang="en-US" sz="3999" dirty="0">
                <a:solidFill>
                  <a:srgbClr val="7B070C"/>
                </a:solidFill>
                <a:latin typeface="Roboto Condensed"/>
              </a:rPr>
              <a:t> </a:t>
            </a:r>
            <a:r>
              <a:rPr lang="en-US" sz="3999" dirty="0" err="1">
                <a:solidFill>
                  <a:srgbClr val="7B070C"/>
                </a:solidFill>
                <a:latin typeface="Roboto Condensed"/>
              </a:rPr>
              <a:t>có</a:t>
            </a:r>
            <a:r>
              <a:rPr lang="en-US" sz="3999" dirty="0">
                <a:solidFill>
                  <a:srgbClr val="7B070C"/>
                </a:solidFill>
                <a:latin typeface="Roboto Condensed"/>
              </a:rPr>
              <a:t> 7 </a:t>
            </a:r>
            <a:r>
              <a:rPr lang="en-US" sz="3999" dirty="0" err="1">
                <a:solidFill>
                  <a:srgbClr val="7B070C"/>
                </a:solidFill>
                <a:latin typeface="Roboto Condensed"/>
              </a:rPr>
              <a:t>chữ</a:t>
            </a:r>
            <a:r>
              <a:rPr lang="en-US" sz="3999" dirty="0">
                <a:solidFill>
                  <a:srgbClr val="7B070C"/>
                </a:solidFill>
                <a:latin typeface="Roboto Condensed"/>
              </a:rPr>
              <a:t>.</a:t>
            </a:r>
          </a:p>
        </p:txBody>
      </p:sp>
      <p:grpSp>
        <p:nvGrpSpPr>
          <p:cNvPr id="13" name="Group 13"/>
          <p:cNvGrpSpPr/>
          <p:nvPr/>
        </p:nvGrpSpPr>
        <p:grpSpPr>
          <a:xfrm>
            <a:off x="9439853" y="6196012"/>
            <a:ext cx="7251607" cy="803034"/>
            <a:chOff x="0" y="0"/>
            <a:chExt cx="1909888" cy="211499"/>
          </a:xfrm>
        </p:grpSpPr>
        <p:sp>
          <p:nvSpPr>
            <p:cNvPr id="14" name="Freeform 14"/>
            <p:cNvSpPr/>
            <p:nvPr/>
          </p:nvSpPr>
          <p:spPr>
            <a:xfrm>
              <a:off x="0" y="0"/>
              <a:ext cx="1909888" cy="211499"/>
            </a:xfrm>
            <a:custGeom>
              <a:avLst/>
              <a:gdLst/>
              <a:ahLst/>
              <a:cxnLst/>
              <a:rect l="l" t="t" r="r" b="b"/>
              <a:pathLst>
                <a:path w="1909888" h="211499">
                  <a:moveTo>
                    <a:pt x="35231" y="0"/>
                  </a:moveTo>
                  <a:lnTo>
                    <a:pt x="1874657" y="0"/>
                  </a:lnTo>
                  <a:cubicBezTo>
                    <a:pt x="1884001" y="0"/>
                    <a:pt x="1892962" y="3712"/>
                    <a:pt x="1899569" y="10319"/>
                  </a:cubicBezTo>
                  <a:cubicBezTo>
                    <a:pt x="1906176" y="16926"/>
                    <a:pt x="1909888" y="25887"/>
                    <a:pt x="1909888" y="35231"/>
                  </a:cubicBezTo>
                  <a:lnTo>
                    <a:pt x="1909888" y="176267"/>
                  </a:lnTo>
                  <a:cubicBezTo>
                    <a:pt x="1909888" y="195725"/>
                    <a:pt x="1894114" y="211499"/>
                    <a:pt x="1874657" y="211499"/>
                  </a:cubicBezTo>
                  <a:lnTo>
                    <a:pt x="35231" y="211499"/>
                  </a:lnTo>
                  <a:cubicBezTo>
                    <a:pt x="15774" y="211499"/>
                    <a:pt x="0" y="195725"/>
                    <a:pt x="0" y="176267"/>
                  </a:cubicBezTo>
                  <a:lnTo>
                    <a:pt x="0" y="35231"/>
                  </a:lnTo>
                  <a:cubicBezTo>
                    <a:pt x="0" y="15774"/>
                    <a:pt x="15774" y="0"/>
                    <a:pt x="35231"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15" name="TextBox 15"/>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6" name="TextBox 16"/>
          <p:cNvSpPr txBox="1"/>
          <p:nvPr/>
        </p:nvSpPr>
        <p:spPr>
          <a:xfrm>
            <a:off x="9894763" y="6219744"/>
            <a:ext cx="6796697" cy="679369"/>
          </a:xfrm>
          <a:prstGeom prst="rect">
            <a:avLst/>
          </a:prstGeom>
        </p:spPr>
        <p:txBody>
          <a:bodyPr lIns="0" tIns="0" rIns="0" bIns="0" rtlCol="0" anchor="t">
            <a:spAutoFit/>
          </a:bodyPr>
          <a:lstStyle/>
          <a:p>
            <a:pPr marL="863598" lvl="1" indent="-431799" algn="just">
              <a:lnSpc>
                <a:spcPts val="5599"/>
              </a:lnSpc>
              <a:buFont typeface="Arial"/>
              <a:buChar char="•"/>
            </a:pPr>
            <a:r>
              <a:rPr lang="en-US" sz="3999">
                <a:solidFill>
                  <a:srgbClr val="7B070C"/>
                </a:solidFill>
                <a:latin typeface="Roboto Condensed"/>
              </a:rPr>
              <a:t> Về luật thơ: luật trắc.</a:t>
            </a:r>
          </a:p>
        </p:txBody>
      </p:sp>
      <p:grpSp>
        <p:nvGrpSpPr>
          <p:cNvPr id="17" name="Group 17"/>
          <p:cNvGrpSpPr/>
          <p:nvPr/>
        </p:nvGrpSpPr>
        <p:grpSpPr>
          <a:xfrm>
            <a:off x="9439853" y="7313370"/>
            <a:ext cx="7251607" cy="803034"/>
            <a:chOff x="0" y="0"/>
            <a:chExt cx="1909888" cy="211499"/>
          </a:xfrm>
        </p:grpSpPr>
        <p:sp>
          <p:nvSpPr>
            <p:cNvPr id="18" name="Freeform 18"/>
            <p:cNvSpPr/>
            <p:nvPr/>
          </p:nvSpPr>
          <p:spPr>
            <a:xfrm>
              <a:off x="0" y="0"/>
              <a:ext cx="1909888" cy="211499"/>
            </a:xfrm>
            <a:custGeom>
              <a:avLst/>
              <a:gdLst/>
              <a:ahLst/>
              <a:cxnLst/>
              <a:rect l="l" t="t" r="r" b="b"/>
              <a:pathLst>
                <a:path w="1909888" h="211499">
                  <a:moveTo>
                    <a:pt x="35231" y="0"/>
                  </a:moveTo>
                  <a:lnTo>
                    <a:pt x="1874657" y="0"/>
                  </a:lnTo>
                  <a:cubicBezTo>
                    <a:pt x="1884001" y="0"/>
                    <a:pt x="1892962" y="3712"/>
                    <a:pt x="1899569" y="10319"/>
                  </a:cubicBezTo>
                  <a:cubicBezTo>
                    <a:pt x="1906176" y="16926"/>
                    <a:pt x="1909888" y="25887"/>
                    <a:pt x="1909888" y="35231"/>
                  </a:cubicBezTo>
                  <a:lnTo>
                    <a:pt x="1909888" y="176267"/>
                  </a:lnTo>
                  <a:cubicBezTo>
                    <a:pt x="1909888" y="195725"/>
                    <a:pt x="1894114" y="211499"/>
                    <a:pt x="1874657" y="211499"/>
                  </a:cubicBezTo>
                  <a:lnTo>
                    <a:pt x="35231" y="211499"/>
                  </a:lnTo>
                  <a:cubicBezTo>
                    <a:pt x="15774" y="211499"/>
                    <a:pt x="0" y="195725"/>
                    <a:pt x="0" y="176267"/>
                  </a:cubicBezTo>
                  <a:lnTo>
                    <a:pt x="0" y="35231"/>
                  </a:lnTo>
                  <a:cubicBezTo>
                    <a:pt x="0" y="15774"/>
                    <a:pt x="15774" y="0"/>
                    <a:pt x="35231"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19" name="TextBox 19"/>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20" name="TextBox 20"/>
          <p:cNvSpPr txBox="1"/>
          <p:nvPr/>
        </p:nvSpPr>
        <p:spPr>
          <a:xfrm>
            <a:off x="9894763" y="7337102"/>
            <a:ext cx="6796697" cy="679369"/>
          </a:xfrm>
          <a:prstGeom prst="rect">
            <a:avLst/>
          </a:prstGeom>
        </p:spPr>
        <p:txBody>
          <a:bodyPr lIns="0" tIns="0" rIns="0" bIns="0" rtlCol="0" anchor="t">
            <a:spAutoFit/>
          </a:bodyPr>
          <a:lstStyle/>
          <a:p>
            <a:pPr marL="863598" lvl="1" indent="-431799" algn="just">
              <a:lnSpc>
                <a:spcPts val="5599"/>
              </a:lnSpc>
              <a:buFont typeface="Arial"/>
              <a:buChar char="•"/>
            </a:pPr>
            <a:r>
              <a:rPr lang="en-US" sz="3999">
                <a:solidFill>
                  <a:srgbClr val="7B070C"/>
                </a:solidFill>
                <a:latin typeface="Roboto Condensed"/>
              </a:rPr>
              <a:t>Vần: cư - thư; thư - hư;...</a:t>
            </a:r>
          </a:p>
        </p:txBody>
      </p:sp>
      <p:grpSp>
        <p:nvGrpSpPr>
          <p:cNvPr id="21" name="Group 21"/>
          <p:cNvGrpSpPr/>
          <p:nvPr/>
        </p:nvGrpSpPr>
        <p:grpSpPr>
          <a:xfrm>
            <a:off x="1053093" y="3096182"/>
            <a:ext cx="7445118" cy="5239093"/>
            <a:chOff x="0" y="0"/>
            <a:chExt cx="1960854" cy="1379843"/>
          </a:xfrm>
        </p:grpSpPr>
        <p:sp>
          <p:nvSpPr>
            <p:cNvPr id="22" name="Freeform 22"/>
            <p:cNvSpPr/>
            <p:nvPr/>
          </p:nvSpPr>
          <p:spPr>
            <a:xfrm>
              <a:off x="0" y="0"/>
              <a:ext cx="1960854" cy="1379843"/>
            </a:xfrm>
            <a:custGeom>
              <a:avLst/>
              <a:gdLst/>
              <a:ahLst/>
              <a:cxnLst/>
              <a:rect l="l" t="t" r="r" b="b"/>
              <a:pathLst>
                <a:path w="1960854" h="1379843">
                  <a:moveTo>
                    <a:pt x="34316" y="0"/>
                  </a:moveTo>
                  <a:lnTo>
                    <a:pt x="1926539" y="0"/>
                  </a:lnTo>
                  <a:cubicBezTo>
                    <a:pt x="1935640" y="0"/>
                    <a:pt x="1944368" y="3615"/>
                    <a:pt x="1950803" y="10051"/>
                  </a:cubicBezTo>
                  <a:cubicBezTo>
                    <a:pt x="1957239" y="16486"/>
                    <a:pt x="1960854" y="25215"/>
                    <a:pt x="1960854" y="34316"/>
                  </a:cubicBezTo>
                  <a:lnTo>
                    <a:pt x="1960854" y="1345528"/>
                  </a:lnTo>
                  <a:cubicBezTo>
                    <a:pt x="1960854" y="1354629"/>
                    <a:pt x="1957239" y="1363357"/>
                    <a:pt x="1950803" y="1369793"/>
                  </a:cubicBezTo>
                  <a:cubicBezTo>
                    <a:pt x="1944368" y="1376228"/>
                    <a:pt x="1935640" y="1379843"/>
                    <a:pt x="1926539" y="1379843"/>
                  </a:cubicBezTo>
                  <a:lnTo>
                    <a:pt x="34316" y="1379843"/>
                  </a:lnTo>
                  <a:cubicBezTo>
                    <a:pt x="25215" y="1379843"/>
                    <a:pt x="16486" y="1376228"/>
                    <a:pt x="10051" y="1369793"/>
                  </a:cubicBezTo>
                  <a:cubicBezTo>
                    <a:pt x="3615" y="1363357"/>
                    <a:pt x="0" y="1354629"/>
                    <a:pt x="0" y="1345528"/>
                  </a:cubicBezTo>
                  <a:lnTo>
                    <a:pt x="0" y="34316"/>
                  </a:lnTo>
                  <a:cubicBezTo>
                    <a:pt x="0" y="25215"/>
                    <a:pt x="3615" y="16486"/>
                    <a:pt x="10051" y="10051"/>
                  </a:cubicBezTo>
                  <a:cubicBezTo>
                    <a:pt x="16486" y="3615"/>
                    <a:pt x="25215" y="0"/>
                    <a:pt x="34316"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23" name="TextBox 23"/>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24" name="Freeform 24"/>
          <p:cNvSpPr/>
          <p:nvPr/>
        </p:nvSpPr>
        <p:spPr>
          <a:xfrm>
            <a:off x="656219" y="2385426"/>
            <a:ext cx="8312813" cy="5744747"/>
          </a:xfrm>
          <a:custGeom>
            <a:avLst/>
            <a:gdLst/>
            <a:ahLst/>
            <a:cxnLst/>
            <a:rect l="l" t="t" r="r" b="b"/>
            <a:pathLst>
              <a:path w="8312813" h="5744747">
                <a:moveTo>
                  <a:pt x="0" y="0"/>
                </a:moveTo>
                <a:lnTo>
                  <a:pt x="8312813" y="0"/>
                </a:lnTo>
                <a:lnTo>
                  <a:pt x="8312813" y="5744747"/>
                </a:lnTo>
                <a:lnTo>
                  <a:pt x="0" y="5744747"/>
                </a:lnTo>
                <a:lnTo>
                  <a:pt x="0" y="0"/>
                </a:lnTo>
                <a:close/>
              </a:path>
            </a:pathLst>
          </a:custGeom>
          <a:blipFill>
            <a:blip r:embed="rId4"/>
            <a:stretch>
              <a:fillRect/>
            </a:stretch>
          </a:blipFill>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circle(in)">
                                      <p:cBhvr>
                                        <p:cTn id="12" dur="2000"/>
                                        <p:tgtEl>
                                          <p:spTgt spid="24"/>
                                        </p:tgtEl>
                                      </p:cBhvr>
                                    </p:animEffect>
                                  </p:childTnLst>
                                </p:cTn>
                              </p:par>
                              <p:par>
                                <p:cTn id="13" presetID="6" presetClass="entr" presetSubtype="16"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circle(in)">
                                      <p:cBhvr>
                                        <p:cTn id="15" dur="2000"/>
                                        <p:tgtEl>
                                          <p:spTgt spid="21"/>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2000"/>
                                        <p:tgtEl>
                                          <p:spTgt spid="8"/>
                                        </p:tgtEl>
                                      </p:cBhvr>
                                    </p:animEffect>
                                  </p:childTnLst>
                                </p:cTn>
                              </p:par>
                              <p:par>
                                <p:cTn id="19" presetID="6" presetClass="entr" presetSubtype="16"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circle(in)">
                                      <p:cBhvr>
                                        <p:cTn id="21" dur="20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circle(in)">
                                      <p:cBhvr>
                                        <p:cTn id="26" dur="2000"/>
                                        <p:tgtEl>
                                          <p:spTgt spid="12"/>
                                        </p:tgtEl>
                                      </p:cBhvr>
                                    </p:animEffect>
                                  </p:childTnLst>
                                </p:cTn>
                              </p:par>
                              <p:par>
                                <p:cTn id="27" presetID="6" presetClass="entr" presetSubtype="16"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circle(in)">
                                      <p:cBhvr>
                                        <p:cTn id="29" dur="2000"/>
                                        <p:tgtEl>
                                          <p:spTgt spid="9"/>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circle(in)">
                                      <p:cBhvr>
                                        <p:cTn id="32" dur="2000"/>
                                        <p:tgtEl>
                                          <p:spTgt spid="16"/>
                                        </p:tgtEl>
                                      </p:cBhvr>
                                    </p:animEffect>
                                  </p:childTnLst>
                                </p:cTn>
                              </p:par>
                              <p:par>
                                <p:cTn id="33" presetID="6" presetClass="entr" presetSubtype="16"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circle(in)">
                                      <p:cBhvr>
                                        <p:cTn id="35" dur="2000"/>
                                        <p:tgtEl>
                                          <p:spTgt spid="13"/>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circle(in)">
                                      <p:cBhvr>
                                        <p:cTn id="38" dur="2000"/>
                                        <p:tgtEl>
                                          <p:spTgt spid="20"/>
                                        </p:tgtEl>
                                      </p:cBhvr>
                                    </p:animEffect>
                                  </p:childTnLst>
                                </p:cTn>
                              </p:par>
                              <p:par>
                                <p:cTn id="39" presetID="6" presetClass="entr" presetSubtype="16"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circle(in)">
                                      <p:cBhvr>
                                        <p:cTn id="41"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2" grpId="0"/>
      <p:bldP spid="16" grpId="0"/>
      <p:bldP spid="20" grpId="0"/>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3568289" y="0"/>
            <a:ext cx="4719711" cy="1730327"/>
            <a:chOff x="0" y="0"/>
            <a:chExt cx="6292948" cy="2307102"/>
          </a:xfrm>
        </p:grpSpPr>
        <p:sp>
          <p:nvSpPr>
            <p:cNvPr id="4" name="Freeform 4"/>
            <p:cNvSpPr/>
            <p:nvPr/>
          </p:nvSpPr>
          <p:spPr>
            <a:xfrm>
              <a:off x="0" y="0"/>
              <a:ext cx="6292977" cy="2307082"/>
            </a:xfrm>
            <a:custGeom>
              <a:avLst/>
              <a:gdLst/>
              <a:ahLst/>
              <a:cxnLst/>
              <a:rect l="l" t="t" r="r" b="b"/>
              <a:pathLst>
                <a:path w="6292977" h="2307082">
                  <a:moveTo>
                    <a:pt x="0" y="0"/>
                  </a:moveTo>
                  <a:lnTo>
                    <a:pt x="6292977" y="0"/>
                  </a:lnTo>
                  <a:lnTo>
                    <a:pt x="6292977" y="2307082"/>
                  </a:lnTo>
                  <a:lnTo>
                    <a:pt x="0" y="2307082"/>
                  </a:lnTo>
                  <a:lnTo>
                    <a:pt x="0" y="0"/>
                  </a:lnTo>
                </a:path>
              </a:pathLst>
            </a:custGeom>
            <a:blipFill>
              <a:blip r:embed="rId4"/>
              <a:stretch>
                <a:fillRect t="-20893" b="-20894"/>
              </a:stretch>
            </a:blipFill>
          </p:spPr>
          <p:txBody>
            <a:bodyPr/>
            <a:lstStyle/>
            <a:p>
              <a:endParaRPr lang="en-US"/>
            </a:p>
          </p:txBody>
        </p:sp>
      </p:grpSp>
      <p:sp>
        <p:nvSpPr>
          <p:cNvPr id="5" name="Freeform 5"/>
          <p:cNvSpPr/>
          <p:nvPr/>
        </p:nvSpPr>
        <p:spPr>
          <a:xfrm>
            <a:off x="12442193" y="166364"/>
            <a:ext cx="5796863" cy="2884106"/>
          </a:xfrm>
          <a:custGeom>
            <a:avLst/>
            <a:gdLst/>
            <a:ahLst/>
            <a:cxnLst/>
            <a:rect l="l" t="t" r="r" b="b"/>
            <a:pathLst>
              <a:path w="5796863" h="2884106">
                <a:moveTo>
                  <a:pt x="0" y="0"/>
                </a:moveTo>
                <a:lnTo>
                  <a:pt x="5796863" y="0"/>
                </a:lnTo>
                <a:lnTo>
                  <a:pt x="5796863" y="2884106"/>
                </a:lnTo>
                <a:lnTo>
                  <a:pt x="0" y="2884106"/>
                </a:lnTo>
                <a:lnTo>
                  <a:pt x="0" y="0"/>
                </a:lnTo>
                <a:close/>
              </a:path>
            </a:pathLst>
          </a:custGeom>
          <a:blipFill>
            <a:blip r:embed="rId5"/>
            <a:stretch>
              <a:fillRect/>
            </a:stretch>
          </a:blipFill>
        </p:spPr>
        <p:txBody>
          <a:bodyPr/>
          <a:lstStyle/>
          <a:p>
            <a:endParaRPr lang="en-US"/>
          </a:p>
        </p:txBody>
      </p:sp>
      <p:sp>
        <p:nvSpPr>
          <p:cNvPr id="6" name="Freeform 6"/>
          <p:cNvSpPr/>
          <p:nvPr/>
        </p:nvSpPr>
        <p:spPr>
          <a:xfrm>
            <a:off x="2077598" y="2658986"/>
            <a:ext cx="13850546" cy="7252650"/>
          </a:xfrm>
          <a:custGeom>
            <a:avLst/>
            <a:gdLst/>
            <a:ahLst/>
            <a:cxnLst/>
            <a:rect l="l" t="t" r="r" b="b"/>
            <a:pathLst>
              <a:path w="13850546" h="7252650">
                <a:moveTo>
                  <a:pt x="0" y="0"/>
                </a:moveTo>
                <a:lnTo>
                  <a:pt x="13850546" y="0"/>
                </a:lnTo>
                <a:lnTo>
                  <a:pt x="13850546" y="7252650"/>
                </a:lnTo>
                <a:lnTo>
                  <a:pt x="0" y="72526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TextBox 7"/>
          <p:cNvSpPr txBox="1"/>
          <p:nvPr/>
        </p:nvSpPr>
        <p:spPr>
          <a:xfrm>
            <a:off x="3188686" y="3965277"/>
            <a:ext cx="12432357" cy="3375024"/>
          </a:xfrm>
          <a:prstGeom prst="rect">
            <a:avLst/>
          </a:prstGeom>
        </p:spPr>
        <p:txBody>
          <a:bodyPr lIns="0" tIns="0" rIns="0" bIns="0" rtlCol="0" anchor="t">
            <a:spAutoFit/>
          </a:bodyPr>
          <a:lstStyle/>
          <a:p>
            <a:pPr marL="863604" lvl="1" indent="-431802" algn="just">
              <a:lnSpc>
                <a:spcPts val="6800"/>
              </a:lnSpc>
              <a:buFont typeface="Arial"/>
              <a:buChar char="•"/>
            </a:pPr>
            <a:r>
              <a:rPr lang="en-US" sz="4000">
                <a:solidFill>
                  <a:srgbClr val="7B070C"/>
                </a:solidFill>
                <a:latin typeface="Roboto Condensed"/>
              </a:rPr>
              <a:t>Thảo luận nhóm</a:t>
            </a:r>
          </a:p>
          <a:p>
            <a:pPr marL="863604" lvl="1" indent="-431802" algn="just">
              <a:lnSpc>
                <a:spcPts val="6800"/>
              </a:lnSpc>
              <a:buFont typeface="Arial"/>
              <a:buChar char="•"/>
            </a:pPr>
            <a:r>
              <a:rPr lang="en-US" sz="4000">
                <a:solidFill>
                  <a:srgbClr val="7B070C"/>
                </a:solidFill>
                <a:latin typeface="Roboto Condensed"/>
              </a:rPr>
              <a:t>Mỗi nhóm cần thực hiện giải mã lần lượt từng manh mối</a:t>
            </a:r>
          </a:p>
          <a:p>
            <a:pPr marL="863604" lvl="1" indent="-431802" algn="just">
              <a:lnSpc>
                <a:spcPts val="6800"/>
              </a:lnSpc>
              <a:buFont typeface="Arial"/>
              <a:buChar char="•"/>
            </a:pPr>
            <a:r>
              <a:rPr lang="en-US" sz="4000">
                <a:solidFill>
                  <a:srgbClr val="7B070C"/>
                </a:solidFill>
                <a:latin typeface="Roboto Condensed"/>
              </a:rPr>
              <a:t>Thời gian giải mã 3 phút, trình bày 2 phút, </a:t>
            </a:r>
          </a:p>
          <a:p>
            <a:pPr algn="just">
              <a:lnSpc>
                <a:spcPts val="6800"/>
              </a:lnSpc>
            </a:pPr>
            <a:r>
              <a:rPr lang="en-US" sz="4000">
                <a:solidFill>
                  <a:srgbClr val="7B070C"/>
                </a:solidFill>
                <a:latin typeface="Roboto Condensed"/>
              </a:rPr>
              <a:t>        nhận xét 1 phút.</a:t>
            </a:r>
          </a:p>
        </p:txBody>
      </p:sp>
      <p:sp>
        <p:nvSpPr>
          <p:cNvPr id="8" name="TextBox 8"/>
          <p:cNvSpPr txBox="1"/>
          <p:nvPr/>
        </p:nvSpPr>
        <p:spPr>
          <a:xfrm>
            <a:off x="1028700" y="733425"/>
            <a:ext cx="7361259" cy="1204214"/>
          </a:xfrm>
          <a:prstGeom prst="rect">
            <a:avLst/>
          </a:prstGeom>
        </p:spPr>
        <p:txBody>
          <a:bodyPr lIns="0" tIns="0" rIns="0" bIns="0" rtlCol="0" anchor="t">
            <a:spAutoFit/>
          </a:bodyPr>
          <a:lstStyle/>
          <a:p>
            <a:pPr algn="just">
              <a:lnSpc>
                <a:spcPts val="10181"/>
              </a:lnSpc>
              <a:spcBef>
                <a:spcPct val="0"/>
              </a:spcBef>
            </a:pPr>
            <a:r>
              <a:rPr lang="en-US" sz="5989">
                <a:solidFill>
                  <a:srgbClr val="7B070C"/>
                </a:solidFill>
                <a:latin typeface="#9Slide07 SVNUT Triumph Press"/>
              </a:rPr>
              <a:t>3.2 Đọc hiểu văn bản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040246" y="-805930"/>
            <a:ext cx="28154795" cy="14188173"/>
          </a:xfrm>
          <a:custGeom>
            <a:avLst/>
            <a:gdLst/>
            <a:ahLst/>
            <a:cxnLst/>
            <a:rect l="l" t="t" r="r" b="b"/>
            <a:pathLst>
              <a:path w="28154795" h="14188173">
                <a:moveTo>
                  <a:pt x="0" y="0"/>
                </a:moveTo>
                <a:lnTo>
                  <a:pt x="28154795" y="0"/>
                </a:lnTo>
                <a:lnTo>
                  <a:pt x="28154795" y="14188173"/>
                </a:lnTo>
                <a:lnTo>
                  <a:pt x="0" y="14188173"/>
                </a:lnTo>
                <a:lnTo>
                  <a:pt x="0" y="0"/>
                </a:lnTo>
                <a:close/>
              </a:path>
            </a:pathLst>
          </a:custGeom>
          <a:blipFill>
            <a:blip r:embed="rId2"/>
            <a:stretch>
              <a:fillRect t="-5810" b="-5810"/>
            </a:stretch>
          </a:blipFill>
        </p:spPr>
        <p:txBody>
          <a:bodyPr/>
          <a:lstStyle/>
          <a:p>
            <a:endParaRPr lang="en-US"/>
          </a:p>
        </p:txBody>
      </p:sp>
      <p:sp>
        <p:nvSpPr>
          <p:cNvPr id="3" name="Freeform 3"/>
          <p:cNvSpPr/>
          <p:nvPr/>
        </p:nvSpPr>
        <p:spPr>
          <a:xfrm>
            <a:off x="371006" y="473754"/>
            <a:ext cx="5590193" cy="2003621"/>
          </a:xfrm>
          <a:custGeom>
            <a:avLst/>
            <a:gdLst/>
            <a:ahLst/>
            <a:cxnLst/>
            <a:rect l="l" t="t" r="r" b="b"/>
            <a:pathLst>
              <a:path w="5590193" h="2003621">
                <a:moveTo>
                  <a:pt x="0" y="0"/>
                </a:moveTo>
                <a:lnTo>
                  <a:pt x="5590193" y="0"/>
                </a:lnTo>
                <a:lnTo>
                  <a:pt x="5590193" y="2003621"/>
                </a:lnTo>
                <a:lnTo>
                  <a:pt x="0" y="2003621"/>
                </a:lnTo>
                <a:lnTo>
                  <a:pt x="0" y="0"/>
                </a:lnTo>
                <a:close/>
              </a:path>
            </a:pathLst>
          </a:custGeom>
          <a:blipFill>
            <a:blip r:embed="rId3"/>
            <a:stretch>
              <a:fillRect t="-24968" b="-52199"/>
            </a:stretch>
          </a:blipFill>
        </p:spPr>
        <p:txBody>
          <a:bodyPr/>
          <a:lstStyle/>
          <a:p>
            <a:endParaRPr lang="en-US"/>
          </a:p>
        </p:txBody>
      </p:sp>
      <p:sp>
        <p:nvSpPr>
          <p:cNvPr id="4" name="Freeform 4"/>
          <p:cNvSpPr/>
          <p:nvPr/>
        </p:nvSpPr>
        <p:spPr>
          <a:xfrm>
            <a:off x="12039758" y="487730"/>
            <a:ext cx="5787082" cy="9151651"/>
          </a:xfrm>
          <a:custGeom>
            <a:avLst/>
            <a:gdLst/>
            <a:ahLst/>
            <a:cxnLst/>
            <a:rect l="l" t="t" r="r" b="b"/>
            <a:pathLst>
              <a:path w="5787082" h="9151651">
                <a:moveTo>
                  <a:pt x="0" y="0"/>
                </a:moveTo>
                <a:lnTo>
                  <a:pt x="5787082" y="0"/>
                </a:lnTo>
                <a:lnTo>
                  <a:pt x="5787082" y="9151651"/>
                </a:lnTo>
                <a:lnTo>
                  <a:pt x="0" y="9151651"/>
                </a:lnTo>
                <a:lnTo>
                  <a:pt x="0" y="0"/>
                </a:lnTo>
                <a:close/>
              </a:path>
            </a:pathLst>
          </a:custGeom>
          <a:blipFill>
            <a:blip r:embed="rId3"/>
            <a:stretch>
              <a:fillRect l="-77609" r="-71429"/>
            </a:stretch>
          </a:blipFill>
        </p:spPr>
        <p:txBody>
          <a:bodyPr/>
          <a:lstStyle/>
          <a:p>
            <a:endParaRPr lang="en-US"/>
          </a:p>
        </p:txBody>
      </p:sp>
      <p:sp>
        <p:nvSpPr>
          <p:cNvPr id="5" name="Freeform 5"/>
          <p:cNvSpPr/>
          <p:nvPr/>
        </p:nvSpPr>
        <p:spPr>
          <a:xfrm>
            <a:off x="516211" y="3177225"/>
            <a:ext cx="5268517" cy="6627663"/>
          </a:xfrm>
          <a:custGeom>
            <a:avLst/>
            <a:gdLst/>
            <a:ahLst/>
            <a:cxnLst/>
            <a:rect l="l" t="t" r="r" b="b"/>
            <a:pathLst>
              <a:path w="5268517" h="6627663">
                <a:moveTo>
                  <a:pt x="0" y="0"/>
                </a:moveTo>
                <a:lnTo>
                  <a:pt x="5268517" y="0"/>
                </a:lnTo>
                <a:lnTo>
                  <a:pt x="5268517" y="6627663"/>
                </a:lnTo>
                <a:lnTo>
                  <a:pt x="0" y="6627663"/>
                </a:lnTo>
                <a:lnTo>
                  <a:pt x="0" y="0"/>
                </a:lnTo>
                <a:close/>
              </a:path>
            </a:pathLst>
          </a:custGeom>
          <a:blipFill>
            <a:blip r:embed="rId3"/>
            <a:stretch>
              <a:fillRect l="-52804" t="-10009" r="-65130"/>
            </a:stretch>
          </a:blipFill>
        </p:spPr>
        <p:txBody>
          <a:bodyPr/>
          <a:lstStyle/>
          <a:p>
            <a:endParaRPr lang="en-US"/>
          </a:p>
        </p:txBody>
      </p:sp>
      <p:sp>
        <p:nvSpPr>
          <p:cNvPr id="6" name="Freeform 6"/>
          <p:cNvSpPr/>
          <p:nvPr/>
        </p:nvSpPr>
        <p:spPr>
          <a:xfrm>
            <a:off x="6045837" y="7609184"/>
            <a:ext cx="5590193" cy="2549226"/>
          </a:xfrm>
          <a:custGeom>
            <a:avLst/>
            <a:gdLst/>
            <a:ahLst/>
            <a:cxnLst/>
            <a:rect l="l" t="t" r="r" b="b"/>
            <a:pathLst>
              <a:path w="5590193" h="2549226">
                <a:moveTo>
                  <a:pt x="0" y="0"/>
                </a:moveTo>
                <a:lnTo>
                  <a:pt x="5590194" y="0"/>
                </a:lnTo>
                <a:lnTo>
                  <a:pt x="5590194" y="2549226"/>
                </a:lnTo>
                <a:lnTo>
                  <a:pt x="0" y="2549226"/>
                </a:lnTo>
                <a:lnTo>
                  <a:pt x="0" y="0"/>
                </a:lnTo>
                <a:close/>
              </a:path>
            </a:pathLst>
          </a:custGeom>
          <a:blipFill>
            <a:blip r:embed="rId3"/>
            <a:stretch>
              <a:fillRect t="-19624" b="-19624"/>
            </a:stretch>
          </a:blipFill>
        </p:spPr>
        <p:txBody>
          <a:bodyPr/>
          <a:lstStyle/>
          <a:p>
            <a:endParaRPr lang="en-US"/>
          </a:p>
        </p:txBody>
      </p:sp>
      <p:sp>
        <p:nvSpPr>
          <p:cNvPr id="7" name="Freeform 7"/>
          <p:cNvSpPr/>
          <p:nvPr/>
        </p:nvSpPr>
        <p:spPr>
          <a:xfrm rot="-1285305">
            <a:off x="10123897" y="2448524"/>
            <a:ext cx="1828204" cy="825812"/>
          </a:xfrm>
          <a:custGeom>
            <a:avLst/>
            <a:gdLst/>
            <a:ahLst/>
            <a:cxnLst/>
            <a:rect l="l" t="t" r="r" b="b"/>
            <a:pathLst>
              <a:path w="1828204" h="825812">
                <a:moveTo>
                  <a:pt x="0" y="0"/>
                </a:moveTo>
                <a:lnTo>
                  <a:pt x="1828204" y="0"/>
                </a:lnTo>
                <a:lnTo>
                  <a:pt x="1828204" y="825813"/>
                </a:lnTo>
                <a:lnTo>
                  <a:pt x="0" y="82581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9069146">
            <a:off x="5870514" y="6260223"/>
            <a:ext cx="1828204" cy="825812"/>
          </a:xfrm>
          <a:custGeom>
            <a:avLst/>
            <a:gdLst/>
            <a:ahLst/>
            <a:cxnLst/>
            <a:rect l="l" t="t" r="r" b="b"/>
            <a:pathLst>
              <a:path w="1828204" h="825812">
                <a:moveTo>
                  <a:pt x="0" y="0"/>
                </a:moveTo>
                <a:lnTo>
                  <a:pt x="1828204" y="0"/>
                </a:lnTo>
                <a:lnTo>
                  <a:pt x="1828204" y="825813"/>
                </a:lnTo>
                <a:lnTo>
                  <a:pt x="0" y="82581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rot="-9326660" flipV="1">
            <a:off x="6563162" y="2413925"/>
            <a:ext cx="1666654" cy="830195"/>
          </a:xfrm>
          <a:custGeom>
            <a:avLst/>
            <a:gdLst/>
            <a:ahLst/>
            <a:cxnLst/>
            <a:rect l="l" t="t" r="r" b="b"/>
            <a:pathLst>
              <a:path w="1666654" h="830195">
                <a:moveTo>
                  <a:pt x="0" y="830196"/>
                </a:moveTo>
                <a:lnTo>
                  <a:pt x="1666654" y="830196"/>
                </a:lnTo>
                <a:lnTo>
                  <a:pt x="1666654" y="0"/>
                </a:lnTo>
                <a:lnTo>
                  <a:pt x="0" y="0"/>
                </a:lnTo>
                <a:lnTo>
                  <a:pt x="0" y="830196"/>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rot="4373019">
            <a:off x="9562700" y="6663944"/>
            <a:ext cx="1666654" cy="830195"/>
          </a:xfrm>
          <a:custGeom>
            <a:avLst/>
            <a:gdLst/>
            <a:ahLst/>
            <a:cxnLst/>
            <a:rect l="l" t="t" r="r" b="b"/>
            <a:pathLst>
              <a:path w="1666654" h="830195">
                <a:moveTo>
                  <a:pt x="0" y="0"/>
                </a:moveTo>
                <a:lnTo>
                  <a:pt x="1666654" y="0"/>
                </a:lnTo>
                <a:lnTo>
                  <a:pt x="1666654" y="830196"/>
                </a:lnTo>
                <a:lnTo>
                  <a:pt x="0" y="83019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5426068" y="211656"/>
            <a:ext cx="1663193" cy="817044"/>
          </a:xfrm>
          <a:custGeom>
            <a:avLst/>
            <a:gdLst/>
            <a:ahLst/>
            <a:cxnLst/>
            <a:rect l="l" t="t" r="r" b="b"/>
            <a:pathLst>
              <a:path w="1663193" h="817044">
                <a:moveTo>
                  <a:pt x="0" y="0"/>
                </a:moveTo>
                <a:lnTo>
                  <a:pt x="1663194" y="0"/>
                </a:lnTo>
                <a:lnTo>
                  <a:pt x="1663194" y="817044"/>
                </a:lnTo>
                <a:lnTo>
                  <a:pt x="0" y="817044"/>
                </a:lnTo>
                <a:lnTo>
                  <a:pt x="0" y="0"/>
                </a:lnTo>
                <a:close/>
              </a:path>
            </a:pathLst>
          </a:custGeom>
          <a:blipFill>
            <a:blip r:embed="rId8"/>
            <a:stretch>
              <a:fillRect/>
            </a:stretch>
          </a:blipFill>
        </p:spPr>
        <p:txBody>
          <a:bodyPr/>
          <a:lstStyle/>
          <a:p>
            <a:endParaRPr lang="en-US"/>
          </a:p>
        </p:txBody>
      </p:sp>
      <p:sp>
        <p:nvSpPr>
          <p:cNvPr id="12" name="Freeform 12"/>
          <p:cNvSpPr/>
          <p:nvPr/>
        </p:nvSpPr>
        <p:spPr>
          <a:xfrm>
            <a:off x="5426068" y="3396871"/>
            <a:ext cx="1663193" cy="817044"/>
          </a:xfrm>
          <a:custGeom>
            <a:avLst/>
            <a:gdLst/>
            <a:ahLst/>
            <a:cxnLst/>
            <a:rect l="l" t="t" r="r" b="b"/>
            <a:pathLst>
              <a:path w="1663193" h="817044">
                <a:moveTo>
                  <a:pt x="0" y="0"/>
                </a:moveTo>
                <a:lnTo>
                  <a:pt x="1663194" y="0"/>
                </a:lnTo>
                <a:lnTo>
                  <a:pt x="1663194" y="817044"/>
                </a:lnTo>
                <a:lnTo>
                  <a:pt x="0" y="817044"/>
                </a:lnTo>
                <a:lnTo>
                  <a:pt x="0" y="0"/>
                </a:lnTo>
                <a:close/>
              </a:path>
            </a:pathLst>
          </a:custGeom>
          <a:blipFill>
            <a:blip r:embed="rId8"/>
            <a:stretch>
              <a:fillRect/>
            </a:stretch>
          </a:blipFill>
        </p:spPr>
        <p:txBody>
          <a:bodyPr/>
          <a:lstStyle/>
          <a:p>
            <a:endParaRPr lang="en-US"/>
          </a:p>
        </p:txBody>
      </p:sp>
      <p:sp>
        <p:nvSpPr>
          <p:cNvPr id="13" name="Freeform 13"/>
          <p:cNvSpPr/>
          <p:nvPr/>
        </p:nvSpPr>
        <p:spPr>
          <a:xfrm>
            <a:off x="7165901" y="6729550"/>
            <a:ext cx="1663193" cy="817044"/>
          </a:xfrm>
          <a:custGeom>
            <a:avLst/>
            <a:gdLst/>
            <a:ahLst/>
            <a:cxnLst/>
            <a:rect l="l" t="t" r="r" b="b"/>
            <a:pathLst>
              <a:path w="1663193" h="817044">
                <a:moveTo>
                  <a:pt x="0" y="0"/>
                </a:moveTo>
                <a:lnTo>
                  <a:pt x="1663193" y="0"/>
                </a:lnTo>
                <a:lnTo>
                  <a:pt x="1663193" y="817043"/>
                </a:lnTo>
                <a:lnTo>
                  <a:pt x="0" y="817043"/>
                </a:lnTo>
                <a:lnTo>
                  <a:pt x="0" y="0"/>
                </a:lnTo>
                <a:close/>
              </a:path>
            </a:pathLst>
          </a:custGeom>
          <a:blipFill>
            <a:blip r:embed="rId8"/>
            <a:stretch>
              <a:fillRect/>
            </a:stretch>
          </a:blipFill>
        </p:spPr>
        <p:txBody>
          <a:bodyPr/>
          <a:lstStyle/>
          <a:p>
            <a:endParaRPr lang="en-US"/>
          </a:p>
        </p:txBody>
      </p:sp>
      <p:sp>
        <p:nvSpPr>
          <p:cNvPr id="14" name="Freeform 14"/>
          <p:cNvSpPr/>
          <p:nvPr/>
        </p:nvSpPr>
        <p:spPr>
          <a:xfrm>
            <a:off x="10233947" y="211656"/>
            <a:ext cx="1663193" cy="817044"/>
          </a:xfrm>
          <a:custGeom>
            <a:avLst/>
            <a:gdLst/>
            <a:ahLst/>
            <a:cxnLst/>
            <a:rect l="l" t="t" r="r" b="b"/>
            <a:pathLst>
              <a:path w="1663193" h="817044">
                <a:moveTo>
                  <a:pt x="0" y="0"/>
                </a:moveTo>
                <a:lnTo>
                  <a:pt x="1663193" y="0"/>
                </a:lnTo>
                <a:lnTo>
                  <a:pt x="1663193" y="817044"/>
                </a:lnTo>
                <a:lnTo>
                  <a:pt x="0" y="817044"/>
                </a:lnTo>
                <a:lnTo>
                  <a:pt x="0" y="0"/>
                </a:lnTo>
                <a:close/>
              </a:path>
            </a:pathLst>
          </a:custGeom>
          <a:blipFill>
            <a:blip r:embed="rId8"/>
            <a:stretch>
              <a:fillRect/>
            </a:stretch>
          </a:blipFill>
        </p:spPr>
        <p:txBody>
          <a:bodyPr/>
          <a:lstStyle/>
          <a:p>
            <a:endParaRPr lang="en-US"/>
          </a:p>
        </p:txBody>
      </p:sp>
      <p:sp>
        <p:nvSpPr>
          <p:cNvPr id="15" name="Freeform 15"/>
          <p:cNvSpPr/>
          <p:nvPr/>
        </p:nvSpPr>
        <p:spPr>
          <a:xfrm>
            <a:off x="8761046" y="871483"/>
            <a:ext cx="765907" cy="6532767"/>
          </a:xfrm>
          <a:custGeom>
            <a:avLst/>
            <a:gdLst/>
            <a:ahLst/>
            <a:cxnLst/>
            <a:rect l="l" t="t" r="r" b="b"/>
            <a:pathLst>
              <a:path w="765907" h="6532767">
                <a:moveTo>
                  <a:pt x="0" y="0"/>
                </a:moveTo>
                <a:lnTo>
                  <a:pt x="765908" y="0"/>
                </a:lnTo>
                <a:lnTo>
                  <a:pt x="765908" y="6532767"/>
                </a:lnTo>
                <a:lnTo>
                  <a:pt x="0" y="6532767"/>
                </a:lnTo>
                <a:lnTo>
                  <a:pt x="0" y="0"/>
                </a:lnTo>
                <a:close/>
              </a:path>
            </a:pathLst>
          </a:custGeom>
          <a:blipFill>
            <a:blip r:embed="rId9"/>
            <a:stretch>
              <a:fillRect b="-30267"/>
            </a:stretch>
          </a:blipFill>
        </p:spPr>
        <p:txBody>
          <a:bodyPr/>
          <a:lstStyle/>
          <a:p>
            <a:endParaRPr lang="en-US"/>
          </a:p>
        </p:txBody>
      </p:sp>
      <p:sp>
        <p:nvSpPr>
          <p:cNvPr id="16" name="TextBox 16"/>
          <p:cNvSpPr txBox="1"/>
          <p:nvPr/>
        </p:nvSpPr>
        <p:spPr>
          <a:xfrm>
            <a:off x="6932475" y="4570364"/>
            <a:ext cx="4470130" cy="962662"/>
          </a:xfrm>
          <a:prstGeom prst="rect">
            <a:avLst/>
          </a:prstGeom>
          <a:solidFill>
            <a:schemeClr val="accent6">
              <a:lumMod val="20000"/>
              <a:lumOff val="80000"/>
            </a:schemeClr>
          </a:solidFill>
        </p:spPr>
        <p:txBody>
          <a:bodyPr lIns="0" tIns="0" rIns="0" bIns="0" rtlCol="0" anchor="t">
            <a:spAutoFit/>
          </a:bodyPr>
          <a:lstStyle/>
          <a:p>
            <a:pPr marL="0" lvl="1" indent="0" algn="ctr">
              <a:lnSpc>
                <a:spcPts val="7345"/>
              </a:lnSpc>
            </a:pPr>
            <a:r>
              <a:rPr lang="en-US" sz="6500" dirty="0" err="1">
                <a:solidFill>
                  <a:srgbClr val="303030"/>
                </a:solidFill>
                <a:latin typeface="#9Slide06 SVNBlack Diamond"/>
              </a:rPr>
              <a:t>Truy</a:t>
            </a:r>
            <a:r>
              <a:rPr lang="en-US" sz="6500" dirty="0">
                <a:solidFill>
                  <a:srgbClr val="303030"/>
                </a:solidFill>
                <a:latin typeface="#9Slide06 SVNBlack Diamond"/>
              </a:rPr>
              <a:t> </a:t>
            </a:r>
            <a:r>
              <a:rPr lang="en-US" sz="6500" dirty="0" err="1">
                <a:solidFill>
                  <a:srgbClr val="303030"/>
                </a:solidFill>
                <a:latin typeface="#9Slide06 SVNBlack Diamond"/>
              </a:rPr>
              <a:t>vết</a:t>
            </a:r>
            <a:r>
              <a:rPr lang="en-US" sz="6500" dirty="0">
                <a:solidFill>
                  <a:srgbClr val="303030"/>
                </a:solidFill>
                <a:latin typeface="#9Slide06 SVNBlack Diamond"/>
              </a:rPr>
              <a:t> </a:t>
            </a:r>
            <a:r>
              <a:rPr lang="en-US" sz="6500" dirty="0" err="1">
                <a:solidFill>
                  <a:srgbClr val="303030"/>
                </a:solidFill>
                <a:latin typeface="#9Slide06 SVNBlack Diamond"/>
              </a:rPr>
              <a:t>manh</a:t>
            </a:r>
            <a:r>
              <a:rPr lang="en-US" sz="6500" dirty="0">
                <a:solidFill>
                  <a:srgbClr val="303030"/>
                </a:solidFill>
                <a:latin typeface="#9Slide06 SVNBlack Diamond"/>
              </a:rPr>
              <a:t> </a:t>
            </a:r>
            <a:r>
              <a:rPr lang="en-US" sz="6500" dirty="0" err="1">
                <a:solidFill>
                  <a:srgbClr val="303030"/>
                </a:solidFill>
                <a:latin typeface="#9Slide06 SVNBlack Diamond"/>
              </a:rPr>
              <a:t>mối</a:t>
            </a:r>
            <a:endParaRPr lang="en-US" sz="6500" dirty="0">
              <a:solidFill>
                <a:srgbClr val="303030"/>
              </a:solidFill>
              <a:latin typeface="#9Slide06 SVNBlack Diamond"/>
            </a:endParaRPr>
          </a:p>
        </p:txBody>
      </p:sp>
      <p:sp>
        <p:nvSpPr>
          <p:cNvPr id="17" name="TextBox 17"/>
          <p:cNvSpPr txBox="1"/>
          <p:nvPr/>
        </p:nvSpPr>
        <p:spPr>
          <a:xfrm>
            <a:off x="5582855" y="310879"/>
            <a:ext cx="1349620" cy="516890"/>
          </a:xfrm>
          <a:prstGeom prst="rect">
            <a:avLst/>
          </a:prstGeom>
        </p:spPr>
        <p:txBody>
          <a:bodyPr lIns="0" tIns="0" rIns="0" bIns="0" rtlCol="0" anchor="t">
            <a:spAutoFit/>
          </a:bodyPr>
          <a:lstStyle/>
          <a:p>
            <a:pPr marL="0" lvl="1" indent="0" algn="ctr">
              <a:lnSpc>
                <a:spcPts val="3954"/>
              </a:lnSpc>
              <a:spcBef>
                <a:spcPct val="0"/>
              </a:spcBef>
            </a:pPr>
            <a:r>
              <a:rPr lang="en-US" sz="3499" u="none" dirty="0">
                <a:solidFill>
                  <a:srgbClr val="303030"/>
                </a:solidFill>
                <a:latin typeface="Raleway Bold"/>
              </a:rPr>
              <a:t>01</a:t>
            </a:r>
          </a:p>
        </p:txBody>
      </p:sp>
      <p:sp>
        <p:nvSpPr>
          <p:cNvPr id="18" name="TextBox 18"/>
          <p:cNvSpPr txBox="1"/>
          <p:nvPr/>
        </p:nvSpPr>
        <p:spPr>
          <a:xfrm>
            <a:off x="5659494" y="3496148"/>
            <a:ext cx="1349620" cy="516782"/>
          </a:xfrm>
          <a:prstGeom prst="rect">
            <a:avLst/>
          </a:prstGeom>
        </p:spPr>
        <p:txBody>
          <a:bodyPr lIns="0" tIns="0" rIns="0" bIns="0" rtlCol="0" anchor="t">
            <a:spAutoFit/>
          </a:bodyPr>
          <a:lstStyle/>
          <a:p>
            <a:pPr marL="0" lvl="1" indent="0" algn="ctr">
              <a:lnSpc>
                <a:spcPts val="3954"/>
              </a:lnSpc>
              <a:spcBef>
                <a:spcPct val="0"/>
              </a:spcBef>
            </a:pPr>
            <a:r>
              <a:rPr lang="en-US" sz="3499">
                <a:solidFill>
                  <a:srgbClr val="303030"/>
                </a:solidFill>
                <a:latin typeface="Raleway Bold"/>
              </a:rPr>
              <a:t>04</a:t>
            </a:r>
          </a:p>
        </p:txBody>
      </p:sp>
      <p:sp>
        <p:nvSpPr>
          <p:cNvPr id="19" name="TextBox 19"/>
          <p:cNvSpPr txBox="1"/>
          <p:nvPr/>
        </p:nvSpPr>
        <p:spPr>
          <a:xfrm>
            <a:off x="7322688" y="6828773"/>
            <a:ext cx="1349620" cy="516890"/>
          </a:xfrm>
          <a:prstGeom prst="rect">
            <a:avLst/>
          </a:prstGeom>
        </p:spPr>
        <p:txBody>
          <a:bodyPr lIns="0" tIns="0" rIns="0" bIns="0" rtlCol="0" anchor="t">
            <a:spAutoFit/>
          </a:bodyPr>
          <a:lstStyle/>
          <a:p>
            <a:pPr marL="0" lvl="1" indent="0" algn="ctr">
              <a:lnSpc>
                <a:spcPts val="3954"/>
              </a:lnSpc>
              <a:spcBef>
                <a:spcPct val="0"/>
              </a:spcBef>
            </a:pPr>
            <a:r>
              <a:rPr lang="en-US" sz="3499">
                <a:solidFill>
                  <a:srgbClr val="303030"/>
                </a:solidFill>
                <a:latin typeface="Raleway Bold"/>
              </a:rPr>
              <a:t>03</a:t>
            </a:r>
          </a:p>
        </p:txBody>
      </p:sp>
      <p:sp>
        <p:nvSpPr>
          <p:cNvPr id="20" name="TextBox 20"/>
          <p:cNvSpPr txBox="1"/>
          <p:nvPr/>
        </p:nvSpPr>
        <p:spPr>
          <a:xfrm>
            <a:off x="10390733" y="310933"/>
            <a:ext cx="1349620" cy="516782"/>
          </a:xfrm>
          <a:prstGeom prst="rect">
            <a:avLst/>
          </a:prstGeom>
        </p:spPr>
        <p:txBody>
          <a:bodyPr lIns="0" tIns="0" rIns="0" bIns="0" rtlCol="0" anchor="t">
            <a:spAutoFit/>
          </a:bodyPr>
          <a:lstStyle/>
          <a:p>
            <a:pPr marL="0" lvl="1" indent="0" algn="ctr">
              <a:lnSpc>
                <a:spcPts val="3954"/>
              </a:lnSpc>
              <a:spcBef>
                <a:spcPct val="0"/>
              </a:spcBef>
            </a:pPr>
            <a:r>
              <a:rPr lang="en-US" sz="3499" dirty="0">
                <a:solidFill>
                  <a:srgbClr val="303030"/>
                </a:solidFill>
                <a:latin typeface="Raleway Bold"/>
              </a:rPr>
              <a:t>02</a:t>
            </a:r>
          </a:p>
        </p:txBody>
      </p:sp>
      <p:sp>
        <p:nvSpPr>
          <p:cNvPr id="21" name="TextBox 21"/>
          <p:cNvSpPr txBox="1"/>
          <p:nvPr/>
        </p:nvSpPr>
        <p:spPr>
          <a:xfrm>
            <a:off x="11864631" y="981075"/>
            <a:ext cx="5658223" cy="8232618"/>
          </a:xfrm>
          <a:prstGeom prst="rect">
            <a:avLst/>
          </a:prstGeom>
        </p:spPr>
        <p:txBody>
          <a:bodyPr lIns="0" tIns="0" rIns="0" bIns="0" rtlCol="0" anchor="t">
            <a:spAutoFit/>
          </a:bodyPr>
          <a:lstStyle/>
          <a:p>
            <a:pPr marL="669293" lvl="1" indent="-334646" algn="just">
              <a:lnSpc>
                <a:spcPts val="4061"/>
              </a:lnSpc>
              <a:buFont typeface="Arial"/>
              <a:buChar char="•"/>
            </a:pPr>
            <a:r>
              <a:rPr lang="en-US" sz="3100">
                <a:solidFill>
                  <a:srgbClr val="7B070C"/>
                </a:solidFill>
                <a:latin typeface="Roboto Condensed"/>
              </a:rPr>
              <a:t>Ở câu thơ đầu tiên, tác giả đề cập đến sự phân biệt "đế" và "vương" trong xã hội phong kiến Trung Hoa nhằm mục đích gì?</a:t>
            </a:r>
          </a:p>
          <a:p>
            <a:pPr marL="669293" lvl="1" indent="-334646" algn="just">
              <a:lnSpc>
                <a:spcPts val="4061"/>
              </a:lnSpc>
              <a:buFont typeface="Arial"/>
              <a:buChar char="•"/>
            </a:pPr>
            <a:r>
              <a:rPr lang="en-US" sz="3100">
                <a:solidFill>
                  <a:srgbClr val="7B070C"/>
                </a:solidFill>
                <a:latin typeface="Roboto Condensed"/>
              </a:rPr>
              <a:t>Từ “cư” trong nguyên tác có thể dịch là “ngự” (cai quản), cũng có thể dịch là “ở” (cư trú). Theo em, cách dịch nào thể hiện được rõ tinh thần của một bản “tuyên ngôn độc lập” hơn? Hãy lí giải ý kiến của em.</a:t>
            </a:r>
          </a:p>
          <a:p>
            <a:pPr marL="669293" lvl="1" indent="-334646" algn="just">
              <a:lnSpc>
                <a:spcPts val="4061"/>
              </a:lnSpc>
              <a:buFont typeface="Arial"/>
              <a:buChar char="•"/>
            </a:pPr>
            <a:r>
              <a:rPr lang="en-US" sz="3100">
                <a:solidFill>
                  <a:srgbClr val="7B070C"/>
                </a:solidFill>
                <a:latin typeface="Roboto Condensed"/>
              </a:rPr>
              <a:t>Việc nói đến “thiên thư” trong câu thơ thứ hai có nghĩa chân lí về chủ quyền đất nước Nam đã được ghi “rành rành”ở sách trời điều đó có ý nghĩa gì?</a:t>
            </a:r>
          </a:p>
        </p:txBody>
      </p:sp>
      <p:sp>
        <p:nvSpPr>
          <p:cNvPr id="22" name="TextBox 22"/>
          <p:cNvSpPr txBox="1"/>
          <p:nvPr/>
        </p:nvSpPr>
        <p:spPr>
          <a:xfrm>
            <a:off x="436931" y="708456"/>
            <a:ext cx="5293728" cy="1496116"/>
          </a:xfrm>
          <a:prstGeom prst="rect">
            <a:avLst/>
          </a:prstGeom>
        </p:spPr>
        <p:txBody>
          <a:bodyPr lIns="0" tIns="0" rIns="0" bIns="0" rtlCol="0" anchor="t">
            <a:spAutoFit/>
          </a:bodyPr>
          <a:lstStyle/>
          <a:p>
            <a:pPr marL="669293" lvl="1" indent="-334646" algn="just">
              <a:lnSpc>
                <a:spcPts val="3937"/>
              </a:lnSpc>
              <a:buFont typeface="Arial"/>
              <a:buChar char="•"/>
            </a:pPr>
            <a:r>
              <a:rPr lang="en-US" sz="3100" dirty="0" err="1">
                <a:solidFill>
                  <a:srgbClr val="7B070C"/>
                </a:solidFill>
                <a:latin typeface="Roboto Condensed"/>
              </a:rPr>
              <a:t>Xác</a:t>
            </a:r>
            <a:r>
              <a:rPr lang="en-US" sz="3100" dirty="0">
                <a:solidFill>
                  <a:srgbClr val="7B070C"/>
                </a:solidFill>
                <a:latin typeface="Roboto Condensed"/>
              </a:rPr>
              <a:t> </a:t>
            </a:r>
            <a:r>
              <a:rPr lang="en-US" sz="3100" dirty="0" err="1">
                <a:solidFill>
                  <a:srgbClr val="7B070C"/>
                </a:solidFill>
                <a:latin typeface="Roboto Condensed"/>
              </a:rPr>
              <a:t>định</a:t>
            </a:r>
            <a:r>
              <a:rPr lang="en-US" sz="3100" dirty="0">
                <a:solidFill>
                  <a:srgbClr val="7B070C"/>
                </a:solidFill>
                <a:latin typeface="Roboto Condensed"/>
              </a:rPr>
              <a:t> </a:t>
            </a:r>
            <a:r>
              <a:rPr lang="en-US" sz="3100" dirty="0" err="1">
                <a:solidFill>
                  <a:srgbClr val="7B070C"/>
                </a:solidFill>
                <a:latin typeface="Roboto Condensed"/>
              </a:rPr>
              <a:t>nhân</a:t>
            </a:r>
            <a:r>
              <a:rPr lang="en-US" sz="3100" dirty="0">
                <a:solidFill>
                  <a:srgbClr val="7B070C"/>
                </a:solidFill>
                <a:latin typeface="Roboto Condensed"/>
              </a:rPr>
              <a:t> </a:t>
            </a:r>
            <a:r>
              <a:rPr lang="en-US" sz="3100" dirty="0" err="1">
                <a:solidFill>
                  <a:srgbClr val="7B070C"/>
                </a:solidFill>
                <a:latin typeface="Roboto Condensed"/>
              </a:rPr>
              <a:t>vật</a:t>
            </a:r>
            <a:r>
              <a:rPr lang="en-US" sz="3100" dirty="0">
                <a:solidFill>
                  <a:srgbClr val="7B070C"/>
                </a:solidFill>
                <a:latin typeface="Roboto Condensed"/>
              </a:rPr>
              <a:t> </a:t>
            </a:r>
            <a:r>
              <a:rPr lang="en-US" sz="3100" dirty="0" err="1">
                <a:solidFill>
                  <a:srgbClr val="7B070C"/>
                </a:solidFill>
                <a:latin typeface="Roboto Condensed"/>
              </a:rPr>
              <a:t>trữ</a:t>
            </a:r>
            <a:r>
              <a:rPr lang="en-US" sz="3100" dirty="0">
                <a:solidFill>
                  <a:srgbClr val="7B070C"/>
                </a:solidFill>
                <a:latin typeface="Roboto Condensed"/>
              </a:rPr>
              <a:t> </a:t>
            </a:r>
            <a:r>
              <a:rPr lang="en-US" sz="3100" dirty="0" err="1">
                <a:solidFill>
                  <a:srgbClr val="7B070C"/>
                </a:solidFill>
                <a:latin typeface="Roboto Condensed"/>
              </a:rPr>
              <a:t>tình</a:t>
            </a:r>
            <a:r>
              <a:rPr lang="en-US" sz="3100" dirty="0">
                <a:solidFill>
                  <a:srgbClr val="7B070C"/>
                </a:solidFill>
                <a:latin typeface="Roboto Condensed"/>
              </a:rPr>
              <a:t> </a:t>
            </a:r>
            <a:r>
              <a:rPr lang="en-US" sz="3100" dirty="0" err="1">
                <a:solidFill>
                  <a:srgbClr val="7B070C"/>
                </a:solidFill>
                <a:latin typeface="Roboto Condensed"/>
              </a:rPr>
              <a:t>và</a:t>
            </a:r>
            <a:r>
              <a:rPr lang="en-US" sz="3100" dirty="0">
                <a:solidFill>
                  <a:srgbClr val="7B070C"/>
                </a:solidFill>
                <a:latin typeface="Roboto Condensed"/>
              </a:rPr>
              <a:t> </a:t>
            </a:r>
            <a:r>
              <a:rPr lang="en-US" sz="3100" dirty="0" err="1">
                <a:solidFill>
                  <a:srgbClr val="7B070C"/>
                </a:solidFill>
                <a:latin typeface="Roboto Condensed"/>
              </a:rPr>
              <a:t>đối</a:t>
            </a:r>
            <a:r>
              <a:rPr lang="en-US" sz="3100" dirty="0">
                <a:solidFill>
                  <a:srgbClr val="7B070C"/>
                </a:solidFill>
                <a:latin typeface="Roboto Condensed"/>
              </a:rPr>
              <a:t> </a:t>
            </a:r>
            <a:r>
              <a:rPr lang="en-US" sz="3100" dirty="0" err="1">
                <a:solidFill>
                  <a:srgbClr val="7B070C"/>
                </a:solidFill>
                <a:latin typeface="Roboto Condensed"/>
              </a:rPr>
              <a:t>tượng</a:t>
            </a:r>
            <a:r>
              <a:rPr lang="en-US" sz="3100" dirty="0">
                <a:solidFill>
                  <a:srgbClr val="7B070C"/>
                </a:solidFill>
                <a:latin typeface="Roboto Condensed"/>
              </a:rPr>
              <a:t> </a:t>
            </a:r>
            <a:r>
              <a:rPr lang="en-US" sz="3100" dirty="0" err="1">
                <a:solidFill>
                  <a:srgbClr val="7B070C"/>
                </a:solidFill>
                <a:latin typeface="Roboto Condensed"/>
              </a:rPr>
              <a:t>trữ</a:t>
            </a:r>
            <a:r>
              <a:rPr lang="en-US" sz="3100" dirty="0">
                <a:solidFill>
                  <a:srgbClr val="7B070C"/>
                </a:solidFill>
                <a:latin typeface="Roboto Condensed"/>
              </a:rPr>
              <a:t> </a:t>
            </a:r>
            <a:r>
              <a:rPr lang="en-US" sz="3100" dirty="0" err="1">
                <a:solidFill>
                  <a:srgbClr val="7B070C"/>
                </a:solidFill>
                <a:latin typeface="Roboto Condensed"/>
              </a:rPr>
              <a:t>tình</a:t>
            </a:r>
            <a:r>
              <a:rPr lang="en-US" sz="3100" dirty="0">
                <a:solidFill>
                  <a:srgbClr val="7B070C"/>
                </a:solidFill>
                <a:latin typeface="Roboto Condensed"/>
              </a:rPr>
              <a:t>, </a:t>
            </a:r>
            <a:r>
              <a:rPr lang="en-US" sz="3100" dirty="0" err="1">
                <a:solidFill>
                  <a:srgbClr val="7B070C"/>
                </a:solidFill>
                <a:latin typeface="Roboto Condensed"/>
              </a:rPr>
              <a:t>mạch</a:t>
            </a:r>
            <a:r>
              <a:rPr lang="en-US" sz="3100" dirty="0">
                <a:solidFill>
                  <a:srgbClr val="7B070C"/>
                </a:solidFill>
                <a:latin typeface="Roboto Condensed"/>
              </a:rPr>
              <a:t> </a:t>
            </a:r>
            <a:r>
              <a:rPr lang="en-US" sz="3100" dirty="0" err="1">
                <a:solidFill>
                  <a:srgbClr val="7B070C"/>
                </a:solidFill>
                <a:latin typeface="Roboto Condensed"/>
              </a:rPr>
              <a:t>cảm</a:t>
            </a:r>
            <a:r>
              <a:rPr lang="en-US" sz="3100" dirty="0">
                <a:solidFill>
                  <a:srgbClr val="7B070C"/>
                </a:solidFill>
                <a:latin typeface="Roboto Condensed"/>
              </a:rPr>
              <a:t> </a:t>
            </a:r>
            <a:r>
              <a:rPr lang="en-US" sz="3100" dirty="0" err="1">
                <a:solidFill>
                  <a:srgbClr val="7B070C"/>
                </a:solidFill>
                <a:latin typeface="Roboto Condensed"/>
              </a:rPr>
              <a:t>xúc</a:t>
            </a:r>
            <a:r>
              <a:rPr lang="en-US" sz="3100" dirty="0">
                <a:solidFill>
                  <a:srgbClr val="7B070C"/>
                </a:solidFill>
                <a:latin typeface="Roboto Condensed"/>
              </a:rPr>
              <a:t> </a:t>
            </a:r>
            <a:r>
              <a:rPr lang="en-US" sz="3100" dirty="0" err="1">
                <a:solidFill>
                  <a:srgbClr val="7B070C"/>
                </a:solidFill>
                <a:latin typeface="Roboto Condensed"/>
              </a:rPr>
              <a:t>trong</a:t>
            </a:r>
            <a:r>
              <a:rPr lang="en-US" sz="3100" dirty="0">
                <a:solidFill>
                  <a:srgbClr val="7B070C"/>
                </a:solidFill>
                <a:latin typeface="Roboto Condensed"/>
              </a:rPr>
              <a:t> </a:t>
            </a:r>
            <a:r>
              <a:rPr lang="en-US" sz="3100" dirty="0" err="1">
                <a:solidFill>
                  <a:srgbClr val="7B070C"/>
                </a:solidFill>
                <a:latin typeface="Roboto Condensed"/>
              </a:rPr>
              <a:t>bài</a:t>
            </a:r>
            <a:r>
              <a:rPr lang="en-US" sz="3100" dirty="0">
                <a:solidFill>
                  <a:srgbClr val="7B070C"/>
                </a:solidFill>
                <a:latin typeface="Roboto Condensed"/>
              </a:rPr>
              <a:t> </a:t>
            </a:r>
            <a:r>
              <a:rPr lang="en-US" sz="3100" dirty="0" err="1">
                <a:solidFill>
                  <a:srgbClr val="7B070C"/>
                </a:solidFill>
                <a:latin typeface="Roboto Condensed"/>
              </a:rPr>
              <a:t>thơ</a:t>
            </a:r>
            <a:r>
              <a:rPr lang="en-US" sz="3100" dirty="0">
                <a:solidFill>
                  <a:srgbClr val="7B070C"/>
                </a:solidFill>
                <a:latin typeface="Roboto Condensed"/>
              </a:rPr>
              <a:t>. </a:t>
            </a:r>
          </a:p>
        </p:txBody>
      </p:sp>
      <p:sp>
        <p:nvSpPr>
          <p:cNvPr id="23" name="TextBox 23"/>
          <p:cNvSpPr txBox="1"/>
          <p:nvPr/>
        </p:nvSpPr>
        <p:spPr>
          <a:xfrm>
            <a:off x="341681" y="3358771"/>
            <a:ext cx="5165414" cy="6202680"/>
          </a:xfrm>
          <a:prstGeom prst="rect">
            <a:avLst/>
          </a:prstGeom>
        </p:spPr>
        <p:txBody>
          <a:bodyPr lIns="0" tIns="0" rIns="0" bIns="0" rtlCol="0" anchor="t">
            <a:spAutoFit/>
          </a:bodyPr>
          <a:lstStyle/>
          <a:p>
            <a:pPr marL="647703" lvl="1" indent="-323852" algn="just">
              <a:lnSpc>
                <a:spcPts val="3810"/>
              </a:lnSpc>
              <a:buFont typeface="Arial"/>
              <a:buChar char="•"/>
            </a:pPr>
            <a:r>
              <a:rPr lang="en-US" sz="3000">
                <a:solidFill>
                  <a:srgbClr val="7B070C"/>
                </a:solidFill>
                <a:latin typeface="Roboto Condensed"/>
              </a:rPr>
              <a:t>Câu kết trong bài thơ tứ tuyệt Đường luật thường để lại dư âm. Hãy cho biết câu kết trong bài “Nam quốc sơn hà” gợi cho em những suy nghĩ, cảm xúc gì? Ngoài câu kết này, hãy chọn ra 1 hình ảnh/ chi tiết em tâm đắc nhất trong bài thơ để bình luận, phân tích cái hay, cái đẹp của hình ảnh thơ đó. Em rút ra được nhận thức gì cho bản thân sau khi học bài thơ này?</a:t>
            </a:r>
          </a:p>
        </p:txBody>
      </p:sp>
      <p:sp>
        <p:nvSpPr>
          <p:cNvPr id="24" name="TextBox 24"/>
          <p:cNvSpPr txBox="1"/>
          <p:nvPr/>
        </p:nvSpPr>
        <p:spPr>
          <a:xfrm>
            <a:off x="6027874" y="7870443"/>
            <a:ext cx="5293728" cy="1991308"/>
          </a:xfrm>
          <a:prstGeom prst="rect">
            <a:avLst/>
          </a:prstGeom>
        </p:spPr>
        <p:txBody>
          <a:bodyPr lIns="0" tIns="0" rIns="0" bIns="0" rtlCol="0" anchor="t">
            <a:spAutoFit/>
          </a:bodyPr>
          <a:lstStyle/>
          <a:p>
            <a:pPr marL="669293" lvl="1" indent="-334646" algn="just">
              <a:lnSpc>
                <a:spcPts val="3937"/>
              </a:lnSpc>
              <a:buFont typeface="Arial"/>
              <a:buChar char="•"/>
            </a:pPr>
            <a:r>
              <a:rPr lang="en-US" sz="3100">
                <a:solidFill>
                  <a:srgbClr val="7B070C"/>
                </a:solidFill>
                <a:latin typeface="Roboto Condensed"/>
              </a:rPr>
              <a:t>Nội dung câu 3 là gì? Hỏi “cớ sao” và gọi “nghịch lỗ” nhà thơ đã bộc lộ thái độ như thế nào? Mục đích là gì?</a:t>
            </a:r>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ircle(in)">
                                      <p:cBhvr>
                                        <p:cTn id="10" dur="2000"/>
                                        <p:tgtEl>
                                          <p:spTgt spid="11"/>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circle(in)">
                                      <p:cBhvr>
                                        <p:cTn id="13" dur="2000"/>
                                        <p:tgtEl>
                                          <p:spTgt spid="22"/>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ircle(in)">
                                      <p:cBhvr>
                                        <p:cTn id="16" dur="20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circle(in)">
                                      <p:cBhvr>
                                        <p:cTn id="21" dur="2000"/>
                                        <p:tgtEl>
                                          <p:spTgt spid="20"/>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circle(in)">
                                      <p:cBhvr>
                                        <p:cTn id="24" dur="2000"/>
                                        <p:tgtEl>
                                          <p:spTgt spid="14"/>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circle(in)">
                                      <p:cBhvr>
                                        <p:cTn id="27" dur="2000"/>
                                        <p:tgtEl>
                                          <p:spTgt spid="21"/>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circle(in)">
                                      <p:cBhvr>
                                        <p:cTn id="30" dur="2000"/>
                                        <p:tgtEl>
                                          <p:spTgt spid="4"/>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circle(in)">
                                      <p:cBhvr>
                                        <p:cTn id="33" dur="20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circle(in)">
                                      <p:cBhvr>
                                        <p:cTn id="38" dur="2000"/>
                                        <p:tgtEl>
                                          <p:spTgt spid="10"/>
                                        </p:tgtEl>
                                      </p:cBhvr>
                                    </p:animEffect>
                                  </p:childTnLst>
                                </p:cTn>
                              </p:par>
                              <p:par>
                                <p:cTn id="39" presetID="6" presetClass="entr" presetSubtype="16"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circle(in)">
                                      <p:cBhvr>
                                        <p:cTn id="41" dur="2000"/>
                                        <p:tgtEl>
                                          <p:spTgt spid="19"/>
                                        </p:tgtEl>
                                      </p:cBhvr>
                                    </p:animEffect>
                                  </p:childTnLst>
                                </p:cTn>
                              </p:par>
                              <p:par>
                                <p:cTn id="42" presetID="6" presetClass="entr" presetSubtype="16"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circle(in)">
                                      <p:cBhvr>
                                        <p:cTn id="44" dur="2000"/>
                                        <p:tgtEl>
                                          <p:spTgt spid="13"/>
                                        </p:tgtEl>
                                      </p:cBhvr>
                                    </p:animEffect>
                                  </p:childTnLst>
                                </p:cTn>
                              </p:par>
                              <p:par>
                                <p:cTn id="45" presetID="6" presetClass="entr" presetSubtype="16"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circle(in)">
                                      <p:cBhvr>
                                        <p:cTn id="47" dur="2000"/>
                                        <p:tgtEl>
                                          <p:spTgt spid="24"/>
                                        </p:tgtEl>
                                      </p:cBhvr>
                                    </p:animEffect>
                                  </p:childTnLst>
                                </p:cTn>
                              </p:par>
                              <p:par>
                                <p:cTn id="48" presetID="6" presetClass="entr" presetSubtype="16" fill="hold" grpId="0" nodeType="with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circle(in)">
                                      <p:cBhvr>
                                        <p:cTn id="50" dur="2000"/>
                                        <p:tgtEl>
                                          <p:spTgt spid="6"/>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circle(in)">
                                      <p:cBhvr>
                                        <p:cTn id="55" dur="2000"/>
                                        <p:tgtEl>
                                          <p:spTgt spid="8"/>
                                        </p:tgtEl>
                                      </p:cBhvr>
                                    </p:animEffect>
                                  </p:childTnLst>
                                </p:cTn>
                              </p:par>
                              <p:par>
                                <p:cTn id="56" presetID="6" presetClass="entr" presetSubtype="16"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circle(in)">
                                      <p:cBhvr>
                                        <p:cTn id="58" dur="2000"/>
                                        <p:tgtEl>
                                          <p:spTgt spid="23"/>
                                        </p:tgtEl>
                                      </p:cBhvr>
                                    </p:animEffect>
                                  </p:childTnLst>
                                </p:cTn>
                              </p:par>
                              <p:par>
                                <p:cTn id="59" presetID="6" presetClass="entr" presetSubtype="16" fill="hold" grpId="0" nodeType="with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circle(in)">
                                      <p:cBhvr>
                                        <p:cTn id="61" dur="2000"/>
                                        <p:tgtEl>
                                          <p:spTgt spid="5"/>
                                        </p:tgtEl>
                                      </p:cBhvr>
                                    </p:animEffect>
                                  </p:childTnLst>
                                </p:cTn>
                              </p:par>
                              <p:par>
                                <p:cTn id="62" presetID="6" presetClass="entr" presetSubtype="16" fill="hold" grpId="0" nodeType="withEffect">
                                  <p:stCondLst>
                                    <p:cond delay="0"/>
                                  </p:stCondLst>
                                  <p:childTnLst>
                                    <p:set>
                                      <p:cBhvr>
                                        <p:cTn id="63" dur="1" fill="hold">
                                          <p:stCondLst>
                                            <p:cond delay="0"/>
                                          </p:stCondLst>
                                        </p:cTn>
                                        <p:tgtEl>
                                          <p:spTgt spid="18"/>
                                        </p:tgtEl>
                                        <p:attrNameLst>
                                          <p:attrName>style.visibility</p:attrName>
                                        </p:attrNameLst>
                                      </p:cBhvr>
                                      <p:to>
                                        <p:strVal val="visible"/>
                                      </p:to>
                                    </p:set>
                                    <p:animEffect transition="in" filter="circle(in)">
                                      <p:cBhvr>
                                        <p:cTn id="64" dur="2000"/>
                                        <p:tgtEl>
                                          <p:spTgt spid="18"/>
                                        </p:tgtEl>
                                      </p:cBhvr>
                                    </p:animEffect>
                                  </p:childTnLst>
                                </p:cTn>
                              </p:par>
                              <p:par>
                                <p:cTn id="65" presetID="6" presetClass="entr" presetSubtype="16" fill="hold" grpId="0" nodeType="with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circle(in)">
                                      <p:cBhvr>
                                        <p:cTn id="6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10" grpId="0" animBg="1"/>
      <p:bldP spid="11" grpId="0" animBg="1"/>
      <p:bldP spid="12" grpId="0" animBg="1"/>
      <p:bldP spid="13" grpId="0" animBg="1"/>
      <p:bldP spid="14" grpId="0" animBg="1"/>
      <p:bldP spid="17" grpId="0"/>
      <p:bldP spid="18" grpId="0"/>
      <p:bldP spid="19" grpId="0"/>
      <p:bldP spid="20" grpId="0"/>
      <p:bldP spid="21" grpId="0"/>
      <p:bldP spid="22" grpId="0"/>
      <p:bldP spid="23" grpId="0"/>
      <p:bldP spid="2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39" r="-39"/>
            </a:stretch>
          </a:blipFill>
        </p:spPr>
        <p:txBody>
          <a:bodyPr/>
          <a:lstStyle/>
          <a:p>
            <a:endParaRPr lang="en-US"/>
          </a:p>
        </p:txBody>
      </p:sp>
      <p:sp>
        <p:nvSpPr>
          <p:cNvPr id="3" name="AutoShape 3"/>
          <p:cNvSpPr/>
          <p:nvPr/>
        </p:nvSpPr>
        <p:spPr>
          <a:xfrm rot="10944">
            <a:off x="5867061" y="2357133"/>
            <a:ext cx="2991974" cy="0"/>
          </a:xfrm>
          <a:prstGeom prst="line">
            <a:avLst/>
          </a:prstGeom>
          <a:ln w="9525" cap="rnd">
            <a:solidFill>
              <a:srgbClr val="CAC5B0"/>
            </a:solidFill>
            <a:prstDash val="solid"/>
            <a:headEnd type="none" w="sm" len="sm"/>
            <a:tailEnd type="none" w="sm" len="sm"/>
          </a:ln>
        </p:spPr>
        <p:txBody>
          <a:bodyPr/>
          <a:lstStyle/>
          <a:p>
            <a:endParaRPr lang="en-US"/>
          </a:p>
        </p:txBody>
      </p:sp>
      <p:grpSp>
        <p:nvGrpSpPr>
          <p:cNvPr id="4" name="Group 4"/>
          <p:cNvGrpSpPr/>
          <p:nvPr/>
        </p:nvGrpSpPr>
        <p:grpSpPr>
          <a:xfrm>
            <a:off x="9086630" y="2299762"/>
            <a:ext cx="114742" cy="114742"/>
            <a:chOff x="0" y="0"/>
            <a:chExt cx="152990" cy="152990"/>
          </a:xfrm>
        </p:grpSpPr>
        <p:sp>
          <p:nvSpPr>
            <p:cNvPr id="5" name="Freeform 5"/>
            <p:cNvSpPr/>
            <p:nvPr/>
          </p:nvSpPr>
          <p:spPr>
            <a:xfrm>
              <a:off x="12700" y="12700"/>
              <a:ext cx="127508" cy="127508"/>
            </a:xfrm>
            <a:custGeom>
              <a:avLst/>
              <a:gdLst/>
              <a:ahLst/>
              <a:cxnLst/>
              <a:rect l="l" t="t" r="r" b="b"/>
              <a:pathLst>
                <a:path w="127508" h="127508">
                  <a:moveTo>
                    <a:pt x="0" y="63754"/>
                  </a:moveTo>
                  <a:cubicBezTo>
                    <a:pt x="0" y="28575"/>
                    <a:pt x="28575" y="0"/>
                    <a:pt x="63754" y="0"/>
                  </a:cubicBezTo>
                  <a:cubicBezTo>
                    <a:pt x="98933" y="0"/>
                    <a:pt x="127508" y="28575"/>
                    <a:pt x="127508" y="63754"/>
                  </a:cubicBezTo>
                  <a:cubicBezTo>
                    <a:pt x="127508" y="98933"/>
                    <a:pt x="98933" y="127508"/>
                    <a:pt x="63754" y="127508"/>
                  </a:cubicBezTo>
                  <a:cubicBezTo>
                    <a:pt x="28575" y="127508"/>
                    <a:pt x="0" y="99060"/>
                    <a:pt x="0" y="63754"/>
                  </a:cubicBezTo>
                </a:path>
              </a:pathLst>
            </a:custGeom>
            <a:solidFill>
              <a:srgbClr val="4472C4"/>
            </a:solidFill>
          </p:spPr>
          <p:txBody>
            <a:bodyPr/>
            <a:lstStyle/>
            <a:p>
              <a:endParaRPr lang="en-US"/>
            </a:p>
          </p:txBody>
        </p:sp>
        <p:sp>
          <p:nvSpPr>
            <p:cNvPr id="6" name="Freeform 6"/>
            <p:cNvSpPr/>
            <p:nvPr/>
          </p:nvSpPr>
          <p:spPr>
            <a:xfrm>
              <a:off x="0" y="0"/>
              <a:ext cx="152908" cy="153035"/>
            </a:xfrm>
            <a:custGeom>
              <a:avLst/>
              <a:gdLst/>
              <a:ahLst/>
              <a:cxnLst/>
              <a:rect l="l" t="t" r="r" b="b"/>
              <a:pathLst>
                <a:path w="152908" h="153035">
                  <a:moveTo>
                    <a:pt x="0" y="76454"/>
                  </a:moveTo>
                  <a:cubicBezTo>
                    <a:pt x="0" y="34290"/>
                    <a:pt x="34290" y="0"/>
                    <a:pt x="76454" y="0"/>
                  </a:cubicBezTo>
                  <a:lnTo>
                    <a:pt x="76454" y="12700"/>
                  </a:lnTo>
                  <a:lnTo>
                    <a:pt x="76454" y="0"/>
                  </a:lnTo>
                  <a:cubicBezTo>
                    <a:pt x="118745" y="0"/>
                    <a:pt x="152908" y="34290"/>
                    <a:pt x="152908" y="76454"/>
                  </a:cubicBezTo>
                  <a:lnTo>
                    <a:pt x="140208" y="76454"/>
                  </a:lnTo>
                  <a:lnTo>
                    <a:pt x="152908" y="76454"/>
                  </a:lnTo>
                  <a:cubicBezTo>
                    <a:pt x="152908" y="118745"/>
                    <a:pt x="118618" y="152908"/>
                    <a:pt x="76454" y="152908"/>
                  </a:cubicBezTo>
                  <a:lnTo>
                    <a:pt x="76454" y="140208"/>
                  </a:lnTo>
                  <a:lnTo>
                    <a:pt x="76454" y="152908"/>
                  </a:lnTo>
                  <a:cubicBezTo>
                    <a:pt x="34290" y="153035"/>
                    <a:pt x="0" y="118745"/>
                    <a:pt x="0" y="76454"/>
                  </a:cubicBezTo>
                  <a:lnTo>
                    <a:pt x="12700" y="76454"/>
                  </a:lnTo>
                  <a:lnTo>
                    <a:pt x="25400" y="76454"/>
                  </a:lnTo>
                  <a:lnTo>
                    <a:pt x="12700" y="76454"/>
                  </a:lnTo>
                  <a:lnTo>
                    <a:pt x="0" y="76454"/>
                  </a:lnTo>
                  <a:moveTo>
                    <a:pt x="25400" y="76454"/>
                  </a:moveTo>
                  <a:cubicBezTo>
                    <a:pt x="25400" y="83439"/>
                    <a:pt x="19685" y="89154"/>
                    <a:pt x="12700" y="89154"/>
                  </a:cubicBezTo>
                  <a:cubicBezTo>
                    <a:pt x="5715" y="89154"/>
                    <a:pt x="0" y="83439"/>
                    <a:pt x="0" y="76454"/>
                  </a:cubicBezTo>
                  <a:cubicBezTo>
                    <a:pt x="0" y="69469"/>
                    <a:pt x="5715" y="63754"/>
                    <a:pt x="12700" y="63754"/>
                  </a:cubicBezTo>
                  <a:cubicBezTo>
                    <a:pt x="19685" y="63754"/>
                    <a:pt x="25400" y="69469"/>
                    <a:pt x="25400" y="76454"/>
                  </a:cubicBezTo>
                  <a:cubicBezTo>
                    <a:pt x="25400" y="104648"/>
                    <a:pt x="48260" y="127508"/>
                    <a:pt x="76454" y="127508"/>
                  </a:cubicBezTo>
                  <a:cubicBezTo>
                    <a:pt x="104648" y="127508"/>
                    <a:pt x="127508" y="104648"/>
                    <a:pt x="127508" y="76454"/>
                  </a:cubicBezTo>
                  <a:cubicBezTo>
                    <a:pt x="127508" y="48260"/>
                    <a:pt x="104775" y="25400"/>
                    <a:pt x="76454" y="25400"/>
                  </a:cubicBezTo>
                  <a:lnTo>
                    <a:pt x="76454" y="12700"/>
                  </a:lnTo>
                  <a:lnTo>
                    <a:pt x="76454" y="25400"/>
                  </a:lnTo>
                  <a:cubicBezTo>
                    <a:pt x="48260" y="25400"/>
                    <a:pt x="25400" y="48260"/>
                    <a:pt x="25400" y="76454"/>
                  </a:cubicBezTo>
                </a:path>
              </a:pathLst>
            </a:custGeom>
            <a:solidFill>
              <a:srgbClr val="CAC5B0"/>
            </a:solidFill>
          </p:spPr>
          <p:txBody>
            <a:bodyPr/>
            <a:lstStyle/>
            <a:p>
              <a:endParaRPr lang="en-US"/>
            </a:p>
          </p:txBody>
        </p:sp>
      </p:grpSp>
      <p:sp>
        <p:nvSpPr>
          <p:cNvPr id="7" name="AutoShape 7"/>
          <p:cNvSpPr/>
          <p:nvPr/>
        </p:nvSpPr>
        <p:spPr>
          <a:xfrm rot="10944">
            <a:off x="9428967" y="2357133"/>
            <a:ext cx="2991974" cy="0"/>
          </a:xfrm>
          <a:prstGeom prst="line">
            <a:avLst/>
          </a:prstGeom>
          <a:ln w="9525" cap="rnd">
            <a:solidFill>
              <a:srgbClr val="CAC5B0"/>
            </a:solidFill>
            <a:prstDash val="solid"/>
            <a:headEnd type="none" w="sm" len="sm"/>
            <a:tailEnd type="none" w="sm" len="sm"/>
          </a:ln>
        </p:spPr>
        <p:txBody>
          <a:bodyPr/>
          <a:lstStyle/>
          <a:p>
            <a:endParaRPr lang="en-US"/>
          </a:p>
        </p:txBody>
      </p:sp>
      <p:grpSp>
        <p:nvGrpSpPr>
          <p:cNvPr id="8" name="Group 8"/>
          <p:cNvGrpSpPr/>
          <p:nvPr/>
        </p:nvGrpSpPr>
        <p:grpSpPr>
          <a:xfrm>
            <a:off x="7753147" y="2676031"/>
            <a:ext cx="3877365" cy="3115362"/>
            <a:chOff x="0" y="0"/>
            <a:chExt cx="1021199" cy="820507"/>
          </a:xfrm>
        </p:grpSpPr>
        <p:sp>
          <p:nvSpPr>
            <p:cNvPr id="9" name="Freeform 9"/>
            <p:cNvSpPr/>
            <p:nvPr/>
          </p:nvSpPr>
          <p:spPr>
            <a:xfrm>
              <a:off x="0" y="0"/>
              <a:ext cx="1021199" cy="820507"/>
            </a:xfrm>
            <a:custGeom>
              <a:avLst/>
              <a:gdLst/>
              <a:ahLst/>
              <a:cxnLst/>
              <a:rect l="l" t="t" r="r" b="b"/>
              <a:pathLst>
                <a:path w="1021199" h="820507">
                  <a:moveTo>
                    <a:pt x="65891" y="0"/>
                  </a:moveTo>
                  <a:lnTo>
                    <a:pt x="955308" y="0"/>
                  </a:lnTo>
                  <a:cubicBezTo>
                    <a:pt x="991698" y="0"/>
                    <a:pt x="1021199" y="29500"/>
                    <a:pt x="1021199" y="65891"/>
                  </a:cubicBezTo>
                  <a:lnTo>
                    <a:pt x="1021199" y="754616"/>
                  </a:lnTo>
                  <a:cubicBezTo>
                    <a:pt x="1021199" y="791007"/>
                    <a:pt x="991698" y="820507"/>
                    <a:pt x="955308" y="820507"/>
                  </a:cubicBezTo>
                  <a:lnTo>
                    <a:pt x="65891" y="820507"/>
                  </a:lnTo>
                  <a:cubicBezTo>
                    <a:pt x="29500" y="820507"/>
                    <a:pt x="0" y="791007"/>
                    <a:pt x="0" y="754616"/>
                  </a:cubicBezTo>
                  <a:lnTo>
                    <a:pt x="0" y="65891"/>
                  </a:lnTo>
                  <a:cubicBezTo>
                    <a:pt x="0" y="29500"/>
                    <a:pt x="29500" y="0"/>
                    <a:pt x="65891"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10" name="TextBox 10"/>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grpSp>
        <p:nvGrpSpPr>
          <p:cNvPr id="11" name="Group 11"/>
          <p:cNvGrpSpPr/>
          <p:nvPr/>
        </p:nvGrpSpPr>
        <p:grpSpPr>
          <a:xfrm>
            <a:off x="7816208" y="6048568"/>
            <a:ext cx="3870065" cy="2659764"/>
            <a:chOff x="0" y="0"/>
            <a:chExt cx="1019276" cy="700514"/>
          </a:xfrm>
        </p:grpSpPr>
        <p:sp>
          <p:nvSpPr>
            <p:cNvPr id="12" name="Freeform 12"/>
            <p:cNvSpPr/>
            <p:nvPr/>
          </p:nvSpPr>
          <p:spPr>
            <a:xfrm>
              <a:off x="0" y="0"/>
              <a:ext cx="1019276" cy="700514"/>
            </a:xfrm>
            <a:custGeom>
              <a:avLst/>
              <a:gdLst/>
              <a:ahLst/>
              <a:cxnLst/>
              <a:rect l="l" t="t" r="r" b="b"/>
              <a:pathLst>
                <a:path w="1019276" h="700514">
                  <a:moveTo>
                    <a:pt x="66015" y="0"/>
                  </a:moveTo>
                  <a:lnTo>
                    <a:pt x="953261" y="0"/>
                  </a:lnTo>
                  <a:cubicBezTo>
                    <a:pt x="970770" y="0"/>
                    <a:pt x="987561" y="6955"/>
                    <a:pt x="999941" y="19335"/>
                  </a:cubicBezTo>
                  <a:cubicBezTo>
                    <a:pt x="1012321" y="31716"/>
                    <a:pt x="1019276" y="48507"/>
                    <a:pt x="1019276" y="66015"/>
                  </a:cubicBezTo>
                  <a:lnTo>
                    <a:pt x="1019276" y="634499"/>
                  </a:lnTo>
                  <a:cubicBezTo>
                    <a:pt x="1019276" y="652007"/>
                    <a:pt x="1012321" y="668798"/>
                    <a:pt x="999941" y="681179"/>
                  </a:cubicBezTo>
                  <a:cubicBezTo>
                    <a:pt x="987561" y="693559"/>
                    <a:pt x="970770" y="700514"/>
                    <a:pt x="953261" y="700514"/>
                  </a:cubicBezTo>
                  <a:lnTo>
                    <a:pt x="66015" y="700514"/>
                  </a:lnTo>
                  <a:cubicBezTo>
                    <a:pt x="48507" y="700514"/>
                    <a:pt x="31716" y="693559"/>
                    <a:pt x="19335" y="681179"/>
                  </a:cubicBezTo>
                  <a:cubicBezTo>
                    <a:pt x="6955" y="668798"/>
                    <a:pt x="0" y="652007"/>
                    <a:pt x="0" y="634499"/>
                  </a:cubicBezTo>
                  <a:lnTo>
                    <a:pt x="0" y="66015"/>
                  </a:lnTo>
                  <a:cubicBezTo>
                    <a:pt x="0" y="48507"/>
                    <a:pt x="6955" y="31716"/>
                    <a:pt x="19335" y="19335"/>
                  </a:cubicBezTo>
                  <a:cubicBezTo>
                    <a:pt x="31716" y="6955"/>
                    <a:pt x="48507" y="0"/>
                    <a:pt x="66015"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13" name="TextBox 13"/>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grpSp>
        <p:nvGrpSpPr>
          <p:cNvPr id="14" name="Group 14"/>
          <p:cNvGrpSpPr/>
          <p:nvPr/>
        </p:nvGrpSpPr>
        <p:grpSpPr>
          <a:xfrm>
            <a:off x="12144843" y="2779888"/>
            <a:ext cx="5558319" cy="5806706"/>
            <a:chOff x="0" y="0"/>
            <a:chExt cx="1463919" cy="1529338"/>
          </a:xfrm>
        </p:grpSpPr>
        <p:sp>
          <p:nvSpPr>
            <p:cNvPr id="15" name="Freeform 15"/>
            <p:cNvSpPr/>
            <p:nvPr/>
          </p:nvSpPr>
          <p:spPr>
            <a:xfrm>
              <a:off x="0" y="0"/>
              <a:ext cx="1463919" cy="1529338"/>
            </a:xfrm>
            <a:custGeom>
              <a:avLst/>
              <a:gdLst/>
              <a:ahLst/>
              <a:cxnLst/>
              <a:rect l="l" t="t" r="r" b="b"/>
              <a:pathLst>
                <a:path w="1463919" h="1529338">
                  <a:moveTo>
                    <a:pt x="45964" y="0"/>
                  </a:moveTo>
                  <a:lnTo>
                    <a:pt x="1417955" y="0"/>
                  </a:lnTo>
                  <a:cubicBezTo>
                    <a:pt x="1430146" y="0"/>
                    <a:pt x="1441837" y="4843"/>
                    <a:pt x="1450457" y="13463"/>
                  </a:cubicBezTo>
                  <a:cubicBezTo>
                    <a:pt x="1459077" y="22083"/>
                    <a:pt x="1463919" y="33774"/>
                    <a:pt x="1463919" y="45964"/>
                  </a:cubicBezTo>
                  <a:lnTo>
                    <a:pt x="1463919" y="1483374"/>
                  </a:lnTo>
                  <a:cubicBezTo>
                    <a:pt x="1463919" y="1495564"/>
                    <a:pt x="1459077" y="1507256"/>
                    <a:pt x="1450457" y="1515876"/>
                  </a:cubicBezTo>
                  <a:cubicBezTo>
                    <a:pt x="1441837" y="1524496"/>
                    <a:pt x="1430146" y="1529338"/>
                    <a:pt x="1417955" y="1529338"/>
                  </a:cubicBezTo>
                  <a:lnTo>
                    <a:pt x="45964" y="1529338"/>
                  </a:lnTo>
                  <a:cubicBezTo>
                    <a:pt x="33774" y="1529338"/>
                    <a:pt x="22083" y="1524496"/>
                    <a:pt x="13463" y="1515876"/>
                  </a:cubicBezTo>
                  <a:cubicBezTo>
                    <a:pt x="4843" y="1507256"/>
                    <a:pt x="0" y="1495564"/>
                    <a:pt x="0" y="1483374"/>
                  </a:cubicBezTo>
                  <a:lnTo>
                    <a:pt x="0" y="45964"/>
                  </a:lnTo>
                  <a:cubicBezTo>
                    <a:pt x="0" y="33774"/>
                    <a:pt x="4843" y="22083"/>
                    <a:pt x="13463" y="13463"/>
                  </a:cubicBezTo>
                  <a:cubicBezTo>
                    <a:pt x="22083" y="4843"/>
                    <a:pt x="33774" y="0"/>
                    <a:pt x="45964"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16" name="TextBox 16"/>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7" name="TextBox 17"/>
          <p:cNvSpPr txBox="1"/>
          <p:nvPr/>
        </p:nvSpPr>
        <p:spPr>
          <a:xfrm>
            <a:off x="1792020" y="1703941"/>
            <a:ext cx="15911142" cy="710564"/>
          </a:xfrm>
          <a:prstGeom prst="rect">
            <a:avLst/>
          </a:prstGeom>
        </p:spPr>
        <p:txBody>
          <a:bodyPr lIns="0" tIns="0" rIns="0" bIns="0" rtlCol="0" anchor="t">
            <a:spAutoFit/>
          </a:bodyPr>
          <a:lstStyle/>
          <a:p>
            <a:pPr algn="just">
              <a:lnSpc>
                <a:spcPts val="5279"/>
              </a:lnSpc>
            </a:pPr>
            <a:r>
              <a:rPr lang="en-US" sz="5499" dirty="0">
                <a:solidFill>
                  <a:srgbClr val="7B070C"/>
                </a:solidFill>
                <a:latin typeface="Dancing Script Bold"/>
              </a:rPr>
              <a:t>b. </a:t>
            </a:r>
            <a:r>
              <a:rPr lang="en-US" sz="5499" dirty="0" err="1">
                <a:solidFill>
                  <a:srgbClr val="7B070C"/>
                </a:solidFill>
                <a:latin typeface="Dancing Script Bold"/>
              </a:rPr>
              <a:t>Nhân</a:t>
            </a:r>
            <a:r>
              <a:rPr lang="en-US" sz="5499" dirty="0">
                <a:solidFill>
                  <a:srgbClr val="7B070C"/>
                </a:solidFill>
                <a:latin typeface="Dancing Script Bold"/>
              </a:rPr>
              <a:t> </a:t>
            </a:r>
            <a:r>
              <a:rPr lang="en-US" sz="5499" dirty="0" err="1">
                <a:solidFill>
                  <a:srgbClr val="7B070C"/>
                </a:solidFill>
                <a:latin typeface="Dancing Script Bold"/>
              </a:rPr>
              <a:t>vật</a:t>
            </a:r>
            <a:r>
              <a:rPr lang="en-US" sz="5499" dirty="0">
                <a:solidFill>
                  <a:srgbClr val="7B070C"/>
                </a:solidFill>
                <a:latin typeface="Dancing Script Bold"/>
              </a:rPr>
              <a:t> </a:t>
            </a:r>
            <a:r>
              <a:rPr lang="en-US" sz="5499" dirty="0" err="1">
                <a:solidFill>
                  <a:srgbClr val="7B070C"/>
                </a:solidFill>
                <a:latin typeface="Dancing Script Bold"/>
              </a:rPr>
              <a:t>trữ</a:t>
            </a:r>
            <a:r>
              <a:rPr lang="en-US" sz="5499" dirty="0">
                <a:solidFill>
                  <a:srgbClr val="7B070C"/>
                </a:solidFill>
                <a:latin typeface="Dancing Script Bold"/>
              </a:rPr>
              <a:t> </a:t>
            </a:r>
            <a:r>
              <a:rPr lang="en-US" sz="5499" dirty="0" err="1">
                <a:solidFill>
                  <a:srgbClr val="7B070C"/>
                </a:solidFill>
                <a:latin typeface="Dancing Script Bold"/>
              </a:rPr>
              <a:t>tình</a:t>
            </a:r>
            <a:r>
              <a:rPr lang="en-US" sz="5499" dirty="0">
                <a:solidFill>
                  <a:srgbClr val="7B070C"/>
                </a:solidFill>
                <a:latin typeface="Dancing Script Bold"/>
              </a:rPr>
              <a:t>, </a:t>
            </a:r>
            <a:r>
              <a:rPr lang="en-US" sz="5499" dirty="0" err="1">
                <a:solidFill>
                  <a:srgbClr val="7B070C"/>
                </a:solidFill>
                <a:latin typeface="Dancing Script Bold"/>
              </a:rPr>
              <a:t>đối</a:t>
            </a:r>
            <a:r>
              <a:rPr lang="en-US" sz="5499" dirty="0">
                <a:solidFill>
                  <a:srgbClr val="7B070C"/>
                </a:solidFill>
                <a:latin typeface="Dancing Script Bold"/>
              </a:rPr>
              <a:t> </a:t>
            </a:r>
            <a:r>
              <a:rPr lang="en-US" sz="5499" dirty="0" err="1">
                <a:solidFill>
                  <a:srgbClr val="7B070C"/>
                </a:solidFill>
                <a:latin typeface="Dancing Script Bold"/>
              </a:rPr>
              <a:t>tượng</a:t>
            </a:r>
            <a:r>
              <a:rPr lang="en-US" sz="5499" dirty="0">
                <a:solidFill>
                  <a:srgbClr val="7B070C"/>
                </a:solidFill>
                <a:latin typeface="Dancing Script Bold"/>
              </a:rPr>
              <a:t> </a:t>
            </a:r>
            <a:r>
              <a:rPr lang="en-US" sz="5499" dirty="0" err="1">
                <a:solidFill>
                  <a:srgbClr val="7B070C"/>
                </a:solidFill>
                <a:latin typeface="Dancing Script Bold"/>
              </a:rPr>
              <a:t>trữ</a:t>
            </a:r>
            <a:r>
              <a:rPr lang="en-US" sz="5499" dirty="0">
                <a:solidFill>
                  <a:srgbClr val="7B070C"/>
                </a:solidFill>
                <a:latin typeface="Dancing Script Bold"/>
              </a:rPr>
              <a:t> </a:t>
            </a:r>
            <a:r>
              <a:rPr lang="en-US" sz="5499" dirty="0" err="1">
                <a:solidFill>
                  <a:srgbClr val="7B070C"/>
                </a:solidFill>
                <a:latin typeface="Dancing Script Bold"/>
              </a:rPr>
              <a:t>tình</a:t>
            </a:r>
            <a:r>
              <a:rPr lang="en-US" sz="5499" dirty="0">
                <a:solidFill>
                  <a:srgbClr val="7B070C"/>
                </a:solidFill>
                <a:latin typeface="Dancing Script Bold"/>
              </a:rPr>
              <a:t> </a:t>
            </a:r>
            <a:r>
              <a:rPr lang="en-US" sz="5499" dirty="0" err="1">
                <a:solidFill>
                  <a:srgbClr val="7B070C"/>
                </a:solidFill>
                <a:latin typeface="Dancing Script Bold"/>
              </a:rPr>
              <a:t>và</a:t>
            </a:r>
            <a:r>
              <a:rPr lang="en-US" sz="5499" dirty="0">
                <a:solidFill>
                  <a:srgbClr val="7B070C"/>
                </a:solidFill>
                <a:latin typeface="Dancing Script Bold"/>
              </a:rPr>
              <a:t> </a:t>
            </a:r>
            <a:r>
              <a:rPr lang="en-US" sz="5499" dirty="0" err="1">
                <a:solidFill>
                  <a:srgbClr val="7B070C"/>
                </a:solidFill>
                <a:latin typeface="Dancing Script Bold"/>
              </a:rPr>
              <a:t>mạch</a:t>
            </a:r>
            <a:r>
              <a:rPr lang="en-US" sz="5499" dirty="0">
                <a:solidFill>
                  <a:srgbClr val="7B070C"/>
                </a:solidFill>
                <a:latin typeface="Dancing Script Bold"/>
              </a:rPr>
              <a:t> </a:t>
            </a:r>
            <a:r>
              <a:rPr lang="en-US" sz="5499" dirty="0" err="1">
                <a:solidFill>
                  <a:srgbClr val="7B070C"/>
                </a:solidFill>
                <a:latin typeface="Dancing Script Bold"/>
              </a:rPr>
              <a:t>cảm</a:t>
            </a:r>
            <a:r>
              <a:rPr lang="en-US" sz="5499" dirty="0">
                <a:solidFill>
                  <a:srgbClr val="7B070C"/>
                </a:solidFill>
                <a:latin typeface="Dancing Script Bold"/>
              </a:rPr>
              <a:t> </a:t>
            </a:r>
            <a:r>
              <a:rPr lang="en-US" sz="5499" dirty="0" err="1">
                <a:solidFill>
                  <a:srgbClr val="7B070C"/>
                </a:solidFill>
                <a:latin typeface="Dancing Script Bold"/>
              </a:rPr>
              <a:t>xúc</a:t>
            </a:r>
            <a:endParaRPr lang="en-US" sz="5499" dirty="0">
              <a:solidFill>
                <a:srgbClr val="7B070C"/>
              </a:solidFill>
              <a:latin typeface="Dancing Script Bold"/>
            </a:endParaRPr>
          </a:p>
        </p:txBody>
      </p:sp>
      <p:sp>
        <p:nvSpPr>
          <p:cNvPr id="18" name="TextBox 18"/>
          <p:cNvSpPr txBox="1"/>
          <p:nvPr/>
        </p:nvSpPr>
        <p:spPr>
          <a:xfrm>
            <a:off x="1028700" y="373074"/>
            <a:ext cx="9258300" cy="1138317"/>
          </a:xfrm>
          <a:prstGeom prst="rect">
            <a:avLst/>
          </a:prstGeom>
        </p:spPr>
        <p:txBody>
          <a:bodyPr wrap="square" lIns="0" tIns="0" rIns="0" bIns="0" rtlCol="0" anchor="t">
            <a:spAutoFit/>
          </a:bodyPr>
          <a:lstStyle/>
          <a:p>
            <a:pPr algn="just">
              <a:lnSpc>
                <a:spcPts val="9656"/>
              </a:lnSpc>
              <a:spcBef>
                <a:spcPct val="0"/>
              </a:spcBef>
            </a:pPr>
            <a:r>
              <a:rPr lang="en-US" sz="5680" dirty="0">
                <a:solidFill>
                  <a:srgbClr val="7B070C"/>
                </a:solidFill>
                <a:latin typeface="#9Slide07 SVNUT Triumph Press"/>
              </a:rPr>
              <a:t>3.2 </a:t>
            </a:r>
            <a:r>
              <a:rPr lang="en-US" sz="5680" dirty="0" err="1">
                <a:solidFill>
                  <a:srgbClr val="7B070C"/>
                </a:solidFill>
                <a:latin typeface="#9Slide07 SVNUT Triumph Press"/>
              </a:rPr>
              <a:t>Đọc</a:t>
            </a:r>
            <a:r>
              <a:rPr lang="en-US" sz="5680" dirty="0">
                <a:solidFill>
                  <a:srgbClr val="7B070C"/>
                </a:solidFill>
                <a:latin typeface="#9Slide07 SVNUT Triumph Press"/>
              </a:rPr>
              <a:t> </a:t>
            </a:r>
            <a:r>
              <a:rPr lang="en-US" sz="5680" dirty="0" err="1">
                <a:solidFill>
                  <a:srgbClr val="7B070C"/>
                </a:solidFill>
                <a:latin typeface="#9Slide07 SVNUT Triumph Press"/>
              </a:rPr>
              <a:t>hiểu</a:t>
            </a:r>
            <a:r>
              <a:rPr lang="en-US" sz="5680" dirty="0">
                <a:solidFill>
                  <a:srgbClr val="7B070C"/>
                </a:solidFill>
                <a:latin typeface="#9Slide07 SVNUT Triumph Press"/>
              </a:rPr>
              <a:t> </a:t>
            </a:r>
            <a:r>
              <a:rPr lang="en-US" sz="5680" dirty="0" err="1">
                <a:solidFill>
                  <a:srgbClr val="7B070C"/>
                </a:solidFill>
                <a:latin typeface="#9Slide07 SVNUT Triumph Press"/>
              </a:rPr>
              <a:t>văn</a:t>
            </a:r>
            <a:r>
              <a:rPr lang="en-US" sz="5680" dirty="0">
                <a:solidFill>
                  <a:srgbClr val="7B070C"/>
                </a:solidFill>
                <a:latin typeface="#9Slide07 SVNUT Triumph Press"/>
              </a:rPr>
              <a:t> </a:t>
            </a:r>
            <a:r>
              <a:rPr lang="en-US" sz="5680" dirty="0" err="1">
                <a:solidFill>
                  <a:srgbClr val="7B070C"/>
                </a:solidFill>
                <a:latin typeface="#9Slide07 SVNUT Triumph Press"/>
              </a:rPr>
              <a:t>bản</a:t>
            </a:r>
            <a:endParaRPr lang="en-US" sz="5680" dirty="0">
              <a:solidFill>
                <a:srgbClr val="7B070C"/>
              </a:solidFill>
              <a:latin typeface="#9Slide07 SVNUT Triumph Press"/>
            </a:endParaRPr>
          </a:p>
        </p:txBody>
      </p:sp>
      <p:sp>
        <p:nvSpPr>
          <p:cNvPr id="19" name="TextBox 19"/>
          <p:cNvSpPr txBox="1"/>
          <p:nvPr/>
        </p:nvSpPr>
        <p:spPr>
          <a:xfrm>
            <a:off x="7753147" y="2741788"/>
            <a:ext cx="3570121" cy="2816454"/>
          </a:xfrm>
          <a:prstGeom prst="rect">
            <a:avLst/>
          </a:prstGeom>
        </p:spPr>
        <p:txBody>
          <a:bodyPr lIns="0" tIns="0" rIns="0" bIns="0" rtlCol="0" anchor="t">
            <a:spAutoFit/>
          </a:bodyPr>
          <a:lstStyle/>
          <a:p>
            <a:pPr marL="755651" lvl="1" indent="-377825" algn="just">
              <a:lnSpc>
                <a:spcPts val="4445"/>
              </a:lnSpc>
              <a:buFont typeface="Arial"/>
              <a:buChar char="•"/>
            </a:pPr>
            <a:r>
              <a:rPr lang="en-US" sz="3500" dirty="0" err="1">
                <a:solidFill>
                  <a:srgbClr val="7B070C"/>
                </a:solidFill>
                <a:latin typeface="Roboto Condensed Bold"/>
              </a:rPr>
              <a:t>Nhân</a:t>
            </a:r>
            <a:r>
              <a:rPr lang="en-US" sz="3500" dirty="0">
                <a:solidFill>
                  <a:srgbClr val="7B070C"/>
                </a:solidFill>
                <a:latin typeface="Roboto Condensed Bold"/>
              </a:rPr>
              <a:t> </a:t>
            </a:r>
            <a:r>
              <a:rPr lang="en-US" sz="3500" dirty="0" err="1">
                <a:solidFill>
                  <a:srgbClr val="7B070C"/>
                </a:solidFill>
                <a:latin typeface="Roboto Condensed Bold"/>
              </a:rPr>
              <a:t>vật</a:t>
            </a:r>
            <a:r>
              <a:rPr lang="en-US" sz="3500" dirty="0">
                <a:solidFill>
                  <a:srgbClr val="7B070C"/>
                </a:solidFill>
                <a:latin typeface="Roboto Condensed Bold"/>
              </a:rPr>
              <a:t> </a:t>
            </a:r>
            <a:r>
              <a:rPr lang="en-US" sz="3500" dirty="0" err="1">
                <a:solidFill>
                  <a:srgbClr val="7B070C"/>
                </a:solidFill>
                <a:latin typeface="Roboto Condensed Bold"/>
              </a:rPr>
              <a:t>trữ</a:t>
            </a:r>
            <a:r>
              <a:rPr lang="en-US" sz="3500" dirty="0">
                <a:solidFill>
                  <a:srgbClr val="7B070C"/>
                </a:solidFill>
                <a:latin typeface="Roboto Condensed Bold"/>
              </a:rPr>
              <a:t> </a:t>
            </a:r>
            <a:r>
              <a:rPr lang="en-US" sz="3500" dirty="0" err="1">
                <a:solidFill>
                  <a:srgbClr val="7B070C"/>
                </a:solidFill>
                <a:latin typeface="Roboto Condensed Bold"/>
              </a:rPr>
              <a:t>tình</a:t>
            </a:r>
            <a:r>
              <a:rPr lang="en-US" sz="3500" dirty="0">
                <a:solidFill>
                  <a:srgbClr val="7B070C"/>
                </a:solidFill>
                <a:latin typeface="Roboto Condensed"/>
              </a:rPr>
              <a:t>: </a:t>
            </a:r>
            <a:r>
              <a:rPr lang="en-US" sz="3500" dirty="0" err="1">
                <a:solidFill>
                  <a:srgbClr val="7B070C"/>
                </a:solidFill>
                <a:latin typeface="Roboto Condensed"/>
              </a:rPr>
              <a:t>Tác</a:t>
            </a:r>
            <a:r>
              <a:rPr lang="en-US" sz="3500" dirty="0">
                <a:solidFill>
                  <a:srgbClr val="7B070C"/>
                </a:solidFill>
                <a:latin typeface="Roboto Condensed"/>
              </a:rPr>
              <a:t> </a:t>
            </a:r>
            <a:r>
              <a:rPr lang="en-US" sz="3500" dirty="0" err="1">
                <a:solidFill>
                  <a:srgbClr val="7B070C"/>
                </a:solidFill>
                <a:latin typeface="Roboto Condensed"/>
              </a:rPr>
              <a:t>giả</a:t>
            </a:r>
            <a:r>
              <a:rPr lang="en-US" sz="3500" dirty="0">
                <a:solidFill>
                  <a:srgbClr val="7B070C"/>
                </a:solidFill>
                <a:latin typeface="Roboto Condensed"/>
              </a:rPr>
              <a:t>- </a:t>
            </a:r>
            <a:r>
              <a:rPr lang="en-US" sz="3500" dirty="0" err="1">
                <a:solidFill>
                  <a:srgbClr val="7B070C"/>
                </a:solidFill>
                <a:latin typeface="Roboto Condensed"/>
              </a:rPr>
              <a:t>ẩn</a:t>
            </a:r>
            <a:r>
              <a:rPr lang="en-US" sz="3500" dirty="0">
                <a:solidFill>
                  <a:srgbClr val="7B070C"/>
                </a:solidFill>
                <a:latin typeface="Roboto Condensed"/>
              </a:rPr>
              <a:t> </a:t>
            </a:r>
            <a:r>
              <a:rPr lang="en-US" sz="3500" dirty="0" err="1">
                <a:solidFill>
                  <a:srgbClr val="7B070C"/>
                </a:solidFill>
                <a:latin typeface="Roboto Condensed"/>
              </a:rPr>
              <a:t>mình</a:t>
            </a:r>
            <a:r>
              <a:rPr lang="en-US" sz="3500" dirty="0">
                <a:solidFill>
                  <a:srgbClr val="7B070C"/>
                </a:solidFill>
                <a:latin typeface="Roboto Condensed"/>
              </a:rPr>
              <a:t>, </a:t>
            </a:r>
            <a:r>
              <a:rPr lang="en-US" sz="3500" dirty="0" err="1">
                <a:solidFill>
                  <a:srgbClr val="7B070C"/>
                </a:solidFill>
                <a:latin typeface="Roboto Condensed"/>
              </a:rPr>
              <a:t>chỉ</a:t>
            </a:r>
            <a:r>
              <a:rPr lang="en-US" sz="3500" dirty="0">
                <a:solidFill>
                  <a:srgbClr val="7B070C"/>
                </a:solidFill>
                <a:latin typeface="Roboto Condensed"/>
              </a:rPr>
              <a:t> </a:t>
            </a:r>
            <a:r>
              <a:rPr lang="en-US" sz="3500" dirty="0" err="1">
                <a:solidFill>
                  <a:srgbClr val="7B070C"/>
                </a:solidFill>
                <a:latin typeface="Roboto Condensed"/>
              </a:rPr>
              <a:t>bộc</a:t>
            </a:r>
            <a:r>
              <a:rPr lang="en-US" sz="3500" dirty="0">
                <a:solidFill>
                  <a:srgbClr val="7B070C"/>
                </a:solidFill>
                <a:latin typeface="Roboto Condensed"/>
              </a:rPr>
              <a:t> </a:t>
            </a:r>
            <a:r>
              <a:rPr lang="en-US" sz="3500" dirty="0" err="1">
                <a:solidFill>
                  <a:srgbClr val="7B070C"/>
                </a:solidFill>
                <a:latin typeface="Roboto Condensed"/>
              </a:rPr>
              <a:t>lộ</a:t>
            </a:r>
            <a:r>
              <a:rPr lang="en-US" sz="3500" dirty="0">
                <a:solidFill>
                  <a:srgbClr val="7B070C"/>
                </a:solidFill>
                <a:latin typeface="Roboto Condensed"/>
              </a:rPr>
              <a:t> </a:t>
            </a:r>
            <a:r>
              <a:rPr lang="en-US" sz="3500" dirty="0" err="1">
                <a:solidFill>
                  <a:srgbClr val="7B070C"/>
                </a:solidFill>
                <a:latin typeface="Roboto Condensed"/>
              </a:rPr>
              <a:t>tình</a:t>
            </a:r>
            <a:r>
              <a:rPr lang="en-US" sz="3500" dirty="0">
                <a:solidFill>
                  <a:srgbClr val="7B070C"/>
                </a:solidFill>
                <a:latin typeface="Roboto Condensed"/>
              </a:rPr>
              <a:t> </a:t>
            </a:r>
            <a:r>
              <a:rPr lang="en-US" sz="3500" dirty="0" err="1">
                <a:solidFill>
                  <a:srgbClr val="7B070C"/>
                </a:solidFill>
                <a:latin typeface="Roboto Condensed"/>
              </a:rPr>
              <a:t>cảm</a:t>
            </a:r>
            <a:r>
              <a:rPr lang="en-US" sz="3500" dirty="0">
                <a:solidFill>
                  <a:srgbClr val="7B070C"/>
                </a:solidFill>
                <a:latin typeface="Roboto Condensed"/>
              </a:rPr>
              <a:t>, </a:t>
            </a:r>
            <a:r>
              <a:rPr lang="en-US" sz="3500" dirty="0" err="1">
                <a:solidFill>
                  <a:srgbClr val="7B070C"/>
                </a:solidFill>
                <a:latin typeface="Roboto Condensed"/>
              </a:rPr>
              <a:t>cảm</a:t>
            </a:r>
            <a:r>
              <a:rPr lang="en-US" sz="3500" dirty="0">
                <a:solidFill>
                  <a:srgbClr val="7B070C"/>
                </a:solidFill>
                <a:latin typeface="Roboto Condensed"/>
              </a:rPr>
              <a:t> </a:t>
            </a:r>
            <a:r>
              <a:rPr lang="en-US" sz="3500" dirty="0" err="1">
                <a:solidFill>
                  <a:srgbClr val="7B070C"/>
                </a:solidFill>
                <a:latin typeface="Roboto Condensed"/>
              </a:rPr>
              <a:t>xúc</a:t>
            </a:r>
            <a:endParaRPr lang="en-US" sz="3500" dirty="0">
              <a:solidFill>
                <a:srgbClr val="7B070C"/>
              </a:solidFill>
              <a:latin typeface="Roboto Condensed"/>
            </a:endParaRPr>
          </a:p>
        </p:txBody>
      </p:sp>
      <p:sp>
        <p:nvSpPr>
          <p:cNvPr id="20" name="TextBox 20"/>
          <p:cNvSpPr txBox="1"/>
          <p:nvPr/>
        </p:nvSpPr>
        <p:spPr>
          <a:xfrm>
            <a:off x="7808909" y="6235008"/>
            <a:ext cx="3570121" cy="1854200"/>
          </a:xfrm>
          <a:prstGeom prst="rect">
            <a:avLst/>
          </a:prstGeom>
        </p:spPr>
        <p:txBody>
          <a:bodyPr lIns="0" tIns="0" rIns="0" bIns="0" rtlCol="0" anchor="t">
            <a:spAutoFit/>
          </a:bodyPr>
          <a:lstStyle/>
          <a:p>
            <a:pPr marL="755651" lvl="1" indent="-377825" algn="just">
              <a:lnSpc>
                <a:spcPts val="4900"/>
              </a:lnSpc>
              <a:buFont typeface="Arial"/>
              <a:buChar char="•"/>
            </a:pPr>
            <a:r>
              <a:rPr lang="en-US" sz="3500" dirty="0" err="1">
                <a:solidFill>
                  <a:srgbClr val="7B070C"/>
                </a:solidFill>
                <a:latin typeface="Roboto Condensed Bold"/>
              </a:rPr>
              <a:t>Đối</a:t>
            </a:r>
            <a:r>
              <a:rPr lang="en-US" sz="3500" dirty="0">
                <a:solidFill>
                  <a:srgbClr val="7B070C"/>
                </a:solidFill>
                <a:latin typeface="Roboto Condensed Bold"/>
              </a:rPr>
              <a:t> </a:t>
            </a:r>
            <a:r>
              <a:rPr lang="en-US" sz="3500" dirty="0" err="1">
                <a:solidFill>
                  <a:srgbClr val="7B070C"/>
                </a:solidFill>
                <a:latin typeface="Roboto Condensed Bold"/>
              </a:rPr>
              <a:t>tượng</a:t>
            </a:r>
            <a:r>
              <a:rPr lang="en-US" sz="3500" dirty="0">
                <a:solidFill>
                  <a:srgbClr val="7B070C"/>
                </a:solidFill>
                <a:latin typeface="Roboto Condensed Bold"/>
              </a:rPr>
              <a:t> </a:t>
            </a:r>
            <a:r>
              <a:rPr lang="en-US" sz="3500" dirty="0" err="1">
                <a:solidFill>
                  <a:srgbClr val="7B070C"/>
                </a:solidFill>
                <a:latin typeface="Roboto Condensed Bold"/>
              </a:rPr>
              <a:t>trữ</a:t>
            </a:r>
            <a:r>
              <a:rPr lang="en-US" sz="3500" dirty="0">
                <a:solidFill>
                  <a:srgbClr val="7B070C"/>
                </a:solidFill>
                <a:latin typeface="Roboto Condensed Bold"/>
              </a:rPr>
              <a:t> </a:t>
            </a:r>
            <a:r>
              <a:rPr lang="en-US" sz="3500" dirty="0" err="1">
                <a:solidFill>
                  <a:srgbClr val="7B070C"/>
                </a:solidFill>
                <a:latin typeface="Roboto Condensed Bold"/>
              </a:rPr>
              <a:t>tình</a:t>
            </a:r>
            <a:r>
              <a:rPr lang="en-US" sz="3500" dirty="0">
                <a:solidFill>
                  <a:srgbClr val="7B070C"/>
                </a:solidFill>
                <a:latin typeface="Roboto Condensed"/>
              </a:rPr>
              <a:t>: </a:t>
            </a:r>
            <a:r>
              <a:rPr lang="en-US" sz="3500" dirty="0" err="1">
                <a:solidFill>
                  <a:srgbClr val="7B070C"/>
                </a:solidFill>
                <a:latin typeface="Roboto Condensed"/>
              </a:rPr>
              <a:t>Quê</a:t>
            </a:r>
            <a:r>
              <a:rPr lang="en-US" sz="3500" dirty="0">
                <a:solidFill>
                  <a:srgbClr val="7B070C"/>
                </a:solidFill>
                <a:latin typeface="Roboto Condensed"/>
              </a:rPr>
              <a:t> </a:t>
            </a:r>
            <a:r>
              <a:rPr lang="en-US" sz="3500" dirty="0" err="1">
                <a:solidFill>
                  <a:srgbClr val="7B070C"/>
                </a:solidFill>
                <a:latin typeface="Roboto Condensed"/>
              </a:rPr>
              <a:t>hương</a:t>
            </a:r>
            <a:r>
              <a:rPr lang="en-US" sz="3500" dirty="0">
                <a:solidFill>
                  <a:srgbClr val="7B070C"/>
                </a:solidFill>
                <a:latin typeface="Roboto Condensed"/>
              </a:rPr>
              <a:t>, </a:t>
            </a:r>
            <a:r>
              <a:rPr lang="en-US" sz="3500" dirty="0" err="1">
                <a:solidFill>
                  <a:srgbClr val="7B070C"/>
                </a:solidFill>
                <a:latin typeface="Roboto Condensed"/>
              </a:rPr>
              <a:t>tổ</a:t>
            </a:r>
            <a:r>
              <a:rPr lang="en-US" sz="3500" dirty="0">
                <a:solidFill>
                  <a:srgbClr val="7B070C"/>
                </a:solidFill>
                <a:latin typeface="Roboto Condensed"/>
              </a:rPr>
              <a:t> </a:t>
            </a:r>
            <a:r>
              <a:rPr lang="en-US" sz="3500" dirty="0" err="1">
                <a:solidFill>
                  <a:srgbClr val="7B070C"/>
                </a:solidFill>
                <a:latin typeface="Roboto Condensed"/>
              </a:rPr>
              <a:t>quốc</a:t>
            </a:r>
            <a:endParaRPr lang="en-US" sz="3500" dirty="0">
              <a:solidFill>
                <a:srgbClr val="7B070C"/>
              </a:solidFill>
              <a:latin typeface="Roboto Condensed"/>
            </a:endParaRPr>
          </a:p>
        </p:txBody>
      </p:sp>
      <p:sp>
        <p:nvSpPr>
          <p:cNvPr id="21" name="TextBox 21"/>
          <p:cNvSpPr txBox="1"/>
          <p:nvPr/>
        </p:nvSpPr>
        <p:spPr>
          <a:xfrm>
            <a:off x="12290502" y="3011816"/>
            <a:ext cx="4968798" cy="4978156"/>
          </a:xfrm>
          <a:prstGeom prst="rect">
            <a:avLst/>
          </a:prstGeom>
        </p:spPr>
        <p:txBody>
          <a:bodyPr lIns="0" tIns="0" rIns="0" bIns="0" rtlCol="0" anchor="t">
            <a:spAutoFit/>
          </a:bodyPr>
          <a:lstStyle/>
          <a:p>
            <a:pPr marL="755651" lvl="1" indent="-377825" algn="just">
              <a:lnSpc>
                <a:spcPts val="4375"/>
              </a:lnSpc>
              <a:buFont typeface="Arial"/>
              <a:buChar char="•"/>
            </a:pPr>
            <a:r>
              <a:rPr lang="en-US" sz="3500" dirty="0" err="1">
                <a:solidFill>
                  <a:srgbClr val="7B070C"/>
                </a:solidFill>
                <a:latin typeface="Roboto Condensed Bold"/>
              </a:rPr>
              <a:t>Mạch</a:t>
            </a:r>
            <a:r>
              <a:rPr lang="en-US" sz="3500" dirty="0">
                <a:solidFill>
                  <a:srgbClr val="7B070C"/>
                </a:solidFill>
                <a:latin typeface="Roboto Condensed Bold"/>
              </a:rPr>
              <a:t> </a:t>
            </a:r>
            <a:r>
              <a:rPr lang="en-US" sz="3500" dirty="0" err="1">
                <a:solidFill>
                  <a:srgbClr val="7B070C"/>
                </a:solidFill>
                <a:latin typeface="Roboto Condensed Bold"/>
              </a:rPr>
              <a:t>cảm</a:t>
            </a:r>
            <a:r>
              <a:rPr lang="en-US" sz="3500" dirty="0">
                <a:solidFill>
                  <a:srgbClr val="7B070C"/>
                </a:solidFill>
                <a:latin typeface="Roboto Condensed Bold"/>
              </a:rPr>
              <a:t> </a:t>
            </a:r>
            <a:r>
              <a:rPr lang="en-US" sz="3500" dirty="0" err="1">
                <a:solidFill>
                  <a:srgbClr val="7B070C"/>
                </a:solidFill>
                <a:latin typeface="Roboto Condensed Bold"/>
              </a:rPr>
              <a:t>xúc</a:t>
            </a:r>
            <a:r>
              <a:rPr lang="en-US" sz="3500" dirty="0">
                <a:solidFill>
                  <a:srgbClr val="7B070C"/>
                </a:solidFill>
                <a:latin typeface="Roboto Condensed"/>
              </a:rPr>
              <a:t>: </a:t>
            </a:r>
            <a:r>
              <a:rPr lang="en-US" sz="3500" dirty="0" err="1">
                <a:solidFill>
                  <a:srgbClr val="7B070C"/>
                </a:solidFill>
                <a:latin typeface="Roboto Condensed"/>
              </a:rPr>
              <a:t>là</a:t>
            </a:r>
            <a:r>
              <a:rPr lang="en-US" sz="3500" dirty="0">
                <a:solidFill>
                  <a:srgbClr val="7B070C"/>
                </a:solidFill>
                <a:latin typeface="Roboto Condensed"/>
              </a:rPr>
              <a:t> </a:t>
            </a:r>
            <a:r>
              <a:rPr lang="en-US" sz="3500" dirty="0" err="1">
                <a:solidFill>
                  <a:srgbClr val="7B070C"/>
                </a:solidFill>
                <a:latin typeface="Roboto Condensed"/>
              </a:rPr>
              <a:t>sự</a:t>
            </a:r>
            <a:r>
              <a:rPr lang="en-US" sz="3500" dirty="0">
                <a:solidFill>
                  <a:srgbClr val="7B070C"/>
                </a:solidFill>
                <a:latin typeface="Roboto Condensed"/>
              </a:rPr>
              <a:t> </a:t>
            </a:r>
            <a:r>
              <a:rPr lang="en-US" sz="3500" dirty="0" err="1">
                <a:solidFill>
                  <a:srgbClr val="7B070C"/>
                </a:solidFill>
                <a:latin typeface="Roboto Condensed"/>
              </a:rPr>
              <a:t>kết</a:t>
            </a:r>
            <a:r>
              <a:rPr lang="en-US" sz="3500" dirty="0">
                <a:solidFill>
                  <a:srgbClr val="7B070C"/>
                </a:solidFill>
                <a:latin typeface="Roboto Condensed"/>
              </a:rPr>
              <a:t> </a:t>
            </a:r>
            <a:r>
              <a:rPr lang="en-US" sz="3500" dirty="0" err="1">
                <a:solidFill>
                  <a:srgbClr val="7B070C"/>
                </a:solidFill>
                <a:latin typeface="Roboto Condensed"/>
              </a:rPr>
              <a:t>hợp</a:t>
            </a:r>
            <a:r>
              <a:rPr lang="en-US" sz="3500" dirty="0">
                <a:solidFill>
                  <a:srgbClr val="7B070C"/>
                </a:solidFill>
                <a:latin typeface="Roboto Condensed"/>
              </a:rPr>
              <a:t> </a:t>
            </a:r>
            <a:r>
              <a:rPr lang="en-US" sz="3500" dirty="0" err="1">
                <a:solidFill>
                  <a:srgbClr val="7B070C"/>
                </a:solidFill>
                <a:latin typeface="Roboto Condensed"/>
              </a:rPr>
              <a:t>đa</a:t>
            </a:r>
            <a:r>
              <a:rPr lang="en-US" sz="3500" dirty="0">
                <a:solidFill>
                  <a:srgbClr val="7B070C"/>
                </a:solidFill>
                <a:latin typeface="Roboto Condensed"/>
              </a:rPr>
              <a:t> </a:t>
            </a:r>
            <a:r>
              <a:rPr lang="en-US" sz="3500" dirty="0" err="1">
                <a:solidFill>
                  <a:srgbClr val="7B070C"/>
                </a:solidFill>
                <a:latin typeface="Roboto Condensed"/>
              </a:rPr>
              <a:t>dạng</a:t>
            </a:r>
            <a:r>
              <a:rPr lang="en-US" sz="3500" dirty="0">
                <a:solidFill>
                  <a:srgbClr val="7B070C"/>
                </a:solidFill>
                <a:latin typeface="Roboto Condensed"/>
              </a:rPr>
              <a:t> </a:t>
            </a:r>
            <a:r>
              <a:rPr lang="en-US" sz="3500" dirty="0" err="1">
                <a:solidFill>
                  <a:srgbClr val="7B070C"/>
                </a:solidFill>
                <a:latin typeface="Roboto Condensed"/>
              </a:rPr>
              <a:t>của</a:t>
            </a:r>
            <a:r>
              <a:rPr lang="en-US" sz="3500" dirty="0">
                <a:solidFill>
                  <a:srgbClr val="7B070C"/>
                </a:solidFill>
                <a:latin typeface="Roboto Condensed"/>
              </a:rPr>
              <a:t> </a:t>
            </a:r>
            <a:r>
              <a:rPr lang="en-US" sz="3500" dirty="0" err="1">
                <a:solidFill>
                  <a:srgbClr val="7B070C"/>
                </a:solidFill>
                <a:latin typeface="Roboto Condensed"/>
              </a:rPr>
              <a:t>tình</a:t>
            </a:r>
            <a:r>
              <a:rPr lang="en-US" sz="3500" dirty="0">
                <a:solidFill>
                  <a:srgbClr val="7B070C"/>
                </a:solidFill>
                <a:latin typeface="Roboto Condensed"/>
              </a:rPr>
              <a:t> </a:t>
            </a:r>
            <a:r>
              <a:rPr lang="en-US" sz="3500" dirty="0" err="1">
                <a:solidFill>
                  <a:srgbClr val="7B070C"/>
                </a:solidFill>
                <a:latin typeface="Roboto Condensed"/>
              </a:rPr>
              <a:t>yêu</a:t>
            </a:r>
            <a:r>
              <a:rPr lang="en-US" sz="3500" dirty="0">
                <a:solidFill>
                  <a:srgbClr val="7B070C"/>
                </a:solidFill>
                <a:latin typeface="Roboto Condensed"/>
              </a:rPr>
              <a:t> </a:t>
            </a:r>
            <a:r>
              <a:rPr lang="en-US" sz="3500" dirty="0" err="1">
                <a:solidFill>
                  <a:srgbClr val="7B070C"/>
                </a:solidFill>
                <a:latin typeface="Roboto Condensed"/>
              </a:rPr>
              <a:t>nước</a:t>
            </a:r>
            <a:r>
              <a:rPr lang="en-US" sz="3500" dirty="0">
                <a:solidFill>
                  <a:srgbClr val="7B070C"/>
                </a:solidFill>
                <a:latin typeface="Roboto Condensed"/>
              </a:rPr>
              <a:t>, </a:t>
            </a:r>
            <a:r>
              <a:rPr lang="en-US" sz="3500" dirty="0" err="1">
                <a:solidFill>
                  <a:srgbClr val="7B070C"/>
                </a:solidFill>
                <a:latin typeface="Roboto Condensed"/>
              </a:rPr>
              <a:t>sự</a:t>
            </a:r>
            <a:r>
              <a:rPr lang="en-US" sz="3500" dirty="0">
                <a:solidFill>
                  <a:srgbClr val="7B070C"/>
                </a:solidFill>
                <a:latin typeface="Roboto Condensed"/>
              </a:rPr>
              <a:t> </a:t>
            </a:r>
            <a:r>
              <a:rPr lang="en-US" sz="3500" dirty="0" err="1">
                <a:solidFill>
                  <a:srgbClr val="7B070C"/>
                </a:solidFill>
                <a:latin typeface="Roboto Condensed"/>
              </a:rPr>
              <a:t>tự</a:t>
            </a:r>
            <a:r>
              <a:rPr lang="en-US" sz="3500" dirty="0">
                <a:solidFill>
                  <a:srgbClr val="7B070C"/>
                </a:solidFill>
                <a:latin typeface="Roboto Condensed"/>
              </a:rPr>
              <a:t> </a:t>
            </a:r>
            <a:r>
              <a:rPr lang="en-US" sz="3500" dirty="0" err="1">
                <a:solidFill>
                  <a:srgbClr val="7B070C"/>
                </a:solidFill>
                <a:latin typeface="Roboto Condensed"/>
              </a:rPr>
              <a:t>hào</a:t>
            </a:r>
            <a:r>
              <a:rPr lang="en-US" sz="3500" dirty="0">
                <a:solidFill>
                  <a:srgbClr val="7B070C"/>
                </a:solidFill>
                <a:latin typeface="Roboto Condensed"/>
              </a:rPr>
              <a:t> </a:t>
            </a:r>
            <a:r>
              <a:rPr lang="en-US" sz="3500" dirty="0" err="1">
                <a:solidFill>
                  <a:srgbClr val="7B070C"/>
                </a:solidFill>
                <a:latin typeface="Roboto Condensed"/>
              </a:rPr>
              <a:t>khẳng</a:t>
            </a:r>
            <a:r>
              <a:rPr lang="en-US" sz="3500" dirty="0">
                <a:solidFill>
                  <a:srgbClr val="7B070C"/>
                </a:solidFill>
                <a:latin typeface="Roboto Condensed"/>
              </a:rPr>
              <a:t> </a:t>
            </a:r>
            <a:r>
              <a:rPr lang="en-US" sz="3500" dirty="0" err="1">
                <a:solidFill>
                  <a:srgbClr val="7B070C"/>
                </a:solidFill>
                <a:latin typeface="Roboto Condensed"/>
              </a:rPr>
              <a:t>định</a:t>
            </a:r>
            <a:r>
              <a:rPr lang="en-US" sz="3500" dirty="0">
                <a:solidFill>
                  <a:srgbClr val="7B070C"/>
                </a:solidFill>
                <a:latin typeface="Roboto Condensed"/>
              </a:rPr>
              <a:t> </a:t>
            </a:r>
            <a:r>
              <a:rPr lang="en-US" sz="3500" dirty="0" err="1">
                <a:solidFill>
                  <a:srgbClr val="7B070C"/>
                </a:solidFill>
                <a:latin typeface="Roboto Condensed"/>
              </a:rPr>
              <a:t>chủ</a:t>
            </a:r>
            <a:r>
              <a:rPr lang="en-US" sz="3500" dirty="0">
                <a:solidFill>
                  <a:srgbClr val="7B070C"/>
                </a:solidFill>
                <a:latin typeface="Roboto Condensed"/>
              </a:rPr>
              <a:t> </a:t>
            </a:r>
            <a:r>
              <a:rPr lang="en-US" sz="3500" dirty="0" err="1">
                <a:solidFill>
                  <a:srgbClr val="7B070C"/>
                </a:solidFill>
                <a:latin typeface="Roboto Condensed"/>
              </a:rPr>
              <a:t>quyền</a:t>
            </a:r>
            <a:r>
              <a:rPr lang="en-US" sz="3500" dirty="0">
                <a:solidFill>
                  <a:srgbClr val="7B070C"/>
                </a:solidFill>
                <a:latin typeface="Roboto Condensed"/>
              </a:rPr>
              <a:t> </a:t>
            </a:r>
            <a:r>
              <a:rPr lang="en-US" sz="3500" dirty="0" err="1">
                <a:solidFill>
                  <a:srgbClr val="7B070C"/>
                </a:solidFill>
                <a:latin typeface="Roboto Condensed"/>
              </a:rPr>
              <a:t>về</a:t>
            </a:r>
            <a:r>
              <a:rPr lang="en-US" sz="3500" dirty="0">
                <a:solidFill>
                  <a:srgbClr val="7B070C"/>
                </a:solidFill>
                <a:latin typeface="Roboto Condensed"/>
              </a:rPr>
              <a:t> </a:t>
            </a:r>
            <a:r>
              <a:rPr lang="en-US" sz="3500" dirty="0" err="1">
                <a:solidFill>
                  <a:srgbClr val="7B070C"/>
                </a:solidFill>
                <a:latin typeface="Roboto Condensed"/>
              </a:rPr>
              <a:t>lãnh</a:t>
            </a:r>
            <a:r>
              <a:rPr lang="en-US" sz="3500" dirty="0">
                <a:solidFill>
                  <a:srgbClr val="7B070C"/>
                </a:solidFill>
                <a:latin typeface="Roboto Condensed"/>
              </a:rPr>
              <a:t> </a:t>
            </a:r>
            <a:r>
              <a:rPr lang="en-US" sz="3500" dirty="0" err="1">
                <a:solidFill>
                  <a:srgbClr val="7B070C"/>
                </a:solidFill>
                <a:latin typeface="Roboto Condensed"/>
              </a:rPr>
              <a:t>thổ</a:t>
            </a:r>
            <a:r>
              <a:rPr lang="en-US" sz="3500" dirty="0">
                <a:solidFill>
                  <a:srgbClr val="7B070C"/>
                </a:solidFill>
                <a:latin typeface="Roboto Condensed"/>
              </a:rPr>
              <a:t> </a:t>
            </a:r>
            <a:r>
              <a:rPr lang="en-US" sz="3500" dirty="0" err="1">
                <a:solidFill>
                  <a:srgbClr val="7B070C"/>
                </a:solidFill>
                <a:latin typeface="Roboto Condensed"/>
              </a:rPr>
              <a:t>của</a:t>
            </a:r>
            <a:r>
              <a:rPr lang="en-US" sz="3500" dirty="0">
                <a:solidFill>
                  <a:srgbClr val="7B070C"/>
                </a:solidFill>
                <a:latin typeface="Roboto Condensed"/>
              </a:rPr>
              <a:t> </a:t>
            </a:r>
            <a:r>
              <a:rPr lang="en-US" sz="3500" dirty="0" err="1">
                <a:solidFill>
                  <a:srgbClr val="7B070C"/>
                </a:solidFill>
                <a:latin typeface="Roboto Condensed"/>
              </a:rPr>
              <a:t>đất</a:t>
            </a:r>
            <a:r>
              <a:rPr lang="en-US" sz="3500" dirty="0">
                <a:solidFill>
                  <a:srgbClr val="7B070C"/>
                </a:solidFill>
                <a:latin typeface="Roboto Condensed"/>
              </a:rPr>
              <a:t> </a:t>
            </a:r>
            <a:r>
              <a:rPr lang="en-US" sz="3500" dirty="0" err="1">
                <a:solidFill>
                  <a:srgbClr val="7B070C"/>
                </a:solidFill>
                <a:latin typeface="Roboto Condensed"/>
              </a:rPr>
              <a:t>nước</a:t>
            </a:r>
            <a:r>
              <a:rPr lang="en-US" sz="3500" dirty="0">
                <a:solidFill>
                  <a:srgbClr val="7B070C"/>
                </a:solidFill>
                <a:latin typeface="Roboto Condensed"/>
              </a:rPr>
              <a:t> </a:t>
            </a:r>
            <a:r>
              <a:rPr lang="en-US" sz="3500" dirty="0" err="1">
                <a:solidFill>
                  <a:srgbClr val="7B070C"/>
                </a:solidFill>
                <a:latin typeface="Roboto Condensed"/>
              </a:rPr>
              <a:t>và</a:t>
            </a:r>
            <a:r>
              <a:rPr lang="en-US" sz="3500" dirty="0">
                <a:solidFill>
                  <a:srgbClr val="7B070C"/>
                </a:solidFill>
                <a:latin typeface="Roboto Condensed"/>
              </a:rPr>
              <a:t> </a:t>
            </a:r>
            <a:r>
              <a:rPr lang="en-US" sz="3500" dirty="0" err="1">
                <a:solidFill>
                  <a:srgbClr val="7B070C"/>
                </a:solidFill>
                <a:latin typeface="Roboto Condensed"/>
              </a:rPr>
              <a:t>nêu</a:t>
            </a:r>
            <a:r>
              <a:rPr lang="en-US" sz="3500" dirty="0">
                <a:solidFill>
                  <a:srgbClr val="7B070C"/>
                </a:solidFill>
                <a:latin typeface="Roboto Condensed"/>
              </a:rPr>
              <a:t> </a:t>
            </a:r>
            <a:r>
              <a:rPr lang="en-US" sz="3500" dirty="0" err="1">
                <a:solidFill>
                  <a:srgbClr val="7B070C"/>
                </a:solidFill>
                <a:latin typeface="Roboto Condensed"/>
              </a:rPr>
              <a:t>cao</a:t>
            </a:r>
            <a:r>
              <a:rPr lang="en-US" sz="3500" dirty="0">
                <a:solidFill>
                  <a:srgbClr val="7B070C"/>
                </a:solidFill>
                <a:latin typeface="Roboto Condensed"/>
              </a:rPr>
              <a:t> ý </a:t>
            </a:r>
            <a:r>
              <a:rPr lang="en-US" sz="3500" dirty="0" err="1">
                <a:solidFill>
                  <a:srgbClr val="7B070C"/>
                </a:solidFill>
                <a:latin typeface="Roboto Condensed"/>
              </a:rPr>
              <a:t>chí</a:t>
            </a:r>
            <a:r>
              <a:rPr lang="en-US" sz="3500" dirty="0">
                <a:solidFill>
                  <a:srgbClr val="7B070C"/>
                </a:solidFill>
                <a:latin typeface="Roboto Condensed"/>
              </a:rPr>
              <a:t> </a:t>
            </a:r>
            <a:r>
              <a:rPr lang="en-US" sz="3500" dirty="0" err="1">
                <a:solidFill>
                  <a:srgbClr val="7B070C"/>
                </a:solidFill>
                <a:latin typeface="Roboto Condensed"/>
              </a:rPr>
              <a:t>mạnh</a:t>
            </a:r>
            <a:r>
              <a:rPr lang="en-US" sz="3500" dirty="0">
                <a:solidFill>
                  <a:srgbClr val="7B070C"/>
                </a:solidFill>
                <a:latin typeface="Roboto Condensed"/>
              </a:rPr>
              <a:t> </a:t>
            </a:r>
            <a:r>
              <a:rPr lang="en-US" sz="3500" dirty="0" err="1">
                <a:solidFill>
                  <a:srgbClr val="7B070C"/>
                </a:solidFill>
                <a:latin typeface="Roboto Condensed"/>
              </a:rPr>
              <a:t>mẽ</a:t>
            </a:r>
            <a:r>
              <a:rPr lang="en-US" sz="3500" dirty="0">
                <a:solidFill>
                  <a:srgbClr val="7B070C"/>
                </a:solidFill>
                <a:latin typeface="Roboto Condensed"/>
              </a:rPr>
              <a:t>, </a:t>
            </a:r>
            <a:r>
              <a:rPr lang="en-US" sz="3500" dirty="0" err="1">
                <a:solidFill>
                  <a:srgbClr val="7B070C"/>
                </a:solidFill>
                <a:latin typeface="Roboto Condensed"/>
              </a:rPr>
              <a:t>quyết</a:t>
            </a:r>
            <a:r>
              <a:rPr lang="en-US" sz="3500" dirty="0">
                <a:solidFill>
                  <a:srgbClr val="7B070C"/>
                </a:solidFill>
                <a:latin typeface="Roboto Condensed"/>
              </a:rPr>
              <a:t> </a:t>
            </a:r>
            <a:r>
              <a:rPr lang="en-US" sz="3500" dirty="0" err="1">
                <a:solidFill>
                  <a:srgbClr val="7B070C"/>
                </a:solidFill>
                <a:latin typeface="Roboto Condensed"/>
              </a:rPr>
              <a:t>tâm</a:t>
            </a:r>
            <a:r>
              <a:rPr lang="en-US" sz="3500" dirty="0">
                <a:solidFill>
                  <a:srgbClr val="7B070C"/>
                </a:solidFill>
                <a:latin typeface="Roboto Condensed"/>
              </a:rPr>
              <a:t> </a:t>
            </a:r>
            <a:r>
              <a:rPr lang="en-US" sz="3500" dirty="0" err="1">
                <a:solidFill>
                  <a:srgbClr val="7B070C"/>
                </a:solidFill>
                <a:latin typeface="Roboto Condensed"/>
              </a:rPr>
              <a:t>bảo</a:t>
            </a:r>
            <a:r>
              <a:rPr lang="en-US" sz="3500" dirty="0">
                <a:solidFill>
                  <a:srgbClr val="7B070C"/>
                </a:solidFill>
                <a:latin typeface="Roboto Condensed"/>
              </a:rPr>
              <a:t> </a:t>
            </a:r>
            <a:r>
              <a:rPr lang="en-US" sz="3500" dirty="0" err="1">
                <a:solidFill>
                  <a:srgbClr val="7B070C"/>
                </a:solidFill>
                <a:latin typeface="Roboto Condensed"/>
              </a:rPr>
              <a:t>vệ</a:t>
            </a:r>
            <a:r>
              <a:rPr lang="en-US" sz="3500" dirty="0">
                <a:solidFill>
                  <a:srgbClr val="7B070C"/>
                </a:solidFill>
                <a:latin typeface="Roboto Condensed"/>
              </a:rPr>
              <a:t> </a:t>
            </a:r>
            <a:r>
              <a:rPr lang="en-US" sz="3500" dirty="0" err="1">
                <a:solidFill>
                  <a:srgbClr val="7B070C"/>
                </a:solidFill>
                <a:latin typeface="Roboto Condensed"/>
              </a:rPr>
              <a:t>đất</a:t>
            </a:r>
            <a:r>
              <a:rPr lang="en-US" sz="3500" dirty="0">
                <a:solidFill>
                  <a:srgbClr val="7B070C"/>
                </a:solidFill>
                <a:latin typeface="Roboto Condensed"/>
              </a:rPr>
              <a:t> </a:t>
            </a:r>
            <a:r>
              <a:rPr lang="en-US" sz="3500" dirty="0" err="1">
                <a:solidFill>
                  <a:srgbClr val="7B070C"/>
                </a:solidFill>
                <a:latin typeface="Roboto Condensed"/>
              </a:rPr>
              <a:t>nước</a:t>
            </a:r>
            <a:r>
              <a:rPr lang="en-US" sz="3500" dirty="0">
                <a:solidFill>
                  <a:srgbClr val="7B070C"/>
                </a:solidFill>
                <a:latin typeface="Roboto Condensed"/>
              </a:rPr>
              <a:t> </a:t>
            </a:r>
            <a:r>
              <a:rPr lang="en-US" sz="3500" dirty="0" err="1">
                <a:solidFill>
                  <a:srgbClr val="7B070C"/>
                </a:solidFill>
                <a:latin typeface="Roboto Condensed"/>
              </a:rPr>
              <a:t>trước</a:t>
            </a:r>
            <a:r>
              <a:rPr lang="en-US" sz="3500" dirty="0">
                <a:solidFill>
                  <a:srgbClr val="7B070C"/>
                </a:solidFill>
                <a:latin typeface="Roboto Condensed"/>
              </a:rPr>
              <a:t> </a:t>
            </a:r>
            <a:r>
              <a:rPr lang="en-US" sz="3500" dirty="0" err="1">
                <a:solidFill>
                  <a:srgbClr val="7B070C"/>
                </a:solidFill>
                <a:latin typeface="Roboto Condensed"/>
              </a:rPr>
              <a:t>mọi</a:t>
            </a:r>
            <a:r>
              <a:rPr lang="en-US" sz="3500" dirty="0">
                <a:solidFill>
                  <a:srgbClr val="7B070C"/>
                </a:solidFill>
                <a:latin typeface="Roboto Condensed"/>
              </a:rPr>
              <a:t> </a:t>
            </a:r>
            <a:r>
              <a:rPr lang="en-US" sz="3500" dirty="0" err="1">
                <a:solidFill>
                  <a:srgbClr val="7B070C"/>
                </a:solidFill>
                <a:latin typeface="Roboto Condensed"/>
              </a:rPr>
              <a:t>kẻ</a:t>
            </a:r>
            <a:r>
              <a:rPr lang="en-US" sz="3500" dirty="0">
                <a:solidFill>
                  <a:srgbClr val="7B070C"/>
                </a:solidFill>
                <a:latin typeface="Roboto Condensed"/>
              </a:rPr>
              <a:t> </a:t>
            </a:r>
            <a:r>
              <a:rPr lang="en-US" sz="3500" dirty="0" err="1">
                <a:solidFill>
                  <a:srgbClr val="7B070C"/>
                </a:solidFill>
                <a:latin typeface="Roboto Condensed"/>
              </a:rPr>
              <a:t>thù</a:t>
            </a:r>
            <a:r>
              <a:rPr lang="en-US" sz="3500" dirty="0">
                <a:solidFill>
                  <a:srgbClr val="7B070C"/>
                </a:solidFill>
                <a:latin typeface="Roboto Condensed"/>
              </a:rPr>
              <a:t> </a:t>
            </a:r>
            <a:r>
              <a:rPr lang="en-US" sz="3500" dirty="0" err="1">
                <a:solidFill>
                  <a:srgbClr val="7B070C"/>
                </a:solidFill>
                <a:latin typeface="Roboto Condensed"/>
              </a:rPr>
              <a:t>xâm</a:t>
            </a:r>
            <a:r>
              <a:rPr lang="en-US" sz="3500" dirty="0">
                <a:solidFill>
                  <a:srgbClr val="7B070C"/>
                </a:solidFill>
                <a:latin typeface="Roboto Condensed"/>
              </a:rPr>
              <a:t> </a:t>
            </a:r>
            <a:r>
              <a:rPr lang="en-US" sz="3500" dirty="0" err="1">
                <a:solidFill>
                  <a:srgbClr val="7B070C"/>
                </a:solidFill>
                <a:latin typeface="Roboto Condensed"/>
              </a:rPr>
              <a:t>lược</a:t>
            </a:r>
            <a:r>
              <a:rPr lang="en-US" sz="3500" dirty="0">
                <a:solidFill>
                  <a:srgbClr val="7B070C"/>
                </a:solidFill>
                <a:latin typeface="Roboto Condensed"/>
              </a:rPr>
              <a: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2000"/>
                                        <p:tgtEl>
                                          <p:spTgt spid="19"/>
                                        </p:tgtEl>
                                      </p:cBhvr>
                                    </p:animEffect>
                                  </p:childTnLst>
                                </p:cTn>
                              </p:par>
                              <p:par>
                                <p:cTn id="13" presetID="6" presetClass="entr" presetSubtype="16"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circle(in)">
                                      <p:cBhvr>
                                        <p:cTn id="20" dur="2000"/>
                                        <p:tgtEl>
                                          <p:spTgt spid="20"/>
                                        </p:tgtEl>
                                      </p:cBhvr>
                                    </p:animEffect>
                                  </p:childTnLst>
                                </p:cTn>
                              </p:par>
                              <p:par>
                                <p:cTn id="21" presetID="6" presetClass="entr" presetSubtype="16"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circle(in)">
                                      <p:cBhvr>
                                        <p:cTn id="23" dur="20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circle(in)">
                                      <p:cBhvr>
                                        <p:cTn id="28" dur="2000"/>
                                        <p:tgtEl>
                                          <p:spTgt spid="21"/>
                                        </p:tgtEl>
                                      </p:cBhvr>
                                    </p:animEffect>
                                  </p:childTnLst>
                                </p:cTn>
                              </p:par>
                              <p:par>
                                <p:cTn id="29" presetID="6" presetClass="entr" presetSubtype="16"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circle(in)">
                                      <p:cBhvr>
                                        <p:cTn id="31"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0"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0" y="5712572"/>
            <a:ext cx="18288000" cy="4574430"/>
            <a:chOff x="0" y="0"/>
            <a:chExt cx="24384000" cy="6099240"/>
          </a:xfrm>
        </p:grpSpPr>
        <p:sp>
          <p:nvSpPr>
            <p:cNvPr id="4" name="Freeform 4"/>
            <p:cNvSpPr/>
            <p:nvPr/>
          </p:nvSpPr>
          <p:spPr>
            <a:xfrm>
              <a:off x="0" y="0"/>
              <a:ext cx="24384000" cy="6099302"/>
            </a:xfrm>
            <a:custGeom>
              <a:avLst/>
              <a:gdLst/>
              <a:ahLst/>
              <a:cxnLst/>
              <a:rect l="l" t="t" r="r" b="b"/>
              <a:pathLst>
                <a:path w="24384000" h="6099302">
                  <a:moveTo>
                    <a:pt x="0" y="0"/>
                  </a:moveTo>
                  <a:lnTo>
                    <a:pt x="24384000" y="0"/>
                  </a:lnTo>
                  <a:lnTo>
                    <a:pt x="24384000" y="6099302"/>
                  </a:lnTo>
                  <a:lnTo>
                    <a:pt x="0" y="6099302"/>
                  </a:lnTo>
                  <a:lnTo>
                    <a:pt x="0" y="0"/>
                  </a:lnTo>
                </a:path>
              </a:pathLst>
            </a:custGeom>
            <a:blipFill>
              <a:blip r:embed="rId3"/>
              <a:stretch>
                <a:fillRect t="-53906" b="-53905"/>
              </a:stretch>
            </a:blipFill>
          </p:spPr>
          <p:txBody>
            <a:bodyPr/>
            <a:lstStyle/>
            <a:p>
              <a:endParaRPr lang="en-US"/>
            </a:p>
          </p:txBody>
        </p:sp>
      </p:grpSp>
      <p:grpSp>
        <p:nvGrpSpPr>
          <p:cNvPr id="5" name="Group 5"/>
          <p:cNvGrpSpPr/>
          <p:nvPr/>
        </p:nvGrpSpPr>
        <p:grpSpPr>
          <a:xfrm>
            <a:off x="13595882" y="0"/>
            <a:ext cx="4719711" cy="1730327"/>
            <a:chOff x="0" y="0"/>
            <a:chExt cx="6292948" cy="2307102"/>
          </a:xfrm>
        </p:grpSpPr>
        <p:sp>
          <p:nvSpPr>
            <p:cNvPr id="6" name="Freeform 6"/>
            <p:cNvSpPr/>
            <p:nvPr/>
          </p:nvSpPr>
          <p:spPr>
            <a:xfrm>
              <a:off x="0" y="0"/>
              <a:ext cx="6292977" cy="2307082"/>
            </a:xfrm>
            <a:custGeom>
              <a:avLst/>
              <a:gdLst/>
              <a:ahLst/>
              <a:cxnLst/>
              <a:rect l="l" t="t" r="r" b="b"/>
              <a:pathLst>
                <a:path w="6292977" h="2307082">
                  <a:moveTo>
                    <a:pt x="0" y="0"/>
                  </a:moveTo>
                  <a:lnTo>
                    <a:pt x="6292977" y="0"/>
                  </a:lnTo>
                  <a:lnTo>
                    <a:pt x="6292977" y="2307082"/>
                  </a:lnTo>
                  <a:lnTo>
                    <a:pt x="0" y="2307082"/>
                  </a:lnTo>
                  <a:lnTo>
                    <a:pt x="0" y="0"/>
                  </a:lnTo>
                </a:path>
              </a:pathLst>
            </a:custGeom>
            <a:blipFill>
              <a:blip r:embed="rId3"/>
              <a:stretch>
                <a:fillRect t="-20893" b="-20894"/>
              </a:stretch>
            </a:blipFill>
          </p:spPr>
          <p:txBody>
            <a:bodyPr/>
            <a:lstStyle/>
            <a:p>
              <a:endParaRPr lang="en-US"/>
            </a:p>
          </p:txBody>
        </p:sp>
      </p:grpSp>
      <p:sp>
        <p:nvSpPr>
          <p:cNvPr id="7" name="Freeform 7"/>
          <p:cNvSpPr/>
          <p:nvPr/>
        </p:nvSpPr>
        <p:spPr>
          <a:xfrm>
            <a:off x="131401" y="5684185"/>
            <a:ext cx="11434153" cy="4602815"/>
          </a:xfrm>
          <a:custGeom>
            <a:avLst/>
            <a:gdLst/>
            <a:ahLst/>
            <a:cxnLst/>
            <a:rect l="l" t="t" r="r" b="b"/>
            <a:pathLst>
              <a:path w="11434153" h="4602815">
                <a:moveTo>
                  <a:pt x="0" y="0"/>
                </a:moveTo>
                <a:lnTo>
                  <a:pt x="11434153" y="0"/>
                </a:lnTo>
                <a:lnTo>
                  <a:pt x="11434153" y="4602815"/>
                </a:lnTo>
                <a:lnTo>
                  <a:pt x="0" y="4602815"/>
                </a:lnTo>
                <a:lnTo>
                  <a:pt x="0" y="0"/>
                </a:lnTo>
                <a:close/>
              </a:path>
            </a:pathLst>
          </a:custGeom>
          <a:blipFill>
            <a:blip r:embed="rId4"/>
            <a:stretch>
              <a:fillRect r="-5471"/>
            </a:stretch>
          </a:blipFill>
        </p:spPr>
        <p:txBody>
          <a:bodyPr/>
          <a:lstStyle/>
          <a:p>
            <a:endParaRPr lang="en-US"/>
          </a:p>
        </p:txBody>
      </p:sp>
      <p:grpSp>
        <p:nvGrpSpPr>
          <p:cNvPr id="8" name="Group 8"/>
          <p:cNvGrpSpPr/>
          <p:nvPr/>
        </p:nvGrpSpPr>
        <p:grpSpPr>
          <a:xfrm>
            <a:off x="9282930" y="2797426"/>
            <a:ext cx="8304021" cy="3105651"/>
            <a:chOff x="0" y="0"/>
            <a:chExt cx="2187067" cy="817949"/>
          </a:xfrm>
        </p:grpSpPr>
        <p:sp>
          <p:nvSpPr>
            <p:cNvPr id="9" name="Freeform 9"/>
            <p:cNvSpPr/>
            <p:nvPr/>
          </p:nvSpPr>
          <p:spPr>
            <a:xfrm>
              <a:off x="0" y="0"/>
              <a:ext cx="2187067" cy="817949"/>
            </a:xfrm>
            <a:custGeom>
              <a:avLst/>
              <a:gdLst/>
              <a:ahLst/>
              <a:cxnLst/>
              <a:rect l="l" t="t" r="r" b="b"/>
              <a:pathLst>
                <a:path w="2187067" h="817949">
                  <a:moveTo>
                    <a:pt x="30766" y="0"/>
                  </a:moveTo>
                  <a:lnTo>
                    <a:pt x="2156301" y="0"/>
                  </a:lnTo>
                  <a:cubicBezTo>
                    <a:pt x="2173293" y="0"/>
                    <a:pt x="2187067" y="13775"/>
                    <a:pt x="2187067" y="30766"/>
                  </a:cubicBezTo>
                  <a:lnTo>
                    <a:pt x="2187067" y="787183"/>
                  </a:lnTo>
                  <a:cubicBezTo>
                    <a:pt x="2187067" y="804175"/>
                    <a:pt x="2173293" y="817949"/>
                    <a:pt x="2156301" y="817949"/>
                  </a:cubicBezTo>
                  <a:lnTo>
                    <a:pt x="30766" y="817949"/>
                  </a:lnTo>
                  <a:cubicBezTo>
                    <a:pt x="22607" y="817949"/>
                    <a:pt x="14781" y="814708"/>
                    <a:pt x="9011" y="808938"/>
                  </a:cubicBezTo>
                  <a:cubicBezTo>
                    <a:pt x="3241" y="803168"/>
                    <a:pt x="0" y="795343"/>
                    <a:pt x="0" y="787183"/>
                  </a:cubicBezTo>
                  <a:lnTo>
                    <a:pt x="0" y="30766"/>
                  </a:lnTo>
                  <a:cubicBezTo>
                    <a:pt x="0" y="13775"/>
                    <a:pt x="13775" y="0"/>
                    <a:pt x="30766"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10" name="TextBox 10"/>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grpSp>
        <p:nvGrpSpPr>
          <p:cNvPr id="11" name="Group 11"/>
          <p:cNvGrpSpPr/>
          <p:nvPr/>
        </p:nvGrpSpPr>
        <p:grpSpPr>
          <a:xfrm>
            <a:off x="9298212" y="6304843"/>
            <a:ext cx="8304021" cy="1680749"/>
            <a:chOff x="0" y="0"/>
            <a:chExt cx="2187067" cy="442666"/>
          </a:xfrm>
        </p:grpSpPr>
        <p:sp>
          <p:nvSpPr>
            <p:cNvPr id="12" name="Freeform 12"/>
            <p:cNvSpPr/>
            <p:nvPr/>
          </p:nvSpPr>
          <p:spPr>
            <a:xfrm>
              <a:off x="0" y="0"/>
              <a:ext cx="2187067" cy="442666"/>
            </a:xfrm>
            <a:custGeom>
              <a:avLst/>
              <a:gdLst/>
              <a:ahLst/>
              <a:cxnLst/>
              <a:rect l="l" t="t" r="r" b="b"/>
              <a:pathLst>
                <a:path w="2187067" h="442666">
                  <a:moveTo>
                    <a:pt x="30766" y="0"/>
                  </a:moveTo>
                  <a:lnTo>
                    <a:pt x="2156301" y="0"/>
                  </a:lnTo>
                  <a:cubicBezTo>
                    <a:pt x="2173293" y="0"/>
                    <a:pt x="2187067" y="13775"/>
                    <a:pt x="2187067" y="30766"/>
                  </a:cubicBezTo>
                  <a:lnTo>
                    <a:pt x="2187067" y="411900"/>
                  </a:lnTo>
                  <a:cubicBezTo>
                    <a:pt x="2187067" y="420060"/>
                    <a:pt x="2183826" y="427885"/>
                    <a:pt x="2178056" y="433655"/>
                  </a:cubicBezTo>
                  <a:cubicBezTo>
                    <a:pt x="2172286" y="439425"/>
                    <a:pt x="2164461" y="442666"/>
                    <a:pt x="2156301" y="442666"/>
                  </a:cubicBezTo>
                  <a:lnTo>
                    <a:pt x="30766" y="442666"/>
                  </a:lnTo>
                  <a:cubicBezTo>
                    <a:pt x="13775" y="442666"/>
                    <a:pt x="0" y="428892"/>
                    <a:pt x="0" y="411900"/>
                  </a:cubicBezTo>
                  <a:lnTo>
                    <a:pt x="0" y="30766"/>
                  </a:lnTo>
                  <a:cubicBezTo>
                    <a:pt x="0" y="13775"/>
                    <a:pt x="13775" y="0"/>
                    <a:pt x="30766"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13" name="TextBox 13"/>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grpSp>
        <p:nvGrpSpPr>
          <p:cNvPr id="14" name="Group 14"/>
          <p:cNvGrpSpPr/>
          <p:nvPr/>
        </p:nvGrpSpPr>
        <p:grpSpPr>
          <a:xfrm>
            <a:off x="9298212" y="8404692"/>
            <a:ext cx="8304021" cy="1600606"/>
            <a:chOff x="0" y="0"/>
            <a:chExt cx="2187067" cy="421559"/>
          </a:xfrm>
        </p:grpSpPr>
        <p:sp>
          <p:nvSpPr>
            <p:cNvPr id="15" name="Freeform 15"/>
            <p:cNvSpPr/>
            <p:nvPr/>
          </p:nvSpPr>
          <p:spPr>
            <a:xfrm>
              <a:off x="0" y="0"/>
              <a:ext cx="2187067" cy="421559"/>
            </a:xfrm>
            <a:custGeom>
              <a:avLst/>
              <a:gdLst/>
              <a:ahLst/>
              <a:cxnLst/>
              <a:rect l="l" t="t" r="r" b="b"/>
              <a:pathLst>
                <a:path w="2187067" h="421559">
                  <a:moveTo>
                    <a:pt x="30766" y="0"/>
                  </a:moveTo>
                  <a:lnTo>
                    <a:pt x="2156301" y="0"/>
                  </a:lnTo>
                  <a:cubicBezTo>
                    <a:pt x="2173293" y="0"/>
                    <a:pt x="2187067" y="13775"/>
                    <a:pt x="2187067" y="30766"/>
                  </a:cubicBezTo>
                  <a:lnTo>
                    <a:pt x="2187067" y="390792"/>
                  </a:lnTo>
                  <a:cubicBezTo>
                    <a:pt x="2187067" y="398952"/>
                    <a:pt x="2183826" y="406778"/>
                    <a:pt x="2178056" y="412547"/>
                  </a:cubicBezTo>
                  <a:cubicBezTo>
                    <a:pt x="2172286" y="418317"/>
                    <a:pt x="2164461" y="421559"/>
                    <a:pt x="2156301" y="421559"/>
                  </a:cubicBezTo>
                  <a:lnTo>
                    <a:pt x="30766" y="421559"/>
                  </a:lnTo>
                  <a:cubicBezTo>
                    <a:pt x="13775" y="421559"/>
                    <a:pt x="0" y="407784"/>
                    <a:pt x="0" y="390792"/>
                  </a:cubicBezTo>
                  <a:lnTo>
                    <a:pt x="0" y="30766"/>
                  </a:lnTo>
                  <a:cubicBezTo>
                    <a:pt x="0" y="13775"/>
                    <a:pt x="13775" y="0"/>
                    <a:pt x="30766"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16" name="TextBox 16"/>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7" name="Freeform 17"/>
          <p:cNvSpPr/>
          <p:nvPr/>
        </p:nvSpPr>
        <p:spPr>
          <a:xfrm rot="-3587391">
            <a:off x="8187366" y="7886358"/>
            <a:ext cx="1334293" cy="987376"/>
          </a:xfrm>
          <a:custGeom>
            <a:avLst/>
            <a:gdLst/>
            <a:ahLst/>
            <a:cxnLst/>
            <a:rect l="l" t="t" r="r" b="b"/>
            <a:pathLst>
              <a:path w="1334293" h="987376">
                <a:moveTo>
                  <a:pt x="0" y="0"/>
                </a:moveTo>
                <a:lnTo>
                  <a:pt x="1334292" y="0"/>
                </a:lnTo>
                <a:lnTo>
                  <a:pt x="1334292" y="987377"/>
                </a:lnTo>
                <a:lnTo>
                  <a:pt x="0" y="98737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8" name="Freeform 18"/>
          <p:cNvSpPr/>
          <p:nvPr/>
        </p:nvSpPr>
        <p:spPr>
          <a:xfrm>
            <a:off x="9473560" y="4861653"/>
            <a:ext cx="980989" cy="403432"/>
          </a:xfrm>
          <a:custGeom>
            <a:avLst/>
            <a:gdLst/>
            <a:ahLst/>
            <a:cxnLst/>
            <a:rect l="l" t="t" r="r" b="b"/>
            <a:pathLst>
              <a:path w="980989" h="403432">
                <a:moveTo>
                  <a:pt x="0" y="0"/>
                </a:moveTo>
                <a:lnTo>
                  <a:pt x="980989" y="0"/>
                </a:lnTo>
                <a:lnTo>
                  <a:pt x="980989" y="403432"/>
                </a:lnTo>
                <a:lnTo>
                  <a:pt x="0" y="40343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9" name="TextBox 19"/>
          <p:cNvSpPr txBox="1"/>
          <p:nvPr/>
        </p:nvSpPr>
        <p:spPr>
          <a:xfrm>
            <a:off x="772898" y="561817"/>
            <a:ext cx="15182850" cy="858391"/>
          </a:xfrm>
          <a:prstGeom prst="rect">
            <a:avLst/>
          </a:prstGeom>
        </p:spPr>
        <p:txBody>
          <a:bodyPr lIns="0" tIns="0" rIns="0" bIns="0" rtlCol="0" anchor="t">
            <a:spAutoFit/>
          </a:bodyPr>
          <a:lstStyle/>
          <a:p>
            <a:pPr algn="just">
              <a:lnSpc>
                <a:spcPts val="6335"/>
              </a:lnSpc>
            </a:pPr>
            <a:r>
              <a:rPr lang="en-US" sz="6599" dirty="0">
                <a:solidFill>
                  <a:srgbClr val="7B070C"/>
                </a:solidFill>
                <a:latin typeface="Dancing Script Bold"/>
              </a:rPr>
              <a:t>c. </a:t>
            </a:r>
            <a:r>
              <a:rPr lang="en-US" sz="6599" dirty="0" err="1">
                <a:solidFill>
                  <a:srgbClr val="7B070C"/>
                </a:solidFill>
                <a:latin typeface="Dancing Script Bold"/>
              </a:rPr>
              <a:t>Cảm</a:t>
            </a:r>
            <a:r>
              <a:rPr lang="en-US" sz="6599" dirty="0">
                <a:solidFill>
                  <a:srgbClr val="7B070C"/>
                </a:solidFill>
                <a:latin typeface="Dancing Script Bold"/>
              </a:rPr>
              <a:t> </a:t>
            </a:r>
            <a:r>
              <a:rPr lang="en-US" sz="6599" dirty="0" err="1">
                <a:solidFill>
                  <a:srgbClr val="7B070C"/>
                </a:solidFill>
                <a:latin typeface="Dancing Script Bold"/>
              </a:rPr>
              <a:t>xúc</a:t>
            </a:r>
            <a:r>
              <a:rPr lang="en-US" sz="6599" dirty="0">
                <a:solidFill>
                  <a:srgbClr val="7B070C"/>
                </a:solidFill>
                <a:latin typeface="Dancing Script Bold"/>
              </a:rPr>
              <a:t> </a:t>
            </a:r>
            <a:r>
              <a:rPr lang="en-US" sz="6599" dirty="0" err="1">
                <a:solidFill>
                  <a:srgbClr val="7B070C"/>
                </a:solidFill>
                <a:latin typeface="Dancing Script Bold"/>
              </a:rPr>
              <a:t>trữ</a:t>
            </a:r>
            <a:r>
              <a:rPr lang="en-US" sz="6599" dirty="0">
                <a:solidFill>
                  <a:srgbClr val="7B070C"/>
                </a:solidFill>
                <a:latin typeface="Dancing Script Bold"/>
              </a:rPr>
              <a:t> </a:t>
            </a:r>
            <a:r>
              <a:rPr lang="en-US" sz="6599" dirty="0" err="1">
                <a:solidFill>
                  <a:srgbClr val="7B070C"/>
                </a:solidFill>
                <a:latin typeface="Dancing Script Bold"/>
              </a:rPr>
              <a:t>tình</a:t>
            </a:r>
            <a:endParaRPr lang="en-US" sz="6599" dirty="0">
              <a:solidFill>
                <a:srgbClr val="7B070C"/>
              </a:solidFill>
              <a:latin typeface="Dancing Script Bold"/>
            </a:endParaRPr>
          </a:p>
        </p:txBody>
      </p:sp>
      <p:sp>
        <p:nvSpPr>
          <p:cNvPr id="20" name="TextBox 20"/>
          <p:cNvSpPr txBox="1"/>
          <p:nvPr/>
        </p:nvSpPr>
        <p:spPr>
          <a:xfrm>
            <a:off x="1028700" y="1427543"/>
            <a:ext cx="10918775" cy="962025"/>
          </a:xfrm>
          <a:prstGeom prst="rect">
            <a:avLst/>
          </a:prstGeom>
        </p:spPr>
        <p:txBody>
          <a:bodyPr lIns="0" tIns="0" rIns="0" bIns="0" rtlCol="0" anchor="t">
            <a:spAutoFit/>
          </a:bodyPr>
          <a:lstStyle/>
          <a:p>
            <a:pPr marL="971550" lvl="1" indent="-485775">
              <a:lnSpc>
                <a:spcPts val="8100"/>
              </a:lnSpc>
              <a:buFont typeface="Arial"/>
              <a:buChar char="•"/>
            </a:pPr>
            <a:r>
              <a:rPr lang="en-US" sz="4500" dirty="0">
                <a:solidFill>
                  <a:srgbClr val="A4510C"/>
                </a:solidFill>
                <a:latin typeface="Roboto Condensed Bold"/>
              </a:rPr>
              <a:t> </a:t>
            </a:r>
            <a:r>
              <a:rPr lang="en-US" sz="4500" dirty="0" err="1">
                <a:solidFill>
                  <a:srgbClr val="A4510C"/>
                </a:solidFill>
                <a:latin typeface="Roboto Condensed Bold"/>
              </a:rPr>
              <a:t>Khẳng</a:t>
            </a:r>
            <a:r>
              <a:rPr lang="en-US" sz="4500" dirty="0">
                <a:solidFill>
                  <a:srgbClr val="A4510C"/>
                </a:solidFill>
                <a:latin typeface="Roboto Condensed Bold"/>
              </a:rPr>
              <a:t> </a:t>
            </a:r>
            <a:r>
              <a:rPr lang="en-US" sz="4500" dirty="0" err="1">
                <a:solidFill>
                  <a:srgbClr val="A4510C"/>
                </a:solidFill>
                <a:latin typeface="Roboto Condensed Bold"/>
              </a:rPr>
              <a:t>định</a:t>
            </a:r>
            <a:r>
              <a:rPr lang="en-US" sz="4500" dirty="0">
                <a:solidFill>
                  <a:srgbClr val="A4510C"/>
                </a:solidFill>
                <a:latin typeface="Roboto Condensed Bold"/>
              </a:rPr>
              <a:t> </a:t>
            </a:r>
            <a:r>
              <a:rPr lang="en-US" sz="4500" dirty="0" err="1">
                <a:solidFill>
                  <a:srgbClr val="A4510C"/>
                </a:solidFill>
                <a:latin typeface="Roboto Condensed Bold"/>
              </a:rPr>
              <a:t>nền</a:t>
            </a:r>
            <a:r>
              <a:rPr lang="en-US" sz="4500" dirty="0">
                <a:solidFill>
                  <a:srgbClr val="A4510C"/>
                </a:solidFill>
                <a:latin typeface="Roboto Condensed Bold"/>
              </a:rPr>
              <a:t> </a:t>
            </a:r>
            <a:r>
              <a:rPr lang="en-US" sz="4500" dirty="0" err="1">
                <a:solidFill>
                  <a:srgbClr val="A4510C"/>
                </a:solidFill>
                <a:latin typeface="Roboto Condensed Bold"/>
              </a:rPr>
              <a:t>độc</a:t>
            </a:r>
            <a:r>
              <a:rPr lang="en-US" sz="4500" dirty="0">
                <a:solidFill>
                  <a:srgbClr val="A4510C"/>
                </a:solidFill>
                <a:latin typeface="Roboto Condensed Bold"/>
              </a:rPr>
              <a:t> </a:t>
            </a:r>
            <a:r>
              <a:rPr lang="en-US" sz="4500" dirty="0" err="1">
                <a:solidFill>
                  <a:srgbClr val="A4510C"/>
                </a:solidFill>
                <a:latin typeface="Roboto Condensed Bold"/>
              </a:rPr>
              <a:t>lập</a:t>
            </a:r>
            <a:r>
              <a:rPr lang="en-US" sz="4500" dirty="0">
                <a:solidFill>
                  <a:srgbClr val="A4510C"/>
                </a:solidFill>
                <a:latin typeface="Roboto Condensed Bold"/>
              </a:rPr>
              <a:t>, </a:t>
            </a:r>
            <a:r>
              <a:rPr lang="en-US" sz="4500" dirty="0" err="1">
                <a:solidFill>
                  <a:srgbClr val="A4510C"/>
                </a:solidFill>
                <a:latin typeface="Roboto Condensed Bold"/>
              </a:rPr>
              <a:t>chủ</a:t>
            </a:r>
            <a:r>
              <a:rPr lang="en-US" sz="4500" dirty="0">
                <a:solidFill>
                  <a:srgbClr val="A4510C"/>
                </a:solidFill>
                <a:latin typeface="Roboto Condensed Bold"/>
              </a:rPr>
              <a:t> </a:t>
            </a:r>
            <a:r>
              <a:rPr lang="en-US" sz="4500" dirty="0" err="1">
                <a:solidFill>
                  <a:srgbClr val="A4510C"/>
                </a:solidFill>
                <a:latin typeface="Roboto Condensed Bold"/>
              </a:rPr>
              <a:t>quyền</a:t>
            </a:r>
            <a:r>
              <a:rPr lang="en-US" sz="4500" dirty="0">
                <a:solidFill>
                  <a:srgbClr val="A4510C"/>
                </a:solidFill>
                <a:latin typeface="Roboto Condensed Bold"/>
              </a:rPr>
              <a:t> </a:t>
            </a:r>
            <a:r>
              <a:rPr lang="en-US" sz="4500" dirty="0" err="1">
                <a:solidFill>
                  <a:srgbClr val="A4510C"/>
                </a:solidFill>
                <a:latin typeface="Roboto Condensed Bold"/>
              </a:rPr>
              <a:t>dân</a:t>
            </a:r>
            <a:r>
              <a:rPr lang="en-US" sz="4500" dirty="0">
                <a:solidFill>
                  <a:srgbClr val="A4510C"/>
                </a:solidFill>
                <a:latin typeface="Roboto Condensed Bold"/>
              </a:rPr>
              <a:t> </a:t>
            </a:r>
            <a:r>
              <a:rPr lang="en-US" sz="4500" dirty="0" err="1">
                <a:solidFill>
                  <a:srgbClr val="A4510C"/>
                </a:solidFill>
                <a:latin typeface="Roboto Condensed Bold"/>
              </a:rPr>
              <a:t>tộc</a:t>
            </a:r>
            <a:endParaRPr lang="en-US" sz="4500" dirty="0">
              <a:solidFill>
                <a:srgbClr val="A4510C"/>
              </a:solidFill>
              <a:latin typeface="Roboto Condensed Bold"/>
            </a:endParaRPr>
          </a:p>
        </p:txBody>
      </p:sp>
      <p:sp>
        <p:nvSpPr>
          <p:cNvPr id="21" name="TextBox 21"/>
          <p:cNvSpPr txBox="1"/>
          <p:nvPr/>
        </p:nvSpPr>
        <p:spPr>
          <a:xfrm>
            <a:off x="428418" y="3320010"/>
            <a:ext cx="8426094" cy="3825208"/>
          </a:xfrm>
          <a:prstGeom prst="rect">
            <a:avLst/>
          </a:prstGeom>
        </p:spPr>
        <p:txBody>
          <a:bodyPr lIns="0" tIns="0" rIns="0" bIns="0" rtlCol="0" anchor="t">
            <a:spAutoFit/>
          </a:bodyPr>
          <a:lstStyle/>
          <a:p>
            <a:pPr algn="ctr">
              <a:lnSpc>
                <a:spcPts val="10099"/>
              </a:lnSpc>
            </a:pPr>
            <a:r>
              <a:rPr lang="en-US" sz="6965" dirty="0">
                <a:solidFill>
                  <a:srgbClr val="7B070C"/>
                </a:solidFill>
                <a:latin typeface="#9Slide06 SVNBlack Diamond"/>
              </a:rPr>
              <a:t>Nam </a:t>
            </a:r>
            <a:r>
              <a:rPr lang="en-US" sz="6965" dirty="0" err="1">
                <a:solidFill>
                  <a:srgbClr val="7B070C"/>
                </a:solidFill>
                <a:latin typeface="#9Slide06 SVNBlack Diamond"/>
              </a:rPr>
              <a:t>quốc</a:t>
            </a:r>
            <a:r>
              <a:rPr lang="en-US" sz="6965" dirty="0">
                <a:solidFill>
                  <a:srgbClr val="7B070C"/>
                </a:solidFill>
                <a:latin typeface="#9Slide06 SVNBlack Diamond"/>
              </a:rPr>
              <a:t> </a:t>
            </a:r>
            <a:r>
              <a:rPr lang="en-US" sz="6965" dirty="0" err="1">
                <a:solidFill>
                  <a:srgbClr val="7B070C"/>
                </a:solidFill>
                <a:latin typeface="#9Slide06 SVNBlack Diamond"/>
              </a:rPr>
              <a:t>sơn</a:t>
            </a:r>
            <a:r>
              <a:rPr lang="en-US" sz="6965" dirty="0">
                <a:solidFill>
                  <a:srgbClr val="7B070C"/>
                </a:solidFill>
                <a:latin typeface="#9Slide06 SVNBlack Diamond"/>
              </a:rPr>
              <a:t> </a:t>
            </a:r>
            <a:r>
              <a:rPr lang="en-US" sz="6965" dirty="0" err="1">
                <a:solidFill>
                  <a:srgbClr val="7B070C"/>
                </a:solidFill>
                <a:latin typeface="#9Slide06 SVNBlack Diamond"/>
              </a:rPr>
              <a:t>hà</a:t>
            </a:r>
            <a:r>
              <a:rPr lang="en-US" sz="6965" dirty="0">
                <a:solidFill>
                  <a:srgbClr val="7B070C"/>
                </a:solidFill>
                <a:latin typeface="#9Slide06 SVNBlack Diamond"/>
              </a:rPr>
              <a:t> Nam </a:t>
            </a:r>
            <a:r>
              <a:rPr lang="en-US" sz="6965" dirty="0" err="1">
                <a:solidFill>
                  <a:srgbClr val="7B070C"/>
                </a:solidFill>
                <a:latin typeface="#9Slide06 SVNBlack Diamond"/>
              </a:rPr>
              <a:t>đế</a:t>
            </a:r>
            <a:r>
              <a:rPr lang="en-US" sz="6965" dirty="0">
                <a:solidFill>
                  <a:srgbClr val="7B070C"/>
                </a:solidFill>
                <a:latin typeface="#9Slide06 SVNBlack Diamond"/>
              </a:rPr>
              <a:t> </a:t>
            </a:r>
            <a:r>
              <a:rPr lang="en-US" sz="6965" dirty="0" err="1">
                <a:solidFill>
                  <a:srgbClr val="7B070C"/>
                </a:solidFill>
                <a:latin typeface="#9Slide06 SVNBlack Diamond"/>
              </a:rPr>
              <a:t>cư</a:t>
            </a:r>
            <a:endParaRPr lang="en-US" sz="6965" dirty="0">
              <a:solidFill>
                <a:srgbClr val="7B070C"/>
              </a:solidFill>
              <a:latin typeface="#9Slide06 SVNBlack Diamond"/>
            </a:endParaRPr>
          </a:p>
          <a:p>
            <a:pPr algn="ctr">
              <a:lnSpc>
                <a:spcPts val="10099"/>
              </a:lnSpc>
            </a:pPr>
            <a:r>
              <a:rPr lang="en-US" sz="6965" dirty="0">
                <a:solidFill>
                  <a:srgbClr val="7B070C"/>
                </a:solidFill>
                <a:latin typeface="#9Slide06 SVNBlack Diamond"/>
              </a:rPr>
              <a:t>(</a:t>
            </a:r>
            <a:r>
              <a:rPr lang="en-US" sz="6965" dirty="0" err="1">
                <a:solidFill>
                  <a:srgbClr val="7B070C"/>
                </a:solidFill>
                <a:latin typeface="#9Slide06 SVNBlack Diamond"/>
              </a:rPr>
              <a:t>Sông</a:t>
            </a:r>
            <a:r>
              <a:rPr lang="en-US" sz="6965" dirty="0">
                <a:solidFill>
                  <a:srgbClr val="7B070C"/>
                </a:solidFill>
                <a:latin typeface="#9Slide06 SVNBlack Diamond"/>
              </a:rPr>
              <a:t> </a:t>
            </a:r>
            <a:r>
              <a:rPr lang="en-US" sz="6965" dirty="0" err="1">
                <a:solidFill>
                  <a:srgbClr val="7B070C"/>
                </a:solidFill>
                <a:latin typeface="#9Slide06 SVNBlack Diamond"/>
              </a:rPr>
              <a:t>núi</a:t>
            </a:r>
            <a:r>
              <a:rPr lang="en-US" sz="6965" dirty="0">
                <a:solidFill>
                  <a:srgbClr val="7B070C"/>
                </a:solidFill>
                <a:latin typeface="#9Slide06 SVNBlack Diamond"/>
              </a:rPr>
              <a:t> </a:t>
            </a:r>
            <a:r>
              <a:rPr lang="en-US" sz="6965" dirty="0" err="1">
                <a:solidFill>
                  <a:srgbClr val="7B070C"/>
                </a:solidFill>
                <a:latin typeface="#9Slide06 SVNBlack Diamond"/>
              </a:rPr>
              <a:t>nước</a:t>
            </a:r>
            <a:r>
              <a:rPr lang="en-US" sz="6965" dirty="0">
                <a:solidFill>
                  <a:srgbClr val="7B070C"/>
                </a:solidFill>
                <a:latin typeface="#9Slide06 SVNBlack Diamond"/>
              </a:rPr>
              <a:t> Nam, </a:t>
            </a:r>
            <a:r>
              <a:rPr lang="en-US" sz="6965" dirty="0" err="1">
                <a:solidFill>
                  <a:srgbClr val="7B070C"/>
                </a:solidFill>
                <a:latin typeface="#9Slide06 SVNBlack Diamond"/>
              </a:rPr>
              <a:t>vua</a:t>
            </a:r>
            <a:r>
              <a:rPr lang="en-US" sz="6965" dirty="0">
                <a:solidFill>
                  <a:srgbClr val="7B070C"/>
                </a:solidFill>
                <a:latin typeface="#9Slide06 SVNBlack Diamond"/>
              </a:rPr>
              <a:t> Nam ở)</a:t>
            </a:r>
          </a:p>
          <a:p>
            <a:pPr algn="ctr">
              <a:lnSpc>
                <a:spcPts val="10099"/>
              </a:lnSpc>
            </a:pPr>
            <a:endParaRPr lang="en-US" sz="6965" dirty="0">
              <a:solidFill>
                <a:srgbClr val="7B070C"/>
              </a:solidFill>
              <a:latin typeface="#9Slide06 SVNBlack Diamond"/>
            </a:endParaRPr>
          </a:p>
        </p:txBody>
      </p:sp>
      <p:sp>
        <p:nvSpPr>
          <p:cNvPr id="22" name="TextBox 22"/>
          <p:cNvSpPr txBox="1"/>
          <p:nvPr/>
        </p:nvSpPr>
        <p:spPr>
          <a:xfrm>
            <a:off x="9392631" y="3012547"/>
            <a:ext cx="7961088" cy="2715354"/>
          </a:xfrm>
          <a:prstGeom prst="rect">
            <a:avLst/>
          </a:prstGeom>
        </p:spPr>
        <p:txBody>
          <a:bodyPr lIns="0" tIns="0" rIns="0" bIns="0" rtlCol="0" anchor="t">
            <a:spAutoFit/>
          </a:bodyPr>
          <a:lstStyle/>
          <a:p>
            <a:pPr marL="298447" indent="-377824" algn="just">
              <a:lnSpc>
                <a:spcPts val="4339"/>
              </a:lnSpc>
              <a:buFont typeface="Arial"/>
              <a:buChar char="•"/>
            </a:pPr>
            <a:r>
              <a:rPr lang="en-US" sz="3499" dirty="0">
                <a:solidFill>
                  <a:srgbClr val="7B070C"/>
                </a:solidFill>
                <a:latin typeface="Roboto Condensed Bold Italics"/>
              </a:rPr>
              <a:t>Nam </a:t>
            </a:r>
            <a:r>
              <a:rPr lang="en-US" sz="3499" dirty="0" err="1">
                <a:solidFill>
                  <a:srgbClr val="7B070C"/>
                </a:solidFill>
                <a:latin typeface="Roboto Condensed Bold Italics"/>
              </a:rPr>
              <a:t>quốc</a:t>
            </a:r>
            <a:r>
              <a:rPr lang="en-US" sz="3499" dirty="0">
                <a:solidFill>
                  <a:srgbClr val="7B070C"/>
                </a:solidFill>
                <a:latin typeface="Roboto Condensed"/>
              </a:rPr>
              <a:t>: </a:t>
            </a:r>
            <a:r>
              <a:rPr lang="en-US" sz="3499" dirty="0" err="1">
                <a:solidFill>
                  <a:srgbClr val="7B070C"/>
                </a:solidFill>
                <a:latin typeface="Roboto Condensed"/>
              </a:rPr>
              <a:t>nước</a:t>
            </a:r>
            <a:r>
              <a:rPr lang="en-US" sz="3499" dirty="0">
                <a:solidFill>
                  <a:srgbClr val="7B070C"/>
                </a:solidFill>
                <a:latin typeface="Roboto Condensed"/>
              </a:rPr>
              <a:t> Nam - </a:t>
            </a:r>
            <a:r>
              <a:rPr lang="en-US" sz="3499" dirty="0" err="1">
                <a:solidFill>
                  <a:srgbClr val="7B070C"/>
                </a:solidFill>
                <a:latin typeface="Roboto Condensed"/>
              </a:rPr>
              <a:t>Vùng</a:t>
            </a:r>
            <a:r>
              <a:rPr lang="en-US" sz="3499" dirty="0">
                <a:solidFill>
                  <a:srgbClr val="7B070C"/>
                </a:solidFill>
                <a:latin typeface="Roboto Condensed"/>
              </a:rPr>
              <a:t> </a:t>
            </a:r>
            <a:r>
              <a:rPr lang="en-US" sz="3499" dirty="0" err="1">
                <a:solidFill>
                  <a:srgbClr val="7B070C"/>
                </a:solidFill>
                <a:latin typeface="Roboto Condensed"/>
              </a:rPr>
              <a:t>sông</a:t>
            </a:r>
            <a:r>
              <a:rPr lang="en-US" sz="3499" dirty="0">
                <a:solidFill>
                  <a:srgbClr val="7B070C"/>
                </a:solidFill>
                <a:latin typeface="Roboto Condensed"/>
              </a:rPr>
              <a:t> </a:t>
            </a:r>
            <a:r>
              <a:rPr lang="en-US" sz="3499" dirty="0" err="1">
                <a:solidFill>
                  <a:srgbClr val="7B070C"/>
                </a:solidFill>
                <a:latin typeface="Roboto Condensed"/>
              </a:rPr>
              <a:t>núi</a:t>
            </a:r>
            <a:r>
              <a:rPr lang="en-US" sz="3499" dirty="0">
                <a:solidFill>
                  <a:srgbClr val="7B070C"/>
                </a:solidFill>
                <a:latin typeface="Roboto Condensed"/>
              </a:rPr>
              <a:t> </a:t>
            </a:r>
            <a:r>
              <a:rPr lang="en-US" sz="3499" dirty="0" err="1">
                <a:solidFill>
                  <a:srgbClr val="7B070C"/>
                </a:solidFill>
                <a:latin typeface="Roboto Condensed"/>
              </a:rPr>
              <a:t>phía</a:t>
            </a:r>
            <a:r>
              <a:rPr lang="en-US" sz="3499" dirty="0">
                <a:solidFill>
                  <a:srgbClr val="7B070C"/>
                </a:solidFill>
                <a:latin typeface="Roboto Condensed"/>
              </a:rPr>
              <a:t> Nam </a:t>
            </a:r>
            <a:r>
              <a:rPr lang="en-US" sz="3499" dirty="0" err="1">
                <a:solidFill>
                  <a:srgbClr val="7B070C"/>
                </a:solidFill>
                <a:latin typeface="Roboto Condensed"/>
              </a:rPr>
              <a:t>là</a:t>
            </a:r>
            <a:r>
              <a:rPr lang="en-US" sz="3499" dirty="0">
                <a:solidFill>
                  <a:srgbClr val="7B070C"/>
                </a:solidFill>
                <a:latin typeface="Roboto Condensed"/>
              </a:rPr>
              <a:t> </a:t>
            </a:r>
            <a:r>
              <a:rPr lang="en-US" sz="3499" dirty="0" err="1">
                <a:solidFill>
                  <a:srgbClr val="7B070C"/>
                </a:solidFill>
                <a:latin typeface="Roboto Condensed"/>
              </a:rPr>
              <a:t>một</a:t>
            </a:r>
            <a:r>
              <a:rPr lang="en-US" sz="3499" dirty="0">
                <a:solidFill>
                  <a:srgbClr val="7B070C"/>
                </a:solidFill>
                <a:latin typeface="Roboto Condensed"/>
              </a:rPr>
              <a:t> </a:t>
            </a:r>
            <a:r>
              <a:rPr lang="en-US" sz="3499" dirty="0" err="1">
                <a:solidFill>
                  <a:srgbClr val="7B070C"/>
                </a:solidFill>
                <a:latin typeface="Roboto Condensed"/>
              </a:rPr>
              <a:t>nước</a:t>
            </a:r>
            <a:r>
              <a:rPr lang="en-US" sz="3499" dirty="0">
                <a:solidFill>
                  <a:srgbClr val="7B070C"/>
                </a:solidFill>
                <a:latin typeface="Roboto Condensed"/>
              </a:rPr>
              <a:t> </a:t>
            </a:r>
            <a:r>
              <a:rPr lang="en-US" sz="3499" dirty="0" err="1">
                <a:solidFill>
                  <a:srgbClr val="7B070C"/>
                </a:solidFill>
                <a:latin typeface="Roboto Condensed"/>
              </a:rPr>
              <a:t>chứ</a:t>
            </a:r>
            <a:r>
              <a:rPr lang="en-US" sz="3499" dirty="0">
                <a:solidFill>
                  <a:srgbClr val="7B070C"/>
                </a:solidFill>
                <a:latin typeface="Roboto Condensed"/>
              </a:rPr>
              <a:t> </a:t>
            </a:r>
            <a:r>
              <a:rPr lang="en-US" sz="3499" dirty="0" err="1">
                <a:solidFill>
                  <a:srgbClr val="7B070C"/>
                </a:solidFill>
                <a:latin typeface="Roboto Condensed"/>
              </a:rPr>
              <a:t>không</a:t>
            </a:r>
            <a:r>
              <a:rPr lang="en-US" sz="3499" dirty="0">
                <a:solidFill>
                  <a:srgbClr val="7B070C"/>
                </a:solidFill>
                <a:latin typeface="Roboto Condensed"/>
              </a:rPr>
              <a:t> </a:t>
            </a:r>
            <a:r>
              <a:rPr lang="en-US" sz="3499" dirty="0" err="1">
                <a:solidFill>
                  <a:srgbClr val="7B070C"/>
                </a:solidFill>
                <a:latin typeface="Roboto Condensed"/>
              </a:rPr>
              <a:t>phải</a:t>
            </a:r>
            <a:r>
              <a:rPr lang="en-US" sz="3499" dirty="0">
                <a:solidFill>
                  <a:srgbClr val="7B070C"/>
                </a:solidFill>
                <a:latin typeface="Roboto Condensed"/>
              </a:rPr>
              <a:t> </a:t>
            </a:r>
            <a:r>
              <a:rPr lang="en-US" sz="3499" dirty="0" err="1">
                <a:solidFill>
                  <a:srgbClr val="7B070C"/>
                </a:solidFill>
                <a:latin typeface="Roboto Condensed"/>
              </a:rPr>
              <a:t>một</a:t>
            </a:r>
            <a:r>
              <a:rPr lang="en-US" sz="3499" dirty="0">
                <a:solidFill>
                  <a:srgbClr val="7B070C"/>
                </a:solidFill>
                <a:latin typeface="Roboto Condensed"/>
              </a:rPr>
              <a:t> </a:t>
            </a:r>
            <a:r>
              <a:rPr lang="en-US" sz="3499" dirty="0" err="1">
                <a:solidFill>
                  <a:srgbClr val="7B070C"/>
                </a:solidFill>
                <a:latin typeface="Roboto Condensed"/>
              </a:rPr>
              <a:t>quận</a:t>
            </a:r>
            <a:r>
              <a:rPr lang="en-US" sz="3499" dirty="0">
                <a:solidFill>
                  <a:srgbClr val="7B070C"/>
                </a:solidFill>
                <a:latin typeface="Roboto Condensed"/>
              </a:rPr>
              <a:t> </a:t>
            </a:r>
            <a:r>
              <a:rPr lang="en-US" sz="3499" dirty="0" err="1">
                <a:solidFill>
                  <a:srgbClr val="7B070C"/>
                </a:solidFill>
                <a:latin typeface="Roboto Condensed"/>
              </a:rPr>
              <a:t>huyện</a:t>
            </a:r>
            <a:r>
              <a:rPr lang="en-US" sz="3499" dirty="0">
                <a:solidFill>
                  <a:srgbClr val="7B070C"/>
                </a:solidFill>
                <a:latin typeface="Roboto Condensed"/>
              </a:rPr>
              <a:t> </a:t>
            </a:r>
            <a:r>
              <a:rPr lang="en-US" sz="3499" dirty="0" err="1">
                <a:solidFill>
                  <a:srgbClr val="7B070C"/>
                </a:solidFill>
                <a:latin typeface="Roboto Condensed"/>
              </a:rPr>
              <a:t>của</a:t>
            </a:r>
            <a:r>
              <a:rPr lang="en-US" sz="3499" dirty="0">
                <a:solidFill>
                  <a:srgbClr val="7B070C"/>
                </a:solidFill>
                <a:latin typeface="Roboto Condensed"/>
              </a:rPr>
              <a:t> Trung Hoa</a:t>
            </a:r>
          </a:p>
          <a:p>
            <a:pPr algn="just">
              <a:lnSpc>
                <a:spcPts val="4339"/>
              </a:lnSpc>
            </a:pPr>
            <a:r>
              <a:rPr lang="en-US" sz="3499" dirty="0">
                <a:solidFill>
                  <a:srgbClr val="7B070C"/>
                </a:solidFill>
                <a:latin typeface="Roboto Condensed"/>
              </a:rPr>
              <a:t>             </a:t>
            </a:r>
            <a:r>
              <a:rPr lang="en-US" sz="3499" dirty="0" err="1">
                <a:solidFill>
                  <a:srgbClr val="7B070C"/>
                </a:solidFill>
                <a:latin typeface="Roboto Condensed"/>
              </a:rPr>
              <a:t>Khẳng</a:t>
            </a:r>
            <a:r>
              <a:rPr lang="en-US" sz="3499" dirty="0">
                <a:solidFill>
                  <a:srgbClr val="7B070C"/>
                </a:solidFill>
                <a:latin typeface="Roboto Condensed"/>
              </a:rPr>
              <a:t> </a:t>
            </a:r>
            <a:r>
              <a:rPr lang="en-US" sz="3499" dirty="0" err="1">
                <a:solidFill>
                  <a:srgbClr val="7B070C"/>
                </a:solidFill>
                <a:latin typeface="Roboto Condensed"/>
              </a:rPr>
              <a:t>định</a:t>
            </a:r>
            <a:r>
              <a:rPr lang="en-US" sz="3499" dirty="0">
                <a:solidFill>
                  <a:srgbClr val="7B070C"/>
                </a:solidFill>
                <a:latin typeface="Roboto Condensed"/>
              </a:rPr>
              <a:t> ý </a:t>
            </a:r>
            <a:r>
              <a:rPr lang="en-US" sz="3499" dirty="0" err="1">
                <a:solidFill>
                  <a:srgbClr val="7B070C"/>
                </a:solidFill>
                <a:latin typeface="Roboto Condensed"/>
              </a:rPr>
              <a:t>thức</a:t>
            </a:r>
            <a:r>
              <a:rPr lang="en-US" sz="3499" dirty="0">
                <a:solidFill>
                  <a:srgbClr val="7B070C"/>
                </a:solidFill>
                <a:latin typeface="Roboto Condensed"/>
              </a:rPr>
              <a:t> </a:t>
            </a:r>
            <a:r>
              <a:rPr lang="en-US" sz="3499" dirty="0" err="1">
                <a:solidFill>
                  <a:srgbClr val="7B070C"/>
                </a:solidFill>
                <a:latin typeface="Roboto Condensed"/>
              </a:rPr>
              <a:t>độc</a:t>
            </a:r>
            <a:r>
              <a:rPr lang="en-US" sz="3499" dirty="0">
                <a:solidFill>
                  <a:srgbClr val="7B070C"/>
                </a:solidFill>
                <a:latin typeface="Roboto Condensed"/>
              </a:rPr>
              <a:t> </a:t>
            </a:r>
            <a:r>
              <a:rPr lang="en-US" sz="3499" dirty="0" err="1">
                <a:solidFill>
                  <a:srgbClr val="7B070C"/>
                </a:solidFill>
                <a:latin typeface="Roboto Condensed"/>
              </a:rPr>
              <a:t>lập</a:t>
            </a:r>
            <a:r>
              <a:rPr lang="en-US" sz="3499" dirty="0">
                <a:solidFill>
                  <a:srgbClr val="7B070C"/>
                </a:solidFill>
                <a:latin typeface="Roboto Condensed"/>
              </a:rPr>
              <a:t> </a:t>
            </a:r>
            <a:r>
              <a:rPr lang="en-US" sz="3499" dirty="0" err="1">
                <a:solidFill>
                  <a:srgbClr val="7B070C"/>
                </a:solidFill>
                <a:latin typeface="Roboto Condensed"/>
              </a:rPr>
              <a:t>chủ</a:t>
            </a:r>
            <a:r>
              <a:rPr lang="en-US" sz="3499" dirty="0">
                <a:solidFill>
                  <a:srgbClr val="7B070C"/>
                </a:solidFill>
                <a:latin typeface="Roboto Condensed"/>
              </a:rPr>
              <a:t> </a:t>
            </a:r>
            <a:r>
              <a:rPr lang="en-US" sz="3499" dirty="0" err="1">
                <a:solidFill>
                  <a:srgbClr val="7B070C"/>
                </a:solidFill>
                <a:latin typeface="Roboto Condensed"/>
              </a:rPr>
              <a:t>quyền</a:t>
            </a:r>
            <a:r>
              <a:rPr lang="en-US" sz="3499" dirty="0">
                <a:solidFill>
                  <a:srgbClr val="7B070C"/>
                </a:solidFill>
                <a:latin typeface="Roboto Condensed"/>
              </a:rPr>
              <a:t> </a:t>
            </a:r>
            <a:r>
              <a:rPr lang="en-US" sz="3499" dirty="0" err="1">
                <a:solidFill>
                  <a:srgbClr val="7B070C"/>
                </a:solidFill>
                <a:latin typeface="Roboto Condensed"/>
              </a:rPr>
              <a:t>của</a:t>
            </a:r>
            <a:r>
              <a:rPr lang="en-US" sz="3499" dirty="0">
                <a:solidFill>
                  <a:srgbClr val="7B070C"/>
                </a:solidFill>
                <a:latin typeface="Roboto Condensed"/>
              </a:rPr>
              <a:t> </a:t>
            </a:r>
            <a:r>
              <a:rPr lang="en-US" sz="3499" dirty="0" err="1">
                <a:solidFill>
                  <a:srgbClr val="7B070C"/>
                </a:solidFill>
                <a:latin typeface="Roboto Condensed"/>
              </a:rPr>
              <a:t>một</a:t>
            </a:r>
            <a:r>
              <a:rPr lang="en-US" sz="3499" dirty="0">
                <a:solidFill>
                  <a:srgbClr val="7B070C"/>
                </a:solidFill>
                <a:latin typeface="Roboto Condensed"/>
              </a:rPr>
              <a:t> </a:t>
            </a:r>
            <a:r>
              <a:rPr lang="en-US" sz="3499" dirty="0" err="1">
                <a:solidFill>
                  <a:srgbClr val="7B070C"/>
                </a:solidFill>
                <a:latin typeface="Roboto Condensed"/>
              </a:rPr>
              <a:t>dân</a:t>
            </a:r>
            <a:r>
              <a:rPr lang="en-US" sz="3499" dirty="0">
                <a:solidFill>
                  <a:srgbClr val="7B070C"/>
                </a:solidFill>
                <a:latin typeface="Roboto Condensed"/>
              </a:rPr>
              <a:t> </a:t>
            </a:r>
            <a:r>
              <a:rPr lang="en-US" sz="3499" dirty="0" err="1">
                <a:solidFill>
                  <a:srgbClr val="7B070C"/>
                </a:solidFill>
                <a:latin typeface="Roboto Condensed"/>
              </a:rPr>
              <a:t>tộc</a:t>
            </a:r>
            <a:r>
              <a:rPr lang="en-US" sz="3499" dirty="0">
                <a:solidFill>
                  <a:srgbClr val="7B070C"/>
                </a:solidFill>
                <a:latin typeface="Roboto Condensed"/>
              </a:rPr>
              <a:t>.</a:t>
            </a:r>
          </a:p>
        </p:txBody>
      </p:sp>
      <p:sp>
        <p:nvSpPr>
          <p:cNvPr id="23" name="TextBox 23"/>
          <p:cNvSpPr txBox="1"/>
          <p:nvPr/>
        </p:nvSpPr>
        <p:spPr>
          <a:xfrm>
            <a:off x="9298212" y="6528204"/>
            <a:ext cx="8146529" cy="1086904"/>
          </a:xfrm>
          <a:prstGeom prst="rect">
            <a:avLst/>
          </a:prstGeom>
        </p:spPr>
        <p:txBody>
          <a:bodyPr lIns="0" tIns="0" rIns="0" bIns="0" rtlCol="0" anchor="t">
            <a:spAutoFit/>
          </a:bodyPr>
          <a:lstStyle/>
          <a:p>
            <a:pPr marL="755647" lvl="1" indent="-377824">
              <a:lnSpc>
                <a:spcPts val="4339"/>
              </a:lnSpc>
              <a:buFont typeface="Arial"/>
              <a:buChar char="•"/>
            </a:pPr>
            <a:r>
              <a:rPr lang="en-US" sz="3499" dirty="0">
                <a:solidFill>
                  <a:srgbClr val="7B070C"/>
                </a:solidFill>
                <a:latin typeface="Roboto Condensed"/>
              </a:rPr>
              <a:t>Nam </a:t>
            </a:r>
            <a:r>
              <a:rPr lang="en-US" sz="3499" dirty="0" err="1">
                <a:solidFill>
                  <a:srgbClr val="7B070C"/>
                </a:solidFill>
                <a:latin typeface="Roboto Condensed"/>
              </a:rPr>
              <a:t>đế</a:t>
            </a:r>
            <a:r>
              <a:rPr lang="en-US" sz="3499" dirty="0">
                <a:solidFill>
                  <a:srgbClr val="7B070C"/>
                </a:solidFill>
                <a:latin typeface="Roboto Condensed"/>
              </a:rPr>
              <a:t> - </a:t>
            </a:r>
            <a:r>
              <a:rPr lang="en-US" sz="3499" dirty="0" err="1">
                <a:solidFill>
                  <a:srgbClr val="7B070C"/>
                </a:solidFill>
                <a:latin typeface="Roboto Condensed"/>
              </a:rPr>
              <a:t>vua</a:t>
            </a:r>
            <a:r>
              <a:rPr lang="en-US" sz="3499" dirty="0">
                <a:solidFill>
                  <a:srgbClr val="7B070C"/>
                </a:solidFill>
                <a:latin typeface="Roboto Condensed"/>
              </a:rPr>
              <a:t> </a:t>
            </a:r>
            <a:r>
              <a:rPr lang="en-US" sz="3499" dirty="0" err="1">
                <a:solidFill>
                  <a:srgbClr val="7B070C"/>
                </a:solidFill>
                <a:latin typeface="Roboto Condensed"/>
              </a:rPr>
              <a:t>nước</a:t>
            </a:r>
            <a:r>
              <a:rPr lang="en-US" sz="3499" dirty="0">
                <a:solidFill>
                  <a:srgbClr val="7B070C"/>
                </a:solidFill>
                <a:latin typeface="Roboto Condensed"/>
              </a:rPr>
              <a:t> Nam: Cai </a:t>
            </a:r>
            <a:r>
              <a:rPr lang="en-US" sz="3499" dirty="0" err="1">
                <a:solidFill>
                  <a:srgbClr val="7B070C"/>
                </a:solidFill>
                <a:latin typeface="Roboto Condensed"/>
              </a:rPr>
              <a:t>trị</a:t>
            </a:r>
            <a:r>
              <a:rPr lang="en-US" sz="3499" dirty="0">
                <a:solidFill>
                  <a:srgbClr val="7B070C"/>
                </a:solidFill>
                <a:latin typeface="Roboto Condensed"/>
              </a:rPr>
              <a:t>, </a:t>
            </a:r>
            <a:r>
              <a:rPr lang="en-US" sz="3499" dirty="0" err="1">
                <a:solidFill>
                  <a:srgbClr val="7B070C"/>
                </a:solidFill>
                <a:latin typeface="Roboto Condensed"/>
              </a:rPr>
              <a:t>quản</a:t>
            </a:r>
            <a:r>
              <a:rPr lang="en-US" sz="3499" dirty="0">
                <a:solidFill>
                  <a:srgbClr val="7B070C"/>
                </a:solidFill>
                <a:latin typeface="Roboto Condensed"/>
              </a:rPr>
              <a:t> </a:t>
            </a:r>
            <a:r>
              <a:rPr lang="en-US" sz="3499" dirty="0" err="1">
                <a:solidFill>
                  <a:srgbClr val="7B070C"/>
                </a:solidFill>
                <a:latin typeface="Roboto Condensed"/>
              </a:rPr>
              <a:t>lí</a:t>
            </a:r>
            <a:r>
              <a:rPr lang="en-US" sz="3499" dirty="0">
                <a:solidFill>
                  <a:srgbClr val="7B070C"/>
                </a:solidFill>
                <a:latin typeface="Roboto Condensed"/>
              </a:rPr>
              <a:t> </a:t>
            </a:r>
            <a:r>
              <a:rPr lang="en-US" sz="3499" dirty="0" err="1">
                <a:solidFill>
                  <a:srgbClr val="7B070C"/>
                </a:solidFill>
                <a:latin typeface="Roboto Condensed"/>
              </a:rPr>
              <a:t>và</a:t>
            </a:r>
            <a:r>
              <a:rPr lang="en-US" sz="3499" dirty="0">
                <a:solidFill>
                  <a:srgbClr val="7B070C"/>
                </a:solidFill>
                <a:latin typeface="Roboto Condensed"/>
              </a:rPr>
              <a:t> </a:t>
            </a:r>
            <a:r>
              <a:rPr lang="en-US" sz="3499" dirty="0" err="1">
                <a:solidFill>
                  <a:srgbClr val="7B070C"/>
                </a:solidFill>
                <a:latin typeface="Roboto Condensed"/>
              </a:rPr>
              <a:t>đại</a:t>
            </a:r>
            <a:r>
              <a:rPr lang="en-US" sz="3499" dirty="0">
                <a:solidFill>
                  <a:srgbClr val="7B070C"/>
                </a:solidFill>
                <a:latin typeface="Roboto Condensed"/>
              </a:rPr>
              <a:t> </a:t>
            </a:r>
            <a:r>
              <a:rPr lang="en-US" sz="3499" dirty="0" err="1">
                <a:solidFill>
                  <a:srgbClr val="7B070C"/>
                </a:solidFill>
                <a:latin typeface="Roboto Condensed"/>
              </a:rPr>
              <a:t>diện</a:t>
            </a:r>
            <a:r>
              <a:rPr lang="en-US" sz="3499" dirty="0">
                <a:solidFill>
                  <a:srgbClr val="7B070C"/>
                </a:solidFill>
                <a:latin typeface="Roboto Condensed"/>
              </a:rPr>
              <a:t> </a:t>
            </a:r>
            <a:r>
              <a:rPr lang="en-US" sz="3499" dirty="0" err="1">
                <a:solidFill>
                  <a:srgbClr val="7B070C"/>
                </a:solidFill>
                <a:latin typeface="Roboto Condensed"/>
              </a:rPr>
              <a:t>cho</a:t>
            </a:r>
            <a:r>
              <a:rPr lang="en-US" sz="3499" dirty="0">
                <a:solidFill>
                  <a:srgbClr val="7B070C"/>
                </a:solidFill>
                <a:latin typeface="Roboto Condensed"/>
              </a:rPr>
              <a:t> </a:t>
            </a:r>
            <a:r>
              <a:rPr lang="en-US" sz="3499" dirty="0" err="1">
                <a:solidFill>
                  <a:srgbClr val="7B070C"/>
                </a:solidFill>
                <a:latin typeface="Roboto Condensed"/>
              </a:rPr>
              <a:t>nhân</a:t>
            </a:r>
            <a:r>
              <a:rPr lang="en-US" sz="3499" dirty="0">
                <a:solidFill>
                  <a:srgbClr val="7B070C"/>
                </a:solidFill>
                <a:latin typeface="Roboto Condensed"/>
              </a:rPr>
              <a:t> </a:t>
            </a:r>
            <a:r>
              <a:rPr lang="en-US" sz="3499" dirty="0" err="1">
                <a:solidFill>
                  <a:srgbClr val="7B070C"/>
                </a:solidFill>
                <a:latin typeface="Roboto Condensed"/>
              </a:rPr>
              <a:t>dân</a:t>
            </a:r>
            <a:r>
              <a:rPr lang="en-US" sz="3499" dirty="0">
                <a:solidFill>
                  <a:srgbClr val="7B070C"/>
                </a:solidFill>
                <a:latin typeface="Roboto Condensed"/>
              </a:rPr>
              <a:t> </a:t>
            </a:r>
            <a:r>
              <a:rPr lang="en-US" sz="3499" dirty="0" err="1">
                <a:solidFill>
                  <a:srgbClr val="7B070C"/>
                </a:solidFill>
                <a:latin typeface="Roboto Condensed"/>
              </a:rPr>
              <a:t>nước</a:t>
            </a:r>
            <a:r>
              <a:rPr lang="en-US" sz="3499" dirty="0">
                <a:solidFill>
                  <a:srgbClr val="7B070C"/>
                </a:solidFill>
                <a:latin typeface="Roboto Condensed"/>
              </a:rPr>
              <a:t> Nam.</a:t>
            </a:r>
          </a:p>
        </p:txBody>
      </p:sp>
      <p:sp>
        <p:nvSpPr>
          <p:cNvPr id="24" name="TextBox 24"/>
          <p:cNvSpPr txBox="1"/>
          <p:nvPr/>
        </p:nvSpPr>
        <p:spPr>
          <a:xfrm>
            <a:off x="9616840" y="8623767"/>
            <a:ext cx="7509273" cy="1086904"/>
          </a:xfrm>
          <a:prstGeom prst="rect">
            <a:avLst/>
          </a:prstGeom>
        </p:spPr>
        <p:txBody>
          <a:bodyPr lIns="0" tIns="0" rIns="0" bIns="0" rtlCol="0" anchor="t">
            <a:spAutoFit/>
          </a:bodyPr>
          <a:lstStyle/>
          <a:p>
            <a:pPr algn="just">
              <a:lnSpc>
                <a:spcPts val="4339"/>
              </a:lnSpc>
            </a:pPr>
            <a:r>
              <a:rPr lang="en-US" sz="3499" dirty="0">
                <a:solidFill>
                  <a:srgbClr val="7B070C"/>
                </a:solidFill>
                <a:latin typeface="Roboto Condensed Bold"/>
              </a:rPr>
              <a:t> Ý </a:t>
            </a:r>
            <a:r>
              <a:rPr lang="en-US" sz="3499" dirty="0" err="1">
                <a:solidFill>
                  <a:srgbClr val="7B070C"/>
                </a:solidFill>
                <a:latin typeface="Roboto Condensed Bold"/>
              </a:rPr>
              <a:t>thức</a:t>
            </a:r>
            <a:r>
              <a:rPr lang="en-US" sz="3499" dirty="0">
                <a:solidFill>
                  <a:srgbClr val="7B070C"/>
                </a:solidFill>
                <a:latin typeface="Roboto Condensed Bold"/>
              </a:rPr>
              <a:t> </a:t>
            </a:r>
            <a:r>
              <a:rPr lang="en-US" sz="3499" dirty="0" err="1">
                <a:solidFill>
                  <a:srgbClr val="7B070C"/>
                </a:solidFill>
                <a:latin typeface="Roboto Condensed Bold"/>
              </a:rPr>
              <a:t>độc</a:t>
            </a:r>
            <a:r>
              <a:rPr lang="en-US" sz="3499" dirty="0">
                <a:solidFill>
                  <a:srgbClr val="7B070C"/>
                </a:solidFill>
                <a:latin typeface="Roboto Condensed Bold"/>
              </a:rPr>
              <a:t> </a:t>
            </a:r>
            <a:r>
              <a:rPr lang="en-US" sz="3499" dirty="0" err="1">
                <a:solidFill>
                  <a:srgbClr val="7B070C"/>
                </a:solidFill>
                <a:latin typeface="Roboto Condensed Bold"/>
              </a:rPr>
              <a:t>lập</a:t>
            </a:r>
            <a:r>
              <a:rPr lang="en-US" sz="3499" dirty="0">
                <a:solidFill>
                  <a:srgbClr val="7B070C"/>
                </a:solidFill>
                <a:latin typeface="Roboto Condensed Bold"/>
              </a:rPr>
              <a:t>, </a:t>
            </a:r>
            <a:r>
              <a:rPr lang="en-US" sz="3499" dirty="0" err="1">
                <a:solidFill>
                  <a:srgbClr val="7B070C"/>
                </a:solidFill>
                <a:latin typeface="Roboto Condensed Bold"/>
              </a:rPr>
              <a:t>tự</a:t>
            </a:r>
            <a:r>
              <a:rPr lang="en-US" sz="3499" dirty="0">
                <a:solidFill>
                  <a:srgbClr val="7B070C"/>
                </a:solidFill>
                <a:latin typeface="Roboto Condensed Bold"/>
              </a:rPr>
              <a:t> </a:t>
            </a:r>
            <a:r>
              <a:rPr lang="en-US" sz="3499" dirty="0" err="1">
                <a:solidFill>
                  <a:srgbClr val="7B070C"/>
                </a:solidFill>
                <a:latin typeface="Roboto Condensed Bold"/>
              </a:rPr>
              <a:t>cường</a:t>
            </a:r>
            <a:r>
              <a:rPr lang="en-US" sz="3499" dirty="0">
                <a:solidFill>
                  <a:srgbClr val="7B070C"/>
                </a:solidFill>
                <a:latin typeface="Roboto Condensed Bold"/>
              </a:rPr>
              <a:t>; </a:t>
            </a:r>
            <a:r>
              <a:rPr lang="en-US" sz="3499" dirty="0" err="1">
                <a:solidFill>
                  <a:srgbClr val="7B070C"/>
                </a:solidFill>
                <a:latin typeface="Roboto Condensed Bold"/>
              </a:rPr>
              <a:t>bình</a:t>
            </a:r>
            <a:r>
              <a:rPr lang="en-US" sz="3499" dirty="0">
                <a:solidFill>
                  <a:srgbClr val="7B070C"/>
                </a:solidFill>
                <a:latin typeface="Roboto Condensed Bold"/>
              </a:rPr>
              <a:t> </a:t>
            </a:r>
            <a:r>
              <a:rPr lang="en-US" sz="3499" dirty="0" err="1">
                <a:solidFill>
                  <a:srgbClr val="7B070C"/>
                </a:solidFill>
                <a:latin typeface="Roboto Condensed Bold"/>
              </a:rPr>
              <a:t>đẳng</a:t>
            </a:r>
            <a:r>
              <a:rPr lang="en-US" sz="3499" dirty="0">
                <a:solidFill>
                  <a:srgbClr val="7B070C"/>
                </a:solidFill>
                <a:latin typeface="Roboto Condensed Bold"/>
              </a:rPr>
              <a:t>, </a:t>
            </a:r>
            <a:r>
              <a:rPr lang="en-US" sz="3499" dirty="0" err="1">
                <a:solidFill>
                  <a:srgbClr val="7B070C"/>
                </a:solidFill>
                <a:latin typeface="Roboto Condensed Bold"/>
              </a:rPr>
              <a:t>ngang</a:t>
            </a:r>
            <a:r>
              <a:rPr lang="en-US" sz="3499" dirty="0">
                <a:solidFill>
                  <a:srgbClr val="7B070C"/>
                </a:solidFill>
                <a:latin typeface="Roboto Condensed Bold"/>
              </a:rPr>
              <a:t> </a:t>
            </a:r>
            <a:r>
              <a:rPr lang="en-US" sz="3499" dirty="0" err="1">
                <a:solidFill>
                  <a:srgbClr val="7B070C"/>
                </a:solidFill>
                <a:latin typeface="Roboto Condensed Bold"/>
              </a:rPr>
              <a:t>hàng</a:t>
            </a:r>
            <a:r>
              <a:rPr lang="en-US" sz="3499" dirty="0">
                <a:solidFill>
                  <a:srgbClr val="7B070C"/>
                </a:solidFill>
                <a:latin typeface="Roboto Condensed Bold"/>
              </a:rPr>
              <a:t> </a:t>
            </a:r>
            <a:r>
              <a:rPr lang="en-US" sz="3499" dirty="0" err="1">
                <a:solidFill>
                  <a:srgbClr val="7B070C"/>
                </a:solidFill>
                <a:latin typeface="Roboto Condensed Bold"/>
              </a:rPr>
              <a:t>với</a:t>
            </a:r>
            <a:r>
              <a:rPr lang="en-US" sz="3499" dirty="0">
                <a:solidFill>
                  <a:srgbClr val="7B070C"/>
                </a:solidFill>
                <a:latin typeface="Roboto Condensed Bold"/>
              </a:rPr>
              <a:t> </a:t>
            </a:r>
            <a:r>
              <a:rPr lang="en-US" sz="3499" dirty="0" err="1">
                <a:solidFill>
                  <a:srgbClr val="7B070C"/>
                </a:solidFill>
                <a:latin typeface="Roboto Condensed Bold"/>
              </a:rPr>
              <a:t>các</a:t>
            </a:r>
            <a:r>
              <a:rPr lang="en-US" sz="3499" dirty="0">
                <a:solidFill>
                  <a:srgbClr val="7B070C"/>
                </a:solidFill>
                <a:latin typeface="Roboto Condensed Bold"/>
              </a:rPr>
              <a:t> </a:t>
            </a:r>
            <a:r>
              <a:rPr lang="en-US" sz="3499" dirty="0" err="1">
                <a:solidFill>
                  <a:srgbClr val="7B070C"/>
                </a:solidFill>
                <a:latin typeface="Roboto Condensed Bold"/>
              </a:rPr>
              <a:t>hoàng</a:t>
            </a:r>
            <a:r>
              <a:rPr lang="en-US" sz="3499" dirty="0">
                <a:solidFill>
                  <a:srgbClr val="7B070C"/>
                </a:solidFill>
                <a:latin typeface="Roboto Condensed Bold"/>
              </a:rPr>
              <a:t> </a:t>
            </a:r>
            <a:r>
              <a:rPr lang="en-US" sz="3499" dirty="0" err="1">
                <a:solidFill>
                  <a:srgbClr val="7B070C"/>
                </a:solidFill>
                <a:latin typeface="Roboto Condensed Bold"/>
              </a:rPr>
              <a:t>đế</a:t>
            </a:r>
            <a:r>
              <a:rPr lang="en-US" sz="3499" dirty="0">
                <a:solidFill>
                  <a:srgbClr val="7B070C"/>
                </a:solidFill>
                <a:latin typeface="Roboto Condensed Bold"/>
              </a:rPr>
              <a:t> Trung Hoa.</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circle(in)">
                                      <p:cBhvr>
                                        <p:cTn id="7" dur="2000"/>
                                        <p:tgtEl>
                                          <p:spTgt spid="2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circle(in)">
                                      <p:cBhvr>
                                        <p:cTn id="10" dur="2000"/>
                                        <p:tgtEl>
                                          <p:spTgt spid="18"/>
                                        </p:tgtEl>
                                      </p:cBhvr>
                                    </p:animEffect>
                                  </p:childTnLst>
                                </p:cTn>
                              </p:par>
                              <p:par>
                                <p:cTn id="11" presetID="6" presetClass="entr" presetSubtype="16"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ircle(in)">
                                      <p:cBhvr>
                                        <p:cTn id="13" dur="20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circle(in)">
                                      <p:cBhvr>
                                        <p:cTn id="18" dur="2000"/>
                                        <p:tgtEl>
                                          <p:spTgt spid="23"/>
                                        </p:tgtEl>
                                      </p:cBhvr>
                                    </p:animEffect>
                                  </p:childTnLst>
                                </p:cTn>
                              </p:par>
                              <p:par>
                                <p:cTn id="19" presetID="6" presetClass="entr" presetSubtype="16"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circle(in)">
                                      <p:cBhvr>
                                        <p:cTn id="21" dur="20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circle(in)">
                                      <p:cBhvr>
                                        <p:cTn id="26" dur="2000"/>
                                        <p:tgtEl>
                                          <p:spTgt spid="24"/>
                                        </p:tgtEl>
                                      </p:cBhvr>
                                    </p:animEffect>
                                  </p:childTnLst>
                                </p:cTn>
                              </p:par>
                              <p:par>
                                <p:cTn id="27" presetID="6" presetClass="entr" presetSubtype="16"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circle(in)">
                                      <p:cBhvr>
                                        <p:cTn id="29" dur="2000"/>
                                        <p:tgtEl>
                                          <p:spTgt spid="14"/>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circle(in)">
                                      <p:cBhvr>
                                        <p:cTn id="32"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2" grpId="0"/>
      <p:bldP spid="23" grpId="0"/>
      <p:bldP spid="2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0" y="5712572"/>
            <a:ext cx="18288000" cy="4574430"/>
            <a:chOff x="0" y="0"/>
            <a:chExt cx="24384000" cy="6099240"/>
          </a:xfrm>
        </p:grpSpPr>
        <p:sp>
          <p:nvSpPr>
            <p:cNvPr id="4" name="Freeform 4"/>
            <p:cNvSpPr/>
            <p:nvPr/>
          </p:nvSpPr>
          <p:spPr>
            <a:xfrm>
              <a:off x="0" y="0"/>
              <a:ext cx="24384000" cy="6099302"/>
            </a:xfrm>
            <a:custGeom>
              <a:avLst/>
              <a:gdLst/>
              <a:ahLst/>
              <a:cxnLst/>
              <a:rect l="l" t="t" r="r" b="b"/>
              <a:pathLst>
                <a:path w="24384000" h="6099302">
                  <a:moveTo>
                    <a:pt x="0" y="0"/>
                  </a:moveTo>
                  <a:lnTo>
                    <a:pt x="24384000" y="0"/>
                  </a:lnTo>
                  <a:lnTo>
                    <a:pt x="24384000" y="6099302"/>
                  </a:lnTo>
                  <a:lnTo>
                    <a:pt x="0" y="6099302"/>
                  </a:lnTo>
                  <a:lnTo>
                    <a:pt x="0" y="0"/>
                  </a:lnTo>
                </a:path>
              </a:pathLst>
            </a:custGeom>
            <a:blipFill>
              <a:blip r:embed="rId3"/>
              <a:stretch>
                <a:fillRect t="-53906" b="-53905"/>
              </a:stretch>
            </a:blipFill>
          </p:spPr>
          <p:txBody>
            <a:bodyPr/>
            <a:lstStyle/>
            <a:p>
              <a:endParaRPr lang="en-US"/>
            </a:p>
          </p:txBody>
        </p:sp>
      </p:grpSp>
      <p:grpSp>
        <p:nvGrpSpPr>
          <p:cNvPr id="5" name="Group 5"/>
          <p:cNvGrpSpPr/>
          <p:nvPr/>
        </p:nvGrpSpPr>
        <p:grpSpPr>
          <a:xfrm>
            <a:off x="13595882" y="0"/>
            <a:ext cx="4719711" cy="1730327"/>
            <a:chOff x="0" y="0"/>
            <a:chExt cx="6292948" cy="2307102"/>
          </a:xfrm>
        </p:grpSpPr>
        <p:sp>
          <p:nvSpPr>
            <p:cNvPr id="6" name="Freeform 6"/>
            <p:cNvSpPr/>
            <p:nvPr/>
          </p:nvSpPr>
          <p:spPr>
            <a:xfrm>
              <a:off x="0" y="0"/>
              <a:ext cx="6292977" cy="2307082"/>
            </a:xfrm>
            <a:custGeom>
              <a:avLst/>
              <a:gdLst/>
              <a:ahLst/>
              <a:cxnLst/>
              <a:rect l="l" t="t" r="r" b="b"/>
              <a:pathLst>
                <a:path w="6292977" h="2307082">
                  <a:moveTo>
                    <a:pt x="0" y="0"/>
                  </a:moveTo>
                  <a:lnTo>
                    <a:pt x="6292977" y="0"/>
                  </a:lnTo>
                  <a:lnTo>
                    <a:pt x="6292977" y="2307082"/>
                  </a:lnTo>
                  <a:lnTo>
                    <a:pt x="0" y="2307082"/>
                  </a:lnTo>
                  <a:lnTo>
                    <a:pt x="0" y="0"/>
                  </a:lnTo>
                </a:path>
              </a:pathLst>
            </a:custGeom>
            <a:blipFill>
              <a:blip r:embed="rId3"/>
              <a:stretch>
                <a:fillRect t="-20893" b="-20894"/>
              </a:stretch>
            </a:blipFill>
          </p:spPr>
          <p:txBody>
            <a:bodyPr/>
            <a:lstStyle/>
            <a:p>
              <a:endParaRPr lang="en-US"/>
            </a:p>
          </p:txBody>
        </p:sp>
      </p:grpSp>
      <p:sp>
        <p:nvSpPr>
          <p:cNvPr id="7" name="Freeform 7"/>
          <p:cNvSpPr/>
          <p:nvPr/>
        </p:nvSpPr>
        <p:spPr>
          <a:xfrm>
            <a:off x="131401" y="5684185"/>
            <a:ext cx="11434153" cy="4602815"/>
          </a:xfrm>
          <a:custGeom>
            <a:avLst/>
            <a:gdLst/>
            <a:ahLst/>
            <a:cxnLst/>
            <a:rect l="l" t="t" r="r" b="b"/>
            <a:pathLst>
              <a:path w="11434153" h="4602815">
                <a:moveTo>
                  <a:pt x="0" y="0"/>
                </a:moveTo>
                <a:lnTo>
                  <a:pt x="11434153" y="0"/>
                </a:lnTo>
                <a:lnTo>
                  <a:pt x="11434153" y="4602815"/>
                </a:lnTo>
                <a:lnTo>
                  <a:pt x="0" y="4602815"/>
                </a:lnTo>
                <a:lnTo>
                  <a:pt x="0" y="0"/>
                </a:lnTo>
                <a:close/>
              </a:path>
            </a:pathLst>
          </a:custGeom>
          <a:blipFill>
            <a:blip r:embed="rId4"/>
            <a:stretch>
              <a:fillRect r="-5471"/>
            </a:stretch>
          </a:blipFill>
        </p:spPr>
        <p:txBody>
          <a:bodyPr/>
          <a:lstStyle/>
          <a:p>
            <a:endParaRPr lang="en-US"/>
          </a:p>
        </p:txBody>
      </p:sp>
      <p:grpSp>
        <p:nvGrpSpPr>
          <p:cNvPr id="8" name="Group 8"/>
          <p:cNvGrpSpPr/>
          <p:nvPr/>
        </p:nvGrpSpPr>
        <p:grpSpPr>
          <a:xfrm>
            <a:off x="9298212" y="2913443"/>
            <a:ext cx="8304021" cy="2429787"/>
            <a:chOff x="0" y="0"/>
            <a:chExt cx="2187067" cy="639944"/>
          </a:xfrm>
        </p:grpSpPr>
        <p:sp>
          <p:nvSpPr>
            <p:cNvPr id="9" name="Freeform 9"/>
            <p:cNvSpPr/>
            <p:nvPr/>
          </p:nvSpPr>
          <p:spPr>
            <a:xfrm>
              <a:off x="0" y="0"/>
              <a:ext cx="2187067" cy="639944"/>
            </a:xfrm>
            <a:custGeom>
              <a:avLst/>
              <a:gdLst/>
              <a:ahLst/>
              <a:cxnLst/>
              <a:rect l="l" t="t" r="r" b="b"/>
              <a:pathLst>
                <a:path w="2187067" h="639944">
                  <a:moveTo>
                    <a:pt x="30766" y="0"/>
                  </a:moveTo>
                  <a:lnTo>
                    <a:pt x="2156301" y="0"/>
                  </a:lnTo>
                  <a:cubicBezTo>
                    <a:pt x="2173293" y="0"/>
                    <a:pt x="2187067" y="13775"/>
                    <a:pt x="2187067" y="30766"/>
                  </a:cubicBezTo>
                  <a:lnTo>
                    <a:pt x="2187067" y="609178"/>
                  </a:lnTo>
                  <a:cubicBezTo>
                    <a:pt x="2187067" y="626169"/>
                    <a:pt x="2173293" y="639944"/>
                    <a:pt x="2156301" y="639944"/>
                  </a:cubicBezTo>
                  <a:lnTo>
                    <a:pt x="30766" y="639944"/>
                  </a:lnTo>
                  <a:cubicBezTo>
                    <a:pt x="22607" y="639944"/>
                    <a:pt x="14781" y="636703"/>
                    <a:pt x="9011" y="630933"/>
                  </a:cubicBezTo>
                  <a:cubicBezTo>
                    <a:pt x="3241" y="625163"/>
                    <a:pt x="0" y="617337"/>
                    <a:pt x="0" y="609178"/>
                  </a:cubicBezTo>
                  <a:lnTo>
                    <a:pt x="0" y="30766"/>
                  </a:lnTo>
                  <a:cubicBezTo>
                    <a:pt x="0" y="13775"/>
                    <a:pt x="13775" y="0"/>
                    <a:pt x="30766"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10" name="TextBox 10"/>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grpSp>
        <p:nvGrpSpPr>
          <p:cNvPr id="11" name="Group 11"/>
          <p:cNvGrpSpPr/>
          <p:nvPr/>
        </p:nvGrpSpPr>
        <p:grpSpPr>
          <a:xfrm>
            <a:off x="9298212" y="5577343"/>
            <a:ext cx="8304021" cy="1680749"/>
            <a:chOff x="0" y="0"/>
            <a:chExt cx="2187067" cy="442666"/>
          </a:xfrm>
        </p:grpSpPr>
        <p:sp>
          <p:nvSpPr>
            <p:cNvPr id="12" name="Freeform 12"/>
            <p:cNvSpPr/>
            <p:nvPr/>
          </p:nvSpPr>
          <p:spPr>
            <a:xfrm>
              <a:off x="0" y="0"/>
              <a:ext cx="2187067" cy="442666"/>
            </a:xfrm>
            <a:custGeom>
              <a:avLst/>
              <a:gdLst/>
              <a:ahLst/>
              <a:cxnLst/>
              <a:rect l="l" t="t" r="r" b="b"/>
              <a:pathLst>
                <a:path w="2187067" h="442666">
                  <a:moveTo>
                    <a:pt x="30766" y="0"/>
                  </a:moveTo>
                  <a:lnTo>
                    <a:pt x="2156301" y="0"/>
                  </a:lnTo>
                  <a:cubicBezTo>
                    <a:pt x="2173293" y="0"/>
                    <a:pt x="2187067" y="13775"/>
                    <a:pt x="2187067" y="30766"/>
                  </a:cubicBezTo>
                  <a:lnTo>
                    <a:pt x="2187067" y="411900"/>
                  </a:lnTo>
                  <a:cubicBezTo>
                    <a:pt x="2187067" y="420060"/>
                    <a:pt x="2183826" y="427885"/>
                    <a:pt x="2178056" y="433655"/>
                  </a:cubicBezTo>
                  <a:cubicBezTo>
                    <a:pt x="2172286" y="439425"/>
                    <a:pt x="2164461" y="442666"/>
                    <a:pt x="2156301" y="442666"/>
                  </a:cubicBezTo>
                  <a:lnTo>
                    <a:pt x="30766" y="442666"/>
                  </a:lnTo>
                  <a:cubicBezTo>
                    <a:pt x="13775" y="442666"/>
                    <a:pt x="0" y="428892"/>
                    <a:pt x="0" y="411900"/>
                  </a:cubicBezTo>
                  <a:lnTo>
                    <a:pt x="0" y="30766"/>
                  </a:lnTo>
                  <a:cubicBezTo>
                    <a:pt x="0" y="13775"/>
                    <a:pt x="13775" y="0"/>
                    <a:pt x="30766"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13" name="TextBox 13"/>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grpSp>
        <p:nvGrpSpPr>
          <p:cNvPr id="14" name="Group 14"/>
          <p:cNvGrpSpPr/>
          <p:nvPr/>
        </p:nvGrpSpPr>
        <p:grpSpPr>
          <a:xfrm>
            <a:off x="9298212" y="7496217"/>
            <a:ext cx="8304021" cy="2391612"/>
            <a:chOff x="0" y="0"/>
            <a:chExt cx="2187067" cy="629890"/>
          </a:xfrm>
        </p:grpSpPr>
        <p:sp>
          <p:nvSpPr>
            <p:cNvPr id="15" name="Freeform 15"/>
            <p:cNvSpPr/>
            <p:nvPr/>
          </p:nvSpPr>
          <p:spPr>
            <a:xfrm>
              <a:off x="0" y="0"/>
              <a:ext cx="2187067" cy="629890"/>
            </a:xfrm>
            <a:custGeom>
              <a:avLst/>
              <a:gdLst/>
              <a:ahLst/>
              <a:cxnLst/>
              <a:rect l="l" t="t" r="r" b="b"/>
              <a:pathLst>
                <a:path w="2187067" h="629890">
                  <a:moveTo>
                    <a:pt x="30766" y="0"/>
                  </a:moveTo>
                  <a:lnTo>
                    <a:pt x="2156301" y="0"/>
                  </a:lnTo>
                  <a:cubicBezTo>
                    <a:pt x="2173293" y="0"/>
                    <a:pt x="2187067" y="13775"/>
                    <a:pt x="2187067" y="30766"/>
                  </a:cubicBezTo>
                  <a:lnTo>
                    <a:pt x="2187067" y="599123"/>
                  </a:lnTo>
                  <a:cubicBezTo>
                    <a:pt x="2187067" y="607283"/>
                    <a:pt x="2183826" y="615109"/>
                    <a:pt x="2178056" y="620878"/>
                  </a:cubicBezTo>
                  <a:cubicBezTo>
                    <a:pt x="2172286" y="626648"/>
                    <a:pt x="2164461" y="629890"/>
                    <a:pt x="2156301" y="629890"/>
                  </a:cubicBezTo>
                  <a:lnTo>
                    <a:pt x="30766" y="629890"/>
                  </a:lnTo>
                  <a:cubicBezTo>
                    <a:pt x="13775" y="629890"/>
                    <a:pt x="0" y="616115"/>
                    <a:pt x="0" y="599123"/>
                  </a:cubicBezTo>
                  <a:lnTo>
                    <a:pt x="0" y="30766"/>
                  </a:lnTo>
                  <a:cubicBezTo>
                    <a:pt x="0" y="13775"/>
                    <a:pt x="13775" y="0"/>
                    <a:pt x="30766"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16" name="TextBox 16"/>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7" name="Freeform 17"/>
          <p:cNvSpPr/>
          <p:nvPr/>
        </p:nvSpPr>
        <p:spPr>
          <a:xfrm rot="-3587391">
            <a:off x="8126679" y="6945004"/>
            <a:ext cx="1334293" cy="987376"/>
          </a:xfrm>
          <a:custGeom>
            <a:avLst/>
            <a:gdLst/>
            <a:ahLst/>
            <a:cxnLst/>
            <a:rect l="l" t="t" r="r" b="b"/>
            <a:pathLst>
              <a:path w="1334293" h="987376">
                <a:moveTo>
                  <a:pt x="0" y="0"/>
                </a:moveTo>
                <a:lnTo>
                  <a:pt x="1334293" y="0"/>
                </a:lnTo>
                <a:lnTo>
                  <a:pt x="1334293" y="987377"/>
                </a:lnTo>
                <a:lnTo>
                  <a:pt x="0" y="98737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8" name="TextBox 18"/>
          <p:cNvSpPr txBox="1"/>
          <p:nvPr/>
        </p:nvSpPr>
        <p:spPr>
          <a:xfrm>
            <a:off x="914400" y="485061"/>
            <a:ext cx="15182850" cy="858391"/>
          </a:xfrm>
          <a:prstGeom prst="rect">
            <a:avLst/>
          </a:prstGeom>
        </p:spPr>
        <p:txBody>
          <a:bodyPr lIns="0" tIns="0" rIns="0" bIns="0" rtlCol="0" anchor="t">
            <a:spAutoFit/>
          </a:bodyPr>
          <a:lstStyle/>
          <a:p>
            <a:pPr algn="just">
              <a:lnSpc>
                <a:spcPts val="6335"/>
              </a:lnSpc>
            </a:pPr>
            <a:r>
              <a:rPr lang="en-US" sz="6599" dirty="0">
                <a:solidFill>
                  <a:srgbClr val="7B070C"/>
                </a:solidFill>
                <a:latin typeface="Dancing Script Bold"/>
              </a:rPr>
              <a:t>c. </a:t>
            </a:r>
            <a:r>
              <a:rPr lang="en-US" sz="6599" dirty="0" err="1">
                <a:solidFill>
                  <a:srgbClr val="7B070C"/>
                </a:solidFill>
                <a:latin typeface="Dancing Script Bold"/>
              </a:rPr>
              <a:t>Cảm</a:t>
            </a:r>
            <a:r>
              <a:rPr lang="en-US" sz="6599" dirty="0">
                <a:solidFill>
                  <a:srgbClr val="7B070C"/>
                </a:solidFill>
                <a:latin typeface="Dancing Script Bold"/>
              </a:rPr>
              <a:t> </a:t>
            </a:r>
            <a:r>
              <a:rPr lang="en-US" sz="6599" dirty="0" err="1">
                <a:solidFill>
                  <a:srgbClr val="7B070C"/>
                </a:solidFill>
                <a:latin typeface="Dancing Script Bold"/>
              </a:rPr>
              <a:t>xúc</a:t>
            </a:r>
            <a:r>
              <a:rPr lang="en-US" sz="6599" dirty="0">
                <a:solidFill>
                  <a:srgbClr val="7B070C"/>
                </a:solidFill>
                <a:latin typeface="Dancing Script Bold"/>
              </a:rPr>
              <a:t> </a:t>
            </a:r>
            <a:r>
              <a:rPr lang="en-US" sz="6599" dirty="0" err="1">
                <a:solidFill>
                  <a:srgbClr val="7B070C"/>
                </a:solidFill>
                <a:latin typeface="Dancing Script Bold"/>
              </a:rPr>
              <a:t>trữ</a:t>
            </a:r>
            <a:r>
              <a:rPr lang="en-US" sz="6599" dirty="0">
                <a:solidFill>
                  <a:srgbClr val="7B070C"/>
                </a:solidFill>
                <a:latin typeface="Dancing Script Bold"/>
              </a:rPr>
              <a:t> </a:t>
            </a:r>
            <a:r>
              <a:rPr lang="en-US" sz="6599" dirty="0" err="1">
                <a:solidFill>
                  <a:srgbClr val="7B070C"/>
                </a:solidFill>
                <a:latin typeface="Dancing Script Bold"/>
              </a:rPr>
              <a:t>tình</a:t>
            </a:r>
            <a:endParaRPr lang="en-US" sz="6599" dirty="0">
              <a:solidFill>
                <a:srgbClr val="7B070C"/>
              </a:solidFill>
              <a:latin typeface="Dancing Script Bold"/>
            </a:endParaRPr>
          </a:p>
        </p:txBody>
      </p:sp>
      <p:sp>
        <p:nvSpPr>
          <p:cNvPr id="19" name="TextBox 19"/>
          <p:cNvSpPr txBox="1"/>
          <p:nvPr/>
        </p:nvSpPr>
        <p:spPr>
          <a:xfrm>
            <a:off x="393367" y="1448265"/>
            <a:ext cx="10910220" cy="941302"/>
          </a:xfrm>
          <a:prstGeom prst="rect">
            <a:avLst/>
          </a:prstGeom>
        </p:spPr>
        <p:txBody>
          <a:bodyPr lIns="0" tIns="0" rIns="0" bIns="0" rtlCol="0" anchor="t">
            <a:spAutoFit/>
          </a:bodyPr>
          <a:lstStyle/>
          <a:p>
            <a:pPr marL="970847" lvl="1" indent="-485424" algn="ctr">
              <a:lnSpc>
                <a:spcPts val="8094"/>
              </a:lnSpc>
              <a:buFont typeface="Arial"/>
              <a:buChar char="•"/>
            </a:pPr>
            <a:r>
              <a:rPr lang="en-US" sz="4496">
                <a:solidFill>
                  <a:srgbClr val="A4510C"/>
                </a:solidFill>
                <a:latin typeface="Roboto Condensed Bold"/>
              </a:rPr>
              <a:t> Khẳng định nền độc lập, chủ quyền dân tộc</a:t>
            </a:r>
          </a:p>
        </p:txBody>
      </p:sp>
      <p:sp>
        <p:nvSpPr>
          <p:cNvPr id="20" name="TextBox 20"/>
          <p:cNvSpPr txBox="1"/>
          <p:nvPr/>
        </p:nvSpPr>
        <p:spPr>
          <a:xfrm>
            <a:off x="722932" y="3078754"/>
            <a:ext cx="8071098" cy="2407407"/>
          </a:xfrm>
          <a:prstGeom prst="rect">
            <a:avLst/>
          </a:prstGeom>
        </p:spPr>
        <p:txBody>
          <a:bodyPr lIns="0" tIns="0" rIns="0" bIns="0" rtlCol="0" anchor="t">
            <a:spAutoFit/>
          </a:bodyPr>
          <a:lstStyle/>
          <a:p>
            <a:pPr algn="ctr">
              <a:lnSpc>
                <a:spcPts val="9583"/>
              </a:lnSpc>
            </a:pPr>
            <a:r>
              <a:rPr lang="en-US" sz="6845">
                <a:solidFill>
                  <a:srgbClr val="7B070C"/>
                </a:solidFill>
                <a:latin typeface="#9Slide06 SVNBlack Diamond"/>
              </a:rPr>
              <a:t>Tiệt nhiên định phận tại thiên thư</a:t>
            </a:r>
          </a:p>
          <a:p>
            <a:pPr algn="ctr">
              <a:lnSpc>
                <a:spcPts val="9583"/>
              </a:lnSpc>
            </a:pPr>
            <a:r>
              <a:rPr lang="en-US" sz="6845">
                <a:solidFill>
                  <a:srgbClr val="7B070C"/>
                </a:solidFill>
                <a:latin typeface="#9Slide06 SVNBlack Diamond"/>
              </a:rPr>
              <a:t>(Rành rành định phận ở sách trời)</a:t>
            </a:r>
          </a:p>
        </p:txBody>
      </p:sp>
      <p:sp>
        <p:nvSpPr>
          <p:cNvPr id="21" name="TextBox 21"/>
          <p:cNvSpPr txBox="1"/>
          <p:nvPr/>
        </p:nvSpPr>
        <p:spPr>
          <a:xfrm>
            <a:off x="9298212" y="3123068"/>
            <a:ext cx="7961088" cy="2454275"/>
          </a:xfrm>
          <a:prstGeom prst="rect">
            <a:avLst/>
          </a:prstGeom>
        </p:spPr>
        <p:txBody>
          <a:bodyPr lIns="0" tIns="0" rIns="0" bIns="0" rtlCol="0" anchor="t">
            <a:spAutoFit/>
          </a:bodyPr>
          <a:lstStyle/>
          <a:p>
            <a:pPr marL="755647" lvl="1" indent="-377824" algn="just">
              <a:lnSpc>
                <a:spcPts val="4899"/>
              </a:lnSpc>
              <a:buFont typeface="Arial"/>
              <a:buChar char="•"/>
            </a:pPr>
            <a:r>
              <a:rPr lang="en-US" sz="3499" dirty="0">
                <a:solidFill>
                  <a:srgbClr val="7B070C"/>
                </a:solidFill>
                <a:latin typeface="Roboto Condensed"/>
              </a:rPr>
              <a:t> </a:t>
            </a:r>
            <a:r>
              <a:rPr lang="en-US" sz="3499" dirty="0" err="1">
                <a:solidFill>
                  <a:srgbClr val="7B070C"/>
                </a:solidFill>
                <a:latin typeface="Roboto Condensed"/>
              </a:rPr>
              <a:t>Khẳng</a:t>
            </a:r>
            <a:r>
              <a:rPr lang="en-US" sz="3499" dirty="0">
                <a:solidFill>
                  <a:srgbClr val="7B070C"/>
                </a:solidFill>
                <a:latin typeface="Roboto Condensed"/>
              </a:rPr>
              <a:t> </a:t>
            </a:r>
            <a:r>
              <a:rPr lang="en-US" sz="3499" dirty="0" err="1">
                <a:solidFill>
                  <a:srgbClr val="7B070C"/>
                </a:solidFill>
                <a:latin typeface="Roboto Condensed"/>
              </a:rPr>
              <a:t>định</a:t>
            </a:r>
            <a:r>
              <a:rPr lang="en-US" sz="3499" dirty="0">
                <a:solidFill>
                  <a:srgbClr val="7B070C"/>
                </a:solidFill>
                <a:latin typeface="Roboto Condensed"/>
              </a:rPr>
              <a:t> </a:t>
            </a:r>
            <a:r>
              <a:rPr lang="en-US" sz="3499" dirty="0" err="1">
                <a:solidFill>
                  <a:srgbClr val="7B070C"/>
                </a:solidFill>
                <a:latin typeface="Roboto Condensed"/>
              </a:rPr>
              <a:t>ranh</a:t>
            </a:r>
            <a:r>
              <a:rPr lang="en-US" sz="3499" dirty="0">
                <a:solidFill>
                  <a:srgbClr val="7B070C"/>
                </a:solidFill>
                <a:latin typeface="Roboto Condensed"/>
              </a:rPr>
              <a:t> </a:t>
            </a:r>
            <a:r>
              <a:rPr lang="en-US" sz="3499" dirty="0" err="1">
                <a:solidFill>
                  <a:srgbClr val="7B070C"/>
                </a:solidFill>
                <a:latin typeface="Roboto Condensed"/>
              </a:rPr>
              <a:t>giới</a:t>
            </a:r>
            <a:r>
              <a:rPr lang="en-US" sz="3499" dirty="0">
                <a:solidFill>
                  <a:srgbClr val="7B070C"/>
                </a:solidFill>
                <a:latin typeface="Roboto Condensed"/>
              </a:rPr>
              <a:t> </a:t>
            </a:r>
            <a:r>
              <a:rPr lang="en-US" sz="3499" dirty="0" err="1">
                <a:solidFill>
                  <a:srgbClr val="7B070C"/>
                </a:solidFill>
                <a:latin typeface="Roboto Condensed"/>
              </a:rPr>
              <a:t>nước</a:t>
            </a:r>
            <a:r>
              <a:rPr lang="en-US" sz="3499" dirty="0">
                <a:solidFill>
                  <a:srgbClr val="7B070C"/>
                </a:solidFill>
                <a:latin typeface="Roboto Condensed"/>
              </a:rPr>
              <a:t> Nam </a:t>
            </a:r>
            <a:r>
              <a:rPr lang="en-US" sz="3499" dirty="0" err="1">
                <a:solidFill>
                  <a:srgbClr val="7B070C"/>
                </a:solidFill>
                <a:latin typeface="Roboto Condensed"/>
              </a:rPr>
              <a:t>đã</a:t>
            </a:r>
            <a:r>
              <a:rPr lang="en-US" sz="3499" dirty="0">
                <a:solidFill>
                  <a:srgbClr val="7B070C"/>
                </a:solidFill>
                <a:latin typeface="Roboto Condensed"/>
              </a:rPr>
              <a:t> </a:t>
            </a:r>
            <a:r>
              <a:rPr lang="en-US" sz="3499" dirty="0" err="1">
                <a:solidFill>
                  <a:srgbClr val="7B070C"/>
                </a:solidFill>
                <a:latin typeface="Roboto Condensed"/>
              </a:rPr>
              <a:t>được</a:t>
            </a:r>
            <a:r>
              <a:rPr lang="en-US" sz="3499" dirty="0">
                <a:solidFill>
                  <a:srgbClr val="7B070C"/>
                </a:solidFill>
                <a:latin typeface="Roboto Condensed"/>
              </a:rPr>
              <a:t> </a:t>
            </a:r>
            <a:r>
              <a:rPr lang="en-US" sz="3499" dirty="0" err="1">
                <a:solidFill>
                  <a:srgbClr val="7B070C"/>
                </a:solidFill>
                <a:latin typeface="Roboto Condensed"/>
              </a:rPr>
              <a:t>phân</a:t>
            </a:r>
            <a:r>
              <a:rPr lang="en-US" sz="3499" dirty="0">
                <a:solidFill>
                  <a:srgbClr val="7B070C"/>
                </a:solidFill>
                <a:latin typeface="Roboto Condensed"/>
              </a:rPr>
              <a:t> </a:t>
            </a:r>
            <a:r>
              <a:rPr lang="en-US" sz="3499" dirty="0" err="1">
                <a:solidFill>
                  <a:srgbClr val="7B070C"/>
                </a:solidFill>
                <a:latin typeface="Roboto Condensed"/>
              </a:rPr>
              <a:t>định</a:t>
            </a:r>
            <a:r>
              <a:rPr lang="en-US" sz="3499" dirty="0">
                <a:solidFill>
                  <a:srgbClr val="7B070C"/>
                </a:solidFill>
                <a:latin typeface="Roboto Condensed"/>
              </a:rPr>
              <a:t> </a:t>
            </a:r>
            <a:r>
              <a:rPr lang="en-US" sz="3499" dirty="0" err="1">
                <a:solidFill>
                  <a:srgbClr val="7B070C"/>
                </a:solidFill>
                <a:latin typeface="Roboto Condensed"/>
              </a:rPr>
              <a:t>rõ</a:t>
            </a:r>
            <a:r>
              <a:rPr lang="en-US" sz="3499" dirty="0">
                <a:solidFill>
                  <a:srgbClr val="7B070C"/>
                </a:solidFill>
                <a:latin typeface="Roboto Condensed"/>
              </a:rPr>
              <a:t> </a:t>
            </a:r>
            <a:r>
              <a:rPr lang="en-US" sz="3499" dirty="0" err="1">
                <a:solidFill>
                  <a:srgbClr val="7B070C"/>
                </a:solidFill>
                <a:latin typeface="Roboto Condensed"/>
              </a:rPr>
              <a:t>ràng</a:t>
            </a:r>
            <a:r>
              <a:rPr lang="en-US" sz="3499" dirty="0">
                <a:solidFill>
                  <a:srgbClr val="7B070C"/>
                </a:solidFill>
                <a:latin typeface="Roboto Condensed"/>
              </a:rPr>
              <a:t> </a:t>
            </a:r>
            <a:r>
              <a:rPr lang="en-US" sz="3499" dirty="0" err="1">
                <a:solidFill>
                  <a:srgbClr val="7B070C"/>
                </a:solidFill>
                <a:latin typeface="Roboto Condensed"/>
              </a:rPr>
              <a:t>hợp</a:t>
            </a:r>
            <a:r>
              <a:rPr lang="en-US" sz="3499" dirty="0">
                <a:solidFill>
                  <a:srgbClr val="7B070C"/>
                </a:solidFill>
                <a:latin typeface="Roboto Condensed"/>
              </a:rPr>
              <a:t> </a:t>
            </a:r>
            <a:r>
              <a:rPr lang="en-US" sz="3499" dirty="0" err="1">
                <a:solidFill>
                  <a:srgbClr val="7B070C"/>
                </a:solidFill>
                <a:latin typeface="Roboto Condensed"/>
              </a:rPr>
              <a:t>với</a:t>
            </a:r>
            <a:r>
              <a:rPr lang="en-US" sz="3499" dirty="0">
                <a:solidFill>
                  <a:srgbClr val="7B070C"/>
                </a:solidFill>
                <a:latin typeface="Roboto Condensed"/>
              </a:rPr>
              <a:t> </a:t>
            </a:r>
            <a:r>
              <a:rPr lang="en-US" sz="3499" dirty="0" err="1">
                <a:solidFill>
                  <a:srgbClr val="7B070C"/>
                </a:solidFill>
                <a:latin typeface="Roboto Condensed"/>
              </a:rPr>
              <a:t>đạo</a:t>
            </a:r>
            <a:r>
              <a:rPr lang="en-US" sz="3499" dirty="0">
                <a:solidFill>
                  <a:srgbClr val="7B070C"/>
                </a:solidFill>
                <a:latin typeface="Roboto Condensed"/>
              </a:rPr>
              <a:t> </a:t>
            </a:r>
            <a:r>
              <a:rPr lang="en-US" sz="3499" dirty="0" err="1">
                <a:solidFill>
                  <a:srgbClr val="7B070C"/>
                </a:solidFill>
                <a:latin typeface="Roboto Condensed"/>
              </a:rPr>
              <a:t>trời</a:t>
            </a:r>
            <a:r>
              <a:rPr lang="en-US" sz="3499" dirty="0">
                <a:solidFill>
                  <a:srgbClr val="7B070C"/>
                </a:solidFill>
                <a:latin typeface="Roboto Condensed"/>
              </a:rPr>
              <a:t> - </a:t>
            </a:r>
            <a:r>
              <a:rPr lang="en-US" sz="3499" dirty="0" err="1">
                <a:solidFill>
                  <a:srgbClr val="7B070C"/>
                </a:solidFill>
                <a:latin typeface="Roboto Condensed"/>
              </a:rPr>
              <a:t>đất</a:t>
            </a:r>
            <a:r>
              <a:rPr lang="en-US" sz="3499" dirty="0">
                <a:solidFill>
                  <a:srgbClr val="7B070C"/>
                </a:solidFill>
                <a:latin typeface="Roboto Condensed"/>
              </a:rPr>
              <a:t>, </a:t>
            </a:r>
            <a:r>
              <a:rPr lang="en-US" sz="3499" dirty="0" err="1">
                <a:solidFill>
                  <a:srgbClr val="7B070C"/>
                </a:solidFill>
                <a:latin typeface="Roboto Condensed"/>
              </a:rPr>
              <a:t>thuận</a:t>
            </a:r>
            <a:r>
              <a:rPr lang="en-US" sz="3499" dirty="0">
                <a:solidFill>
                  <a:srgbClr val="7B070C"/>
                </a:solidFill>
                <a:latin typeface="Roboto Condensed"/>
              </a:rPr>
              <a:t> </a:t>
            </a:r>
            <a:r>
              <a:rPr lang="en-US" sz="3499" dirty="0" err="1">
                <a:solidFill>
                  <a:srgbClr val="7B070C"/>
                </a:solidFill>
                <a:latin typeface="Roboto Condensed"/>
              </a:rPr>
              <a:t>với</a:t>
            </a:r>
            <a:r>
              <a:rPr lang="en-US" sz="3499" dirty="0">
                <a:solidFill>
                  <a:srgbClr val="7B070C"/>
                </a:solidFill>
                <a:latin typeface="Roboto Condensed"/>
              </a:rPr>
              <a:t> </a:t>
            </a:r>
            <a:r>
              <a:rPr lang="en-US" sz="3499" dirty="0" err="1">
                <a:solidFill>
                  <a:srgbClr val="7B070C"/>
                </a:solidFill>
                <a:latin typeface="Roboto Condensed"/>
              </a:rPr>
              <a:t>lòng</a:t>
            </a:r>
            <a:r>
              <a:rPr lang="en-US" sz="3499" dirty="0">
                <a:solidFill>
                  <a:srgbClr val="7B070C"/>
                </a:solidFill>
                <a:latin typeface="Roboto Condensed"/>
              </a:rPr>
              <a:t> </a:t>
            </a:r>
            <a:r>
              <a:rPr lang="en-US" sz="3499" dirty="0" err="1">
                <a:solidFill>
                  <a:srgbClr val="7B070C"/>
                </a:solidFill>
                <a:latin typeface="Roboto Condensed"/>
              </a:rPr>
              <a:t>người</a:t>
            </a:r>
            <a:r>
              <a:rPr lang="en-US" sz="3499" dirty="0">
                <a:solidFill>
                  <a:srgbClr val="7B070C"/>
                </a:solidFill>
                <a:latin typeface="Roboto Condensed"/>
              </a:rPr>
              <a:t>. </a:t>
            </a:r>
          </a:p>
          <a:p>
            <a:pPr algn="just">
              <a:lnSpc>
                <a:spcPts val="4899"/>
              </a:lnSpc>
            </a:pPr>
            <a:endParaRPr lang="en-US" sz="3499" dirty="0">
              <a:solidFill>
                <a:srgbClr val="7B070C"/>
              </a:solidFill>
              <a:latin typeface="Roboto Condensed"/>
            </a:endParaRPr>
          </a:p>
        </p:txBody>
      </p:sp>
      <p:sp>
        <p:nvSpPr>
          <p:cNvPr id="22" name="TextBox 22"/>
          <p:cNvSpPr txBox="1"/>
          <p:nvPr/>
        </p:nvSpPr>
        <p:spPr>
          <a:xfrm>
            <a:off x="9298212" y="5753078"/>
            <a:ext cx="8146529" cy="1216025"/>
          </a:xfrm>
          <a:prstGeom prst="rect">
            <a:avLst/>
          </a:prstGeom>
        </p:spPr>
        <p:txBody>
          <a:bodyPr lIns="0" tIns="0" rIns="0" bIns="0" rtlCol="0" anchor="t">
            <a:spAutoFit/>
          </a:bodyPr>
          <a:lstStyle/>
          <a:p>
            <a:pPr marL="755647" lvl="1" indent="-377824">
              <a:lnSpc>
                <a:spcPts val="4899"/>
              </a:lnSpc>
              <a:buFont typeface="Arial"/>
              <a:buChar char="•"/>
            </a:pPr>
            <a:r>
              <a:rPr lang="en-US" sz="3499" dirty="0" err="1">
                <a:solidFill>
                  <a:srgbClr val="7B070C"/>
                </a:solidFill>
                <a:latin typeface="Roboto Condensed"/>
              </a:rPr>
              <a:t>Tạo</a:t>
            </a:r>
            <a:r>
              <a:rPr lang="en-US" sz="3499" dirty="0">
                <a:solidFill>
                  <a:srgbClr val="7B070C"/>
                </a:solidFill>
                <a:latin typeface="Roboto Condensed"/>
              </a:rPr>
              <a:t> </a:t>
            </a:r>
            <a:r>
              <a:rPr lang="en-US" sz="3499" dirty="0" err="1">
                <a:solidFill>
                  <a:srgbClr val="7B070C"/>
                </a:solidFill>
                <a:latin typeface="Roboto Condensed"/>
              </a:rPr>
              <a:t>hoá</a:t>
            </a:r>
            <a:r>
              <a:rPr lang="en-US" sz="3499" dirty="0">
                <a:solidFill>
                  <a:srgbClr val="7B070C"/>
                </a:solidFill>
                <a:latin typeface="Roboto Condensed"/>
              </a:rPr>
              <a:t> </a:t>
            </a:r>
            <a:r>
              <a:rPr lang="en-US" sz="3499" dirty="0" err="1">
                <a:solidFill>
                  <a:srgbClr val="7B070C"/>
                </a:solidFill>
                <a:latin typeface="Roboto Condensed"/>
              </a:rPr>
              <a:t>đã</a:t>
            </a:r>
            <a:r>
              <a:rPr lang="en-US" sz="3499" dirty="0">
                <a:solidFill>
                  <a:srgbClr val="7B070C"/>
                </a:solidFill>
                <a:latin typeface="Roboto Condensed"/>
              </a:rPr>
              <a:t> </a:t>
            </a:r>
            <a:r>
              <a:rPr lang="en-US" sz="3499" dirty="0" err="1">
                <a:solidFill>
                  <a:srgbClr val="7B070C"/>
                </a:solidFill>
                <a:latin typeface="Roboto Condensed"/>
              </a:rPr>
              <a:t>định</a:t>
            </a:r>
            <a:r>
              <a:rPr lang="en-US" sz="3499" dirty="0">
                <a:solidFill>
                  <a:srgbClr val="7B070C"/>
                </a:solidFill>
                <a:latin typeface="Roboto Condensed"/>
              </a:rPr>
              <a:t> </a:t>
            </a:r>
            <a:r>
              <a:rPr lang="en-US" sz="3499" dirty="0" err="1">
                <a:solidFill>
                  <a:srgbClr val="7B070C"/>
                </a:solidFill>
                <a:latin typeface="Roboto Condensed"/>
              </a:rPr>
              <a:t>sẵn</a:t>
            </a:r>
            <a:r>
              <a:rPr lang="en-US" sz="3499" dirty="0">
                <a:solidFill>
                  <a:srgbClr val="7B070C"/>
                </a:solidFill>
                <a:latin typeface="Roboto Condensed"/>
              </a:rPr>
              <a:t> </a:t>
            </a:r>
            <a:r>
              <a:rPr lang="en-US" sz="3499" dirty="0" err="1">
                <a:solidFill>
                  <a:srgbClr val="7B070C"/>
                </a:solidFill>
                <a:latin typeface="Roboto Condensed"/>
              </a:rPr>
              <a:t>nước</a:t>
            </a:r>
            <a:r>
              <a:rPr lang="en-US" sz="3499" dirty="0">
                <a:solidFill>
                  <a:srgbClr val="7B070C"/>
                </a:solidFill>
                <a:latin typeface="Roboto Condensed"/>
              </a:rPr>
              <a:t> </a:t>
            </a:r>
            <a:r>
              <a:rPr lang="en-US" sz="3499" dirty="0" err="1">
                <a:solidFill>
                  <a:srgbClr val="7B070C"/>
                </a:solidFill>
                <a:latin typeface="Roboto Condensed"/>
              </a:rPr>
              <a:t>Việt</a:t>
            </a:r>
            <a:r>
              <a:rPr lang="en-US" sz="3499" dirty="0">
                <a:solidFill>
                  <a:srgbClr val="7B070C"/>
                </a:solidFill>
                <a:latin typeface="Roboto Condensed"/>
              </a:rPr>
              <a:t> Nam </a:t>
            </a:r>
            <a:r>
              <a:rPr lang="en-US" sz="3499" dirty="0" err="1">
                <a:solidFill>
                  <a:srgbClr val="7B070C"/>
                </a:solidFill>
                <a:latin typeface="Roboto Condensed"/>
              </a:rPr>
              <a:t>của</a:t>
            </a:r>
            <a:r>
              <a:rPr lang="en-US" sz="3499" dirty="0">
                <a:solidFill>
                  <a:srgbClr val="7B070C"/>
                </a:solidFill>
                <a:latin typeface="Roboto Condensed"/>
              </a:rPr>
              <a:t> </a:t>
            </a:r>
            <a:r>
              <a:rPr lang="en-US" sz="3499" dirty="0" err="1">
                <a:solidFill>
                  <a:srgbClr val="7B070C"/>
                </a:solidFill>
                <a:latin typeface="Roboto Condensed"/>
              </a:rPr>
              <a:t>người</a:t>
            </a:r>
            <a:r>
              <a:rPr lang="en-US" sz="3499" dirty="0">
                <a:solidFill>
                  <a:srgbClr val="7B070C"/>
                </a:solidFill>
                <a:latin typeface="Roboto Condensed"/>
              </a:rPr>
              <a:t> </a:t>
            </a:r>
            <a:r>
              <a:rPr lang="en-US" sz="3499" dirty="0" err="1">
                <a:solidFill>
                  <a:srgbClr val="7B070C"/>
                </a:solidFill>
                <a:latin typeface="Roboto Condensed"/>
              </a:rPr>
              <a:t>Việt</a:t>
            </a:r>
            <a:r>
              <a:rPr lang="en-US" sz="3499" dirty="0">
                <a:solidFill>
                  <a:srgbClr val="7B070C"/>
                </a:solidFill>
                <a:latin typeface="Roboto Condensed"/>
              </a:rPr>
              <a:t> Nam.</a:t>
            </a:r>
          </a:p>
        </p:txBody>
      </p:sp>
      <p:sp>
        <p:nvSpPr>
          <p:cNvPr id="23" name="TextBox 23"/>
          <p:cNvSpPr txBox="1"/>
          <p:nvPr/>
        </p:nvSpPr>
        <p:spPr>
          <a:xfrm>
            <a:off x="9616840" y="7667667"/>
            <a:ext cx="7642460" cy="1815222"/>
          </a:xfrm>
          <a:prstGeom prst="rect">
            <a:avLst/>
          </a:prstGeom>
        </p:spPr>
        <p:txBody>
          <a:bodyPr lIns="0" tIns="0" rIns="0" bIns="0" rtlCol="0" anchor="t">
            <a:spAutoFit/>
          </a:bodyPr>
          <a:lstStyle/>
          <a:p>
            <a:pPr algn="just">
              <a:lnSpc>
                <a:spcPts val="4829"/>
              </a:lnSpc>
            </a:pPr>
            <a:r>
              <a:rPr lang="en-US" sz="3499">
                <a:solidFill>
                  <a:srgbClr val="7B070C"/>
                </a:solidFill>
                <a:latin typeface="Roboto Condensed Bold"/>
              </a:rPr>
              <a:t>Khẳng định nước Nam là một nước có độc lập, có chủ quyền, có lãnh thổ riêng. Đó là một sự thật hiển nhiên, không thể thay đổi.</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ircle(in)">
                                      <p:cBhvr>
                                        <p:cTn id="7" dur="2000"/>
                                        <p:tgtEl>
                                          <p:spTgt spid="21"/>
                                        </p:tgtEl>
                                      </p:cBhvr>
                                    </p:animEffect>
                                  </p:childTnLst>
                                </p:cTn>
                              </p:par>
                              <p:par>
                                <p:cTn id="8" presetID="6"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circle(in)">
                                      <p:cBhvr>
                                        <p:cTn id="15" dur="2000"/>
                                        <p:tgtEl>
                                          <p:spTgt spid="22"/>
                                        </p:tgtEl>
                                      </p:cBhvr>
                                    </p:animEffect>
                                  </p:childTnLst>
                                </p:cTn>
                              </p:par>
                              <p:par>
                                <p:cTn id="16" presetID="6" presetClass="entr" presetSubtype="16"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circle(in)">
                                      <p:cBhvr>
                                        <p:cTn id="18" dur="20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circle(in)">
                                      <p:cBhvr>
                                        <p:cTn id="23" dur="2000"/>
                                        <p:tgtEl>
                                          <p:spTgt spid="1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circle(in)">
                                      <p:cBhvr>
                                        <p:cTn id="26" dur="2000"/>
                                        <p:tgtEl>
                                          <p:spTgt spid="23"/>
                                        </p:tgtEl>
                                      </p:cBhvr>
                                    </p:animEffect>
                                  </p:childTnLst>
                                </p:cTn>
                              </p:par>
                              <p:par>
                                <p:cTn id="27" presetID="6" presetClass="entr" presetSubtype="16"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circle(in)">
                                      <p:cBhvr>
                                        <p:cTn id="29"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1" grpId="0"/>
      <p:bldP spid="22" grpId="0"/>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57" y="0"/>
            <a:ext cx="18288957" cy="10287000"/>
          </a:xfrm>
          <a:custGeom>
            <a:avLst/>
            <a:gdLst/>
            <a:ahLst/>
            <a:cxnLst/>
            <a:rect l="l" t="t" r="r" b="b"/>
            <a:pathLst>
              <a:path w="18288957" h="10287000">
                <a:moveTo>
                  <a:pt x="0" y="0"/>
                </a:moveTo>
                <a:lnTo>
                  <a:pt x="18288957" y="0"/>
                </a:lnTo>
                <a:lnTo>
                  <a:pt x="18288957" y="10287000"/>
                </a:lnTo>
                <a:lnTo>
                  <a:pt x="0" y="10287000"/>
                </a:lnTo>
                <a:lnTo>
                  <a:pt x="0" y="0"/>
                </a:lnTo>
                <a:close/>
              </a:path>
            </a:pathLst>
          </a:custGeom>
          <a:blipFill>
            <a:blip r:embed="rId3"/>
            <a:stretch>
              <a:fillRect t="-2" b="-2"/>
            </a:stretch>
          </a:blipFill>
        </p:spPr>
        <p:txBody>
          <a:bodyPr/>
          <a:lstStyle/>
          <a:p>
            <a:endParaRPr lang="en-US"/>
          </a:p>
        </p:txBody>
      </p:sp>
      <p:sp>
        <p:nvSpPr>
          <p:cNvPr id="3" name="Freeform 3"/>
          <p:cNvSpPr/>
          <p:nvPr/>
        </p:nvSpPr>
        <p:spPr>
          <a:xfrm>
            <a:off x="-1996698" y="-84961"/>
            <a:ext cx="1219200" cy="1219200"/>
          </a:xfrm>
          <a:custGeom>
            <a:avLst/>
            <a:gdLst/>
            <a:ahLst/>
            <a:cxnLst/>
            <a:rect l="l" t="t" r="r" b="b"/>
            <a:pathLst>
              <a:path w="1219200" h="1219200">
                <a:moveTo>
                  <a:pt x="0" y="0"/>
                </a:moveTo>
                <a:lnTo>
                  <a:pt x="1219200" y="0"/>
                </a:lnTo>
                <a:lnTo>
                  <a:pt x="1219200" y="1219199"/>
                </a:lnTo>
                <a:lnTo>
                  <a:pt x="0" y="1219199"/>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1215607" y="9890789"/>
            <a:ext cx="5470245" cy="396211"/>
          </a:xfrm>
          <a:prstGeom prst="rect">
            <a:avLst/>
          </a:prstGeom>
        </p:spPr>
        <p:txBody>
          <a:bodyPr lIns="0" tIns="0" rIns="0" bIns="0" rtlCol="0" anchor="t">
            <a:spAutoFit/>
          </a:bodyPr>
          <a:lstStyle/>
          <a:p>
            <a:pPr algn="ctr">
              <a:lnSpc>
                <a:spcPts val="3240"/>
              </a:lnSpc>
              <a:spcBef>
                <a:spcPct val="0"/>
              </a:spcBef>
            </a:pPr>
            <a:r>
              <a:rPr lang="en-US" sz="1800">
                <a:solidFill>
                  <a:srgbClr val="000000"/>
                </a:solidFill>
                <a:latin typeface="Arimo"/>
              </a:rPr>
              <a:t>Link https://www.youtube.com/watch?v=ee6DJqkdd7c</a:t>
            </a:r>
          </a:p>
        </p:txBody>
      </p:sp>
      <p:sp>
        <p:nvSpPr>
          <p:cNvPr id="5" name="TextBox 5"/>
          <p:cNvSpPr txBox="1"/>
          <p:nvPr/>
        </p:nvSpPr>
        <p:spPr>
          <a:xfrm>
            <a:off x="6122544" y="505840"/>
            <a:ext cx="8022395" cy="1323881"/>
          </a:xfrm>
          <a:prstGeom prst="rect">
            <a:avLst/>
          </a:prstGeom>
        </p:spPr>
        <p:txBody>
          <a:bodyPr lIns="0" tIns="0" rIns="0" bIns="0" rtlCol="0" anchor="t">
            <a:spAutoFit/>
          </a:bodyPr>
          <a:lstStyle/>
          <a:p>
            <a:pPr marL="1431590" lvl="1" indent="-715795" algn="just">
              <a:lnSpc>
                <a:spcPts val="11272"/>
              </a:lnSpc>
              <a:spcBef>
                <a:spcPct val="0"/>
              </a:spcBef>
              <a:buFont typeface="Arial"/>
              <a:buChar char="•"/>
            </a:pPr>
            <a:r>
              <a:rPr lang="en-US" sz="6630">
                <a:solidFill>
                  <a:srgbClr val="7B070C"/>
                </a:solidFill>
                <a:latin typeface="Fraunces Bold"/>
              </a:rPr>
              <a:t>CHUẨN BỊ ĐỌC</a:t>
            </a:r>
          </a:p>
        </p:txBody>
      </p:sp>
      <p:sp>
        <p:nvSpPr>
          <p:cNvPr id="6" name="Freeform 6"/>
          <p:cNvSpPr/>
          <p:nvPr/>
        </p:nvSpPr>
        <p:spPr>
          <a:xfrm>
            <a:off x="3652249" y="2613416"/>
            <a:ext cx="11183005" cy="5855828"/>
          </a:xfrm>
          <a:custGeom>
            <a:avLst/>
            <a:gdLst/>
            <a:ahLst/>
            <a:cxnLst/>
            <a:rect l="l" t="t" r="r" b="b"/>
            <a:pathLst>
              <a:path w="11183005" h="5855828">
                <a:moveTo>
                  <a:pt x="0" y="0"/>
                </a:moveTo>
                <a:lnTo>
                  <a:pt x="11183005" y="0"/>
                </a:lnTo>
                <a:lnTo>
                  <a:pt x="11183005" y="5855828"/>
                </a:lnTo>
                <a:lnTo>
                  <a:pt x="0" y="585582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TextBox 7"/>
          <p:cNvSpPr txBox="1"/>
          <p:nvPr/>
        </p:nvSpPr>
        <p:spPr>
          <a:xfrm>
            <a:off x="4907084" y="3929227"/>
            <a:ext cx="9043646" cy="2461894"/>
          </a:xfrm>
          <a:prstGeom prst="rect">
            <a:avLst/>
          </a:prstGeom>
        </p:spPr>
        <p:txBody>
          <a:bodyPr lIns="0" tIns="0" rIns="0" bIns="0" rtlCol="0" anchor="t">
            <a:spAutoFit/>
          </a:bodyPr>
          <a:lstStyle/>
          <a:p>
            <a:pPr algn="just">
              <a:lnSpc>
                <a:spcPts val="6640"/>
              </a:lnSpc>
            </a:pPr>
            <a:r>
              <a:rPr lang="en-US" sz="4000">
                <a:solidFill>
                  <a:srgbClr val="7B070C"/>
                </a:solidFill>
                <a:latin typeface="Roboto Condensed"/>
              </a:rPr>
              <a:t>Xem video sau và cho biết video đó ghi lại sự kiện lịch sử nào? Nêu hiểu biết và cảm nhận của em về sự kiện lịch sử ấy.</a:t>
            </a:r>
          </a:p>
        </p:txBody>
      </p:sp>
    </p:spTree>
  </p:cSld>
  <p:clrMapOvr>
    <a:masterClrMapping/>
  </p:clrMapOvr>
  <p:transition spd="slow">
    <p:cov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626059" y="-904525"/>
            <a:ext cx="27448060" cy="12080285"/>
          </a:xfrm>
          <a:custGeom>
            <a:avLst/>
            <a:gdLst/>
            <a:ahLst/>
            <a:cxnLst/>
            <a:rect l="l" t="t" r="r" b="b"/>
            <a:pathLst>
              <a:path w="27448060" h="12080285">
                <a:moveTo>
                  <a:pt x="0" y="0"/>
                </a:moveTo>
                <a:lnTo>
                  <a:pt x="27448060" y="0"/>
                </a:lnTo>
                <a:lnTo>
                  <a:pt x="27448060" y="12080285"/>
                </a:lnTo>
                <a:lnTo>
                  <a:pt x="0" y="12080285"/>
                </a:lnTo>
                <a:lnTo>
                  <a:pt x="0" y="0"/>
                </a:lnTo>
                <a:close/>
              </a:path>
            </a:pathLst>
          </a:custGeom>
          <a:blipFill>
            <a:blip r:embed="rId3"/>
            <a:stretch>
              <a:fillRect t="-32391" r="-13598" b="-12796"/>
            </a:stretch>
          </a:blipFill>
        </p:spPr>
        <p:txBody>
          <a:bodyPr/>
          <a:lstStyle/>
          <a:p>
            <a:endParaRPr lang="en-US"/>
          </a:p>
        </p:txBody>
      </p:sp>
      <p:grpSp>
        <p:nvGrpSpPr>
          <p:cNvPr id="3" name="Group 3"/>
          <p:cNvGrpSpPr>
            <a:grpSpLocks noChangeAspect="1"/>
          </p:cNvGrpSpPr>
          <p:nvPr/>
        </p:nvGrpSpPr>
        <p:grpSpPr>
          <a:xfrm>
            <a:off x="-608251" y="5344482"/>
            <a:ext cx="7542373" cy="5532442"/>
            <a:chOff x="0" y="0"/>
            <a:chExt cx="4198620" cy="3079750"/>
          </a:xfrm>
        </p:grpSpPr>
        <p:sp>
          <p:nvSpPr>
            <p:cNvPr id="4" name="Freeform 4"/>
            <p:cNvSpPr/>
            <p:nvPr/>
          </p:nvSpPr>
          <p:spPr>
            <a:xfrm>
              <a:off x="-12699" y="-2540"/>
              <a:ext cx="4215129" cy="3083560"/>
            </a:xfrm>
            <a:custGeom>
              <a:avLst/>
              <a:gdLst/>
              <a:ahLst/>
              <a:cxnLst/>
              <a:rect l="l" t="t" r="r" b="b"/>
              <a:pathLst>
                <a:path w="4215129" h="308356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blipFill>
              <a:blip r:embed="rId4"/>
              <a:stretch>
                <a:fillRect l="-19869" r="-19869"/>
              </a:stretch>
            </a:blipFill>
          </p:spPr>
          <p:txBody>
            <a:bodyPr/>
            <a:lstStyle/>
            <a:p>
              <a:endParaRPr lang="en-US"/>
            </a:p>
          </p:txBody>
        </p:sp>
      </p:grpSp>
      <p:sp>
        <p:nvSpPr>
          <p:cNvPr id="5" name="TextBox 5"/>
          <p:cNvSpPr txBox="1"/>
          <p:nvPr/>
        </p:nvSpPr>
        <p:spPr>
          <a:xfrm>
            <a:off x="643173" y="1474155"/>
            <a:ext cx="7823713" cy="3355597"/>
          </a:xfrm>
          <a:prstGeom prst="rect">
            <a:avLst/>
          </a:prstGeom>
        </p:spPr>
        <p:txBody>
          <a:bodyPr lIns="0" tIns="0" rIns="0" bIns="0" rtlCol="0" anchor="t">
            <a:spAutoFit/>
          </a:bodyPr>
          <a:lstStyle/>
          <a:p>
            <a:pPr algn="ctr">
              <a:lnSpc>
                <a:spcPts val="7699"/>
              </a:lnSpc>
            </a:pPr>
            <a:r>
              <a:rPr lang="en-US" sz="5499" dirty="0" err="1">
                <a:solidFill>
                  <a:srgbClr val="7B070C"/>
                </a:solidFill>
                <a:latin typeface="#9Slide06 SVNBlack Diamond"/>
              </a:rPr>
              <a:t>Như</a:t>
            </a:r>
            <a:r>
              <a:rPr lang="en-US" sz="5499" dirty="0">
                <a:solidFill>
                  <a:srgbClr val="7B070C"/>
                </a:solidFill>
                <a:latin typeface="#9Slide06 SVNBlack Diamond"/>
              </a:rPr>
              <a:t> </a:t>
            </a:r>
            <a:r>
              <a:rPr lang="en-US" sz="5499" dirty="0" err="1">
                <a:solidFill>
                  <a:srgbClr val="7B070C"/>
                </a:solidFill>
                <a:latin typeface="#9Slide06 SVNBlack Diamond"/>
              </a:rPr>
              <a:t>hà</a:t>
            </a:r>
            <a:r>
              <a:rPr lang="en-US" sz="5499" dirty="0">
                <a:solidFill>
                  <a:srgbClr val="7B070C"/>
                </a:solidFill>
                <a:latin typeface="#9Slide06 SVNBlack Diamond"/>
              </a:rPr>
              <a:t> </a:t>
            </a:r>
            <a:r>
              <a:rPr lang="en-US" sz="5499" dirty="0" err="1">
                <a:solidFill>
                  <a:srgbClr val="7B070C"/>
                </a:solidFill>
                <a:latin typeface="#9Slide06 SVNBlack Diamond"/>
              </a:rPr>
              <a:t>nghịch</a:t>
            </a:r>
            <a:r>
              <a:rPr lang="en-US" sz="5499" dirty="0">
                <a:solidFill>
                  <a:srgbClr val="7B070C"/>
                </a:solidFill>
                <a:latin typeface="#9Slide06 SVNBlack Diamond"/>
              </a:rPr>
              <a:t> </a:t>
            </a:r>
            <a:r>
              <a:rPr lang="en-US" sz="5499" dirty="0" err="1">
                <a:solidFill>
                  <a:srgbClr val="7B070C"/>
                </a:solidFill>
                <a:latin typeface="#9Slide06 SVNBlack Diamond"/>
              </a:rPr>
              <a:t>lỗ</a:t>
            </a:r>
            <a:r>
              <a:rPr lang="en-US" sz="5499" dirty="0">
                <a:solidFill>
                  <a:srgbClr val="7B070C"/>
                </a:solidFill>
                <a:latin typeface="#9Slide06 SVNBlack Diamond"/>
              </a:rPr>
              <a:t> </a:t>
            </a:r>
            <a:r>
              <a:rPr lang="en-US" sz="5499" dirty="0" err="1">
                <a:solidFill>
                  <a:srgbClr val="7B070C"/>
                </a:solidFill>
                <a:latin typeface="#9Slide06 SVNBlack Diamond"/>
              </a:rPr>
              <a:t>lai</a:t>
            </a:r>
            <a:r>
              <a:rPr lang="en-US" sz="5499" dirty="0">
                <a:solidFill>
                  <a:srgbClr val="7B070C"/>
                </a:solidFill>
                <a:latin typeface="#9Slide06 SVNBlack Diamond"/>
              </a:rPr>
              <a:t> </a:t>
            </a:r>
            <a:r>
              <a:rPr lang="en-US" sz="5499" dirty="0" err="1">
                <a:solidFill>
                  <a:srgbClr val="7B070C"/>
                </a:solidFill>
                <a:latin typeface="#9Slide06 SVNBlack Diamond"/>
              </a:rPr>
              <a:t>xâm</a:t>
            </a:r>
            <a:r>
              <a:rPr lang="en-US" sz="5499" dirty="0">
                <a:solidFill>
                  <a:srgbClr val="7B070C"/>
                </a:solidFill>
                <a:latin typeface="#9Slide06 SVNBlack Diamond"/>
              </a:rPr>
              <a:t> </a:t>
            </a:r>
            <a:r>
              <a:rPr lang="en-US" sz="5499" dirty="0" err="1">
                <a:solidFill>
                  <a:srgbClr val="7B070C"/>
                </a:solidFill>
                <a:latin typeface="#9Slide06 SVNBlack Diamond"/>
              </a:rPr>
              <a:t>phạm</a:t>
            </a:r>
            <a:endParaRPr lang="en-US" sz="5499" dirty="0">
              <a:solidFill>
                <a:srgbClr val="7B070C"/>
              </a:solidFill>
              <a:latin typeface="#9Slide06 SVNBlack Diamond"/>
            </a:endParaRPr>
          </a:p>
          <a:p>
            <a:pPr algn="ctr">
              <a:lnSpc>
                <a:spcPts val="7699"/>
              </a:lnSpc>
            </a:pPr>
            <a:r>
              <a:rPr lang="en-US" sz="5499" dirty="0" err="1">
                <a:solidFill>
                  <a:srgbClr val="7B070C"/>
                </a:solidFill>
                <a:latin typeface="#9Slide06 SVNBlack Diamond"/>
              </a:rPr>
              <a:t>Nhữ</a:t>
            </a:r>
            <a:r>
              <a:rPr lang="en-US" sz="5499" dirty="0">
                <a:solidFill>
                  <a:srgbClr val="7B070C"/>
                </a:solidFill>
                <a:latin typeface="#9Slide06 SVNBlack Diamond"/>
              </a:rPr>
              <a:t> </a:t>
            </a:r>
            <a:r>
              <a:rPr lang="en-US" sz="5499" dirty="0" err="1">
                <a:solidFill>
                  <a:srgbClr val="7B070C"/>
                </a:solidFill>
                <a:latin typeface="#9Slide06 SVNBlack Diamond"/>
              </a:rPr>
              <a:t>đẳng</a:t>
            </a:r>
            <a:r>
              <a:rPr lang="en-US" sz="5499" dirty="0">
                <a:solidFill>
                  <a:srgbClr val="7B070C"/>
                </a:solidFill>
                <a:latin typeface="#9Slide06 SVNBlack Diamond"/>
              </a:rPr>
              <a:t> </a:t>
            </a:r>
            <a:r>
              <a:rPr lang="en-US" sz="5499" dirty="0" err="1">
                <a:solidFill>
                  <a:srgbClr val="7B070C"/>
                </a:solidFill>
                <a:latin typeface="#9Slide06 SVNBlack Diamond"/>
              </a:rPr>
              <a:t>hành</a:t>
            </a:r>
            <a:r>
              <a:rPr lang="en-US" sz="5499" dirty="0">
                <a:solidFill>
                  <a:srgbClr val="7B070C"/>
                </a:solidFill>
                <a:latin typeface="#9Slide06 SVNBlack Diamond"/>
              </a:rPr>
              <a:t> khan </a:t>
            </a:r>
            <a:r>
              <a:rPr lang="en-US" sz="5499" dirty="0" err="1">
                <a:solidFill>
                  <a:srgbClr val="7B070C"/>
                </a:solidFill>
                <a:latin typeface="#9Slide06 SVNBlack Diamond"/>
              </a:rPr>
              <a:t>thủ</a:t>
            </a:r>
            <a:r>
              <a:rPr lang="en-US" sz="5499" dirty="0">
                <a:solidFill>
                  <a:srgbClr val="7B070C"/>
                </a:solidFill>
                <a:latin typeface="#9Slide06 SVNBlack Diamond"/>
              </a:rPr>
              <a:t> </a:t>
            </a:r>
            <a:r>
              <a:rPr lang="en-US" sz="5499" dirty="0" err="1">
                <a:solidFill>
                  <a:srgbClr val="7B070C"/>
                </a:solidFill>
                <a:latin typeface="#9Slide06 SVNBlack Diamond"/>
              </a:rPr>
              <a:t>bại</a:t>
            </a:r>
            <a:r>
              <a:rPr lang="en-US" sz="5499" dirty="0">
                <a:solidFill>
                  <a:srgbClr val="7B070C"/>
                </a:solidFill>
                <a:latin typeface="#9Slide06 SVNBlack Diamond"/>
              </a:rPr>
              <a:t> </a:t>
            </a:r>
            <a:r>
              <a:rPr lang="en-US" sz="5499" dirty="0" err="1">
                <a:solidFill>
                  <a:srgbClr val="7B070C"/>
                </a:solidFill>
                <a:latin typeface="#9Slide06 SVNBlack Diamond"/>
              </a:rPr>
              <a:t>hư</a:t>
            </a:r>
            <a:endParaRPr lang="en-US" sz="5499" dirty="0">
              <a:solidFill>
                <a:srgbClr val="7B070C"/>
              </a:solidFill>
              <a:latin typeface="#9Slide06 SVNBlack Diamond"/>
            </a:endParaRPr>
          </a:p>
          <a:p>
            <a:pPr algn="ctr">
              <a:lnSpc>
                <a:spcPts val="5599"/>
              </a:lnSpc>
            </a:pPr>
            <a:r>
              <a:rPr lang="en-US" sz="3999" dirty="0" err="1">
                <a:solidFill>
                  <a:srgbClr val="7B070C"/>
                </a:solidFill>
                <a:latin typeface="Roboto Condensed Italics"/>
              </a:rPr>
              <a:t>Cớ</a:t>
            </a:r>
            <a:r>
              <a:rPr lang="en-US" sz="3999" dirty="0">
                <a:solidFill>
                  <a:srgbClr val="7B070C"/>
                </a:solidFill>
                <a:latin typeface="Roboto Condensed Italics"/>
              </a:rPr>
              <a:t> </a:t>
            </a:r>
            <a:r>
              <a:rPr lang="en-US" sz="3999" dirty="0" err="1">
                <a:solidFill>
                  <a:srgbClr val="7B070C"/>
                </a:solidFill>
                <a:latin typeface="Roboto Condensed Italics"/>
              </a:rPr>
              <a:t>sao</a:t>
            </a:r>
            <a:r>
              <a:rPr lang="en-US" sz="3999" dirty="0">
                <a:solidFill>
                  <a:srgbClr val="7B070C"/>
                </a:solidFill>
                <a:latin typeface="Roboto Condensed Italics"/>
              </a:rPr>
              <a:t> </a:t>
            </a:r>
            <a:r>
              <a:rPr lang="en-US" sz="3999" dirty="0" err="1">
                <a:solidFill>
                  <a:srgbClr val="7B070C"/>
                </a:solidFill>
                <a:latin typeface="Roboto Condensed Italics"/>
              </a:rPr>
              <a:t>lũ</a:t>
            </a:r>
            <a:r>
              <a:rPr lang="en-US" sz="3999" dirty="0">
                <a:solidFill>
                  <a:srgbClr val="7B070C"/>
                </a:solidFill>
                <a:latin typeface="Roboto Condensed Italics"/>
              </a:rPr>
              <a:t> </a:t>
            </a:r>
            <a:r>
              <a:rPr lang="en-US" sz="3999" dirty="0" err="1">
                <a:solidFill>
                  <a:srgbClr val="7B070C"/>
                </a:solidFill>
                <a:latin typeface="Roboto Condensed Italics"/>
              </a:rPr>
              <a:t>giặc</a:t>
            </a:r>
            <a:r>
              <a:rPr lang="en-US" sz="3999" dirty="0">
                <a:solidFill>
                  <a:srgbClr val="7B070C"/>
                </a:solidFill>
                <a:latin typeface="Roboto Condensed Italics"/>
              </a:rPr>
              <a:t> sang </a:t>
            </a:r>
            <a:r>
              <a:rPr lang="en-US" sz="3999" dirty="0" err="1">
                <a:solidFill>
                  <a:srgbClr val="7B070C"/>
                </a:solidFill>
                <a:latin typeface="Roboto Condensed Italics"/>
              </a:rPr>
              <a:t>xâm</a:t>
            </a:r>
            <a:r>
              <a:rPr lang="en-US" sz="3999" dirty="0">
                <a:solidFill>
                  <a:srgbClr val="7B070C"/>
                </a:solidFill>
                <a:latin typeface="Roboto Condensed Italics"/>
              </a:rPr>
              <a:t> </a:t>
            </a:r>
            <a:r>
              <a:rPr lang="en-US" sz="3999" dirty="0" err="1">
                <a:solidFill>
                  <a:srgbClr val="7B070C"/>
                </a:solidFill>
                <a:latin typeface="Roboto Condensed Italics"/>
              </a:rPr>
              <a:t>phạm</a:t>
            </a:r>
            <a:endParaRPr lang="en-US" sz="3999" dirty="0">
              <a:solidFill>
                <a:srgbClr val="7B070C"/>
              </a:solidFill>
              <a:latin typeface="Roboto Condensed Italics"/>
            </a:endParaRPr>
          </a:p>
          <a:p>
            <a:pPr algn="ctr">
              <a:lnSpc>
                <a:spcPts val="5599"/>
              </a:lnSpc>
            </a:pPr>
            <a:r>
              <a:rPr lang="en-US" sz="3999" dirty="0" err="1">
                <a:solidFill>
                  <a:srgbClr val="7B070C"/>
                </a:solidFill>
                <a:latin typeface="Roboto Condensed Italics"/>
              </a:rPr>
              <a:t>Chúng</a:t>
            </a:r>
            <a:r>
              <a:rPr lang="en-US" sz="3999" dirty="0">
                <a:solidFill>
                  <a:srgbClr val="7B070C"/>
                </a:solidFill>
                <a:latin typeface="Roboto Condensed Italics"/>
              </a:rPr>
              <a:t> bay </a:t>
            </a:r>
            <a:r>
              <a:rPr lang="en-US" sz="3999" dirty="0" err="1">
                <a:solidFill>
                  <a:srgbClr val="7B070C"/>
                </a:solidFill>
                <a:latin typeface="Roboto Condensed Italics"/>
              </a:rPr>
              <a:t>sẽ</a:t>
            </a:r>
            <a:r>
              <a:rPr lang="en-US" sz="3999" dirty="0">
                <a:solidFill>
                  <a:srgbClr val="7B070C"/>
                </a:solidFill>
                <a:latin typeface="Roboto Condensed Italics"/>
              </a:rPr>
              <a:t> </a:t>
            </a:r>
            <a:r>
              <a:rPr lang="en-US" sz="3999" dirty="0" err="1">
                <a:solidFill>
                  <a:srgbClr val="7B070C"/>
                </a:solidFill>
                <a:latin typeface="Roboto Condensed Italics"/>
              </a:rPr>
              <a:t>bị</a:t>
            </a:r>
            <a:r>
              <a:rPr lang="en-US" sz="3999" dirty="0">
                <a:solidFill>
                  <a:srgbClr val="7B070C"/>
                </a:solidFill>
                <a:latin typeface="Roboto Condensed Italics"/>
              </a:rPr>
              <a:t> </a:t>
            </a:r>
            <a:r>
              <a:rPr lang="en-US" sz="3999" dirty="0" err="1">
                <a:solidFill>
                  <a:srgbClr val="7B070C"/>
                </a:solidFill>
                <a:latin typeface="Roboto Condensed Italics"/>
              </a:rPr>
              <a:t>đánh</a:t>
            </a:r>
            <a:r>
              <a:rPr lang="en-US" sz="3999" dirty="0">
                <a:solidFill>
                  <a:srgbClr val="7B070C"/>
                </a:solidFill>
                <a:latin typeface="Roboto Condensed Italics"/>
              </a:rPr>
              <a:t> </a:t>
            </a:r>
            <a:r>
              <a:rPr lang="en-US" sz="3999" dirty="0" err="1">
                <a:solidFill>
                  <a:srgbClr val="7B070C"/>
                </a:solidFill>
                <a:latin typeface="Roboto Condensed Italics"/>
              </a:rPr>
              <a:t>tơi</a:t>
            </a:r>
            <a:r>
              <a:rPr lang="en-US" sz="3999" dirty="0">
                <a:solidFill>
                  <a:srgbClr val="7B070C"/>
                </a:solidFill>
                <a:latin typeface="Roboto Condensed Italics"/>
              </a:rPr>
              <a:t> </a:t>
            </a:r>
            <a:r>
              <a:rPr lang="en-US" sz="3999" dirty="0" err="1">
                <a:solidFill>
                  <a:srgbClr val="7B070C"/>
                </a:solidFill>
                <a:latin typeface="Roboto Condensed Italics"/>
              </a:rPr>
              <a:t>bời</a:t>
            </a:r>
            <a:endParaRPr lang="en-US" sz="3999" dirty="0">
              <a:solidFill>
                <a:srgbClr val="7B070C"/>
              </a:solidFill>
              <a:latin typeface="Roboto Condensed Italics"/>
            </a:endParaRPr>
          </a:p>
        </p:txBody>
      </p:sp>
      <p:sp>
        <p:nvSpPr>
          <p:cNvPr id="6" name="TextBox 6"/>
          <p:cNvSpPr txBox="1"/>
          <p:nvPr/>
        </p:nvSpPr>
        <p:spPr>
          <a:xfrm>
            <a:off x="477956" y="296824"/>
            <a:ext cx="13932148" cy="828677"/>
          </a:xfrm>
          <a:prstGeom prst="rect">
            <a:avLst/>
          </a:prstGeom>
        </p:spPr>
        <p:txBody>
          <a:bodyPr lIns="0" tIns="0" rIns="0" bIns="0" rtlCol="0" anchor="t">
            <a:spAutoFit/>
          </a:bodyPr>
          <a:lstStyle/>
          <a:p>
            <a:pPr marL="863595" lvl="1" indent="-431797" algn="just">
              <a:lnSpc>
                <a:spcPts val="7199"/>
              </a:lnSpc>
              <a:buFont typeface="Arial"/>
              <a:buChar char="•"/>
            </a:pPr>
            <a:r>
              <a:rPr lang="en-US" sz="3999" dirty="0" err="1">
                <a:solidFill>
                  <a:srgbClr val="A4510C"/>
                </a:solidFill>
                <a:latin typeface="Roboto Condensed Bold"/>
              </a:rPr>
              <a:t>Khẳng</a:t>
            </a:r>
            <a:r>
              <a:rPr lang="en-US" sz="3999" dirty="0">
                <a:solidFill>
                  <a:srgbClr val="A4510C"/>
                </a:solidFill>
                <a:latin typeface="Roboto Condensed Bold"/>
              </a:rPr>
              <a:t> </a:t>
            </a:r>
            <a:r>
              <a:rPr lang="en-US" sz="3999" dirty="0" err="1">
                <a:solidFill>
                  <a:srgbClr val="A4510C"/>
                </a:solidFill>
                <a:latin typeface="Roboto Condensed Bold"/>
              </a:rPr>
              <a:t>định</a:t>
            </a:r>
            <a:r>
              <a:rPr lang="en-US" sz="3999" dirty="0">
                <a:solidFill>
                  <a:srgbClr val="A4510C"/>
                </a:solidFill>
                <a:latin typeface="Roboto Condensed Bold"/>
              </a:rPr>
              <a:t> </a:t>
            </a:r>
            <a:r>
              <a:rPr lang="en-US" sz="3999" dirty="0" err="1">
                <a:solidFill>
                  <a:srgbClr val="A4510C"/>
                </a:solidFill>
                <a:latin typeface="Roboto Condensed Bold"/>
              </a:rPr>
              <a:t>tinh</a:t>
            </a:r>
            <a:r>
              <a:rPr lang="en-US" sz="3999" dirty="0">
                <a:solidFill>
                  <a:srgbClr val="A4510C"/>
                </a:solidFill>
                <a:latin typeface="Roboto Condensed Bold"/>
              </a:rPr>
              <a:t> </a:t>
            </a:r>
            <a:r>
              <a:rPr lang="en-US" sz="3999" dirty="0" err="1">
                <a:solidFill>
                  <a:srgbClr val="A4510C"/>
                </a:solidFill>
                <a:latin typeface="Roboto Condensed Bold"/>
              </a:rPr>
              <a:t>thần</a:t>
            </a:r>
            <a:r>
              <a:rPr lang="en-US" sz="3999" dirty="0">
                <a:solidFill>
                  <a:srgbClr val="A4510C"/>
                </a:solidFill>
                <a:latin typeface="Roboto Condensed Bold"/>
              </a:rPr>
              <a:t> </a:t>
            </a:r>
            <a:r>
              <a:rPr lang="en-US" sz="3999" dirty="0" err="1">
                <a:solidFill>
                  <a:srgbClr val="A4510C"/>
                </a:solidFill>
                <a:latin typeface="Roboto Condensed Bold"/>
              </a:rPr>
              <a:t>quyết</a:t>
            </a:r>
            <a:r>
              <a:rPr lang="en-US" sz="3999" dirty="0">
                <a:solidFill>
                  <a:srgbClr val="A4510C"/>
                </a:solidFill>
                <a:latin typeface="Roboto Condensed Bold"/>
              </a:rPr>
              <a:t> </a:t>
            </a:r>
            <a:r>
              <a:rPr lang="en-US" sz="3999" dirty="0" err="1">
                <a:solidFill>
                  <a:srgbClr val="A4510C"/>
                </a:solidFill>
                <a:latin typeface="Roboto Condensed Bold"/>
              </a:rPr>
              <a:t>tâm</a:t>
            </a:r>
            <a:r>
              <a:rPr lang="en-US" sz="3999" dirty="0">
                <a:solidFill>
                  <a:srgbClr val="A4510C"/>
                </a:solidFill>
                <a:latin typeface="Roboto Condensed Bold"/>
              </a:rPr>
              <a:t> </a:t>
            </a:r>
            <a:r>
              <a:rPr lang="en-US" sz="3999" dirty="0" err="1">
                <a:solidFill>
                  <a:srgbClr val="A4510C"/>
                </a:solidFill>
                <a:latin typeface="Roboto Condensed Bold"/>
              </a:rPr>
              <a:t>bảo</a:t>
            </a:r>
            <a:r>
              <a:rPr lang="en-US" sz="3999" dirty="0">
                <a:solidFill>
                  <a:srgbClr val="A4510C"/>
                </a:solidFill>
                <a:latin typeface="Roboto Condensed Bold"/>
              </a:rPr>
              <a:t> </a:t>
            </a:r>
            <a:r>
              <a:rPr lang="en-US" sz="3999" dirty="0" err="1">
                <a:solidFill>
                  <a:srgbClr val="A4510C"/>
                </a:solidFill>
                <a:latin typeface="Roboto Condensed Bold"/>
              </a:rPr>
              <a:t>vệ</a:t>
            </a:r>
            <a:r>
              <a:rPr lang="en-US" sz="3999" dirty="0">
                <a:solidFill>
                  <a:srgbClr val="A4510C"/>
                </a:solidFill>
                <a:latin typeface="Roboto Condensed Bold"/>
              </a:rPr>
              <a:t> </a:t>
            </a:r>
            <a:r>
              <a:rPr lang="en-US" sz="3999" dirty="0" err="1">
                <a:solidFill>
                  <a:srgbClr val="A4510C"/>
                </a:solidFill>
                <a:latin typeface="Roboto Condensed Bold"/>
              </a:rPr>
              <a:t>chủ</a:t>
            </a:r>
            <a:r>
              <a:rPr lang="en-US" sz="3999" dirty="0">
                <a:solidFill>
                  <a:srgbClr val="A4510C"/>
                </a:solidFill>
                <a:latin typeface="Roboto Condensed Bold"/>
              </a:rPr>
              <a:t> </a:t>
            </a:r>
            <a:r>
              <a:rPr lang="en-US" sz="3999" dirty="0" err="1">
                <a:solidFill>
                  <a:srgbClr val="A4510C"/>
                </a:solidFill>
                <a:latin typeface="Roboto Condensed Bold"/>
              </a:rPr>
              <a:t>quyền</a:t>
            </a:r>
            <a:endParaRPr lang="en-US" sz="3999" dirty="0">
              <a:solidFill>
                <a:srgbClr val="A4510C"/>
              </a:solidFill>
              <a:latin typeface="Roboto Condensed Bold"/>
            </a:endParaRPr>
          </a:p>
        </p:txBody>
      </p:sp>
      <p:grpSp>
        <p:nvGrpSpPr>
          <p:cNvPr id="7" name="Group 7"/>
          <p:cNvGrpSpPr/>
          <p:nvPr/>
        </p:nvGrpSpPr>
        <p:grpSpPr>
          <a:xfrm>
            <a:off x="9352834" y="1296950"/>
            <a:ext cx="8304021" cy="1491930"/>
            <a:chOff x="0" y="0"/>
            <a:chExt cx="2187067" cy="392936"/>
          </a:xfrm>
        </p:grpSpPr>
        <p:sp>
          <p:nvSpPr>
            <p:cNvPr id="8" name="Freeform 8"/>
            <p:cNvSpPr/>
            <p:nvPr/>
          </p:nvSpPr>
          <p:spPr>
            <a:xfrm>
              <a:off x="0" y="0"/>
              <a:ext cx="2187067" cy="392936"/>
            </a:xfrm>
            <a:custGeom>
              <a:avLst/>
              <a:gdLst/>
              <a:ahLst/>
              <a:cxnLst/>
              <a:rect l="l" t="t" r="r" b="b"/>
              <a:pathLst>
                <a:path w="2187067" h="392936">
                  <a:moveTo>
                    <a:pt x="30766" y="0"/>
                  </a:moveTo>
                  <a:lnTo>
                    <a:pt x="2156301" y="0"/>
                  </a:lnTo>
                  <a:cubicBezTo>
                    <a:pt x="2173293" y="0"/>
                    <a:pt x="2187067" y="13775"/>
                    <a:pt x="2187067" y="30766"/>
                  </a:cubicBezTo>
                  <a:lnTo>
                    <a:pt x="2187067" y="362170"/>
                  </a:lnTo>
                  <a:cubicBezTo>
                    <a:pt x="2187067" y="379162"/>
                    <a:pt x="2173293" y="392936"/>
                    <a:pt x="2156301" y="392936"/>
                  </a:cubicBezTo>
                  <a:lnTo>
                    <a:pt x="30766" y="392936"/>
                  </a:lnTo>
                  <a:cubicBezTo>
                    <a:pt x="22607" y="392936"/>
                    <a:pt x="14781" y="389695"/>
                    <a:pt x="9011" y="383925"/>
                  </a:cubicBezTo>
                  <a:cubicBezTo>
                    <a:pt x="3241" y="378155"/>
                    <a:pt x="0" y="370330"/>
                    <a:pt x="0" y="362170"/>
                  </a:cubicBezTo>
                  <a:lnTo>
                    <a:pt x="0" y="30766"/>
                  </a:lnTo>
                  <a:cubicBezTo>
                    <a:pt x="0" y="13775"/>
                    <a:pt x="13775" y="0"/>
                    <a:pt x="30766"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9" name="TextBox 9"/>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0" name="TextBox 10"/>
          <p:cNvSpPr txBox="1"/>
          <p:nvPr/>
        </p:nvSpPr>
        <p:spPr>
          <a:xfrm>
            <a:off x="9144000" y="1397332"/>
            <a:ext cx="8115300" cy="1216025"/>
          </a:xfrm>
          <a:prstGeom prst="rect">
            <a:avLst/>
          </a:prstGeom>
        </p:spPr>
        <p:txBody>
          <a:bodyPr lIns="0" tIns="0" rIns="0" bIns="0" rtlCol="0" anchor="t">
            <a:spAutoFit/>
          </a:bodyPr>
          <a:lstStyle/>
          <a:p>
            <a:pPr marL="755647" lvl="1" indent="-377824" algn="just">
              <a:lnSpc>
                <a:spcPts val="4899"/>
              </a:lnSpc>
              <a:buFont typeface="Arial"/>
              <a:buChar char="•"/>
            </a:pPr>
            <a:r>
              <a:rPr lang="en-US" sz="3499" dirty="0" err="1">
                <a:solidFill>
                  <a:srgbClr val="7B070C"/>
                </a:solidFill>
                <a:latin typeface="Roboto Condensed"/>
              </a:rPr>
              <a:t>Câu</a:t>
            </a:r>
            <a:r>
              <a:rPr lang="en-US" sz="3499" dirty="0">
                <a:solidFill>
                  <a:srgbClr val="7B070C"/>
                </a:solidFill>
                <a:latin typeface="Roboto Condensed"/>
              </a:rPr>
              <a:t> </a:t>
            </a:r>
            <a:r>
              <a:rPr lang="en-US" sz="3499" dirty="0" err="1">
                <a:solidFill>
                  <a:srgbClr val="7B070C"/>
                </a:solidFill>
                <a:latin typeface="Roboto Condensed"/>
              </a:rPr>
              <a:t>hỏi</a:t>
            </a:r>
            <a:r>
              <a:rPr lang="en-US" sz="3499" dirty="0">
                <a:solidFill>
                  <a:srgbClr val="7B070C"/>
                </a:solidFill>
                <a:latin typeface="Roboto Condensed"/>
              </a:rPr>
              <a:t> </a:t>
            </a:r>
            <a:r>
              <a:rPr lang="en-US" sz="3499" dirty="0" err="1">
                <a:solidFill>
                  <a:srgbClr val="7B070C"/>
                </a:solidFill>
                <a:latin typeface="Roboto Condensed"/>
              </a:rPr>
              <a:t>tu</a:t>
            </a:r>
            <a:r>
              <a:rPr lang="en-US" sz="3499" dirty="0">
                <a:solidFill>
                  <a:srgbClr val="7B070C"/>
                </a:solidFill>
                <a:latin typeface="Roboto Condensed"/>
              </a:rPr>
              <a:t> </a:t>
            </a:r>
            <a:r>
              <a:rPr lang="en-US" sz="3499" dirty="0" err="1">
                <a:solidFill>
                  <a:srgbClr val="7B070C"/>
                </a:solidFill>
                <a:latin typeface="Roboto Condensed"/>
              </a:rPr>
              <a:t>từ</a:t>
            </a:r>
            <a:r>
              <a:rPr lang="en-US" sz="3499" dirty="0">
                <a:solidFill>
                  <a:srgbClr val="7B070C"/>
                </a:solidFill>
                <a:latin typeface="Roboto Condensed"/>
              </a:rPr>
              <a:t> </a:t>
            </a:r>
            <a:r>
              <a:rPr lang="en-US" sz="3499" dirty="0" err="1">
                <a:solidFill>
                  <a:srgbClr val="7B070C"/>
                </a:solidFill>
                <a:latin typeface="Roboto Condensed"/>
              </a:rPr>
              <a:t>mạnh</a:t>
            </a:r>
            <a:r>
              <a:rPr lang="en-US" sz="3499" dirty="0">
                <a:solidFill>
                  <a:srgbClr val="7B070C"/>
                </a:solidFill>
                <a:latin typeface="Roboto Condensed"/>
              </a:rPr>
              <a:t> </a:t>
            </a:r>
            <a:r>
              <a:rPr lang="en-US" sz="3499" dirty="0" err="1">
                <a:solidFill>
                  <a:srgbClr val="7B070C"/>
                </a:solidFill>
                <a:latin typeface="Roboto Condensed"/>
              </a:rPr>
              <a:t>mẽ</a:t>
            </a:r>
            <a:r>
              <a:rPr lang="en-US" sz="3499" dirty="0">
                <a:solidFill>
                  <a:srgbClr val="7B070C"/>
                </a:solidFill>
                <a:latin typeface="Roboto Condensed"/>
              </a:rPr>
              <a:t>, </a:t>
            </a:r>
            <a:r>
              <a:rPr lang="en-US" sz="3499" dirty="0" err="1">
                <a:solidFill>
                  <a:srgbClr val="7B070C"/>
                </a:solidFill>
                <a:latin typeface="Roboto Condensed"/>
              </a:rPr>
              <a:t>chỉ</a:t>
            </a:r>
            <a:r>
              <a:rPr lang="en-US" sz="3499" dirty="0">
                <a:solidFill>
                  <a:srgbClr val="7B070C"/>
                </a:solidFill>
                <a:latin typeface="Roboto Condensed"/>
              </a:rPr>
              <a:t> </a:t>
            </a:r>
            <a:r>
              <a:rPr lang="en-US" sz="3499" dirty="0" err="1">
                <a:solidFill>
                  <a:srgbClr val="7B070C"/>
                </a:solidFill>
                <a:latin typeface="Roboto Condensed"/>
              </a:rPr>
              <a:t>ra</a:t>
            </a:r>
            <a:r>
              <a:rPr lang="en-US" sz="3499" dirty="0">
                <a:solidFill>
                  <a:srgbClr val="7B070C"/>
                </a:solidFill>
                <a:latin typeface="Roboto Condensed"/>
              </a:rPr>
              <a:t> </a:t>
            </a:r>
            <a:r>
              <a:rPr lang="en-US" sz="3499" dirty="0" err="1">
                <a:solidFill>
                  <a:srgbClr val="7B070C"/>
                </a:solidFill>
                <a:latin typeface="Roboto Condensed"/>
              </a:rPr>
              <a:t>hành</a:t>
            </a:r>
            <a:r>
              <a:rPr lang="en-US" sz="3499" dirty="0">
                <a:solidFill>
                  <a:srgbClr val="7B070C"/>
                </a:solidFill>
                <a:latin typeface="Roboto Condensed"/>
              </a:rPr>
              <a:t> </a:t>
            </a:r>
            <a:r>
              <a:rPr lang="en-US" sz="3499" dirty="0" err="1">
                <a:solidFill>
                  <a:srgbClr val="7B070C"/>
                </a:solidFill>
                <a:latin typeface="Roboto Condensed"/>
              </a:rPr>
              <a:t>động</a:t>
            </a:r>
            <a:r>
              <a:rPr lang="en-US" sz="3499" dirty="0">
                <a:solidFill>
                  <a:srgbClr val="7B070C"/>
                </a:solidFill>
                <a:latin typeface="Roboto Condensed"/>
              </a:rPr>
              <a:t> </a:t>
            </a:r>
            <a:r>
              <a:rPr lang="en-US" sz="3499" dirty="0" err="1">
                <a:solidFill>
                  <a:srgbClr val="7B070C"/>
                </a:solidFill>
                <a:latin typeface="Roboto Condensed"/>
              </a:rPr>
              <a:t>xâm</a:t>
            </a:r>
            <a:r>
              <a:rPr lang="en-US" sz="3499" dirty="0">
                <a:solidFill>
                  <a:srgbClr val="7B070C"/>
                </a:solidFill>
                <a:latin typeface="Roboto Condensed"/>
              </a:rPr>
              <a:t> </a:t>
            </a:r>
            <a:r>
              <a:rPr lang="en-US" sz="3499" dirty="0" err="1">
                <a:solidFill>
                  <a:srgbClr val="7B070C"/>
                </a:solidFill>
                <a:latin typeface="Roboto Condensed"/>
              </a:rPr>
              <a:t>lược</a:t>
            </a:r>
            <a:r>
              <a:rPr lang="en-US" sz="3499" dirty="0">
                <a:solidFill>
                  <a:srgbClr val="7B070C"/>
                </a:solidFill>
                <a:latin typeface="Roboto Condensed"/>
              </a:rPr>
              <a:t> </a:t>
            </a:r>
            <a:r>
              <a:rPr lang="en-US" sz="3499" dirty="0" err="1">
                <a:solidFill>
                  <a:srgbClr val="7B070C"/>
                </a:solidFill>
                <a:latin typeface="Roboto Condensed"/>
              </a:rPr>
              <a:t>trái</a:t>
            </a:r>
            <a:r>
              <a:rPr lang="en-US" sz="3499" dirty="0">
                <a:solidFill>
                  <a:srgbClr val="7B070C"/>
                </a:solidFill>
                <a:latin typeface="Roboto Condensed"/>
              </a:rPr>
              <a:t> </a:t>
            </a:r>
            <a:r>
              <a:rPr lang="en-US" sz="3499" dirty="0" err="1">
                <a:solidFill>
                  <a:srgbClr val="7B070C"/>
                </a:solidFill>
                <a:latin typeface="Roboto Condensed"/>
              </a:rPr>
              <a:t>đạo</a:t>
            </a:r>
            <a:r>
              <a:rPr lang="en-US" sz="3499" dirty="0">
                <a:solidFill>
                  <a:srgbClr val="7B070C"/>
                </a:solidFill>
                <a:latin typeface="Roboto Condensed"/>
              </a:rPr>
              <a:t> </a:t>
            </a:r>
            <a:r>
              <a:rPr lang="en-US" sz="3499" dirty="0" err="1">
                <a:solidFill>
                  <a:srgbClr val="7B070C"/>
                </a:solidFill>
                <a:latin typeface="Roboto Condensed"/>
              </a:rPr>
              <a:t>trời</a:t>
            </a:r>
            <a:r>
              <a:rPr lang="en-US" sz="3499" dirty="0">
                <a:solidFill>
                  <a:srgbClr val="7B070C"/>
                </a:solidFill>
                <a:latin typeface="Roboto Condensed"/>
              </a:rPr>
              <a:t> </a:t>
            </a:r>
            <a:r>
              <a:rPr lang="en-US" sz="3499" dirty="0" err="1">
                <a:solidFill>
                  <a:srgbClr val="7B070C"/>
                </a:solidFill>
                <a:latin typeface="Roboto Condensed"/>
              </a:rPr>
              <a:t>của</a:t>
            </a:r>
            <a:r>
              <a:rPr lang="en-US" sz="3499" dirty="0">
                <a:solidFill>
                  <a:srgbClr val="7B070C"/>
                </a:solidFill>
                <a:latin typeface="Roboto Condensed"/>
              </a:rPr>
              <a:t> </a:t>
            </a:r>
            <a:r>
              <a:rPr lang="en-US" sz="3499" dirty="0" err="1">
                <a:solidFill>
                  <a:srgbClr val="7B070C"/>
                </a:solidFill>
                <a:latin typeface="Roboto Condensed"/>
              </a:rPr>
              <a:t>bọn</a:t>
            </a:r>
            <a:r>
              <a:rPr lang="en-US" sz="3499" dirty="0">
                <a:solidFill>
                  <a:srgbClr val="7B070C"/>
                </a:solidFill>
                <a:latin typeface="Roboto Condensed"/>
              </a:rPr>
              <a:t> “</a:t>
            </a:r>
            <a:r>
              <a:rPr lang="en-US" sz="3499" dirty="0" err="1">
                <a:solidFill>
                  <a:srgbClr val="7B070C"/>
                </a:solidFill>
                <a:latin typeface="Roboto Condensed"/>
              </a:rPr>
              <a:t>nghịch</a:t>
            </a:r>
            <a:r>
              <a:rPr lang="en-US" sz="3499" dirty="0">
                <a:solidFill>
                  <a:srgbClr val="7B070C"/>
                </a:solidFill>
                <a:latin typeface="Roboto Condensed"/>
              </a:rPr>
              <a:t> </a:t>
            </a:r>
            <a:r>
              <a:rPr lang="en-US" sz="3499" dirty="0" err="1">
                <a:solidFill>
                  <a:srgbClr val="7B070C"/>
                </a:solidFill>
                <a:latin typeface="Roboto Condensed"/>
              </a:rPr>
              <a:t>lỗ</a:t>
            </a:r>
            <a:r>
              <a:rPr lang="en-US" sz="3499" dirty="0">
                <a:solidFill>
                  <a:srgbClr val="7B070C"/>
                </a:solidFill>
                <a:latin typeface="Roboto Condensed"/>
              </a:rPr>
              <a:t>”</a:t>
            </a:r>
          </a:p>
        </p:txBody>
      </p:sp>
      <p:grpSp>
        <p:nvGrpSpPr>
          <p:cNvPr id="11" name="Group 11"/>
          <p:cNvGrpSpPr/>
          <p:nvPr/>
        </p:nvGrpSpPr>
        <p:grpSpPr>
          <a:xfrm>
            <a:off x="9457251" y="3059022"/>
            <a:ext cx="8304021" cy="2084478"/>
            <a:chOff x="0" y="0"/>
            <a:chExt cx="2187067" cy="548998"/>
          </a:xfrm>
        </p:grpSpPr>
        <p:sp>
          <p:nvSpPr>
            <p:cNvPr id="12" name="Freeform 12"/>
            <p:cNvSpPr/>
            <p:nvPr/>
          </p:nvSpPr>
          <p:spPr>
            <a:xfrm>
              <a:off x="0" y="0"/>
              <a:ext cx="2187067" cy="548998"/>
            </a:xfrm>
            <a:custGeom>
              <a:avLst/>
              <a:gdLst/>
              <a:ahLst/>
              <a:cxnLst/>
              <a:rect l="l" t="t" r="r" b="b"/>
              <a:pathLst>
                <a:path w="2187067" h="548998">
                  <a:moveTo>
                    <a:pt x="30766" y="0"/>
                  </a:moveTo>
                  <a:lnTo>
                    <a:pt x="2156301" y="0"/>
                  </a:lnTo>
                  <a:cubicBezTo>
                    <a:pt x="2173293" y="0"/>
                    <a:pt x="2187067" y="13775"/>
                    <a:pt x="2187067" y="30766"/>
                  </a:cubicBezTo>
                  <a:lnTo>
                    <a:pt x="2187067" y="518232"/>
                  </a:lnTo>
                  <a:cubicBezTo>
                    <a:pt x="2187067" y="526392"/>
                    <a:pt x="2183826" y="534217"/>
                    <a:pt x="2178056" y="539987"/>
                  </a:cubicBezTo>
                  <a:cubicBezTo>
                    <a:pt x="2172286" y="545757"/>
                    <a:pt x="2164461" y="548998"/>
                    <a:pt x="2156301" y="548998"/>
                  </a:cubicBezTo>
                  <a:lnTo>
                    <a:pt x="30766" y="548998"/>
                  </a:lnTo>
                  <a:cubicBezTo>
                    <a:pt x="13775" y="548998"/>
                    <a:pt x="0" y="535224"/>
                    <a:pt x="0" y="518232"/>
                  </a:cubicBezTo>
                  <a:lnTo>
                    <a:pt x="0" y="30766"/>
                  </a:lnTo>
                  <a:cubicBezTo>
                    <a:pt x="0" y="13775"/>
                    <a:pt x="13775" y="0"/>
                    <a:pt x="30766"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13" name="TextBox 13"/>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4" name="TextBox 14"/>
          <p:cNvSpPr txBox="1"/>
          <p:nvPr/>
        </p:nvSpPr>
        <p:spPr>
          <a:xfrm>
            <a:off x="9248417" y="3159403"/>
            <a:ext cx="8135329" cy="1835150"/>
          </a:xfrm>
          <a:prstGeom prst="rect">
            <a:avLst/>
          </a:prstGeom>
        </p:spPr>
        <p:txBody>
          <a:bodyPr lIns="0" tIns="0" rIns="0" bIns="0" rtlCol="0" anchor="t">
            <a:spAutoFit/>
          </a:bodyPr>
          <a:lstStyle/>
          <a:p>
            <a:pPr marL="755647" lvl="1" indent="-377824" algn="just">
              <a:lnSpc>
                <a:spcPts val="4899"/>
              </a:lnSpc>
              <a:buFont typeface="Arial"/>
              <a:buChar char="•"/>
            </a:pPr>
            <a:r>
              <a:rPr lang="en-US" sz="3499" dirty="0" err="1">
                <a:solidFill>
                  <a:srgbClr val="7B070C"/>
                </a:solidFill>
                <a:latin typeface="Roboto Condensed"/>
              </a:rPr>
              <a:t>Cảnh</a:t>
            </a:r>
            <a:r>
              <a:rPr lang="en-US" sz="3499" dirty="0">
                <a:solidFill>
                  <a:srgbClr val="7B070C"/>
                </a:solidFill>
                <a:latin typeface="Roboto Condensed"/>
              </a:rPr>
              <a:t> </a:t>
            </a:r>
            <a:r>
              <a:rPr lang="en-US" sz="3499" dirty="0" err="1">
                <a:solidFill>
                  <a:srgbClr val="7B070C"/>
                </a:solidFill>
                <a:latin typeface="Roboto Condensed"/>
              </a:rPr>
              <a:t>cáo</a:t>
            </a:r>
            <a:r>
              <a:rPr lang="en-US" sz="3499" dirty="0">
                <a:solidFill>
                  <a:srgbClr val="7B070C"/>
                </a:solidFill>
                <a:latin typeface="Roboto Condensed"/>
              </a:rPr>
              <a:t> </a:t>
            </a:r>
            <a:r>
              <a:rPr lang="en-US" sz="3499" dirty="0" err="1">
                <a:solidFill>
                  <a:srgbClr val="7B070C"/>
                </a:solidFill>
                <a:latin typeface="Roboto Condensed"/>
              </a:rPr>
              <a:t>sự</a:t>
            </a:r>
            <a:r>
              <a:rPr lang="en-US" sz="3499" dirty="0">
                <a:solidFill>
                  <a:srgbClr val="7B070C"/>
                </a:solidFill>
                <a:latin typeface="Roboto Condensed"/>
              </a:rPr>
              <a:t> </a:t>
            </a:r>
            <a:r>
              <a:rPr lang="en-US" sz="3499" dirty="0" err="1">
                <a:solidFill>
                  <a:srgbClr val="7B070C"/>
                </a:solidFill>
                <a:latin typeface="Roboto Condensed"/>
              </a:rPr>
              <a:t>thất</a:t>
            </a:r>
            <a:r>
              <a:rPr lang="en-US" sz="3499" dirty="0">
                <a:solidFill>
                  <a:srgbClr val="7B070C"/>
                </a:solidFill>
                <a:latin typeface="Roboto Condensed"/>
              </a:rPr>
              <a:t> </a:t>
            </a:r>
            <a:r>
              <a:rPr lang="en-US" sz="3499" dirty="0" err="1">
                <a:solidFill>
                  <a:srgbClr val="7B070C"/>
                </a:solidFill>
                <a:latin typeface="Roboto Condensed"/>
              </a:rPr>
              <a:t>bại</a:t>
            </a:r>
            <a:r>
              <a:rPr lang="en-US" sz="3499" dirty="0">
                <a:solidFill>
                  <a:srgbClr val="7B070C"/>
                </a:solidFill>
                <a:latin typeface="Roboto Condensed"/>
              </a:rPr>
              <a:t> </a:t>
            </a:r>
            <a:r>
              <a:rPr lang="en-US" sz="3499" dirty="0" err="1">
                <a:solidFill>
                  <a:srgbClr val="7B070C"/>
                </a:solidFill>
                <a:latin typeface="Roboto Condensed"/>
              </a:rPr>
              <a:t>không</a:t>
            </a:r>
            <a:r>
              <a:rPr lang="en-US" sz="3499" dirty="0">
                <a:solidFill>
                  <a:srgbClr val="7B070C"/>
                </a:solidFill>
                <a:latin typeface="Roboto Condensed"/>
              </a:rPr>
              <a:t> </a:t>
            </a:r>
            <a:r>
              <a:rPr lang="en-US" sz="3499" dirty="0" err="1">
                <a:solidFill>
                  <a:srgbClr val="7B070C"/>
                </a:solidFill>
                <a:latin typeface="Roboto Condensed"/>
              </a:rPr>
              <a:t>thể</a:t>
            </a:r>
            <a:r>
              <a:rPr lang="en-US" sz="3499" dirty="0">
                <a:solidFill>
                  <a:srgbClr val="7B070C"/>
                </a:solidFill>
                <a:latin typeface="Roboto Condensed"/>
              </a:rPr>
              <a:t> </a:t>
            </a:r>
            <a:r>
              <a:rPr lang="en-US" sz="3499" dirty="0" err="1">
                <a:solidFill>
                  <a:srgbClr val="7B070C"/>
                </a:solidFill>
                <a:latin typeface="Roboto Condensed"/>
              </a:rPr>
              <a:t>tránh</a:t>
            </a:r>
            <a:r>
              <a:rPr lang="en-US" sz="3499" dirty="0">
                <a:solidFill>
                  <a:srgbClr val="7B070C"/>
                </a:solidFill>
                <a:latin typeface="Roboto Condensed"/>
              </a:rPr>
              <a:t> </a:t>
            </a:r>
            <a:r>
              <a:rPr lang="en-US" sz="3499" dirty="0" err="1">
                <a:solidFill>
                  <a:srgbClr val="7B070C"/>
                </a:solidFill>
                <a:latin typeface="Roboto Condensed"/>
              </a:rPr>
              <a:t>khỏi</a:t>
            </a:r>
            <a:r>
              <a:rPr lang="en-US" sz="3499" dirty="0">
                <a:solidFill>
                  <a:srgbClr val="7B070C"/>
                </a:solidFill>
                <a:latin typeface="Roboto Condensed"/>
              </a:rPr>
              <a:t> </a:t>
            </a:r>
            <a:r>
              <a:rPr lang="en-US" sz="3499" dirty="0" err="1">
                <a:solidFill>
                  <a:srgbClr val="7B070C"/>
                </a:solidFill>
                <a:latin typeface="Roboto Condensed"/>
              </a:rPr>
              <a:t>của</a:t>
            </a:r>
            <a:r>
              <a:rPr lang="en-US" sz="3499" dirty="0">
                <a:solidFill>
                  <a:srgbClr val="7B070C"/>
                </a:solidFill>
                <a:latin typeface="Roboto Condensed"/>
              </a:rPr>
              <a:t> </a:t>
            </a:r>
            <a:r>
              <a:rPr lang="en-US" sz="3499" dirty="0" err="1">
                <a:solidFill>
                  <a:srgbClr val="7B070C"/>
                </a:solidFill>
                <a:latin typeface="Roboto Condensed"/>
              </a:rPr>
              <a:t>chúng</a:t>
            </a:r>
            <a:r>
              <a:rPr lang="en-US" sz="3499" dirty="0">
                <a:solidFill>
                  <a:srgbClr val="7B070C"/>
                </a:solidFill>
                <a:latin typeface="Roboto Condensed"/>
              </a:rPr>
              <a:t> </a:t>
            </a:r>
            <a:r>
              <a:rPr lang="en-US" sz="3499" dirty="0" err="1">
                <a:solidFill>
                  <a:srgbClr val="7B070C"/>
                </a:solidFill>
                <a:latin typeface="Roboto Condensed"/>
              </a:rPr>
              <a:t>khi</a:t>
            </a:r>
            <a:r>
              <a:rPr lang="en-US" sz="3499" dirty="0">
                <a:solidFill>
                  <a:srgbClr val="7B070C"/>
                </a:solidFill>
                <a:latin typeface="Roboto Condensed"/>
              </a:rPr>
              <a:t> </a:t>
            </a:r>
            <a:r>
              <a:rPr lang="en-US" sz="3499" dirty="0" err="1">
                <a:solidFill>
                  <a:srgbClr val="7B070C"/>
                </a:solidFill>
                <a:latin typeface="Roboto Condensed"/>
              </a:rPr>
              <a:t>dám</a:t>
            </a:r>
            <a:r>
              <a:rPr lang="en-US" sz="3499" dirty="0">
                <a:solidFill>
                  <a:srgbClr val="7B070C"/>
                </a:solidFill>
                <a:latin typeface="Roboto Condensed"/>
              </a:rPr>
              <a:t> </a:t>
            </a:r>
            <a:r>
              <a:rPr lang="en-US" sz="3499" dirty="0" err="1">
                <a:solidFill>
                  <a:srgbClr val="7B070C"/>
                </a:solidFill>
                <a:latin typeface="Roboto Condensed"/>
              </a:rPr>
              <a:t>làm</a:t>
            </a:r>
            <a:r>
              <a:rPr lang="en-US" sz="3499" dirty="0">
                <a:solidFill>
                  <a:srgbClr val="7B070C"/>
                </a:solidFill>
                <a:latin typeface="Roboto Condensed"/>
              </a:rPr>
              <a:t> </a:t>
            </a:r>
            <a:r>
              <a:rPr lang="en-US" sz="3499" dirty="0" err="1">
                <a:solidFill>
                  <a:srgbClr val="7B070C"/>
                </a:solidFill>
                <a:latin typeface="Roboto Condensed"/>
              </a:rPr>
              <a:t>trái</a:t>
            </a:r>
            <a:r>
              <a:rPr lang="en-US" sz="3499" dirty="0">
                <a:solidFill>
                  <a:srgbClr val="7B070C"/>
                </a:solidFill>
                <a:latin typeface="Roboto Condensed"/>
              </a:rPr>
              <a:t> </a:t>
            </a:r>
            <a:r>
              <a:rPr lang="en-US" sz="3499" dirty="0" err="1">
                <a:solidFill>
                  <a:srgbClr val="7B070C"/>
                </a:solidFill>
                <a:latin typeface="Roboto Condensed"/>
              </a:rPr>
              <a:t>lẽ</a:t>
            </a:r>
            <a:r>
              <a:rPr lang="en-US" sz="3499" dirty="0">
                <a:solidFill>
                  <a:srgbClr val="7B070C"/>
                </a:solidFill>
                <a:latin typeface="Roboto Condensed"/>
              </a:rPr>
              <a:t> </a:t>
            </a:r>
            <a:r>
              <a:rPr lang="en-US" sz="3499" dirty="0" err="1">
                <a:solidFill>
                  <a:srgbClr val="7B070C"/>
                </a:solidFill>
                <a:latin typeface="Roboto Condensed"/>
              </a:rPr>
              <a:t>phải</a:t>
            </a:r>
            <a:r>
              <a:rPr lang="en-US" sz="3499" dirty="0">
                <a:solidFill>
                  <a:srgbClr val="7B070C"/>
                </a:solidFill>
                <a:latin typeface="Roboto Condensed"/>
              </a:rPr>
              <a:t>, </a:t>
            </a:r>
            <a:r>
              <a:rPr lang="en-US" sz="3499" dirty="0" err="1">
                <a:solidFill>
                  <a:srgbClr val="7B070C"/>
                </a:solidFill>
                <a:latin typeface="Roboto Condensed"/>
              </a:rPr>
              <a:t>trái</a:t>
            </a:r>
            <a:r>
              <a:rPr lang="en-US" sz="3499" dirty="0">
                <a:solidFill>
                  <a:srgbClr val="7B070C"/>
                </a:solidFill>
                <a:latin typeface="Roboto Condensed"/>
              </a:rPr>
              <a:t> </a:t>
            </a:r>
            <a:r>
              <a:rPr lang="en-US" sz="3499" dirty="0" err="1">
                <a:solidFill>
                  <a:srgbClr val="7B070C"/>
                </a:solidFill>
                <a:latin typeface="Roboto Condensed"/>
              </a:rPr>
              <a:t>với</a:t>
            </a:r>
            <a:r>
              <a:rPr lang="en-US" sz="3499" dirty="0">
                <a:solidFill>
                  <a:srgbClr val="7B070C"/>
                </a:solidFill>
                <a:latin typeface="Roboto Condensed"/>
              </a:rPr>
              <a:t> </a:t>
            </a:r>
            <a:r>
              <a:rPr lang="en-US" sz="3499" dirty="0" err="1">
                <a:solidFill>
                  <a:srgbClr val="7B070C"/>
                </a:solidFill>
                <a:latin typeface="Roboto Condensed"/>
              </a:rPr>
              <a:t>đạo</a:t>
            </a:r>
            <a:r>
              <a:rPr lang="en-US" sz="3499" dirty="0">
                <a:solidFill>
                  <a:srgbClr val="7B070C"/>
                </a:solidFill>
                <a:latin typeface="Roboto Condensed"/>
              </a:rPr>
              <a:t> </a:t>
            </a:r>
            <a:r>
              <a:rPr lang="en-US" sz="3499" dirty="0" err="1">
                <a:solidFill>
                  <a:srgbClr val="7B070C"/>
                </a:solidFill>
                <a:latin typeface="Roboto Condensed"/>
              </a:rPr>
              <a:t>lí</a:t>
            </a:r>
            <a:r>
              <a:rPr lang="en-US" sz="3499" dirty="0">
                <a:solidFill>
                  <a:srgbClr val="7B070C"/>
                </a:solidFill>
                <a:latin typeface="Roboto Condensed"/>
              </a:rPr>
              <a:t> </a:t>
            </a:r>
            <a:r>
              <a:rPr lang="en-US" sz="3499" dirty="0" err="1">
                <a:solidFill>
                  <a:srgbClr val="7B070C"/>
                </a:solidFill>
                <a:latin typeface="Roboto Condensed"/>
              </a:rPr>
              <a:t>tự</a:t>
            </a:r>
            <a:r>
              <a:rPr lang="en-US" sz="3499" dirty="0">
                <a:solidFill>
                  <a:srgbClr val="7B070C"/>
                </a:solidFill>
                <a:latin typeface="Roboto Condensed"/>
              </a:rPr>
              <a:t> </a:t>
            </a:r>
            <a:r>
              <a:rPr lang="en-US" sz="3499" dirty="0" err="1">
                <a:solidFill>
                  <a:srgbClr val="7B070C"/>
                </a:solidFill>
                <a:latin typeface="Roboto Condensed"/>
              </a:rPr>
              <a:t>nhiên</a:t>
            </a:r>
            <a:r>
              <a:rPr lang="en-US" sz="3499" dirty="0">
                <a:solidFill>
                  <a:srgbClr val="7B070C"/>
                </a:solidFill>
                <a:latin typeface="Roboto Condensed"/>
              </a:rPr>
              <a:t>.</a:t>
            </a:r>
          </a:p>
        </p:txBody>
      </p:sp>
      <p:grpSp>
        <p:nvGrpSpPr>
          <p:cNvPr id="15" name="Group 15"/>
          <p:cNvGrpSpPr/>
          <p:nvPr/>
        </p:nvGrpSpPr>
        <p:grpSpPr>
          <a:xfrm>
            <a:off x="9461733" y="5339919"/>
            <a:ext cx="8304021" cy="2084478"/>
            <a:chOff x="0" y="0"/>
            <a:chExt cx="2187067" cy="548998"/>
          </a:xfrm>
        </p:grpSpPr>
        <p:sp>
          <p:nvSpPr>
            <p:cNvPr id="16" name="Freeform 16"/>
            <p:cNvSpPr/>
            <p:nvPr/>
          </p:nvSpPr>
          <p:spPr>
            <a:xfrm>
              <a:off x="0" y="0"/>
              <a:ext cx="2187067" cy="548998"/>
            </a:xfrm>
            <a:custGeom>
              <a:avLst/>
              <a:gdLst/>
              <a:ahLst/>
              <a:cxnLst/>
              <a:rect l="l" t="t" r="r" b="b"/>
              <a:pathLst>
                <a:path w="2187067" h="548998">
                  <a:moveTo>
                    <a:pt x="30766" y="0"/>
                  </a:moveTo>
                  <a:lnTo>
                    <a:pt x="2156301" y="0"/>
                  </a:lnTo>
                  <a:cubicBezTo>
                    <a:pt x="2173293" y="0"/>
                    <a:pt x="2187067" y="13775"/>
                    <a:pt x="2187067" y="30766"/>
                  </a:cubicBezTo>
                  <a:lnTo>
                    <a:pt x="2187067" y="518232"/>
                  </a:lnTo>
                  <a:cubicBezTo>
                    <a:pt x="2187067" y="526392"/>
                    <a:pt x="2183826" y="534217"/>
                    <a:pt x="2178056" y="539987"/>
                  </a:cubicBezTo>
                  <a:cubicBezTo>
                    <a:pt x="2172286" y="545757"/>
                    <a:pt x="2164461" y="548998"/>
                    <a:pt x="2156301" y="548998"/>
                  </a:cubicBezTo>
                  <a:lnTo>
                    <a:pt x="30766" y="548998"/>
                  </a:lnTo>
                  <a:cubicBezTo>
                    <a:pt x="13775" y="548998"/>
                    <a:pt x="0" y="535224"/>
                    <a:pt x="0" y="518232"/>
                  </a:cubicBezTo>
                  <a:lnTo>
                    <a:pt x="0" y="30766"/>
                  </a:lnTo>
                  <a:cubicBezTo>
                    <a:pt x="0" y="13775"/>
                    <a:pt x="13775" y="0"/>
                    <a:pt x="30766"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17" name="TextBox 17"/>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8" name="TextBox 18"/>
          <p:cNvSpPr txBox="1"/>
          <p:nvPr/>
        </p:nvSpPr>
        <p:spPr>
          <a:xfrm>
            <a:off x="9885672" y="5441593"/>
            <a:ext cx="7771183" cy="1835150"/>
          </a:xfrm>
          <a:prstGeom prst="rect">
            <a:avLst/>
          </a:prstGeom>
        </p:spPr>
        <p:txBody>
          <a:bodyPr lIns="0" tIns="0" rIns="0" bIns="0" rtlCol="0" anchor="t">
            <a:spAutoFit/>
          </a:bodyPr>
          <a:lstStyle/>
          <a:p>
            <a:pPr algn="just">
              <a:lnSpc>
                <a:spcPts val="4899"/>
              </a:lnSpc>
            </a:pPr>
            <a:r>
              <a:rPr lang="en-US" sz="3499" dirty="0">
                <a:solidFill>
                  <a:srgbClr val="7B070C"/>
                </a:solidFill>
                <a:latin typeface="Roboto Condensed"/>
              </a:rPr>
              <a:t>         </a:t>
            </a:r>
            <a:r>
              <a:rPr lang="en-US" sz="3499" dirty="0" err="1">
                <a:solidFill>
                  <a:srgbClr val="7B070C"/>
                </a:solidFill>
                <a:latin typeface="Roboto Condensed"/>
              </a:rPr>
              <a:t>Nêu</a:t>
            </a:r>
            <a:r>
              <a:rPr lang="en-US" sz="3499" dirty="0">
                <a:solidFill>
                  <a:srgbClr val="7B070C"/>
                </a:solidFill>
                <a:latin typeface="Roboto Condensed"/>
              </a:rPr>
              <a:t> </a:t>
            </a:r>
            <a:r>
              <a:rPr lang="en-US" sz="3499" dirty="0" err="1">
                <a:solidFill>
                  <a:srgbClr val="7B070C"/>
                </a:solidFill>
                <a:latin typeface="Roboto Condensed"/>
              </a:rPr>
              <a:t>cao</a:t>
            </a:r>
            <a:r>
              <a:rPr lang="en-US" sz="3499" dirty="0">
                <a:solidFill>
                  <a:srgbClr val="7B070C"/>
                </a:solidFill>
                <a:latin typeface="Roboto Condensed"/>
              </a:rPr>
              <a:t> </a:t>
            </a:r>
            <a:r>
              <a:rPr lang="en-US" sz="3499" dirty="0" err="1">
                <a:solidFill>
                  <a:srgbClr val="7B070C"/>
                </a:solidFill>
                <a:latin typeface="Roboto Condensed"/>
              </a:rPr>
              <a:t>quyết</a:t>
            </a:r>
            <a:r>
              <a:rPr lang="en-US" sz="3499" dirty="0">
                <a:solidFill>
                  <a:srgbClr val="7B070C"/>
                </a:solidFill>
                <a:latin typeface="Roboto Condensed"/>
              </a:rPr>
              <a:t> </a:t>
            </a:r>
            <a:r>
              <a:rPr lang="en-US" sz="3499" dirty="0" err="1">
                <a:solidFill>
                  <a:srgbClr val="7B070C"/>
                </a:solidFill>
                <a:latin typeface="Roboto Condensed"/>
              </a:rPr>
              <a:t>tâm</a:t>
            </a:r>
            <a:r>
              <a:rPr lang="en-US" sz="3499" dirty="0">
                <a:solidFill>
                  <a:srgbClr val="7B070C"/>
                </a:solidFill>
                <a:latin typeface="Roboto Condensed"/>
              </a:rPr>
              <a:t> </a:t>
            </a:r>
            <a:r>
              <a:rPr lang="en-US" sz="3499" dirty="0" err="1">
                <a:solidFill>
                  <a:srgbClr val="7B070C"/>
                </a:solidFill>
                <a:latin typeface="Roboto Condensed"/>
              </a:rPr>
              <a:t>chiến</a:t>
            </a:r>
            <a:r>
              <a:rPr lang="en-US" sz="3499" dirty="0">
                <a:solidFill>
                  <a:srgbClr val="7B070C"/>
                </a:solidFill>
                <a:latin typeface="Roboto Condensed"/>
              </a:rPr>
              <a:t> </a:t>
            </a:r>
            <a:r>
              <a:rPr lang="en-US" sz="3499" dirty="0" err="1">
                <a:solidFill>
                  <a:srgbClr val="7B070C"/>
                </a:solidFill>
                <a:latin typeface="Roboto Condensed"/>
              </a:rPr>
              <a:t>đấu</a:t>
            </a:r>
            <a:r>
              <a:rPr lang="en-US" sz="3499" dirty="0">
                <a:solidFill>
                  <a:srgbClr val="7B070C"/>
                </a:solidFill>
                <a:latin typeface="Roboto Condensed"/>
              </a:rPr>
              <a:t> </a:t>
            </a:r>
            <a:r>
              <a:rPr lang="en-US" sz="3499" dirty="0" err="1">
                <a:solidFill>
                  <a:srgbClr val="7B070C"/>
                </a:solidFill>
                <a:latin typeface="Roboto Condensed"/>
              </a:rPr>
              <a:t>bảo</a:t>
            </a:r>
            <a:r>
              <a:rPr lang="en-US" sz="3499" dirty="0">
                <a:solidFill>
                  <a:srgbClr val="7B070C"/>
                </a:solidFill>
                <a:latin typeface="Roboto Condensed"/>
              </a:rPr>
              <a:t> </a:t>
            </a:r>
            <a:r>
              <a:rPr lang="en-US" sz="3499" dirty="0" err="1">
                <a:solidFill>
                  <a:srgbClr val="7B070C"/>
                </a:solidFill>
                <a:latin typeface="Roboto Condensed"/>
              </a:rPr>
              <a:t>vệ</a:t>
            </a:r>
            <a:r>
              <a:rPr lang="en-US" sz="3499" dirty="0">
                <a:solidFill>
                  <a:srgbClr val="7B070C"/>
                </a:solidFill>
                <a:latin typeface="Roboto Condensed"/>
              </a:rPr>
              <a:t> </a:t>
            </a:r>
            <a:r>
              <a:rPr lang="en-US" sz="3499" dirty="0" err="1">
                <a:solidFill>
                  <a:srgbClr val="7B070C"/>
                </a:solidFill>
                <a:latin typeface="Roboto Condensed"/>
              </a:rPr>
              <a:t>đất</a:t>
            </a:r>
            <a:r>
              <a:rPr lang="en-US" sz="3499" dirty="0">
                <a:solidFill>
                  <a:srgbClr val="7B070C"/>
                </a:solidFill>
                <a:latin typeface="Roboto Condensed"/>
              </a:rPr>
              <a:t> </a:t>
            </a:r>
            <a:r>
              <a:rPr lang="en-US" sz="3499" dirty="0" err="1">
                <a:solidFill>
                  <a:srgbClr val="7B070C"/>
                </a:solidFill>
                <a:latin typeface="Roboto Condensed"/>
              </a:rPr>
              <a:t>nước</a:t>
            </a:r>
            <a:r>
              <a:rPr lang="en-US" sz="3499" dirty="0">
                <a:solidFill>
                  <a:srgbClr val="7B070C"/>
                </a:solidFill>
                <a:latin typeface="Roboto Condensed"/>
              </a:rPr>
              <a:t>, </a:t>
            </a:r>
            <a:r>
              <a:rPr lang="en-US" sz="3499" dirty="0" err="1">
                <a:solidFill>
                  <a:srgbClr val="7B070C"/>
                </a:solidFill>
                <a:latin typeface="Roboto Condensed"/>
              </a:rPr>
              <a:t>niềm</a:t>
            </a:r>
            <a:r>
              <a:rPr lang="en-US" sz="3499" dirty="0">
                <a:solidFill>
                  <a:srgbClr val="7B070C"/>
                </a:solidFill>
                <a:latin typeface="Roboto Condensed"/>
              </a:rPr>
              <a:t> tin </a:t>
            </a:r>
            <a:r>
              <a:rPr lang="en-US" sz="3499" dirty="0" err="1">
                <a:solidFill>
                  <a:srgbClr val="7B070C"/>
                </a:solidFill>
                <a:latin typeface="Roboto Condensed"/>
              </a:rPr>
              <a:t>chiến</a:t>
            </a:r>
            <a:r>
              <a:rPr lang="en-US" sz="3499" dirty="0">
                <a:solidFill>
                  <a:srgbClr val="7B070C"/>
                </a:solidFill>
                <a:latin typeface="Roboto Condensed"/>
              </a:rPr>
              <a:t> </a:t>
            </a:r>
            <a:r>
              <a:rPr lang="en-US" sz="3499" dirty="0" err="1">
                <a:solidFill>
                  <a:srgbClr val="7B070C"/>
                </a:solidFill>
                <a:latin typeface="Roboto Condensed"/>
              </a:rPr>
              <a:t>thắng</a:t>
            </a:r>
            <a:r>
              <a:rPr lang="en-US" sz="3499" dirty="0">
                <a:solidFill>
                  <a:srgbClr val="7B070C"/>
                </a:solidFill>
                <a:latin typeface="Roboto Condensed"/>
              </a:rPr>
              <a:t> </a:t>
            </a:r>
            <a:r>
              <a:rPr lang="en-US" sz="3499" dirty="0" err="1">
                <a:solidFill>
                  <a:srgbClr val="7B070C"/>
                </a:solidFill>
                <a:latin typeface="Roboto Condensed"/>
              </a:rPr>
              <a:t>ngoại</a:t>
            </a:r>
            <a:r>
              <a:rPr lang="en-US" sz="3499" dirty="0">
                <a:solidFill>
                  <a:srgbClr val="7B070C"/>
                </a:solidFill>
                <a:latin typeface="Roboto Condensed"/>
              </a:rPr>
              <a:t> </a:t>
            </a:r>
            <a:r>
              <a:rPr lang="en-US" sz="3499" dirty="0" err="1">
                <a:solidFill>
                  <a:srgbClr val="7B070C"/>
                </a:solidFill>
                <a:latin typeface="Roboto Condensed"/>
              </a:rPr>
              <a:t>xâm</a:t>
            </a:r>
            <a:r>
              <a:rPr lang="en-US" sz="3499" dirty="0">
                <a:solidFill>
                  <a:srgbClr val="7B070C"/>
                </a:solidFill>
                <a:latin typeface="Roboto Condensed"/>
              </a:rPr>
              <a:t> </a:t>
            </a:r>
            <a:r>
              <a:rPr lang="en-US" sz="3499" dirty="0" err="1">
                <a:solidFill>
                  <a:srgbClr val="7B070C"/>
                </a:solidFill>
                <a:latin typeface="Roboto Condensed"/>
              </a:rPr>
              <a:t>của</a:t>
            </a:r>
            <a:r>
              <a:rPr lang="en-US" sz="3499" dirty="0">
                <a:solidFill>
                  <a:srgbClr val="7B070C"/>
                </a:solidFill>
                <a:latin typeface="Roboto Condensed"/>
              </a:rPr>
              <a:t> </a:t>
            </a:r>
            <a:r>
              <a:rPr lang="en-US" sz="3499" dirty="0" err="1">
                <a:solidFill>
                  <a:srgbClr val="7B070C"/>
                </a:solidFill>
                <a:latin typeface="Roboto Condensed"/>
              </a:rPr>
              <a:t>dân</a:t>
            </a:r>
            <a:r>
              <a:rPr lang="en-US" sz="3499" dirty="0">
                <a:solidFill>
                  <a:srgbClr val="7B070C"/>
                </a:solidFill>
                <a:latin typeface="Roboto Condensed"/>
              </a:rPr>
              <a:t> </a:t>
            </a:r>
            <a:r>
              <a:rPr lang="en-US" sz="3499" dirty="0" err="1">
                <a:solidFill>
                  <a:srgbClr val="7B070C"/>
                </a:solidFill>
                <a:latin typeface="Roboto Condensed"/>
              </a:rPr>
              <a:t>tộc</a:t>
            </a:r>
            <a:r>
              <a:rPr lang="en-US" sz="3499" dirty="0">
                <a:solidFill>
                  <a:srgbClr val="7B070C"/>
                </a:solidFill>
                <a:latin typeface="Roboto Condensed"/>
              </a:rPr>
              <a:t>.</a:t>
            </a:r>
          </a:p>
        </p:txBody>
      </p:sp>
      <p:sp>
        <p:nvSpPr>
          <p:cNvPr id="19" name="Freeform 19"/>
          <p:cNvSpPr/>
          <p:nvPr/>
        </p:nvSpPr>
        <p:spPr>
          <a:xfrm>
            <a:off x="9758222" y="5591175"/>
            <a:ext cx="980989" cy="403432"/>
          </a:xfrm>
          <a:custGeom>
            <a:avLst/>
            <a:gdLst/>
            <a:ahLst/>
            <a:cxnLst/>
            <a:rect l="l" t="t" r="r" b="b"/>
            <a:pathLst>
              <a:path w="980989" h="403432">
                <a:moveTo>
                  <a:pt x="0" y="0"/>
                </a:moveTo>
                <a:lnTo>
                  <a:pt x="980988" y="0"/>
                </a:lnTo>
                <a:lnTo>
                  <a:pt x="980988" y="403432"/>
                </a:lnTo>
                <a:lnTo>
                  <a:pt x="0" y="40343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20" name="Group 20"/>
          <p:cNvGrpSpPr/>
          <p:nvPr/>
        </p:nvGrpSpPr>
        <p:grpSpPr>
          <a:xfrm>
            <a:off x="6940967" y="7781385"/>
            <a:ext cx="10854857" cy="2084478"/>
            <a:chOff x="0" y="0"/>
            <a:chExt cx="2780419" cy="548998"/>
          </a:xfrm>
        </p:grpSpPr>
        <p:sp>
          <p:nvSpPr>
            <p:cNvPr id="21" name="Freeform 21"/>
            <p:cNvSpPr/>
            <p:nvPr/>
          </p:nvSpPr>
          <p:spPr>
            <a:xfrm>
              <a:off x="0" y="0"/>
              <a:ext cx="2780419" cy="548998"/>
            </a:xfrm>
            <a:custGeom>
              <a:avLst/>
              <a:gdLst/>
              <a:ahLst/>
              <a:cxnLst/>
              <a:rect l="l" t="t" r="r" b="b"/>
              <a:pathLst>
                <a:path w="2780419" h="548998">
                  <a:moveTo>
                    <a:pt x="24201" y="0"/>
                  </a:moveTo>
                  <a:lnTo>
                    <a:pt x="2756218" y="0"/>
                  </a:lnTo>
                  <a:cubicBezTo>
                    <a:pt x="2769584" y="0"/>
                    <a:pt x="2780419" y="10835"/>
                    <a:pt x="2780419" y="24201"/>
                  </a:cubicBezTo>
                  <a:lnTo>
                    <a:pt x="2780419" y="524798"/>
                  </a:lnTo>
                  <a:cubicBezTo>
                    <a:pt x="2780419" y="538163"/>
                    <a:pt x="2769584" y="548998"/>
                    <a:pt x="2756218" y="548998"/>
                  </a:cubicBezTo>
                  <a:lnTo>
                    <a:pt x="24201" y="548998"/>
                  </a:lnTo>
                  <a:cubicBezTo>
                    <a:pt x="10835" y="548998"/>
                    <a:pt x="0" y="538163"/>
                    <a:pt x="0" y="524798"/>
                  </a:cubicBezTo>
                  <a:lnTo>
                    <a:pt x="0" y="24201"/>
                  </a:lnTo>
                  <a:cubicBezTo>
                    <a:pt x="0" y="10835"/>
                    <a:pt x="10835" y="0"/>
                    <a:pt x="24201"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22" name="TextBox 22"/>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23" name="TextBox 23"/>
          <p:cNvSpPr txBox="1"/>
          <p:nvPr/>
        </p:nvSpPr>
        <p:spPr>
          <a:xfrm>
            <a:off x="7299679" y="7895270"/>
            <a:ext cx="10119926" cy="1835150"/>
          </a:xfrm>
          <a:prstGeom prst="rect">
            <a:avLst/>
          </a:prstGeom>
        </p:spPr>
        <p:txBody>
          <a:bodyPr lIns="0" tIns="0" rIns="0" bIns="0" rtlCol="0" anchor="t">
            <a:spAutoFit/>
          </a:bodyPr>
          <a:lstStyle/>
          <a:p>
            <a:pPr algn="just">
              <a:lnSpc>
                <a:spcPts val="4899"/>
              </a:lnSpc>
            </a:pPr>
            <a:r>
              <a:rPr lang="en-US" sz="3400" dirty="0" err="1">
                <a:solidFill>
                  <a:srgbClr val="7B070C"/>
                </a:solidFill>
                <a:latin typeface="Roboto Condensed Bold"/>
              </a:rPr>
              <a:t>Khẳng</a:t>
            </a:r>
            <a:r>
              <a:rPr lang="en-US" sz="3400" dirty="0">
                <a:solidFill>
                  <a:srgbClr val="7B070C"/>
                </a:solidFill>
                <a:latin typeface="Roboto Condensed Bold"/>
              </a:rPr>
              <a:t> </a:t>
            </a:r>
            <a:r>
              <a:rPr lang="en-US" sz="3400" dirty="0" err="1">
                <a:solidFill>
                  <a:srgbClr val="7B070C"/>
                </a:solidFill>
                <a:latin typeface="Roboto Condensed Bold"/>
              </a:rPr>
              <a:t>định</a:t>
            </a:r>
            <a:r>
              <a:rPr lang="en-US" sz="3400" dirty="0">
                <a:solidFill>
                  <a:srgbClr val="7B070C"/>
                </a:solidFill>
                <a:latin typeface="Roboto Condensed Bold"/>
              </a:rPr>
              <a:t> </a:t>
            </a:r>
            <a:r>
              <a:rPr lang="en-US" sz="3400" dirty="0" err="1">
                <a:solidFill>
                  <a:srgbClr val="7B070C"/>
                </a:solidFill>
                <a:latin typeface="Roboto Condensed Bold"/>
              </a:rPr>
              <a:t>quyết</a:t>
            </a:r>
            <a:r>
              <a:rPr lang="en-US" sz="3400" dirty="0">
                <a:solidFill>
                  <a:srgbClr val="7B070C"/>
                </a:solidFill>
                <a:latin typeface="Roboto Condensed Bold"/>
              </a:rPr>
              <a:t> </a:t>
            </a:r>
            <a:r>
              <a:rPr lang="en-US" sz="3400" dirty="0" err="1">
                <a:solidFill>
                  <a:srgbClr val="7B070C"/>
                </a:solidFill>
                <a:latin typeface="Roboto Condensed Bold"/>
              </a:rPr>
              <a:t>tâm</a:t>
            </a:r>
            <a:r>
              <a:rPr lang="en-US" sz="3400" dirty="0">
                <a:solidFill>
                  <a:srgbClr val="7B070C"/>
                </a:solidFill>
                <a:latin typeface="Roboto Condensed Bold"/>
              </a:rPr>
              <a:t> </a:t>
            </a:r>
            <a:r>
              <a:rPr lang="en-US" sz="3400" dirty="0" err="1">
                <a:solidFill>
                  <a:srgbClr val="7B070C"/>
                </a:solidFill>
                <a:latin typeface="Roboto Condensed Bold"/>
              </a:rPr>
              <a:t>sắt</a:t>
            </a:r>
            <a:r>
              <a:rPr lang="en-US" sz="3400" dirty="0">
                <a:solidFill>
                  <a:srgbClr val="7B070C"/>
                </a:solidFill>
                <a:latin typeface="Roboto Condensed Bold"/>
              </a:rPr>
              <a:t> </a:t>
            </a:r>
            <a:r>
              <a:rPr lang="en-US" sz="3400" dirty="0" err="1">
                <a:solidFill>
                  <a:srgbClr val="7B070C"/>
                </a:solidFill>
                <a:latin typeface="Roboto Condensed Bold"/>
              </a:rPr>
              <a:t>đá</a:t>
            </a:r>
            <a:r>
              <a:rPr lang="en-US" sz="3400" dirty="0">
                <a:solidFill>
                  <a:srgbClr val="7B070C"/>
                </a:solidFill>
                <a:latin typeface="Roboto Condensed Bold"/>
              </a:rPr>
              <a:t>: </a:t>
            </a:r>
            <a:r>
              <a:rPr lang="en-US" sz="3400" dirty="0" err="1">
                <a:solidFill>
                  <a:srgbClr val="7B070C"/>
                </a:solidFill>
                <a:latin typeface="Roboto Condensed Bold"/>
              </a:rPr>
              <a:t>sẽ</a:t>
            </a:r>
            <a:r>
              <a:rPr lang="en-US" sz="3400" dirty="0">
                <a:solidFill>
                  <a:srgbClr val="7B070C"/>
                </a:solidFill>
                <a:latin typeface="Roboto Condensed Bold"/>
              </a:rPr>
              <a:t> </a:t>
            </a:r>
            <a:r>
              <a:rPr lang="en-US" sz="3400" dirty="0" err="1">
                <a:solidFill>
                  <a:srgbClr val="7B070C"/>
                </a:solidFill>
                <a:latin typeface="Roboto Condensed Bold"/>
              </a:rPr>
              <a:t>đập</a:t>
            </a:r>
            <a:r>
              <a:rPr lang="en-US" sz="3400" dirty="0">
                <a:solidFill>
                  <a:srgbClr val="7B070C"/>
                </a:solidFill>
                <a:latin typeface="Roboto Condensed Bold"/>
              </a:rPr>
              <a:t> tan </a:t>
            </a:r>
            <a:r>
              <a:rPr lang="en-US" sz="3400" dirty="0" err="1">
                <a:solidFill>
                  <a:srgbClr val="7B070C"/>
                </a:solidFill>
                <a:latin typeface="Roboto Condensed Bold"/>
              </a:rPr>
              <a:t>mọi</a:t>
            </a:r>
            <a:r>
              <a:rPr lang="en-US" sz="3400" dirty="0">
                <a:solidFill>
                  <a:srgbClr val="7B070C"/>
                </a:solidFill>
                <a:latin typeface="Roboto Condensed Bold"/>
              </a:rPr>
              <a:t> </a:t>
            </a:r>
            <a:r>
              <a:rPr lang="en-US" sz="3400" dirty="0" err="1">
                <a:solidFill>
                  <a:srgbClr val="7B070C"/>
                </a:solidFill>
                <a:latin typeface="Roboto Condensed Bold"/>
              </a:rPr>
              <a:t>âm</a:t>
            </a:r>
            <a:r>
              <a:rPr lang="en-US" sz="3400" dirty="0">
                <a:solidFill>
                  <a:srgbClr val="7B070C"/>
                </a:solidFill>
                <a:latin typeface="Roboto Condensed Bold"/>
              </a:rPr>
              <a:t> </a:t>
            </a:r>
            <a:r>
              <a:rPr lang="en-US" sz="3400" dirty="0" err="1">
                <a:solidFill>
                  <a:srgbClr val="7B070C"/>
                </a:solidFill>
                <a:latin typeface="Roboto Condensed Bold"/>
              </a:rPr>
              <a:t>mưu</a:t>
            </a:r>
            <a:r>
              <a:rPr lang="en-US" sz="3400" dirty="0">
                <a:solidFill>
                  <a:srgbClr val="7B070C"/>
                </a:solidFill>
                <a:latin typeface="Roboto Condensed Bold"/>
              </a:rPr>
              <a:t>, </a:t>
            </a:r>
            <a:r>
              <a:rPr lang="en-US" sz="3400" dirty="0" err="1">
                <a:solidFill>
                  <a:srgbClr val="7B070C"/>
                </a:solidFill>
                <a:latin typeface="Roboto Condensed Bold"/>
              </a:rPr>
              <a:t>hành</a:t>
            </a:r>
            <a:r>
              <a:rPr lang="en-US" sz="3400" dirty="0">
                <a:solidFill>
                  <a:srgbClr val="7B070C"/>
                </a:solidFill>
                <a:latin typeface="Roboto Condensed Bold"/>
              </a:rPr>
              <a:t> </a:t>
            </a:r>
            <a:r>
              <a:rPr lang="en-US" sz="3400" dirty="0" err="1">
                <a:solidFill>
                  <a:srgbClr val="7B070C"/>
                </a:solidFill>
                <a:latin typeface="Roboto Condensed Bold"/>
              </a:rPr>
              <a:t>động</a:t>
            </a:r>
            <a:r>
              <a:rPr lang="en-US" sz="3400" dirty="0">
                <a:solidFill>
                  <a:srgbClr val="7B070C"/>
                </a:solidFill>
                <a:latin typeface="Roboto Condensed Bold"/>
              </a:rPr>
              <a:t> </a:t>
            </a:r>
            <a:r>
              <a:rPr lang="en-US" sz="3400" dirty="0" err="1">
                <a:solidFill>
                  <a:srgbClr val="7B070C"/>
                </a:solidFill>
                <a:latin typeface="Roboto Condensed Bold"/>
              </a:rPr>
              <a:t>liều</a:t>
            </a:r>
            <a:r>
              <a:rPr lang="en-US" sz="3400" dirty="0">
                <a:solidFill>
                  <a:srgbClr val="7B070C"/>
                </a:solidFill>
                <a:latin typeface="Roboto Condensed Bold"/>
              </a:rPr>
              <a:t> </a:t>
            </a:r>
            <a:r>
              <a:rPr lang="en-US" sz="3400" dirty="0" err="1">
                <a:solidFill>
                  <a:srgbClr val="7B070C"/>
                </a:solidFill>
                <a:latin typeface="Roboto Condensed Bold"/>
              </a:rPr>
              <a:t>lĩnh</a:t>
            </a:r>
            <a:r>
              <a:rPr lang="en-US" sz="3400" dirty="0">
                <a:solidFill>
                  <a:srgbClr val="7B070C"/>
                </a:solidFill>
                <a:latin typeface="Roboto Condensed Bold"/>
              </a:rPr>
              <a:t> </a:t>
            </a:r>
            <a:r>
              <a:rPr lang="en-US" sz="3400" dirty="0" err="1">
                <a:solidFill>
                  <a:srgbClr val="7B070C"/>
                </a:solidFill>
                <a:latin typeface="Roboto Condensed Bold"/>
              </a:rPr>
              <a:t>của</a:t>
            </a:r>
            <a:r>
              <a:rPr lang="en-US" sz="3400" dirty="0">
                <a:solidFill>
                  <a:srgbClr val="7B070C"/>
                </a:solidFill>
                <a:latin typeface="Roboto Condensed Bold"/>
              </a:rPr>
              <a:t> </a:t>
            </a:r>
            <a:r>
              <a:rPr lang="en-US" sz="3400" dirty="0" err="1">
                <a:solidFill>
                  <a:srgbClr val="7B070C"/>
                </a:solidFill>
                <a:latin typeface="Roboto Condensed Bold"/>
              </a:rPr>
              <a:t>bất</a:t>
            </a:r>
            <a:r>
              <a:rPr lang="en-US" sz="3400" dirty="0">
                <a:solidFill>
                  <a:srgbClr val="7B070C"/>
                </a:solidFill>
                <a:latin typeface="Roboto Condensed Bold"/>
              </a:rPr>
              <a:t> </a:t>
            </a:r>
            <a:r>
              <a:rPr lang="en-US" sz="3400" dirty="0" err="1">
                <a:solidFill>
                  <a:srgbClr val="7B070C"/>
                </a:solidFill>
                <a:latin typeface="Roboto Condensed Bold"/>
              </a:rPr>
              <a:t>kì</a:t>
            </a:r>
            <a:r>
              <a:rPr lang="en-US" sz="3400" dirty="0">
                <a:solidFill>
                  <a:srgbClr val="7B070C"/>
                </a:solidFill>
                <a:latin typeface="Roboto Condensed Bold"/>
              </a:rPr>
              <a:t> </a:t>
            </a:r>
            <a:r>
              <a:rPr lang="en-US" sz="3400" dirty="0" err="1">
                <a:solidFill>
                  <a:srgbClr val="7B070C"/>
                </a:solidFill>
                <a:latin typeface="Roboto Condensed Bold"/>
              </a:rPr>
              <a:t>kẻ</a:t>
            </a:r>
            <a:r>
              <a:rPr lang="en-US" sz="3400" dirty="0">
                <a:solidFill>
                  <a:srgbClr val="7B070C"/>
                </a:solidFill>
                <a:latin typeface="Roboto Condensed Bold"/>
              </a:rPr>
              <a:t> </a:t>
            </a:r>
            <a:r>
              <a:rPr lang="en-US" sz="3400" dirty="0" err="1">
                <a:solidFill>
                  <a:srgbClr val="7B070C"/>
                </a:solidFill>
                <a:latin typeface="Roboto Condensed Bold"/>
              </a:rPr>
              <a:t>xâm</a:t>
            </a:r>
            <a:r>
              <a:rPr lang="en-US" sz="3400" dirty="0">
                <a:solidFill>
                  <a:srgbClr val="7B070C"/>
                </a:solidFill>
                <a:latin typeface="Roboto Condensed Bold"/>
              </a:rPr>
              <a:t> </a:t>
            </a:r>
            <a:r>
              <a:rPr lang="en-US" sz="3400" dirty="0" err="1">
                <a:solidFill>
                  <a:srgbClr val="7B070C"/>
                </a:solidFill>
                <a:latin typeface="Roboto Condensed Bold"/>
              </a:rPr>
              <a:t>lược</a:t>
            </a:r>
            <a:r>
              <a:rPr lang="en-US" sz="3400" dirty="0">
                <a:solidFill>
                  <a:srgbClr val="7B070C"/>
                </a:solidFill>
                <a:latin typeface="Roboto Condensed Bold"/>
              </a:rPr>
              <a:t> </a:t>
            </a:r>
            <a:r>
              <a:rPr lang="en-US" sz="3400" dirty="0" err="1">
                <a:solidFill>
                  <a:srgbClr val="7B070C"/>
                </a:solidFill>
                <a:latin typeface="Roboto Condensed Bold"/>
              </a:rPr>
              <a:t>ngông</a:t>
            </a:r>
            <a:r>
              <a:rPr lang="en-US" sz="3400" dirty="0">
                <a:solidFill>
                  <a:srgbClr val="7B070C"/>
                </a:solidFill>
                <a:latin typeface="Roboto Condensed Bold"/>
              </a:rPr>
              <a:t> </a:t>
            </a:r>
            <a:r>
              <a:rPr lang="en-US" sz="3400" dirty="0" err="1">
                <a:solidFill>
                  <a:srgbClr val="7B070C"/>
                </a:solidFill>
                <a:latin typeface="Roboto Condensed Bold"/>
              </a:rPr>
              <a:t>cuồng</a:t>
            </a:r>
            <a:r>
              <a:rPr lang="en-US" sz="3400" dirty="0">
                <a:solidFill>
                  <a:srgbClr val="7B070C"/>
                </a:solidFill>
                <a:latin typeface="Roboto Condensed Bold"/>
              </a:rPr>
              <a:t> </a:t>
            </a:r>
            <a:r>
              <a:rPr lang="en-US" sz="3400" dirty="0" err="1">
                <a:solidFill>
                  <a:srgbClr val="7B070C"/>
                </a:solidFill>
                <a:latin typeface="Roboto Condensed Bold"/>
              </a:rPr>
              <a:t>nào</a:t>
            </a:r>
            <a:r>
              <a:rPr lang="en-US" sz="3400" dirty="0">
                <a:solidFill>
                  <a:srgbClr val="7B070C"/>
                </a:solidFill>
                <a:latin typeface="Roboto Condensed Bold"/>
              </a:rPr>
              <a:t>, </a:t>
            </a:r>
            <a:r>
              <a:rPr lang="en-US" sz="3400" dirty="0" err="1">
                <a:solidFill>
                  <a:srgbClr val="7B070C"/>
                </a:solidFill>
                <a:latin typeface="Roboto Condensed Bold"/>
              </a:rPr>
              <a:t>cho</a:t>
            </a:r>
            <a:r>
              <a:rPr lang="en-US" sz="3400" dirty="0">
                <a:solidFill>
                  <a:srgbClr val="7B070C"/>
                </a:solidFill>
                <a:latin typeface="Roboto Condensed Bold"/>
              </a:rPr>
              <a:t> </a:t>
            </a:r>
            <a:r>
              <a:rPr lang="en-US" sz="3400" dirty="0" err="1">
                <a:solidFill>
                  <a:srgbClr val="7B070C"/>
                </a:solidFill>
                <a:latin typeface="Roboto Condensed Bold"/>
              </a:rPr>
              <a:t>dù</a:t>
            </a:r>
            <a:r>
              <a:rPr lang="en-US" sz="3400" dirty="0">
                <a:solidFill>
                  <a:srgbClr val="7B070C"/>
                </a:solidFill>
                <a:latin typeface="Roboto Condensed Bold"/>
              </a:rPr>
              <a:t> </a:t>
            </a:r>
            <a:r>
              <a:rPr lang="en-US" sz="3400" dirty="0" err="1">
                <a:solidFill>
                  <a:srgbClr val="7B070C"/>
                </a:solidFill>
                <a:latin typeface="Roboto Condensed Bold"/>
              </a:rPr>
              <a:t>chúng</a:t>
            </a:r>
            <a:r>
              <a:rPr lang="en-US" sz="3400" dirty="0">
                <a:solidFill>
                  <a:srgbClr val="7B070C"/>
                </a:solidFill>
                <a:latin typeface="Roboto Condensed Bold"/>
              </a:rPr>
              <a:t> </a:t>
            </a:r>
            <a:r>
              <a:rPr lang="en-US" sz="3400" dirty="0" err="1">
                <a:solidFill>
                  <a:srgbClr val="7B070C"/>
                </a:solidFill>
                <a:latin typeface="Roboto Condensed Bold"/>
              </a:rPr>
              <a:t>tàn</a:t>
            </a:r>
            <a:r>
              <a:rPr lang="en-US" sz="3400" dirty="0">
                <a:solidFill>
                  <a:srgbClr val="7B070C"/>
                </a:solidFill>
                <a:latin typeface="Roboto Condensed Bold"/>
              </a:rPr>
              <a:t> </a:t>
            </a:r>
            <a:r>
              <a:rPr lang="en-US" sz="3400" dirty="0" err="1">
                <a:solidFill>
                  <a:srgbClr val="7B070C"/>
                </a:solidFill>
                <a:latin typeface="Roboto Condensed Bold"/>
              </a:rPr>
              <a:t>bạo</a:t>
            </a:r>
            <a:r>
              <a:rPr lang="en-US" sz="3400" dirty="0">
                <a:solidFill>
                  <a:srgbClr val="7B070C"/>
                </a:solidFill>
                <a:latin typeface="Roboto Condensed Bold"/>
              </a:rPr>
              <a:t>, </a:t>
            </a:r>
            <a:r>
              <a:rPr lang="en-US" sz="3400" dirty="0" err="1">
                <a:solidFill>
                  <a:srgbClr val="7B070C"/>
                </a:solidFill>
                <a:latin typeface="Roboto Condensed Bold"/>
              </a:rPr>
              <a:t>nham</a:t>
            </a:r>
            <a:r>
              <a:rPr lang="en-US" sz="3400" dirty="0">
                <a:solidFill>
                  <a:srgbClr val="7B070C"/>
                </a:solidFill>
                <a:latin typeface="Roboto Condensed Bold"/>
              </a:rPr>
              <a:t> </a:t>
            </a:r>
            <a:r>
              <a:rPr lang="en-US" sz="3400" dirty="0" err="1">
                <a:solidFill>
                  <a:srgbClr val="7B070C"/>
                </a:solidFill>
                <a:latin typeface="Roboto Condensed Bold"/>
              </a:rPr>
              <a:t>hiểm</a:t>
            </a:r>
            <a:r>
              <a:rPr lang="en-US" sz="3400" dirty="0">
                <a:solidFill>
                  <a:srgbClr val="7B070C"/>
                </a:solidFill>
                <a:latin typeface="Roboto Condensed Bold"/>
              </a:rPr>
              <a:t> </a:t>
            </a:r>
            <a:r>
              <a:rPr lang="en-US" sz="3400" dirty="0" err="1">
                <a:solidFill>
                  <a:srgbClr val="7B070C"/>
                </a:solidFill>
                <a:latin typeface="Roboto Condensed Bold"/>
              </a:rPr>
              <a:t>và</a:t>
            </a:r>
            <a:r>
              <a:rPr lang="en-US" sz="3400" dirty="0">
                <a:solidFill>
                  <a:srgbClr val="7B070C"/>
                </a:solidFill>
                <a:latin typeface="Roboto Condensed Bold"/>
              </a:rPr>
              <a:t> </a:t>
            </a:r>
            <a:r>
              <a:rPr lang="en-US" sz="3400" dirty="0" err="1">
                <a:solidFill>
                  <a:srgbClr val="7B070C"/>
                </a:solidFill>
                <a:latin typeface="Roboto Condensed Bold"/>
              </a:rPr>
              <a:t>mạnh</a:t>
            </a:r>
            <a:r>
              <a:rPr lang="en-US" sz="3400" dirty="0">
                <a:solidFill>
                  <a:srgbClr val="7B070C"/>
                </a:solidFill>
                <a:latin typeface="Roboto Condensed Bold"/>
              </a:rPr>
              <a:t> </a:t>
            </a:r>
            <a:r>
              <a:rPr lang="en-US" sz="3400" dirty="0" err="1">
                <a:solidFill>
                  <a:srgbClr val="7B070C"/>
                </a:solidFill>
                <a:latin typeface="Roboto Condensed Bold"/>
              </a:rPr>
              <a:t>đến</a:t>
            </a:r>
            <a:r>
              <a:rPr lang="en-US" sz="3400" dirty="0">
                <a:solidFill>
                  <a:srgbClr val="7B070C"/>
                </a:solidFill>
                <a:latin typeface="Roboto Condensed Bold"/>
              </a:rPr>
              <a:t> </a:t>
            </a:r>
            <a:r>
              <a:rPr lang="en-US" sz="3400" dirty="0" err="1">
                <a:solidFill>
                  <a:srgbClr val="7B070C"/>
                </a:solidFill>
                <a:latin typeface="Roboto Condensed Bold"/>
              </a:rPr>
              <a:t>đâu</a:t>
            </a:r>
            <a:r>
              <a:rPr lang="en-US" sz="3400" dirty="0">
                <a:solidFill>
                  <a:srgbClr val="7B070C"/>
                </a:solidFill>
                <a:latin typeface="Roboto Condensed Bold"/>
              </a:rPr>
              <a:t>.</a:t>
            </a:r>
          </a:p>
        </p:txBody>
      </p:sp>
      <p:sp>
        <p:nvSpPr>
          <p:cNvPr id="24" name="Freeform 24"/>
          <p:cNvSpPr/>
          <p:nvPr/>
        </p:nvSpPr>
        <p:spPr>
          <a:xfrm rot="-717917">
            <a:off x="7934300" y="6587393"/>
            <a:ext cx="1428868" cy="1057363"/>
          </a:xfrm>
          <a:custGeom>
            <a:avLst/>
            <a:gdLst/>
            <a:ahLst/>
            <a:cxnLst/>
            <a:rect l="l" t="t" r="r" b="b"/>
            <a:pathLst>
              <a:path w="1428868" h="1057363">
                <a:moveTo>
                  <a:pt x="0" y="0"/>
                </a:moveTo>
                <a:lnTo>
                  <a:pt x="1428868" y="0"/>
                </a:lnTo>
                <a:lnTo>
                  <a:pt x="1428868" y="1057363"/>
                </a:lnTo>
                <a:lnTo>
                  <a:pt x="0" y="105736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circle(in)">
                                      <p:cBhvr>
                                        <p:cTn id="15" dur="2000"/>
                                        <p:tgtEl>
                                          <p:spTgt spid="14"/>
                                        </p:tgtEl>
                                      </p:cBhvr>
                                    </p:animEffect>
                                  </p:childTnLst>
                                </p:cTn>
                              </p:par>
                              <p:par>
                                <p:cTn id="16" presetID="6" presetClass="entr" presetSubtype="16"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circle(in)">
                                      <p:cBhvr>
                                        <p:cTn id="18" dur="20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circle(in)">
                                      <p:cBhvr>
                                        <p:cTn id="23" dur="2000"/>
                                        <p:tgtEl>
                                          <p:spTgt spid="19"/>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circle(in)">
                                      <p:cBhvr>
                                        <p:cTn id="26" dur="2000"/>
                                        <p:tgtEl>
                                          <p:spTgt spid="18"/>
                                        </p:tgtEl>
                                      </p:cBhvr>
                                    </p:animEffect>
                                  </p:childTnLst>
                                </p:cTn>
                              </p:par>
                              <p:par>
                                <p:cTn id="27" presetID="6" presetClass="entr" presetSubtype="16"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circle(in)">
                                      <p:cBhvr>
                                        <p:cTn id="29" dur="20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circle(in)">
                                      <p:cBhvr>
                                        <p:cTn id="34" dur="2000"/>
                                        <p:tgtEl>
                                          <p:spTgt spid="24"/>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circle(in)">
                                      <p:cBhvr>
                                        <p:cTn id="37" dur="2000"/>
                                        <p:tgtEl>
                                          <p:spTgt spid="23"/>
                                        </p:tgtEl>
                                      </p:cBhvr>
                                    </p:animEffect>
                                  </p:childTnLst>
                                </p:cTn>
                              </p:par>
                              <p:par>
                                <p:cTn id="38" presetID="6" presetClass="entr" presetSubtype="16" fill="hold"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circle(in)">
                                      <p:cBhvr>
                                        <p:cTn id="40"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8" grpId="0"/>
      <p:bldP spid="19" grpId="0" animBg="1"/>
      <p:bldP spid="23" grpId="0"/>
      <p:bldP spid="2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3568289" y="0"/>
            <a:ext cx="4719711" cy="1730327"/>
            <a:chOff x="0" y="0"/>
            <a:chExt cx="6292948" cy="2307102"/>
          </a:xfrm>
        </p:grpSpPr>
        <p:sp>
          <p:nvSpPr>
            <p:cNvPr id="4" name="Freeform 4"/>
            <p:cNvSpPr/>
            <p:nvPr/>
          </p:nvSpPr>
          <p:spPr>
            <a:xfrm>
              <a:off x="0" y="0"/>
              <a:ext cx="6292977" cy="2307082"/>
            </a:xfrm>
            <a:custGeom>
              <a:avLst/>
              <a:gdLst/>
              <a:ahLst/>
              <a:cxnLst/>
              <a:rect l="l" t="t" r="r" b="b"/>
              <a:pathLst>
                <a:path w="6292977" h="2307082">
                  <a:moveTo>
                    <a:pt x="0" y="0"/>
                  </a:moveTo>
                  <a:lnTo>
                    <a:pt x="6292977" y="0"/>
                  </a:lnTo>
                  <a:lnTo>
                    <a:pt x="6292977" y="2307082"/>
                  </a:lnTo>
                  <a:lnTo>
                    <a:pt x="0" y="2307082"/>
                  </a:lnTo>
                  <a:lnTo>
                    <a:pt x="0" y="0"/>
                  </a:lnTo>
                </a:path>
              </a:pathLst>
            </a:custGeom>
            <a:blipFill>
              <a:blip r:embed="rId3"/>
              <a:stretch>
                <a:fillRect t="-20893" b="-20894"/>
              </a:stretch>
            </a:blipFill>
          </p:spPr>
          <p:txBody>
            <a:bodyPr/>
            <a:lstStyle/>
            <a:p>
              <a:endParaRPr lang="en-US"/>
            </a:p>
          </p:txBody>
        </p:sp>
      </p:grpSp>
      <p:sp>
        <p:nvSpPr>
          <p:cNvPr id="5" name="Freeform 5"/>
          <p:cNvSpPr/>
          <p:nvPr/>
        </p:nvSpPr>
        <p:spPr>
          <a:xfrm>
            <a:off x="12442193" y="166364"/>
            <a:ext cx="5796863" cy="2884106"/>
          </a:xfrm>
          <a:custGeom>
            <a:avLst/>
            <a:gdLst/>
            <a:ahLst/>
            <a:cxnLst/>
            <a:rect l="l" t="t" r="r" b="b"/>
            <a:pathLst>
              <a:path w="5796863" h="2884106">
                <a:moveTo>
                  <a:pt x="0" y="0"/>
                </a:moveTo>
                <a:lnTo>
                  <a:pt x="5796863" y="0"/>
                </a:lnTo>
                <a:lnTo>
                  <a:pt x="5796863" y="2884106"/>
                </a:lnTo>
                <a:lnTo>
                  <a:pt x="0" y="2884106"/>
                </a:lnTo>
                <a:lnTo>
                  <a:pt x="0" y="0"/>
                </a:lnTo>
                <a:close/>
              </a:path>
            </a:pathLst>
          </a:custGeom>
          <a:blipFill>
            <a:blip r:embed="rId4"/>
            <a:stretch>
              <a:fillRect/>
            </a:stretch>
          </a:blipFill>
        </p:spPr>
        <p:txBody>
          <a:bodyPr/>
          <a:lstStyle/>
          <a:p>
            <a:endParaRPr lang="en-US"/>
          </a:p>
        </p:txBody>
      </p:sp>
      <p:sp>
        <p:nvSpPr>
          <p:cNvPr id="6" name="Freeform 6"/>
          <p:cNvSpPr/>
          <p:nvPr/>
        </p:nvSpPr>
        <p:spPr>
          <a:xfrm>
            <a:off x="1589113" y="2469038"/>
            <a:ext cx="14339031" cy="7508438"/>
          </a:xfrm>
          <a:custGeom>
            <a:avLst/>
            <a:gdLst/>
            <a:ahLst/>
            <a:cxnLst/>
            <a:rect l="l" t="t" r="r" b="b"/>
            <a:pathLst>
              <a:path w="14339031" h="7508438">
                <a:moveTo>
                  <a:pt x="0" y="0"/>
                </a:moveTo>
                <a:lnTo>
                  <a:pt x="14339031" y="0"/>
                </a:lnTo>
                <a:lnTo>
                  <a:pt x="14339031" y="7508438"/>
                </a:lnTo>
                <a:lnTo>
                  <a:pt x="0" y="75084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TextBox 7"/>
          <p:cNvSpPr txBox="1"/>
          <p:nvPr/>
        </p:nvSpPr>
        <p:spPr>
          <a:xfrm>
            <a:off x="2862366" y="3734189"/>
            <a:ext cx="12075580" cy="3934608"/>
          </a:xfrm>
          <a:prstGeom prst="rect">
            <a:avLst/>
          </a:prstGeom>
        </p:spPr>
        <p:txBody>
          <a:bodyPr lIns="0" tIns="0" rIns="0" bIns="0" rtlCol="0" anchor="t">
            <a:spAutoFit/>
          </a:bodyPr>
          <a:lstStyle/>
          <a:p>
            <a:pPr marL="863604" lvl="1" indent="-431802" algn="just">
              <a:lnSpc>
                <a:spcPts val="5240"/>
              </a:lnSpc>
              <a:buFont typeface="Arial"/>
              <a:buChar char="•"/>
            </a:pPr>
            <a:r>
              <a:rPr lang="en-US" sz="4000">
                <a:solidFill>
                  <a:srgbClr val="7B070C"/>
                </a:solidFill>
                <a:latin typeface="Roboto Condensed"/>
              </a:rPr>
              <a:t>Suy nghĩ trả lời cá nhân</a:t>
            </a:r>
          </a:p>
          <a:p>
            <a:pPr marL="863604" lvl="1" indent="-431802" algn="just">
              <a:lnSpc>
                <a:spcPts val="5240"/>
              </a:lnSpc>
              <a:buFont typeface="Arial"/>
              <a:buChar char="•"/>
            </a:pPr>
            <a:r>
              <a:rPr lang="en-US" sz="4000">
                <a:solidFill>
                  <a:srgbClr val="7B070C"/>
                </a:solidFill>
                <a:latin typeface="Roboto Condensed"/>
              </a:rPr>
              <a:t>Liên hệ bài thơ với các sự kiện lịch sử, xã hội, hoặc văn hóa trong thời kỳ viết. Tại sao tác giả chọn viết về "Nam quốc sơn hà" vào thời điểm đó?</a:t>
            </a:r>
          </a:p>
          <a:p>
            <a:pPr marL="863604" lvl="1" indent="-431802" algn="just">
              <a:lnSpc>
                <a:spcPts val="5240"/>
              </a:lnSpc>
              <a:buFont typeface="Arial"/>
              <a:buChar char="•"/>
            </a:pPr>
            <a:r>
              <a:rPr lang="en-US" sz="4000">
                <a:solidFill>
                  <a:srgbClr val="7B070C"/>
                </a:solidFill>
                <a:latin typeface="Roboto Condensed"/>
              </a:rPr>
              <a:t>Em rút ra được nhận thức gì cho bản thân sau khi học bài thơ này?</a:t>
            </a:r>
          </a:p>
        </p:txBody>
      </p:sp>
      <p:sp>
        <p:nvSpPr>
          <p:cNvPr id="8" name="TextBox 8"/>
          <p:cNvSpPr txBox="1"/>
          <p:nvPr/>
        </p:nvSpPr>
        <p:spPr>
          <a:xfrm>
            <a:off x="1028700" y="684374"/>
            <a:ext cx="8010828" cy="1303471"/>
          </a:xfrm>
          <a:prstGeom prst="rect">
            <a:avLst/>
          </a:prstGeom>
        </p:spPr>
        <p:txBody>
          <a:bodyPr lIns="0" tIns="0" rIns="0" bIns="0" rtlCol="0" anchor="t">
            <a:spAutoFit/>
          </a:bodyPr>
          <a:lstStyle/>
          <a:p>
            <a:pPr algn="just">
              <a:lnSpc>
                <a:spcPts val="11079"/>
              </a:lnSpc>
              <a:spcBef>
                <a:spcPct val="0"/>
              </a:spcBef>
            </a:pPr>
            <a:r>
              <a:rPr lang="en-US" sz="6517">
                <a:solidFill>
                  <a:srgbClr val="7B070C"/>
                </a:solidFill>
                <a:latin typeface="#9Slide07 SVNUT Triumph Press"/>
              </a:rPr>
              <a:t>3.2 Đọc hiểu văn bản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688028" y="-3199516"/>
            <a:ext cx="23976028" cy="13486516"/>
          </a:xfrm>
          <a:custGeom>
            <a:avLst/>
            <a:gdLst/>
            <a:ahLst/>
            <a:cxnLst/>
            <a:rect l="l" t="t" r="r" b="b"/>
            <a:pathLst>
              <a:path w="23976028" h="13486516">
                <a:moveTo>
                  <a:pt x="0" y="0"/>
                </a:moveTo>
                <a:lnTo>
                  <a:pt x="23976028" y="0"/>
                </a:lnTo>
                <a:lnTo>
                  <a:pt x="23976028" y="13486516"/>
                </a:lnTo>
                <a:lnTo>
                  <a:pt x="0" y="13486516"/>
                </a:lnTo>
                <a:lnTo>
                  <a:pt x="0" y="0"/>
                </a:lnTo>
                <a:close/>
              </a:path>
            </a:pathLst>
          </a:custGeom>
          <a:blipFill>
            <a:blip r:embed="rId2"/>
            <a:stretch>
              <a:fillRect l="-1762" t="-15601" r="-13838"/>
            </a:stretch>
          </a:blipFill>
        </p:spPr>
        <p:txBody>
          <a:bodyPr/>
          <a:lstStyle/>
          <a:p>
            <a:endParaRPr lang="en-US"/>
          </a:p>
        </p:txBody>
      </p:sp>
      <p:grpSp>
        <p:nvGrpSpPr>
          <p:cNvPr id="3" name="Group 3"/>
          <p:cNvGrpSpPr>
            <a:grpSpLocks noChangeAspect="1"/>
          </p:cNvGrpSpPr>
          <p:nvPr/>
        </p:nvGrpSpPr>
        <p:grpSpPr>
          <a:xfrm>
            <a:off x="0" y="2814608"/>
            <a:ext cx="9074734" cy="7686833"/>
            <a:chOff x="0" y="0"/>
            <a:chExt cx="2374900" cy="2011680"/>
          </a:xfrm>
        </p:grpSpPr>
        <p:sp>
          <p:nvSpPr>
            <p:cNvPr id="4" name="Freeform 4"/>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blipFill>
              <a:blip r:embed="rId3"/>
              <a:stretch>
                <a:fillRect r="-61379"/>
              </a:stretch>
            </a:blipFill>
          </p:spPr>
          <p:txBody>
            <a:bodyPr/>
            <a:lstStyle/>
            <a:p>
              <a:endParaRPr lang="en-US"/>
            </a:p>
          </p:txBody>
        </p:sp>
      </p:grpSp>
      <p:sp>
        <p:nvSpPr>
          <p:cNvPr id="5" name="TextBox 5"/>
          <p:cNvSpPr txBox="1"/>
          <p:nvPr/>
        </p:nvSpPr>
        <p:spPr>
          <a:xfrm>
            <a:off x="367119" y="841213"/>
            <a:ext cx="15182850" cy="710564"/>
          </a:xfrm>
          <a:prstGeom prst="rect">
            <a:avLst/>
          </a:prstGeom>
        </p:spPr>
        <p:txBody>
          <a:bodyPr lIns="0" tIns="0" rIns="0" bIns="0" rtlCol="0" anchor="t">
            <a:spAutoFit/>
          </a:bodyPr>
          <a:lstStyle/>
          <a:p>
            <a:pPr algn="just">
              <a:lnSpc>
                <a:spcPts val="5279"/>
              </a:lnSpc>
            </a:pPr>
            <a:r>
              <a:rPr lang="en-US" sz="5499">
                <a:solidFill>
                  <a:srgbClr val="7B070C"/>
                </a:solidFill>
                <a:latin typeface="Dancing Script Bold"/>
              </a:rPr>
              <a:t>d. Ý nghĩa và giá trị nhận thức của văn bản</a:t>
            </a:r>
          </a:p>
        </p:txBody>
      </p:sp>
      <p:sp>
        <p:nvSpPr>
          <p:cNvPr id="6" name="Freeform 6"/>
          <p:cNvSpPr/>
          <p:nvPr/>
        </p:nvSpPr>
        <p:spPr>
          <a:xfrm rot="9169190">
            <a:off x="7167039" y="8066734"/>
            <a:ext cx="2938625" cy="2799040"/>
          </a:xfrm>
          <a:custGeom>
            <a:avLst/>
            <a:gdLst/>
            <a:ahLst/>
            <a:cxnLst/>
            <a:rect l="l" t="t" r="r" b="b"/>
            <a:pathLst>
              <a:path w="2938625" h="2799040">
                <a:moveTo>
                  <a:pt x="0" y="0"/>
                </a:moveTo>
                <a:lnTo>
                  <a:pt x="2938625" y="0"/>
                </a:lnTo>
                <a:lnTo>
                  <a:pt x="2938625" y="2799040"/>
                </a:lnTo>
                <a:lnTo>
                  <a:pt x="0" y="27990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rot="9169190">
            <a:off x="6955293" y="6150590"/>
            <a:ext cx="2938625" cy="2799040"/>
          </a:xfrm>
          <a:custGeom>
            <a:avLst/>
            <a:gdLst/>
            <a:ahLst/>
            <a:cxnLst/>
            <a:rect l="l" t="t" r="r" b="b"/>
            <a:pathLst>
              <a:path w="2938625" h="2799040">
                <a:moveTo>
                  <a:pt x="0" y="0"/>
                </a:moveTo>
                <a:lnTo>
                  <a:pt x="2938624" y="0"/>
                </a:lnTo>
                <a:lnTo>
                  <a:pt x="2938624" y="2799040"/>
                </a:lnTo>
                <a:lnTo>
                  <a:pt x="0" y="27990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9169190">
            <a:off x="6813329" y="1879188"/>
            <a:ext cx="4235412" cy="4034230"/>
          </a:xfrm>
          <a:custGeom>
            <a:avLst/>
            <a:gdLst/>
            <a:ahLst/>
            <a:cxnLst/>
            <a:rect l="l" t="t" r="r" b="b"/>
            <a:pathLst>
              <a:path w="4235412" h="4034230">
                <a:moveTo>
                  <a:pt x="0" y="0"/>
                </a:moveTo>
                <a:lnTo>
                  <a:pt x="4235412" y="0"/>
                </a:lnTo>
                <a:lnTo>
                  <a:pt x="4235412" y="4034230"/>
                </a:lnTo>
                <a:lnTo>
                  <a:pt x="0" y="40342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9" name="Group 9"/>
          <p:cNvGrpSpPr/>
          <p:nvPr/>
        </p:nvGrpSpPr>
        <p:grpSpPr>
          <a:xfrm>
            <a:off x="7643503" y="2170901"/>
            <a:ext cx="8304021" cy="2246792"/>
            <a:chOff x="0" y="0"/>
            <a:chExt cx="2187067" cy="591748"/>
          </a:xfrm>
        </p:grpSpPr>
        <p:sp>
          <p:nvSpPr>
            <p:cNvPr id="10" name="Freeform 10"/>
            <p:cNvSpPr/>
            <p:nvPr/>
          </p:nvSpPr>
          <p:spPr>
            <a:xfrm>
              <a:off x="0" y="0"/>
              <a:ext cx="2187067" cy="591748"/>
            </a:xfrm>
            <a:custGeom>
              <a:avLst/>
              <a:gdLst/>
              <a:ahLst/>
              <a:cxnLst/>
              <a:rect l="l" t="t" r="r" b="b"/>
              <a:pathLst>
                <a:path w="2187067" h="591748">
                  <a:moveTo>
                    <a:pt x="30766" y="0"/>
                  </a:moveTo>
                  <a:lnTo>
                    <a:pt x="2156301" y="0"/>
                  </a:lnTo>
                  <a:cubicBezTo>
                    <a:pt x="2173293" y="0"/>
                    <a:pt x="2187067" y="13775"/>
                    <a:pt x="2187067" y="30766"/>
                  </a:cubicBezTo>
                  <a:lnTo>
                    <a:pt x="2187067" y="560981"/>
                  </a:lnTo>
                  <a:cubicBezTo>
                    <a:pt x="2187067" y="577973"/>
                    <a:pt x="2173293" y="591748"/>
                    <a:pt x="2156301" y="591748"/>
                  </a:cubicBezTo>
                  <a:lnTo>
                    <a:pt x="30766" y="591748"/>
                  </a:lnTo>
                  <a:cubicBezTo>
                    <a:pt x="22607" y="591748"/>
                    <a:pt x="14781" y="588506"/>
                    <a:pt x="9011" y="582736"/>
                  </a:cubicBezTo>
                  <a:cubicBezTo>
                    <a:pt x="3241" y="576967"/>
                    <a:pt x="0" y="569141"/>
                    <a:pt x="0" y="560981"/>
                  </a:cubicBezTo>
                  <a:lnTo>
                    <a:pt x="0" y="30766"/>
                  </a:lnTo>
                  <a:cubicBezTo>
                    <a:pt x="0" y="13775"/>
                    <a:pt x="13775" y="0"/>
                    <a:pt x="30766"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11" name="TextBox 11"/>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2" name="TextBox 12"/>
          <p:cNvSpPr txBox="1"/>
          <p:nvPr/>
        </p:nvSpPr>
        <p:spPr>
          <a:xfrm>
            <a:off x="7434669" y="2271283"/>
            <a:ext cx="8115300" cy="1835150"/>
          </a:xfrm>
          <a:prstGeom prst="rect">
            <a:avLst/>
          </a:prstGeom>
        </p:spPr>
        <p:txBody>
          <a:bodyPr lIns="0" tIns="0" rIns="0" bIns="0" rtlCol="0" anchor="t">
            <a:spAutoFit/>
          </a:bodyPr>
          <a:lstStyle/>
          <a:p>
            <a:pPr marL="755647" lvl="1" indent="-377824" algn="just">
              <a:lnSpc>
                <a:spcPts val="4899"/>
              </a:lnSpc>
              <a:buFont typeface="Arial"/>
              <a:buChar char="•"/>
            </a:pPr>
            <a:r>
              <a:rPr lang="en-US" sz="3499" dirty="0" err="1">
                <a:solidFill>
                  <a:srgbClr val="7B070C"/>
                </a:solidFill>
                <a:latin typeface="Roboto Condensed"/>
              </a:rPr>
              <a:t>Thể</a:t>
            </a:r>
            <a:r>
              <a:rPr lang="en-US" sz="3499" dirty="0">
                <a:solidFill>
                  <a:srgbClr val="7B070C"/>
                </a:solidFill>
                <a:latin typeface="Roboto Condensed"/>
              </a:rPr>
              <a:t> </a:t>
            </a:r>
            <a:r>
              <a:rPr lang="en-US" sz="3499" dirty="0" err="1">
                <a:solidFill>
                  <a:srgbClr val="7B070C"/>
                </a:solidFill>
                <a:latin typeface="Roboto Condensed"/>
              </a:rPr>
              <a:t>hiện</a:t>
            </a:r>
            <a:r>
              <a:rPr lang="en-US" sz="3499" dirty="0">
                <a:solidFill>
                  <a:srgbClr val="7B070C"/>
                </a:solidFill>
                <a:latin typeface="Roboto Condensed"/>
              </a:rPr>
              <a:t> </a:t>
            </a:r>
            <a:r>
              <a:rPr lang="en-US" sz="3499" dirty="0" err="1">
                <a:solidFill>
                  <a:srgbClr val="7B070C"/>
                </a:solidFill>
                <a:latin typeface="Roboto Condensed"/>
              </a:rPr>
              <a:t>niềm</a:t>
            </a:r>
            <a:r>
              <a:rPr lang="en-US" sz="3499" dirty="0">
                <a:solidFill>
                  <a:srgbClr val="7B070C"/>
                </a:solidFill>
                <a:latin typeface="Roboto Condensed"/>
              </a:rPr>
              <a:t> tin </a:t>
            </a:r>
            <a:r>
              <a:rPr lang="en-US" sz="3499" dirty="0" err="1">
                <a:solidFill>
                  <a:srgbClr val="7B070C"/>
                </a:solidFill>
                <a:latin typeface="Roboto Condensed"/>
              </a:rPr>
              <a:t>về</a:t>
            </a:r>
            <a:r>
              <a:rPr lang="en-US" sz="3499" dirty="0">
                <a:solidFill>
                  <a:srgbClr val="7B070C"/>
                </a:solidFill>
                <a:latin typeface="Roboto Condensed"/>
              </a:rPr>
              <a:t> </a:t>
            </a:r>
            <a:r>
              <a:rPr lang="en-US" sz="3499" dirty="0" err="1">
                <a:solidFill>
                  <a:srgbClr val="7B070C"/>
                </a:solidFill>
                <a:latin typeface="Roboto Condensed"/>
              </a:rPr>
              <a:t>sức</a:t>
            </a:r>
            <a:r>
              <a:rPr lang="en-US" sz="3499" dirty="0">
                <a:solidFill>
                  <a:srgbClr val="7B070C"/>
                </a:solidFill>
                <a:latin typeface="Roboto Condensed"/>
              </a:rPr>
              <a:t> </a:t>
            </a:r>
            <a:r>
              <a:rPr lang="en-US" sz="3499" dirty="0" err="1">
                <a:solidFill>
                  <a:srgbClr val="7B070C"/>
                </a:solidFill>
                <a:latin typeface="Roboto Condensed"/>
              </a:rPr>
              <a:t>mạnh</a:t>
            </a:r>
            <a:r>
              <a:rPr lang="en-US" sz="3499" dirty="0">
                <a:solidFill>
                  <a:srgbClr val="7B070C"/>
                </a:solidFill>
                <a:latin typeface="Roboto Condensed"/>
              </a:rPr>
              <a:t> </a:t>
            </a:r>
            <a:r>
              <a:rPr lang="en-US" sz="3499" dirty="0" err="1">
                <a:solidFill>
                  <a:srgbClr val="7B070C"/>
                </a:solidFill>
                <a:latin typeface="Roboto Condensed"/>
              </a:rPr>
              <a:t>của</a:t>
            </a:r>
            <a:r>
              <a:rPr lang="en-US" sz="3499" dirty="0">
                <a:solidFill>
                  <a:srgbClr val="7B070C"/>
                </a:solidFill>
                <a:latin typeface="Roboto Condensed"/>
              </a:rPr>
              <a:t> </a:t>
            </a:r>
            <a:r>
              <a:rPr lang="en-US" sz="3499" dirty="0" err="1">
                <a:solidFill>
                  <a:srgbClr val="7B070C"/>
                </a:solidFill>
                <a:latin typeface="Roboto Condensed"/>
              </a:rPr>
              <a:t>chính</a:t>
            </a:r>
            <a:r>
              <a:rPr lang="en-US" sz="3499" dirty="0">
                <a:solidFill>
                  <a:srgbClr val="7B070C"/>
                </a:solidFill>
                <a:latin typeface="Roboto Condensed"/>
              </a:rPr>
              <a:t> </a:t>
            </a:r>
            <a:r>
              <a:rPr lang="en-US" sz="3499" dirty="0" err="1">
                <a:solidFill>
                  <a:srgbClr val="7B070C"/>
                </a:solidFill>
                <a:latin typeface="Roboto Condensed"/>
              </a:rPr>
              <a:t>nghĩa</a:t>
            </a:r>
            <a:r>
              <a:rPr lang="en-US" sz="3499" dirty="0">
                <a:solidFill>
                  <a:srgbClr val="7B070C"/>
                </a:solidFill>
                <a:latin typeface="Roboto Condensed"/>
              </a:rPr>
              <a:t> </a:t>
            </a:r>
            <a:r>
              <a:rPr lang="en-US" sz="3499" dirty="0" err="1">
                <a:solidFill>
                  <a:srgbClr val="7B070C"/>
                </a:solidFill>
                <a:latin typeface="Roboto Condensed"/>
              </a:rPr>
              <a:t>và</a:t>
            </a:r>
            <a:r>
              <a:rPr lang="en-US" sz="3499" dirty="0">
                <a:solidFill>
                  <a:srgbClr val="7B070C"/>
                </a:solidFill>
                <a:latin typeface="Roboto Condensed"/>
              </a:rPr>
              <a:t> </a:t>
            </a:r>
            <a:r>
              <a:rPr lang="en-US" sz="3499" dirty="0" err="1">
                <a:solidFill>
                  <a:srgbClr val="7B070C"/>
                </a:solidFill>
                <a:latin typeface="Roboto Condensed"/>
              </a:rPr>
              <a:t>được</a:t>
            </a:r>
            <a:r>
              <a:rPr lang="en-US" sz="3499" dirty="0">
                <a:solidFill>
                  <a:srgbClr val="7B070C"/>
                </a:solidFill>
                <a:latin typeface="Roboto Condensed"/>
              </a:rPr>
              <a:t> </a:t>
            </a:r>
            <a:r>
              <a:rPr lang="en-US" sz="3499" dirty="0" err="1">
                <a:solidFill>
                  <a:srgbClr val="7B070C"/>
                </a:solidFill>
                <a:latin typeface="Roboto Condensed"/>
              </a:rPr>
              <a:t>xem</a:t>
            </a:r>
            <a:r>
              <a:rPr lang="en-US" sz="3499" dirty="0">
                <a:solidFill>
                  <a:srgbClr val="7B070C"/>
                </a:solidFill>
                <a:latin typeface="Roboto Condensed"/>
              </a:rPr>
              <a:t> </a:t>
            </a:r>
            <a:r>
              <a:rPr lang="en-US" sz="3499" dirty="0" err="1">
                <a:solidFill>
                  <a:srgbClr val="7B070C"/>
                </a:solidFill>
                <a:latin typeface="Roboto Condensed"/>
              </a:rPr>
              <a:t>là</a:t>
            </a:r>
            <a:r>
              <a:rPr lang="en-US" sz="3499" dirty="0">
                <a:solidFill>
                  <a:srgbClr val="7B070C"/>
                </a:solidFill>
                <a:latin typeface="Roboto Condensed"/>
              </a:rPr>
              <a:t> </a:t>
            </a:r>
            <a:r>
              <a:rPr lang="en-US" sz="3499" dirty="0" err="1">
                <a:solidFill>
                  <a:srgbClr val="7B070C"/>
                </a:solidFill>
                <a:latin typeface="Roboto Condensed"/>
              </a:rPr>
              <a:t>bản</a:t>
            </a:r>
            <a:r>
              <a:rPr lang="en-US" sz="3499" dirty="0">
                <a:solidFill>
                  <a:srgbClr val="7B070C"/>
                </a:solidFill>
                <a:latin typeface="Roboto Condensed"/>
              </a:rPr>
              <a:t> </a:t>
            </a:r>
            <a:r>
              <a:rPr lang="en-US" sz="3499" dirty="0" err="1">
                <a:solidFill>
                  <a:srgbClr val="7B070C"/>
                </a:solidFill>
                <a:latin typeface="Roboto Condensed"/>
              </a:rPr>
              <a:t>tuyên</a:t>
            </a:r>
            <a:r>
              <a:rPr lang="en-US" sz="3499" dirty="0">
                <a:solidFill>
                  <a:srgbClr val="7B070C"/>
                </a:solidFill>
                <a:latin typeface="Roboto Condensed"/>
              </a:rPr>
              <a:t> </a:t>
            </a:r>
            <a:r>
              <a:rPr lang="en-US" sz="3499" dirty="0" err="1">
                <a:solidFill>
                  <a:srgbClr val="7B070C"/>
                </a:solidFill>
                <a:latin typeface="Roboto Condensed"/>
              </a:rPr>
              <a:t>ngôn</a:t>
            </a:r>
            <a:r>
              <a:rPr lang="en-US" sz="3499" dirty="0">
                <a:solidFill>
                  <a:srgbClr val="7B070C"/>
                </a:solidFill>
                <a:latin typeface="Roboto Condensed"/>
              </a:rPr>
              <a:t> </a:t>
            </a:r>
            <a:r>
              <a:rPr lang="en-US" sz="3499" dirty="0" err="1">
                <a:solidFill>
                  <a:srgbClr val="7B070C"/>
                </a:solidFill>
                <a:latin typeface="Roboto Condensed"/>
              </a:rPr>
              <a:t>độc</a:t>
            </a:r>
            <a:r>
              <a:rPr lang="en-US" sz="3499" dirty="0">
                <a:solidFill>
                  <a:srgbClr val="7B070C"/>
                </a:solidFill>
                <a:latin typeface="Roboto Condensed"/>
              </a:rPr>
              <a:t> </a:t>
            </a:r>
            <a:r>
              <a:rPr lang="en-US" sz="3499" dirty="0" err="1">
                <a:solidFill>
                  <a:srgbClr val="7B070C"/>
                </a:solidFill>
                <a:latin typeface="Roboto Condensed"/>
              </a:rPr>
              <a:t>lập</a:t>
            </a:r>
            <a:r>
              <a:rPr lang="en-US" sz="3499" dirty="0">
                <a:solidFill>
                  <a:srgbClr val="7B070C"/>
                </a:solidFill>
                <a:latin typeface="Roboto Condensed"/>
              </a:rPr>
              <a:t> </a:t>
            </a:r>
            <a:r>
              <a:rPr lang="en-US" sz="3499" dirty="0" err="1">
                <a:solidFill>
                  <a:srgbClr val="7B070C"/>
                </a:solidFill>
                <a:latin typeface="Roboto Condensed"/>
              </a:rPr>
              <a:t>đầu</a:t>
            </a:r>
            <a:r>
              <a:rPr lang="en-US" sz="3499" dirty="0">
                <a:solidFill>
                  <a:srgbClr val="7B070C"/>
                </a:solidFill>
                <a:latin typeface="Roboto Condensed"/>
              </a:rPr>
              <a:t> </a:t>
            </a:r>
            <a:r>
              <a:rPr lang="en-US" sz="3499" dirty="0" err="1">
                <a:solidFill>
                  <a:srgbClr val="7B070C"/>
                </a:solidFill>
                <a:latin typeface="Roboto Condensed"/>
              </a:rPr>
              <a:t>tiên</a:t>
            </a:r>
            <a:r>
              <a:rPr lang="en-US" sz="3499" dirty="0">
                <a:solidFill>
                  <a:srgbClr val="7B070C"/>
                </a:solidFill>
                <a:latin typeface="Roboto Condensed"/>
              </a:rPr>
              <a:t>.</a:t>
            </a:r>
          </a:p>
        </p:txBody>
      </p:sp>
      <p:grpSp>
        <p:nvGrpSpPr>
          <p:cNvPr id="13" name="Group 13"/>
          <p:cNvGrpSpPr/>
          <p:nvPr/>
        </p:nvGrpSpPr>
        <p:grpSpPr>
          <a:xfrm>
            <a:off x="7643503" y="4722493"/>
            <a:ext cx="8304021" cy="2246792"/>
            <a:chOff x="0" y="0"/>
            <a:chExt cx="2187067" cy="591748"/>
          </a:xfrm>
        </p:grpSpPr>
        <p:sp>
          <p:nvSpPr>
            <p:cNvPr id="14" name="Freeform 14"/>
            <p:cNvSpPr/>
            <p:nvPr/>
          </p:nvSpPr>
          <p:spPr>
            <a:xfrm>
              <a:off x="0" y="0"/>
              <a:ext cx="2187067" cy="591748"/>
            </a:xfrm>
            <a:custGeom>
              <a:avLst/>
              <a:gdLst/>
              <a:ahLst/>
              <a:cxnLst/>
              <a:rect l="l" t="t" r="r" b="b"/>
              <a:pathLst>
                <a:path w="2187067" h="591748">
                  <a:moveTo>
                    <a:pt x="30766" y="0"/>
                  </a:moveTo>
                  <a:lnTo>
                    <a:pt x="2156301" y="0"/>
                  </a:lnTo>
                  <a:cubicBezTo>
                    <a:pt x="2173293" y="0"/>
                    <a:pt x="2187067" y="13775"/>
                    <a:pt x="2187067" y="30766"/>
                  </a:cubicBezTo>
                  <a:lnTo>
                    <a:pt x="2187067" y="560981"/>
                  </a:lnTo>
                  <a:cubicBezTo>
                    <a:pt x="2187067" y="577973"/>
                    <a:pt x="2173293" y="591748"/>
                    <a:pt x="2156301" y="591748"/>
                  </a:cubicBezTo>
                  <a:lnTo>
                    <a:pt x="30766" y="591748"/>
                  </a:lnTo>
                  <a:cubicBezTo>
                    <a:pt x="22607" y="591748"/>
                    <a:pt x="14781" y="588506"/>
                    <a:pt x="9011" y="582736"/>
                  </a:cubicBezTo>
                  <a:cubicBezTo>
                    <a:pt x="3241" y="576967"/>
                    <a:pt x="0" y="569141"/>
                    <a:pt x="0" y="560981"/>
                  </a:cubicBezTo>
                  <a:lnTo>
                    <a:pt x="0" y="30766"/>
                  </a:lnTo>
                  <a:cubicBezTo>
                    <a:pt x="0" y="13775"/>
                    <a:pt x="13775" y="0"/>
                    <a:pt x="30766"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15" name="TextBox 15"/>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6" name="TextBox 16"/>
          <p:cNvSpPr txBox="1"/>
          <p:nvPr/>
        </p:nvSpPr>
        <p:spPr>
          <a:xfrm>
            <a:off x="7434669" y="4822874"/>
            <a:ext cx="8115300" cy="1835150"/>
          </a:xfrm>
          <a:prstGeom prst="rect">
            <a:avLst/>
          </a:prstGeom>
        </p:spPr>
        <p:txBody>
          <a:bodyPr lIns="0" tIns="0" rIns="0" bIns="0" rtlCol="0" anchor="t">
            <a:spAutoFit/>
          </a:bodyPr>
          <a:lstStyle/>
          <a:p>
            <a:pPr marL="755647" lvl="1" indent="-377824" algn="just">
              <a:lnSpc>
                <a:spcPts val="4899"/>
              </a:lnSpc>
              <a:buFont typeface="Arial"/>
              <a:buChar char="•"/>
            </a:pPr>
            <a:r>
              <a:rPr lang="en-US" sz="3499" dirty="0" err="1">
                <a:solidFill>
                  <a:srgbClr val="7B070C"/>
                </a:solidFill>
                <a:latin typeface="Roboto Condensed"/>
              </a:rPr>
              <a:t>Khẳng</a:t>
            </a:r>
            <a:r>
              <a:rPr lang="en-US" sz="3499" dirty="0">
                <a:solidFill>
                  <a:srgbClr val="7B070C"/>
                </a:solidFill>
                <a:latin typeface="Roboto Condensed"/>
              </a:rPr>
              <a:t> </a:t>
            </a:r>
            <a:r>
              <a:rPr lang="en-US" sz="3499" dirty="0" err="1">
                <a:solidFill>
                  <a:srgbClr val="7B070C"/>
                </a:solidFill>
                <a:latin typeface="Roboto Condensed"/>
              </a:rPr>
              <a:t>định</a:t>
            </a:r>
            <a:r>
              <a:rPr lang="en-US" sz="3499" dirty="0">
                <a:solidFill>
                  <a:srgbClr val="7B070C"/>
                </a:solidFill>
                <a:latin typeface="Roboto Condensed"/>
              </a:rPr>
              <a:t> </a:t>
            </a:r>
            <a:r>
              <a:rPr lang="en-US" sz="3499" dirty="0" err="1">
                <a:solidFill>
                  <a:srgbClr val="7B070C"/>
                </a:solidFill>
                <a:latin typeface="Roboto Condensed"/>
              </a:rPr>
              <a:t>chủ</a:t>
            </a:r>
            <a:r>
              <a:rPr lang="en-US" sz="3499" dirty="0">
                <a:solidFill>
                  <a:srgbClr val="7B070C"/>
                </a:solidFill>
                <a:latin typeface="Roboto Condensed"/>
              </a:rPr>
              <a:t> </a:t>
            </a:r>
            <a:r>
              <a:rPr lang="en-US" sz="3499" dirty="0" err="1">
                <a:solidFill>
                  <a:srgbClr val="7B070C"/>
                </a:solidFill>
                <a:latin typeface="Roboto Condensed"/>
              </a:rPr>
              <a:t>quyền</a:t>
            </a:r>
            <a:r>
              <a:rPr lang="en-US" sz="3499" dirty="0">
                <a:solidFill>
                  <a:srgbClr val="7B070C"/>
                </a:solidFill>
                <a:latin typeface="Roboto Condensed"/>
              </a:rPr>
              <a:t> </a:t>
            </a:r>
            <a:r>
              <a:rPr lang="en-US" sz="3499" dirty="0" err="1">
                <a:solidFill>
                  <a:srgbClr val="7B070C"/>
                </a:solidFill>
                <a:latin typeface="Roboto Condensed"/>
              </a:rPr>
              <a:t>về</a:t>
            </a:r>
            <a:r>
              <a:rPr lang="en-US" sz="3499" dirty="0">
                <a:solidFill>
                  <a:srgbClr val="7B070C"/>
                </a:solidFill>
                <a:latin typeface="Roboto Condensed"/>
              </a:rPr>
              <a:t> </a:t>
            </a:r>
            <a:r>
              <a:rPr lang="en-US" sz="3499" dirty="0" err="1">
                <a:solidFill>
                  <a:srgbClr val="7B070C"/>
                </a:solidFill>
                <a:latin typeface="Roboto Condensed"/>
              </a:rPr>
              <a:t>lãnh</a:t>
            </a:r>
            <a:r>
              <a:rPr lang="en-US" sz="3499" dirty="0">
                <a:solidFill>
                  <a:srgbClr val="7B070C"/>
                </a:solidFill>
                <a:latin typeface="Roboto Condensed"/>
              </a:rPr>
              <a:t> </a:t>
            </a:r>
            <a:r>
              <a:rPr lang="en-US" sz="3499" dirty="0" err="1">
                <a:solidFill>
                  <a:srgbClr val="7B070C"/>
                </a:solidFill>
                <a:latin typeface="Roboto Condensed"/>
              </a:rPr>
              <a:t>thổ</a:t>
            </a:r>
            <a:r>
              <a:rPr lang="en-US" sz="3499" dirty="0">
                <a:solidFill>
                  <a:srgbClr val="7B070C"/>
                </a:solidFill>
                <a:latin typeface="Roboto Condensed"/>
              </a:rPr>
              <a:t> </a:t>
            </a:r>
            <a:r>
              <a:rPr lang="en-US" sz="3499" dirty="0" err="1">
                <a:solidFill>
                  <a:srgbClr val="7B070C"/>
                </a:solidFill>
                <a:latin typeface="Roboto Condensed"/>
              </a:rPr>
              <a:t>của</a:t>
            </a:r>
            <a:r>
              <a:rPr lang="en-US" sz="3499" dirty="0">
                <a:solidFill>
                  <a:srgbClr val="7B070C"/>
                </a:solidFill>
                <a:latin typeface="Roboto Condensed"/>
              </a:rPr>
              <a:t> </a:t>
            </a:r>
            <a:r>
              <a:rPr lang="en-US" sz="3499" dirty="0" err="1">
                <a:solidFill>
                  <a:srgbClr val="7B070C"/>
                </a:solidFill>
                <a:latin typeface="Roboto Condensed"/>
              </a:rPr>
              <a:t>đất</a:t>
            </a:r>
            <a:r>
              <a:rPr lang="en-US" sz="3499" dirty="0">
                <a:solidFill>
                  <a:srgbClr val="7B070C"/>
                </a:solidFill>
                <a:latin typeface="Roboto Condensed"/>
              </a:rPr>
              <a:t> </a:t>
            </a:r>
            <a:r>
              <a:rPr lang="en-US" sz="3499" dirty="0" err="1">
                <a:solidFill>
                  <a:srgbClr val="7B070C"/>
                </a:solidFill>
                <a:latin typeface="Roboto Condensed"/>
              </a:rPr>
              <a:t>nước</a:t>
            </a:r>
            <a:r>
              <a:rPr lang="en-US" sz="3499" dirty="0">
                <a:solidFill>
                  <a:srgbClr val="7B070C"/>
                </a:solidFill>
                <a:latin typeface="Roboto Condensed"/>
              </a:rPr>
              <a:t> </a:t>
            </a:r>
            <a:r>
              <a:rPr lang="en-US" sz="3499" dirty="0" err="1">
                <a:solidFill>
                  <a:srgbClr val="7B070C"/>
                </a:solidFill>
                <a:latin typeface="Roboto Condensed"/>
              </a:rPr>
              <a:t>và</a:t>
            </a:r>
            <a:r>
              <a:rPr lang="en-US" sz="3499" dirty="0">
                <a:solidFill>
                  <a:srgbClr val="7B070C"/>
                </a:solidFill>
                <a:latin typeface="Roboto Condensed"/>
              </a:rPr>
              <a:t> </a:t>
            </a:r>
            <a:r>
              <a:rPr lang="en-US" sz="3499" dirty="0" err="1">
                <a:solidFill>
                  <a:srgbClr val="7B070C"/>
                </a:solidFill>
                <a:latin typeface="Roboto Condensed"/>
              </a:rPr>
              <a:t>nêu</a:t>
            </a:r>
            <a:r>
              <a:rPr lang="en-US" sz="3499" dirty="0">
                <a:solidFill>
                  <a:srgbClr val="7B070C"/>
                </a:solidFill>
                <a:latin typeface="Roboto Condensed"/>
              </a:rPr>
              <a:t> </a:t>
            </a:r>
            <a:r>
              <a:rPr lang="en-US" sz="3499" dirty="0" err="1">
                <a:solidFill>
                  <a:srgbClr val="7B070C"/>
                </a:solidFill>
                <a:latin typeface="Roboto Condensed"/>
              </a:rPr>
              <a:t>cao</a:t>
            </a:r>
            <a:r>
              <a:rPr lang="en-US" sz="3499" dirty="0">
                <a:solidFill>
                  <a:srgbClr val="7B070C"/>
                </a:solidFill>
                <a:latin typeface="Roboto Condensed"/>
              </a:rPr>
              <a:t> ý </a:t>
            </a:r>
            <a:r>
              <a:rPr lang="en-US" sz="3499" dirty="0" err="1">
                <a:solidFill>
                  <a:srgbClr val="7B070C"/>
                </a:solidFill>
                <a:latin typeface="Roboto Condensed"/>
              </a:rPr>
              <a:t>chí</a:t>
            </a:r>
            <a:r>
              <a:rPr lang="en-US" sz="3499" dirty="0">
                <a:solidFill>
                  <a:srgbClr val="7B070C"/>
                </a:solidFill>
                <a:latin typeface="Roboto Condensed"/>
              </a:rPr>
              <a:t> </a:t>
            </a:r>
            <a:r>
              <a:rPr lang="en-US" sz="3499" dirty="0" err="1">
                <a:solidFill>
                  <a:srgbClr val="7B070C"/>
                </a:solidFill>
                <a:latin typeface="Roboto Condensed"/>
              </a:rPr>
              <a:t>quyết</a:t>
            </a:r>
            <a:r>
              <a:rPr lang="en-US" sz="3499" dirty="0">
                <a:solidFill>
                  <a:srgbClr val="7B070C"/>
                </a:solidFill>
                <a:latin typeface="Roboto Condensed"/>
              </a:rPr>
              <a:t> </a:t>
            </a:r>
            <a:r>
              <a:rPr lang="en-US" sz="3499" dirty="0" err="1">
                <a:solidFill>
                  <a:srgbClr val="7B070C"/>
                </a:solidFill>
                <a:latin typeface="Roboto Condensed"/>
              </a:rPr>
              <a:t>tâm</a:t>
            </a:r>
            <a:r>
              <a:rPr lang="en-US" sz="3499" dirty="0">
                <a:solidFill>
                  <a:srgbClr val="7B070C"/>
                </a:solidFill>
                <a:latin typeface="Roboto Condensed"/>
              </a:rPr>
              <a:t> </a:t>
            </a:r>
            <a:r>
              <a:rPr lang="en-US" sz="3499" dirty="0" err="1">
                <a:solidFill>
                  <a:srgbClr val="7B070C"/>
                </a:solidFill>
                <a:latin typeface="Roboto Condensed"/>
              </a:rPr>
              <a:t>bảo</a:t>
            </a:r>
            <a:r>
              <a:rPr lang="en-US" sz="3499" dirty="0">
                <a:solidFill>
                  <a:srgbClr val="7B070C"/>
                </a:solidFill>
                <a:latin typeface="Roboto Condensed"/>
              </a:rPr>
              <a:t> </a:t>
            </a:r>
            <a:r>
              <a:rPr lang="en-US" sz="3499" dirty="0" err="1">
                <a:solidFill>
                  <a:srgbClr val="7B070C"/>
                </a:solidFill>
                <a:latin typeface="Roboto Condensed"/>
              </a:rPr>
              <a:t>vệ</a:t>
            </a:r>
            <a:r>
              <a:rPr lang="en-US" sz="3499" dirty="0">
                <a:solidFill>
                  <a:srgbClr val="7B070C"/>
                </a:solidFill>
                <a:latin typeface="Roboto Condensed"/>
              </a:rPr>
              <a:t> </a:t>
            </a:r>
            <a:r>
              <a:rPr lang="en-US" sz="3499" dirty="0" err="1">
                <a:solidFill>
                  <a:srgbClr val="7B070C"/>
                </a:solidFill>
                <a:latin typeface="Roboto Condensed"/>
              </a:rPr>
              <a:t>chủ</a:t>
            </a:r>
            <a:r>
              <a:rPr lang="en-US" sz="3499" dirty="0">
                <a:solidFill>
                  <a:srgbClr val="7B070C"/>
                </a:solidFill>
                <a:latin typeface="Roboto Condensed"/>
              </a:rPr>
              <a:t> </a:t>
            </a:r>
            <a:r>
              <a:rPr lang="en-US" sz="3499" dirty="0" err="1">
                <a:solidFill>
                  <a:srgbClr val="7B070C"/>
                </a:solidFill>
                <a:latin typeface="Roboto Condensed"/>
              </a:rPr>
              <a:t>quyền</a:t>
            </a:r>
            <a:r>
              <a:rPr lang="en-US" sz="3499" dirty="0">
                <a:solidFill>
                  <a:srgbClr val="7B070C"/>
                </a:solidFill>
                <a:latin typeface="Roboto Condensed"/>
              </a:rPr>
              <a:t> </a:t>
            </a:r>
            <a:r>
              <a:rPr lang="en-US" sz="3499" dirty="0" err="1">
                <a:solidFill>
                  <a:srgbClr val="7B070C"/>
                </a:solidFill>
                <a:latin typeface="Roboto Condensed"/>
              </a:rPr>
              <a:t>đó</a:t>
            </a:r>
            <a:r>
              <a:rPr lang="en-US" sz="3499" dirty="0">
                <a:solidFill>
                  <a:srgbClr val="7B070C"/>
                </a:solidFill>
                <a:latin typeface="Roboto Condensed"/>
              </a:rPr>
              <a:t> </a:t>
            </a:r>
            <a:r>
              <a:rPr lang="en-US" sz="3499" dirty="0" err="1">
                <a:solidFill>
                  <a:srgbClr val="7B070C"/>
                </a:solidFill>
                <a:latin typeface="Roboto Condensed"/>
              </a:rPr>
              <a:t>trước</a:t>
            </a:r>
            <a:r>
              <a:rPr lang="en-US" sz="3499" dirty="0">
                <a:solidFill>
                  <a:srgbClr val="7B070C"/>
                </a:solidFill>
                <a:latin typeface="Roboto Condensed"/>
              </a:rPr>
              <a:t> </a:t>
            </a:r>
            <a:r>
              <a:rPr lang="en-US" sz="3499" dirty="0" err="1">
                <a:solidFill>
                  <a:srgbClr val="7B070C"/>
                </a:solidFill>
                <a:latin typeface="Roboto Condensed"/>
              </a:rPr>
              <a:t>mọi</a:t>
            </a:r>
            <a:r>
              <a:rPr lang="en-US" sz="3499" dirty="0">
                <a:solidFill>
                  <a:srgbClr val="7B070C"/>
                </a:solidFill>
                <a:latin typeface="Roboto Condensed"/>
              </a:rPr>
              <a:t> </a:t>
            </a:r>
            <a:r>
              <a:rPr lang="en-US" sz="3499" dirty="0" err="1">
                <a:solidFill>
                  <a:srgbClr val="7B070C"/>
                </a:solidFill>
                <a:latin typeface="Roboto Condensed"/>
              </a:rPr>
              <a:t>kẻ</a:t>
            </a:r>
            <a:r>
              <a:rPr lang="en-US" sz="3499" dirty="0">
                <a:solidFill>
                  <a:srgbClr val="7B070C"/>
                </a:solidFill>
                <a:latin typeface="Roboto Condensed"/>
              </a:rPr>
              <a:t> </a:t>
            </a:r>
            <a:r>
              <a:rPr lang="en-US" sz="3499" dirty="0" err="1">
                <a:solidFill>
                  <a:srgbClr val="7B070C"/>
                </a:solidFill>
                <a:latin typeface="Roboto Condensed"/>
              </a:rPr>
              <a:t>thù</a:t>
            </a:r>
            <a:r>
              <a:rPr lang="en-US" sz="3499" dirty="0">
                <a:solidFill>
                  <a:srgbClr val="7B070C"/>
                </a:solidFill>
                <a:latin typeface="Roboto Condensed"/>
              </a:rPr>
              <a:t> </a:t>
            </a:r>
            <a:r>
              <a:rPr lang="en-US" sz="3499" dirty="0" err="1">
                <a:solidFill>
                  <a:srgbClr val="7B070C"/>
                </a:solidFill>
                <a:latin typeface="Roboto Condensed"/>
              </a:rPr>
              <a:t>xâm</a:t>
            </a:r>
            <a:r>
              <a:rPr lang="en-US" sz="3499" dirty="0">
                <a:solidFill>
                  <a:srgbClr val="7B070C"/>
                </a:solidFill>
                <a:latin typeface="Roboto Condensed"/>
              </a:rPr>
              <a:t> </a:t>
            </a:r>
            <a:r>
              <a:rPr lang="en-US" sz="3499" dirty="0" err="1">
                <a:solidFill>
                  <a:srgbClr val="7B070C"/>
                </a:solidFill>
                <a:latin typeface="Roboto Condensed"/>
              </a:rPr>
              <a:t>lược</a:t>
            </a:r>
            <a:r>
              <a:rPr lang="en-US" sz="3499" dirty="0">
                <a:solidFill>
                  <a:srgbClr val="7B070C"/>
                </a:solidFill>
                <a:latin typeface="Roboto Condensed"/>
              </a:rPr>
              <a:t>.</a:t>
            </a:r>
          </a:p>
        </p:txBody>
      </p:sp>
      <p:grpSp>
        <p:nvGrpSpPr>
          <p:cNvPr id="17" name="Group 17"/>
          <p:cNvGrpSpPr/>
          <p:nvPr/>
        </p:nvGrpSpPr>
        <p:grpSpPr>
          <a:xfrm>
            <a:off x="7747920" y="7219463"/>
            <a:ext cx="8304021" cy="2246792"/>
            <a:chOff x="0" y="0"/>
            <a:chExt cx="2187067" cy="591748"/>
          </a:xfrm>
        </p:grpSpPr>
        <p:sp>
          <p:nvSpPr>
            <p:cNvPr id="18" name="Freeform 18"/>
            <p:cNvSpPr/>
            <p:nvPr/>
          </p:nvSpPr>
          <p:spPr>
            <a:xfrm>
              <a:off x="0" y="0"/>
              <a:ext cx="2187067" cy="591748"/>
            </a:xfrm>
            <a:custGeom>
              <a:avLst/>
              <a:gdLst/>
              <a:ahLst/>
              <a:cxnLst/>
              <a:rect l="l" t="t" r="r" b="b"/>
              <a:pathLst>
                <a:path w="2187067" h="591748">
                  <a:moveTo>
                    <a:pt x="30766" y="0"/>
                  </a:moveTo>
                  <a:lnTo>
                    <a:pt x="2156301" y="0"/>
                  </a:lnTo>
                  <a:cubicBezTo>
                    <a:pt x="2173293" y="0"/>
                    <a:pt x="2187067" y="13775"/>
                    <a:pt x="2187067" y="30766"/>
                  </a:cubicBezTo>
                  <a:lnTo>
                    <a:pt x="2187067" y="560981"/>
                  </a:lnTo>
                  <a:cubicBezTo>
                    <a:pt x="2187067" y="577973"/>
                    <a:pt x="2173293" y="591748"/>
                    <a:pt x="2156301" y="591748"/>
                  </a:cubicBezTo>
                  <a:lnTo>
                    <a:pt x="30766" y="591748"/>
                  </a:lnTo>
                  <a:cubicBezTo>
                    <a:pt x="22607" y="591748"/>
                    <a:pt x="14781" y="588506"/>
                    <a:pt x="9011" y="582736"/>
                  </a:cubicBezTo>
                  <a:cubicBezTo>
                    <a:pt x="3241" y="576967"/>
                    <a:pt x="0" y="569141"/>
                    <a:pt x="0" y="560981"/>
                  </a:cubicBezTo>
                  <a:lnTo>
                    <a:pt x="0" y="30766"/>
                  </a:lnTo>
                  <a:cubicBezTo>
                    <a:pt x="0" y="13775"/>
                    <a:pt x="13775" y="0"/>
                    <a:pt x="30766"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19" name="TextBox 19"/>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20" name="TextBox 20"/>
          <p:cNvSpPr txBox="1"/>
          <p:nvPr/>
        </p:nvSpPr>
        <p:spPr>
          <a:xfrm>
            <a:off x="7539086" y="7319844"/>
            <a:ext cx="8115300" cy="1835150"/>
          </a:xfrm>
          <a:prstGeom prst="rect">
            <a:avLst/>
          </a:prstGeom>
        </p:spPr>
        <p:txBody>
          <a:bodyPr lIns="0" tIns="0" rIns="0" bIns="0" rtlCol="0" anchor="t">
            <a:spAutoFit/>
          </a:bodyPr>
          <a:lstStyle/>
          <a:p>
            <a:pPr marL="755647" lvl="1" indent="-377824" algn="just">
              <a:lnSpc>
                <a:spcPts val="4899"/>
              </a:lnSpc>
              <a:buFont typeface="Arial"/>
              <a:buChar char="•"/>
            </a:pPr>
            <a:r>
              <a:rPr lang="en-US" sz="3499" dirty="0" err="1">
                <a:solidFill>
                  <a:srgbClr val="7B070C"/>
                </a:solidFill>
                <a:latin typeface="Roboto Condensed"/>
              </a:rPr>
              <a:t>Thôi</a:t>
            </a:r>
            <a:r>
              <a:rPr lang="en-US" sz="3499" dirty="0">
                <a:solidFill>
                  <a:srgbClr val="7B070C"/>
                </a:solidFill>
                <a:latin typeface="Roboto Condensed"/>
              </a:rPr>
              <a:t> </a:t>
            </a:r>
            <a:r>
              <a:rPr lang="en-US" sz="3499" dirty="0" err="1">
                <a:solidFill>
                  <a:srgbClr val="7B070C"/>
                </a:solidFill>
                <a:latin typeface="Roboto Condensed"/>
              </a:rPr>
              <a:t>thúc</a:t>
            </a:r>
            <a:r>
              <a:rPr lang="en-US" sz="3499" dirty="0">
                <a:solidFill>
                  <a:srgbClr val="7B070C"/>
                </a:solidFill>
                <a:latin typeface="Roboto Condensed"/>
              </a:rPr>
              <a:t> </a:t>
            </a:r>
            <a:r>
              <a:rPr lang="en-US" sz="3499" dirty="0" err="1">
                <a:solidFill>
                  <a:srgbClr val="7B070C"/>
                </a:solidFill>
                <a:latin typeface="Roboto Condensed"/>
              </a:rPr>
              <a:t>niềm</a:t>
            </a:r>
            <a:r>
              <a:rPr lang="en-US" sz="3499" dirty="0">
                <a:solidFill>
                  <a:srgbClr val="7B070C"/>
                </a:solidFill>
                <a:latin typeface="Roboto Condensed"/>
              </a:rPr>
              <a:t> </a:t>
            </a:r>
            <a:r>
              <a:rPr lang="en-US" sz="3499" dirty="0" err="1">
                <a:solidFill>
                  <a:srgbClr val="7B070C"/>
                </a:solidFill>
                <a:latin typeface="Roboto Condensed"/>
              </a:rPr>
              <a:t>tự</a:t>
            </a:r>
            <a:r>
              <a:rPr lang="en-US" sz="3499" dirty="0">
                <a:solidFill>
                  <a:srgbClr val="7B070C"/>
                </a:solidFill>
                <a:latin typeface="Roboto Condensed"/>
              </a:rPr>
              <a:t> </a:t>
            </a:r>
            <a:r>
              <a:rPr lang="en-US" sz="3499" dirty="0" err="1">
                <a:solidFill>
                  <a:srgbClr val="7B070C"/>
                </a:solidFill>
                <a:latin typeface="Roboto Condensed"/>
              </a:rPr>
              <a:t>hào</a:t>
            </a:r>
            <a:r>
              <a:rPr lang="en-US" sz="3499" dirty="0">
                <a:solidFill>
                  <a:srgbClr val="7B070C"/>
                </a:solidFill>
                <a:latin typeface="Roboto Condensed"/>
              </a:rPr>
              <a:t> </a:t>
            </a:r>
            <a:r>
              <a:rPr lang="en-US" sz="3499" dirty="0" err="1">
                <a:solidFill>
                  <a:srgbClr val="7B070C"/>
                </a:solidFill>
                <a:latin typeface="Roboto Condensed"/>
              </a:rPr>
              <a:t>dân</a:t>
            </a:r>
            <a:r>
              <a:rPr lang="en-US" sz="3499" dirty="0">
                <a:solidFill>
                  <a:srgbClr val="7B070C"/>
                </a:solidFill>
                <a:latin typeface="Roboto Condensed"/>
              </a:rPr>
              <a:t> </a:t>
            </a:r>
            <a:r>
              <a:rPr lang="en-US" sz="3499" dirty="0" err="1">
                <a:solidFill>
                  <a:srgbClr val="7B070C"/>
                </a:solidFill>
                <a:latin typeface="Roboto Condensed"/>
              </a:rPr>
              <a:t>tộc</a:t>
            </a:r>
            <a:r>
              <a:rPr lang="en-US" sz="3499" dirty="0">
                <a:solidFill>
                  <a:srgbClr val="7B070C"/>
                </a:solidFill>
                <a:latin typeface="Roboto Condensed"/>
              </a:rPr>
              <a:t> </a:t>
            </a:r>
            <a:r>
              <a:rPr lang="en-US" sz="3499" dirty="0" err="1">
                <a:solidFill>
                  <a:srgbClr val="7B070C"/>
                </a:solidFill>
                <a:latin typeface="Roboto Condensed"/>
              </a:rPr>
              <a:t>và</a:t>
            </a:r>
            <a:r>
              <a:rPr lang="en-US" sz="3499" dirty="0">
                <a:solidFill>
                  <a:srgbClr val="7B070C"/>
                </a:solidFill>
                <a:latin typeface="Roboto Condensed"/>
              </a:rPr>
              <a:t> ý </a:t>
            </a:r>
            <a:r>
              <a:rPr lang="en-US" sz="3499" dirty="0" err="1">
                <a:solidFill>
                  <a:srgbClr val="7B070C"/>
                </a:solidFill>
                <a:latin typeface="Roboto Condensed"/>
              </a:rPr>
              <a:t>chí</a:t>
            </a:r>
            <a:r>
              <a:rPr lang="en-US" sz="3499" dirty="0">
                <a:solidFill>
                  <a:srgbClr val="7B070C"/>
                </a:solidFill>
                <a:latin typeface="Roboto Condensed"/>
              </a:rPr>
              <a:t> </a:t>
            </a:r>
            <a:r>
              <a:rPr lang="en-US" sz="3499" dirty="0" err="1">
                <a:solidFill>
                  <a:srgbClr val="7B070C"/>
                </a:solidFill>
                <a:latin typeface="Roboto Condensed"/>
              </a:rPr>
              <a:t>sẵn</a:t>
            </a:r>
            <a:r>
              <a:rPr lang="en-US" sz="3499" dirty="0">
                <a:solidFill>
                  <a:srgbClr val="7B070C"/>
                </a:solidFill>
                <a:latin typeface="Roboto Condensed"/>
              </a:rPr>
              <a:t> </a:t>
            </a:r>
            <a:r>
              <a:rPr lang="en-US" sz="3499" dirty="0" err="1">
                <a:solidFill>
                  <a:srgbClr val="7B070C"/>
                </a:solidFill>
                <a:latin typeface="Roboto Condensed"/>
              </a:rPr>
              <a:t>sàng</a:t>
            </a:r>
            <a:r>
              <a:rPr lang="en-US" sz="3499" dirty="0">
                <a:solidFill>
                  <a:srgbClr val="7B070C"/>
                </a:solidFill>
                <a:latin typeface="Roboto Condensed"/>
              </a:rPr>
              <a:t> </a:t>
            </a:r>
            <a:r>
              <a:rPr lang="en-US" sz="3499" dirty="0" err="1">
                <a:solidFill>
                  <a:srgbClr val="7B070C"/>
                </a:solidFill>
                <a:latin typeface="Roboto Condensed"/>
              </a:rPr>
              <a:t>chiến</a:t>
            </a:r>
            <a:r>
              <a:rPr lang="en-US" sz="3499" dirty="0">
                <a:solidFill>
                  <a:srgbClr val="7B070C"/>
                </a:solidFill>
                <a:latin typeface="Roboto Condensed"/>
              </a:rPr>
              <a:t> </a:t>
            </a:r>
            <a:r>
              <a:rPr lang="en-US" sz="3499" dirty="0" err="1">
                <a:solidFill>
                  <a:srgbClr val="7B070C"/>
                </a:solidFill>
                <a:latin typeface="Roboto Condensed"/>
              </a:rPr>
              <a:t>đấu</a:t>
            </a:r>
            <a:r>
              <a:rPr lang="en-US" sz="3499" dirty="0">
                <a:solidFill>
                  <a:srgbClr val="7B070C"/>
                </a:solidFill>
                <a:latin typeface="Roboto Condensed"/>
              </a:rPr>
              <a:t> </a:t>
            </a:r>
            <a:r>
              <a:rPr lang="en-US" sz="3499" dirty="0" err="1">
                <a:solidFill>
                  <a:srgbClr val="7B070C"/>
                </a:solidFill>
                <a:latin typeface="Roboto Condensed"/>
              </a:rPr>
              <a:t>bảo</a:t>
            </a:r>
            <a:r>
              <a:rPr lang="en-US" sz="3499" dirty="0">
                <a:solidFill>
                  <a:srgbClr val="7B070C"/>
                </a:solidFill>
                <a:latin typeface="Roboto Condensed"/>
              </a:rPr>
              <a:t> </a:t>
            </a:r>
            <a:r>
              <a:rPr lang="en-US" sz="3499" dirty="0" err="1">
                <a:solidFill>
                  <a:srgbClr val="7B070C"/>
                </a:solidFill>
                <a:latin typeface="Roboto Condensed"/>
              </a:rPr>
              <a:t>vệ</a:t>
            </a:r>
            <a:r>
              <a:rPr lang="en-US" sz="3499" dirty="0">
                <a:solidFill>
                  <a:srgbClr val="7B070C"/>
                </a:solidFill>
                <a:latin typeface="Roboto Condensed"/>
              </a:rPr>
              <a:t> </a:t>
            </a:r>
            <a:r>
              <a:rPr lang="en-US" sz="3499" dirty="0" err="1">
                <a:solidFill>
                  <a:srgbClr val="7B070C"/>
                </a:solidFill>
                <a:latin typeface="Roboto Condensed"/>
              </a:rPr>
              <a:t>bờ</a:t>
            </a:r>
            <a:r>
              <a:rPr lang="en-US" sz="3499" dirty="0">
                <a:solidFill>
                  <a:srgbClr val="7B070C"/>
                </a:solidFill>
                <a:latin typeface="Roboto Condensed"/>
              </a:rPr>
              <a:t> </a:t>
            </a:r>
            <a:r>
              <a:rPr lang="en-US" sz="3499" dirty="0" err="1">
                <a:solidFill>
                  <a:srgbClr val="7B070C"/>
                </a:solidFill>
                <a:latin typeface="Roboto Condensed"/>
              </a:rPr>
              <a:t>cõi</a:t>
            </a:r>
            <a:r>
              <a:rPr lang="en-US" sz="3499" dirty="0">
                <a:solidFill>
                  <a:srgbClr val="7B070C"/>
                </a:solidFill>
                <a:latin typeface="Roboto Condensed"/>
              </a:rPr>
              <a:t> </a:t>
            </a:r>
            <a:r>
              <a:rPr lang="en-US" sz="3499" dirty="0" err="1">
                <a:solidFill>
                  <a:srgbClr val="7B070C"/>
                </a:solidFill>
                <a:latin typeface="Roboto Condensed"/>
              </a:rPr>
              <a:t>lãnh</a:t>
            </a:r>
            <a:r>
              <a:rPr lang="en-US" sz="3499" dirty="0">
                <a:solidFill>
                  <a:srgbClr val="7B070C"/>
                </a:solidFill>
                <a:latin typeface="Roboto Condensed"/>
              </a:rPr>
              <a:t> </a:t>
            </a:r>
            <a:r>
              <a:rPr lang="en-US" sz="3499" dirty="0" err="1">
                <a:solidFill>
                  <a:srgbClr val="7B070C"/>
                </a:solidFill>
                <a:latin typeface="Roboto Condensed"/>
              </a:rPr>
              <a:t>thổ</a:t>
            </a:r>
            <a:r>
              <a:rPr lang="en-US" sz="3499" dirty="0">
                <a:solidFill>
                  <a:srgbClr val="7B070C"/>
                </a:solidFill>
                <a:latin typeface="Roboto Condensed"/>
              </a:rPr>
              <a:t> </a:t>
            </a:r>
            <a:r>
              <a:rPr lang="en-US" sz="3499" dirty="0" err="1">
                <a:solidFill>
                  <a:srgbClr val="7B070C"/>
                </a:solidFill>
                <a:latin typeface="Roboto Condensed"/>
              </a:rPr>
              <a:t>trước</a:t>
            </a:r>
            <a:r>
              <a:rPr lang="en-US" sz="3499" dirty="0">
                <a:solidFill>
                  <a:srgbClr val="7B070C"/>
                </a:solidFill>
                <a:latin typeface="Roboto Condensed"/>
              </a:rPr>
              <a:t> </a:t>
            </a:r>
            <a:r>
              <a:rPr lang="en-US" sz="3499" dirty="0" err="1">
                <a:solidFill>
                  <a:srgbClr val="7B070C"/>
                </a:solidFill>
                <a:latin typeface="Roboto Condensed"/>
              </a:rPr>
              <a:t>mọi</a:t>
            </a:r>
            <a:r>
              <a:rPr lang="en-US" sz="3499" dirty="0">
                <a:solidFill>
                  <a:srgbClr val="7B070C"/>
                </a:solidFill>
                <a:latin typeface="Roboto Condensed"/>
              </a:rPr>
              <a:t> </a:t>
            </a:r>
            <a:r>
              <a:rPr lang="en-US" sz="3499" dirty="0" err="1">
                <a:solidFill>
                  <a:srgbClr val="7B070C"/>
                </a:solidFill>
                <a:latin typeface="Roboto Condensed"/>
              </a:rPr>
              <a:t>thế</a:t>
            </a:r>
            <a:r>
              <a:rPr lang="en-US" sz="3499" dirty="0">
                <a:solidFill>
                  <a:srgbClr val="7B070C"/>
                </a:solidFill>
                <a:latin typeface="Roboto Condensed"/>
              </a:rPr>
              <a:t> </a:t>
            </a:r>
            <a:r>
              <a:rPr lang="en-US" sz="3499" dirty="0" err="1">
                <a:solidFill>
                  <a:srgbClr val="7B070C"/>
                </a:solidFill>
                <a:latin typeface="Roboto Condensed"/>
              </a:rPr>
              <a:t>lực</a:t>
            </a:r>
            <a:r>
              <a:rPr lang="en-US" sz="3499" dirty="0">
                <a:solidFill>
                  <a:srgbClr val="7B070C"/>
                </a:solidFill>
                <a:latin typeface="Roboto Condensed"/>
              </a:rPr>
              <a:t> </a:t>
            </a:r>
            <a:r>
              <a:rPr lang="en-US" sz="3499" dirty="0" err="1">
                <a:solidFill>
                  <a:srgbClr val="7B070C"/>
                </a:solidFill>
                <a:latin typeface="Roboto Condensed"/>
              </a:rPr>
              <a:t>kẻ</a:t>
            </a:r>
            <a:r>
              <a:rPr lang="en-US" sz="3499" dirty="0">
                <a:solidFill>
                  <a:srgbClr val="7B070C"/>
                </a:solidFill>
                <a:latin typeface="Roboto Condensed"/>
              </a:rPr>
              <a:t> </a:t>
            </a:r>
            <a:r>
              <a:rPr lang="en-US" sz="3499" dirty="0" err="1">
                <a:solidFill>
                  <a:srgbClr val="7B070C"/>
                </a:solidFill>
                <a:latin typeface="Roboto Condensed"/>
              </a:rPr>
              <a:t>thù</a:t>
            </a:r>
            <a:r>
              <a:rPr lang="en-US" sz="3499" dirty="0">
                <a:solidFill>
                  <a:srgbClr val="7B070C"/>
                </a:solidFill>
                <a:latin typeface="Roboto Condensed"/>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circle(in)">
                                      <p:cBhvr>
                                        <p:cTn id="15" dur="2000"/>
                                        <p:tgtEl>
                                          <p:spTgt spid="16"/>
                                        </p:tgtEl>
                                      </p:cBhvr>
                                    </p:animEffect>
                                  </p:childTnLst>
                                </p:cTn>
                              </p:par>
                              <p:par>
                                <p:cTn id="16" presetID="6" presetClass="entr" presetSubtype="16"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ircle(in)">
                                      <p:cBhvr>
                                        <p:cTn id="18" dur="20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circle(in)">
                                      <p:cBhvr>
                                        <p:cTn id="23" dur="2000"/>
                                        <p:tgtEl>
                                          <p:spTgt spid="20"/>
                                        </p:tgtEl>
                                      </p:cBhvr>
                                    </p:animEffect>
                                  </p:childTnLst>
                                </p:cTn>
                              </p:par>
                              <p:par>
                                <p:cTn id="24" presetID="6" presetClass="entr" presetSubtype="16"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circle(in)">
                                      <p:cBhvr>
                                        <p:cTn id="26"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2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0" y="5712572"/>
            <a:ext cx="18288000" cy="4574430"/>
            <a:chOff x="0" y="0"/>
            <a:chExt cx="24384000" cy="6099240"/>
          </a:xfrm>
        </p:grpSpPr>
        <p:sp>
          <p:nvSpPr>
            <p:cNvPr id="4" name="Freeform 4"/>
            <p:cNvSpPr/>
            <p:nvPr/>
          </p:nvSpPr>
          <p:spPr>
            <a:xfrm>
              <a:off x="0" y="0"/>
              <a:ext cx="24384000" cy="6099302"/>
            </a:xfrm>
            <a:custGeom>
              <a:avLst/>
              <a:gdLst/>
              <a:ahLst/>
              <a:cxnLst/>
              <a:rect l="l" t="t" r="r" b="b"/>
              <a:pathLst>
                <a:path w="24384000" h="6099302">
                  <a:moveTo>
                    <a:pt x="0" y="0"/>
                  </a:moveTo>
                  <a:lnTo>
                    <a:pt x="24384000" y="0"/>
                  </a:lnTo>
                  <a:lnTo>
                    <a:pt x="24384000" y="6099302"/>
                  </a:lnTo>
                  <a:lnTo>
                    <a:pt x="0" y="6099302"/>
                  </a:lnTo>
                  <a:lnTo>
                    <a:pt x="0" y="0"/>
                  </a:lnTo>
                </a:path>
              </a:pathLst>
            </a:custGeom>
            <a:blipFill>
              <a:blip r:embed="rId4"/>
              <a:stretch>
                <a:fillRect t="-53906" b="-53905"/>
              </a:stretch>
            </a:blipFill>
          </p:spPr>
          <p:txBody>
            <a:bodyPr/>
            <a:lstStyle/>
            <a:p>
              <a:endParaRPr lang="en-US"/>
            </a:p>
          </p:txBody>
        </p:sp>
      </p:grpSp>
      <p:grpSp>
        <p:nvGrpSpPr>
          <p:cNvPr id="5" name="Group 5"/>
          <p:cNvGrpSpPr/>
          <p:nvPr/>
        </p:nvGrpSpPr>
        <p:grpSpPr>
          <a:xfrm>
            <a:off x="13595882" y="0"/>
            <a:ext cx="4719711" cy="1730327"/>
            <a:chOff x="0" y="0"/>
            <a:chExt cx="6292948" cy="2307102"/>
          </a:xfrm>
        </p:grpSpPr>
        <p:sp>
          <p:nvSpPr>
            <p:cNvPr id="6" name="Freeform 6"/>
            <p:cNvSpPr/>
            <p:nvPr/>
          </p:nvSpPr>
          <p:spPr>
            <a:xfrm>
              <a:off x="0" y="0"/>
              <a:ext cx="6292977" cy="2307082"/>
            </a:xfrm>
            <a:custGeom>
              <a:avLst/>
              <a:gdLst/>
              <a:ahLst/>
              <a:cxnLst/>
              <a:rect l="l" t="t" r="r" b="b"/>
              <a:pathLst>
                <a:path w="6292977" h="2307082">
                  <a:moveTo>
                    <a:pt x="0" y="0"/>
                  </a:moveTo>
                  <a:lnTo>
                    <a:pt x="6292977" y="0"/>
                  </a:lnTo>
                  <a:lnTo>
                    <a:pt x="6292977" y="2307082"/>
                  </a:lnTo>
                  <a:lnTo>
                    <a:pt x="0" y="2307082"/>
                  </a:lnTo>
                  <a:lnTo>
                    <a:pt x="0" y="0"/>
                  </a:lnTo>
                </a:path>
              </a:pathLst>
            </a:custGeom>
            <a:blipFill>
              <a:blip r:embed="rId4"/>
              <a:stretch>
                <a:fillRect t="-20893" b="-20894"/>
              </a:stretch>
            </a:blipFill>
          </p:spPr>
          <p:txBody>
            <a:bodyPr/>
            <a:lstStyle/>
            <a:p>
              <a:endParaRPr lang="en-US"/>
            </a:p>
          </p:txBody>
        </p:sp>
      </p:grpSp>
      <p:sp>
        <p:nvSpPr>
          <p:cNvPr id="7" name="Freeform 7"/>
          <p:cNvSpPr/>
          <p:nvPr/>
        </p:nvSpPr>
        <p:spPr>
          <a:xfrm>
            <a:off x="-1365548" y="5897213"/>
            <a:ext cx="11057316" cy="4220208"/>
          </a:xfrm>
          <a:custGeom>
            <a:avLst/>
            <a:gdLst/>
            <a:ahLst/>
            <a:cxnLst/>
            <a:rect l="l" t="t" r="r" b="b"/>
            <a:pathLst>
              <a:path w="11057316" h="4220208">
                <a:moveTo>
                  <a:pt x="0" y="0"/>
                </a:moveTo>
                <a:lnTo>
                  <a:pt x="11057316" y="0"/>
                </a:lnTo>
                <a:lnTo>
                  <a:pt x="11057316" y="4220208"/>
                </a:lnTo>
                <a:lnTo>
                  <a:pt x="0" y="4220208"/>
                </a:lnTo>
                <a:lnTo>
                  <a:pt x="0" y="0"/>
                </a:lnTo>
                <a:close/>
              </a:path>
            </a:pathLst>
          </a:custGeom>
          <a:blipFill>
            <a:blip r:embed="rId5"/>
            <a:stretch>
              <a:fillRect/>
            </a:stretch>
          </a:blipFill>
        </p:spPr>
        <p:txBody>
          <a:bodyPr/>
          <a:lstStyle/>
          <a:p>
            <a:endParaRPr lang="en-US"/>
          </a:p>
        </p:txBody>
      </p:sp>
      <p:sp>
        <p:nvSpPr>
          <p:cNvPr id="8" name="TextBox 8"/>
          <p:cNvSpPr txBox="1"/>
          <p:nvPr/>
        </p:nvSpPr>
        <p:spPr>
          <a:xfrm>
            <a:off x="5672196" y="660687"/>
            <a:ext cx="4937656" cy="1313664"/>
          </a:xfrm>
          <a:prstGeom prst="rect">
            <a:avLst/>
          </a:prstGeom>
        </p:spPr>
        <p:txBody>
          <a:bodyPr lIns="0" tIns="0" rIns="0" bIns="0" rtlCol="0" anchor="t">
            <a:spAutoFit/>
          </a:bodyPr>
          <a:lstStyle/>
          <a:p>
            <a:pPr algn="just">
              <a:lnSpc>
                <a:spcPts val="11264"/>
              </a:lnSpc>
              <a:spcBef>
                <a:spcPct val="0"/>
              </a:spcBef>
            </a:pPr>
            <a:r>
              <a:rPr lang="en-US" sz="6626">
                <a:solidFill>
                  <a:srgbClr val="7B070C"/>
                </a:solidFill>
                <a:latin typeface="#9Slide07 SVNUT Triumph Press"/>
              </a:rPr>
              <a:t>4. Luyện tập</a:t>
            </a:r>
          </a:p>
        </p:txBody>
      </p:sp>
      <p:sp>
        <p:nvSpPr>
          <p:cNvPr id="9" name="Freeform 9"/>
          <p:cNvSpPr/>
          <p:nvPr/>
        </p:nvSpPr>
        <p:spPr>
          <a:xfrm rot="-349874" flipH="1">
            <a:off x="-15896" y="-250850"/>
            <a:ext cx="6282150" cy="3125551"/>
          </a:xfrm>
          <a:custGeom>
            <a:avLst/>
            <a:gdLst/>
            <a:ahLst/>
            <a:cxnLst/>
            <a:rect l="l" t="t" r="r" b="b"/>
            <a:pathLst>
              <a:path w="6282150" h="3125551">
                <a:moveTo>
                  <a:pt x="6282150" y="0"/>
                </a:moveTo>
                <a:lnTo>
                  <a:pt x="0" y="0"/>
                </a:lnTo>
                <a:lnTo>
                  <a:pt x="0" y="3125551"/>
                </a:lnTo>
                <a:lnTo>
                  <a:pt x="6282150" y="3125551"/>
                </a:lnTo>
                <a:lnTo>
                  <a:pt x="6282150" y="0"/>
                </a:lnTo>
                <a:close/>
              </a:path>
            </a:pathLst>
          </a:custGeom>
          <a:blipFill>
            <a:blip r:embed="rId6"/>
            <a:stretch>
              <a:fillRect/>
            </a:stretch>
          </a:blipFill>
        </p:spPr>
        <p:txBody>
          <a:bodyPr/>
          <a:lstStyle/>
          <a:p>
            <a:endParaRPr lang="en-US"/>
          </a:p>
        </p:txBody>
      </p:sp>
      <p:grpSp>
        <p:nvGrpSpPr>
          <p:cNvPr id="10" name="Group 10"/>
          <p:cNvGrpSpPr/>
          <p:nvPr/>
        </p:nvGrpSpPr>
        <p:grpSpPr>
          <a:xfrm>
            <a:off x="9144000" y="3682033"/>
            <a:ext cx="8115300" cy="2920462"/>
            <a:chOff x="0" y="0"/>
            <a:chExt cx="2137363" cy="769175"/>
          </a:xfrm>
        </p:grpSpPr>
        <p:sp>
          <p:nvSpPr>
            <p:cNvPr id="11" name="Freeform 11"/>
            <p:cNvSpPr/>
            <p:nvPr/>
          </p:nvSpPr>
          <p:spPr>
            <a:xfrm>
              <a:off x="0" y="0"/>
              <a:ext cx="2137363" cy="769175"/>
            </a:xfrm>
            <a:custGeom>
              <a:avLst/>
              <a:gdLst/>
              <a:ahLst/>
              <a:cxnLst/>
              <a:rect l="l" t="t" r="r" b="b"/>
              <a:pathLst>
                <a:path w="2137363" h="769175">
                  <a:moveTo>
                    <a:pt x="31482" y="0"/>
                  </a:moveTo>
                  <a:lnTo>
                    <a:pt x="2105881" y="0"/>
                  </a:lnTo>
                  <a:cubicBezTo>
                    <a:pt x="2114231" y="0"/>
                    <a:pt x="2122238" y="3317"/>
                    <a:pt x="2128142" y="9221"/>
                  </a:cubicBezTo>
                  <a:cubicBezTo>
                    <a:pt x="2134046" y="15125"/>
                    <a:pt x="2137363" y="23132"/>
                    <a:pt x="2137363" y="31482"/>
                  </a:cubicBezTo>
                  <a:lnTo>
                    <a:pt x="2137363" y="737693"/>
                  </a:lnTo>
                  <a:cubicBezTo>
                    <a:pt x="2137363" y="755080"/>
                    <a:pt x="2123268" y="769175"/>
                    <a:pt x="2105881" y="769175"/>
                  </a:cubicBezTo>
                  <a:lnTo>
                    <a:pt x="31482" y="769175"/>
                  </a:lnTo>
                  <a:cubicBezTo>
                    <a:pt x="14095" y="769175"/>
                    <a:pt x="0" y="755080"/>
                    <a:pt x="0" y="737693"/>
                  </a:cubicBezTo>
                  <a:lnTo>
                    <a:pt x="0" y="31482"/>
                  </a:lnTo>
                  <a:cubicBezTo>
                    <a:pt x="0" y="14095"/>
                    <a:pt x="14095" y="0"/>
                    <a:pt x="31482"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12" name="TextBox 12"/>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3" name="TextBox 13"/>
          <p:cNvSpPr txBox="1"/>
          <p:nvPr/>
        </p:nvSpPr>
        <p:spPr>
          <a:xfrm>
            <a:off x="8928517" y="3782414"/>
            <a:ext cx="7933227" cy="2454275"/>
          </a:xfrm>
          <a:prstGeom prst="rect">
            <a:avLst/>
          </a:prstGeom>
        </p:spPr>
        <p:txBody>
          <a:bodyPr lIns="0" tIns="0" rIns="0" bIns="0" rtlCol="0" anchor="t">
            <a:spAutoFit/>
          </a:bodyPr>
          <a:lstStyle/>
          <a:p>
            <a:pPr marL="755647" lvl="1" indent="-377824" algn="just">
              <a:lnSpc>
                <a:spcPts val="4899"/>
              </a:lnSpc>
              <a:buFont typeface="Arial"/>
              <a:buChar char="•"/>
            </a:pPr>
            <a:r>
              <a:rPr lang="en-US" sz="3499" dirty="0" err="1">
                <a:solidFill>
                  <a:srgbClr val="7B070C"/>
                </a:solidFill>
                <a:latin typeface="Roboto Condensed"/>
              </a:rPr>
              <a:t>Trách</a:t>
            </a:r>
            <a:r>
              <a:rPr lang="en-US" sz="3499" dirty="0">
                <a:solidFill>
                  <a:srgbClr val="7B070C"/>
                </a:solidFill>
                <a:latin typeface="Roboto Condensed"/>
              </a:rPr>
              <a:t> </a:t>
            </a:r>
            <a:r>
              <a:rPr lang="en-US" sz="3499" dirty="0" err="1">
                <a:solidFill>
                  <a:srgbClr val="7B070C"/>
                </a:solidFill>
                <a:latin typeface="Roboto Condensed"/>
              </a:rPr>
              <a:t>nhiệm</a:t>
            </a:r>
            <a:r>
              <a:rPr lang="en-US" sz="3499" dirty="0">
                <a:solidFill>
                  <a:srgbClr val="7B070C"/>
                </a:solidFill>
                <a:latin typeface="Roboto Condensed"/>
              </a:rPr>
              <a:t> </a:t>
            </a:r>
            <a:r>
              <a:rPr lang="en-US" sz="3499" dirty="0" err="1">
                <a:solidFill>
                  <a:srgbClr val="7B070C"/>
                </a:solidFill>
                <a:latin typeface="Roboto Condensed"/>
              </a:rPr>
              <a:t>của</a:t>
            </a:r>
            <a:r>
              <a:rPr lang="en-US" sz="3499" dirty="0">
                <a:solidFill>
                  <a:srgbClr val="7B070C"/>
                </a:solidFill>
                <a:latin typeface="Roboto Condensed"/>
              </a:rPr>
              <a:t> </a:t>
            </a:r>
            <a:r>
              <a:rPr lang="en-US" sz="3499" dirty="0" err="1">
                <a:solidFill>
                  <a:srgbClr val="7B070C"/>
                </a:solidFill>
                <a:latin typeface="Roboto Condensed"/>
              </a:rPr>
              <a:t>thế</a:t>
            </a:r>
            <a:r>
              <a:rPr lang="en-US" sz="3499" dirty="0">
                <a:solidFill>
                  <a:srgbClr val="7B070C"/>
                </a:solidFill>
                <a:latin typeface="Roboto Condensed"/>
              </a:rPr>
              <a:t> </a:t>
            </a:r>
            <a:r>
              <a:rPr lang="en-US" sz="3499" dirty="0" err="1">
                <a:solidFill>
                  <a:srgbClr val="7B070C"/>
                </a:solidFill>
                <a:latin typeface="Roboto Condensed"/>
              </a:rPr>
              <a:t>hệ</a:t>
            </a:r>
            <a:r>
              <a:rPr lang="en-US" sz="3499" dirty="0">
                <a:solidFill>
                  <a:srgbClr val="7B070C"/>
                </a:solidFill>
                <a:latin typeface="Roboto Condensed"/>
              </a:rPr>
              <a:t> </a:t>
            </a:r>
            <a:r>
              <a:rPr lang="en-US" sz="3499" dirty="0" err="1">
                <a:solidFill>
                  <a:srgbClr val="7B070C"/>
                </a:solidFill>
                <a:latin typeface="Roboto Condensed"/>
              </a:rPr>
              <a:t>trẻ</a:t>
            </a:r>
            <a:r>
              <a:rPr lang="en-US" sz="3499" dirty="0">
                <a:solidFill>
                  <a:srgbClr val="7B070C"/>
                </a:solidFill>
                <a:latin typeface="Roboto Condensed"/>
              </a:rPr>
              <a:t> </a:t>
            </a:r>
            <a:r>
              <a:rPr lang="en-US" sz="3499" dirty="0" err="1">
                <a:solidFill>
                  <a:srgbClr val="7B070C"/>
                </a:solidFill>
                <a:latin typeface="Roboto Condensed"/>
              </a:rPr>
              <a:t>đối</a:t>
            </a:r>
            <a:r>
              <a:rPr lang="en-US" sz="3499" dirty="0">
                <a:solidFill>
                  <a:srgbClr val="7B070C"/>
                </a:solidFill>
                <a:latin typeface="Roboto Condensed"/>
              </a:rPr>
              <a:t> </a:t>
            </a:r>
            <a:r>
              <a:rPr lang="en-US" sz="3499" dirty="0" err="1">
                <a:solidFill>
                  <a:srgbClr val="7B070C"/>
                </a:solidFill>
                <a:latin typeface="Roboto Condensed"/>
              </a:rPr>
              <a:t>với</a:t>
            </a:r>
            <a:r>
              <a:rPr lang="en-US" sz="3499" dirty="0">
                <a:solidFill>
                  <a:srgbClr val="7B070C"/>
                </a:solidFill>
                <a:latin typeface="Roboto Condensed"/>
              </a:rPr>
              <a:t> </a:t>
            </a:r>
            <a:r>
              <a:rPr lang="en-US" sz="3499" dirty="0" err="1">
                <a:solidFill>
                  <a:srgbClr val="7B070C"/>
                </a:solidFill>
                <a:latin typeface="Roboto Condensed"/>
              </a:rPr>
              <a:t>đất</a:t>
            </a:r>
            <a:r>
              <a:rPr lang="en-US" sz="3499" dirty="0">
                <a:solidFill>
                  <a:srgbClr val="7B070C"/>
                </a:solidFill>
                <a:latin typeface="Roboto Condensed"/>
              </a:rPr>
              <a:t> </a:t>
            </a:r>
            <a:r>
              <a:rPr lang="en-US" sz="3499" dirty="0" err="1">
                <a:solidFill>
                  <a:srgbClr val="7B070C"/>
                </a:solidFill>
                <a:latin typeface="Roboto Condensed"/>
              </a:rPr>
              <a:t>nước</a:t>
            </a:r>
            <a:r>
              <a:rPr lang="en-US" sz="3499" dirty="0">
                <a:solidFill>
                  <a:srgbClr val="7B070C"/>
                </a:solidFill>
                <a:latin typeface="Roboto Condensed"/>
              </a:rPr>
              <a:t> </a:t>
            </a:r>
            <a:r>
              <a:rPr lang="en-US" sz="3499" dirty="0" err="1">
                <a:solidFill>
                  <a:srgbClr val="7B070C"/>
                </a:solidFill>
                <a:latin typeface="Roboto Condensed"/>
              </a:rPr>
              <a:t>là</a:t>
            </a:r>
            <a:r>
              <a:rPr lang="en-US" sz="3499" dirty="0">
                <a:solidFill>
                  <a:srgbClr val="7B070C"/>
                </a:solidFill>
                <a:latin typeface="Roboto Condensed"/>
              </a:rPr>
              <a:t> </a:t>
            </a:r>
            <a:r>
              <a:rPr lang="en-US" sz="3499" dirty="0" err="1">
                <a:solidFill>
                  <a:srgbClr val="7B070C"/>
                </a:solidFill>
                <a:latin typeface="Roboto Condensed"/>
              </a:rPr>
              <a:t>gì</a:t>
            </a:r>
            <a:r>
              <a:rPr lang="en-US" sz="3499" dirty="0">
                <a:solidFill>
                  <a:srgbClr val="7B070C"/>
                </a:solidFill>
                <a:latin typeface="Roboto Condensed"/>
              </a:rPr>
              <a:t>? </a:t>
            </a:r>
            <a:r>
              <a:rPr lang="en-US" sz="3499" dirty="0" err="1">
                <a:solidFill>
                  <a:srgbClr val="7B070C"/>
                </a:solidFill>
                <a:latin typeface="Roboto Condensed"/>
              </a:rPr>
              <a:t>Làm</a:t>
            </a:r>
            <a:r>
              <a:rPr lang="en-US" sz="3499" dirty="0">
                <a:solidFill>
                  <a:srgbClr val="7B070C"/>
                </a:solidFill>
                <a:latin typeface="Roboto Condensed"/>
              </a:rPr>
              <a:t> </a:t>
            </a:r>
            <a:r>
              <a:rPr lang="en-US" sz="3499" dirty="0" err="1">
                <a:solidFill>
                  <a:srgbClr val="7B070C"/>
                </a:solidFill>
                <a:latin typeface="Roboto Condensed"/>
              </a:rPr>
              <a:t>thế</a:t>
            </a:r>
            <a:r>
              <a:rPr lang="en-US" sz="3499" dirty="0">
                <a:solidFill>
                  <a:srgbClr val="7B070C"/>
                </a:solidFill>
                <a:latin typeface="Roboto Condensed"/>
              </a:rPr>
              <a:t> </a:t>
            </a:r>
            <a:r>
              <a:rPr lang="en-US" sz="3499" dirty="0" err="1">
                <a:solidFill>
                  <a:srgbClr val="7B070C"/>
                </a:solidFill>
                <a:latin typeface="Roboto Condensed"/>
              </a:rPr>
              <a:t>nào</a:t>
            </a:r>
            <a:r>
              <a:rPr lang="en-US" sz="3499" dirty="0">
                <a:solidFill>
                  <a:srgbClr val="7B070C"/>
                </a:solidFill>
                <a:latin typeface="Roboto Condensed"/>
              </a:rPr>
              <a:t> </a:t>
            </a:r>
            <a:r>
              <a:rPr lang="en-US" sz="3499" dirty="0" err="1">
                <a:solidFill>
                  <a:srgbClr val="7B070C"/>
                </a:solidFill>
                <a:latin typeface="Roboto Condensed"/>
              </a:rPr>
              <a:t>tinh</a:t>
            </a:r>
            <a:r>
              <a:rPr lang="en-US" sz="3499" dirty="0">
                <a:solidFill>
                  <a:srgbClr val="7B070C"/>
                </a:solidFill>
                <a:latin typeface="Roboto Condensed"/>
              </a:rPr>
              <a:t> </a:t>
            </a:r>
            <a:r>
              <a:rPr lang="en-US" sz="3499" dirty="0" err="1">
                <a:solidFill>
                  <a:srgbClr val="7B070C"/>
                </a:solidFill>
                <a:latin typeface="Roboto Condensed"/>
              </a:rPr>
              <a:t>thần</a:t>
            </a:r>
            <a:r>
              <a:rPr lang="en-US" sz="3499" dirty="0">
                <a:solidFill>
                  <a:srgbClr val="7B070C"/>
                </a:solidFill>
                <a:latin typeface="Roboto Condensed"/>
              </a:rPr>
              <a:t> </a:t>
            </a:r>
            <a:r>
              <a:rPr lang="en-US" sz="3499" dirty="0" err="1">
                <a:solidFill>
                  <a:srgbClr val="7B070C"/>
                </a:solidFill>
                <a:latin typeface="Roboto Condensed"/>
              </a:rPr>
              <a:t>trách</a:t>
            </a:r>
            <a:r>
              <a:rPr lang="en-US" sz="3499" dirty="0">
                <a:solidFill>
                  <a:srgbClr val="7B070C"/>
                </a:solidFill>
                <a:latin typeface="Roboto Condensed"/>
              </a:rPr>
              <a:t> </a:t>
            </a:r>
            <a:r>
              <a:rPr lang="en-US" sz="3499" dirty="0" err="1">
                <a:solidFill>
                  <a:srgbClr val="7B070C"/>
                </a:solidFill>
                <a:latin typeface="Roboto Condensed"/>
              </a:rPr>
              <a:t>nhiệm</a:t>
            </a:r>
            <a:r>
              <a:rPr lang="en-US" sz="3499" dirty="0">
                <a:solidFill>
                  <a:srgbClr val="7B070C"/>
                </a:solidFill>
                <a:latin typeface="Roboto Condensed"/>
              </a:rPr>
              <a:t> </a:t>
            </a:r>
            <a:r>
              <a:rPr lang="en-US" sz="3499" dirty="0" err="1">
                <a:solidFill>
                  <a:srgbClr val="7B070C"/>
                </a:solidFill>
                <a:latin typeface="Roboto Condensed"/>
              </a:rPr>
              <a:t>của</a:t>
            </a:r>
            <a:r>
              <a:rPr lang="en-US" sz="3499" dirty="0">
                <a:solidFill>
                  <a:srgbClr val="7B070C"/>
                </a:solidFill>
                <a:latin typeface="Roboto Condensed"/>
              </a:rPr>
              <a:t> </a:t>
            </a:r>
            <a:r>
              <a:rPr lang="en-US" sz="3499" dirty="0" err="1">
                <a:solidFill>
                  <a:srgbClr val="7B070C"/>
                </a:solidFill>
                <a:latin typeface="Roboto Condensed"/>
              </a:rPr>
              <a:t>thế</a:t>
            </a:r>
            <a:r>
              <a:rPr lang="en-US" sz="3499" dirty="0">
                <a:solidFill>
                  <a:srgbClr val="7B070C"/>
                </a:solidFill>
                <a:latin typeface="Roboto Condensed"/>
              </a:rPr>
              <a:t> </a:t>
            </a:r>
            <a:r>
              <a:rPr lang="en-US" sz="3499" dirty="0" err="1">
                <a:solidFill>
                  <a:srgbClr val="7B070C"/>
                </a:solidFill>
                <a:latin typeface="Roboto Condensed"/>
              </a:rPr>
              <a:t>hệ</a:t>
            </a:r>
            <a:r>
              <a:rPr lang="en-US" sz="3499" dirty="0">
                <a:solidFill>
                  <a:srgbClr val="7B070C"/>
                </a:solidFill>
                <a:latin typeface="Roboto Condensed"/>
              </a:rPr>
              <a:t> </a:t>
            </a:r>
            <a:r>
              <a:rPr lang="en-US" sz="3499" dirty="0" err="1">
                <a:solidFill>
                  <a:srgbClr val="7B070C"/>
                </a:solidFill>
                <a:latin typeface="Roboto Condensed"/>
              </a:rPr>
              <a:t>trẻ</a:t>
            </a:r>
            <a:r>
              <a:rPr lang="en-US" sz="3499" dirty="0">
                <a:solidFill>
                  <a:srgbClr val="7B070C"/>
                </a:solidFill>
                <a:latin typeface="Roboto Condensed"/>
              </a:rPr>
              <a:t> </a:t>
            </a:r>
            <a:r>
              <a:rPr lang="en-US" sz="3499" dirty="0" err="1">
                <a:solidFill>
                  <a:srgbClr val="7B070C"/>
                </a:solidFill>
                <a:latin typeface="Roboto Condensed"/>
              </a:rPr>
              <a:t>có</a:t>
            </a:r>
            <a:r>
              <a:rPr lang="en-US" sz="3499" dirty="0">
                <a:solidFill>
                  <a:srgbClr val="7B070C"/>
                </a:solidFill>
                <a:latin typeface="Roboto Condensed"/>
              </a:rPr>
              <a:t> </a:t>
            </a:r>
            <a:r>
              <a:rPr lang="en-US" sz="3499" dirty="0" err="1">
                <a:solidFill>
                  <a:srgbClr val="7B070C"/>
                </a:solidFill>
                <a:latin typeface="Roboto Condensed"/>
              </a:rPr>
              <a:t>thể</a:t>
            </a:r>
            <a:r>
              <a:rPr lang="en-US" sz="3499" dirty="0">
                <a:solidFill>
                  <a:srgbClr val="7B070C"/>
                </a:solidFill>
                <a:latin typeface="Roboto Condensed"/>
              </a:rPr>
              <a:t> </a:t>
            </a:r>
            <a:r>
              <a:rPr lang="en-US" sz="3499" dirty="0" err="1">
                <a:solidFill>
                  <a:srgbClr val="7B070C"/>
                </a:solidFill>
                <a:latin typeface="Roboto Condensed"/>
              </a:rPr>
              <a:t>góp</a:t>
            </a:r>
            <a:r>
              <a:rPr lang="en-US" sz="3499" dirty="0">
                <a:solidFill>
                  <a:srgbClr val="7B070C"/>
                </a:solidFill>
                <a:latin typeface="Roboto Condensed"/>
              </a:rPr>
              <a:t> </a:t>
            </a:r>
            <a:r>
              <a:rPr lang="en-US" sz="3499" dirty="0" err="1">
                <a:solidFill>
                  <a:srgbClr val="7B070C"/>
                </a:solidFill>
                <a:latin typeface="Roboto Condensed"/>
              </a:rPr>
              <a:t>phần</a:t>
            </a:r>
            <a:r>
              <a:rPr lang="en-US" sz="3499" dirty="0">
                <a:solidFill>
                  <a:srgbClr val="7B070C"/>
                </a:solidFill>
                <a:latin typeface="Roboto Condensed"/>
              </a:rPr>
              <a:t> </a:t>
            </a:r>
            <a:r>
              <a:rPr lang="en-US" sz="3499" dirty="0" err="1">
                <a:solidFill>
                  <a:srgbClr val="7B070C"/>
                </a:solidFill>
                <a:latin typeface="Roboto Condensed"/>
              </a:rPr>
              <a:t>vào</a:t>
            </a:r>
            <a:r>
              <a:rPr lang="en-US" sz="3499" dirty="0">
                <a:solidFill>
                  <a:srgbClr val="7B070C"/>
                </a:solidFill>
                <a:latin typeface="Roboto Condensed"/>
              </a:rPr>
              <a:t> </a:t>
            </a:r>
            <a:r>
              <a:rPr lang="en-US" sz="3499" dirty="0" err="1">
                <a:solidFill>
                  <a:srgbClr val="7B070C"/>
                </a:solidFill>
                <a:latin typeface="Roboto Condensed"/>
              </a:rPr>
              <a:t>việc</a:t>
            </a:r>
            <a:r>
              <a:rPr lang="en-US" sz="3499" dirty="0">
                <a:solidFill>
                  <a:srgbClr val="7B070C"/>
                </a:solidFill>
                <a:latin typeface="Roboto Condensed"/>
              </a:rPr>
              <a:t> </a:t>
            </a:r>
            <a:r>
              <a:rPr lang="en-US" sz="3499" dirty="0" err="1">
                <a:solidFill>
                  <a:srgbClr val="7B070C"/>
                </a:solidFill>
                <a:latin typeface="Roboto Condensed"/>
              </a:rPr>
              <a:t>xây</a:t>
            </a:r>
            <a:r>
              <a:rPr lang="en-US" sz="3499" dirty="0">
                <a:solidFill>
                  <a:srgbClr val="7B070C"/>
                </a:solidFill>
                <a:latin typeface="Roboto Condensed"/>
              </a:rPr>
              <a:t> </a:t>
            </a:r>
            <a:r>
              <a:rPr lang="en-US" sz="3499" dirty="0" err="1">
                <a:solidFill>
                  <a:srgbClr val="7B070C"/>
                </a:solidFill>
                <a:latin typeface="Roboto Condensed"/>
              </a:rPr>
              <a:t>dựng</a:t>
            </a:r>
            <a:r>
              <a:rPr lang="en-US" sz="3499" dirty="0">
                <a:solidFill>
                  <a:srgbClr val="7B070C"/>
                </a:solidFill>
                <a:latin typeface="Roboto Condensed"/>
              </a:rPr>
              <a:t> </a:t>
            </a:r>
            <a:r>
              <a:rPr lang="en-US" sz="3499" dirty="0" err="1">
                <a:solidFill>
                  <a:srgbClr val="7B070C"/>
                </a:solidFill>
                <a:latin typeface="Roboto Condensed"/>
              </a:rPr>
              <a:t>một</a:t>
            </a:r>
            <a:r>
              <a:rPr lang="en-US" sz="3499" dirty="0">
                <a:solidFill>
                  <a:srgbClr val="7B070C"/>
                </a:solidFill>
                <a:latin typeface="Roboto Condensed"/>
              </a:rPr>
              <a:t> </a:t>
            </a:r>
            <a:r>
              <a:rPr lang="en-US" sz="3499" dirty="0" err="1">
                <a:solidFill>
                  <a:srgbClr val="7B070C"/>
                </a:solidFill>
                <a:latin typeface="Roboto Condensed"/>
              </a:rPr>
              <a:t>tương</a:t>
            </a:r>
            <a:r>
              <a:rPr lang="en-US" sz="3499" dirty="0">
                <a:solidFill>
                  <a:srgbClr val="7B070C"/>
                </a:solidFill>
                <a:latin typeface="Roboto Condensed"/>
              </a:rPr>
              <a:t> </a:t>
            </a:r>
            <a:r>
              <a:rPr lang="en-US" sz="3499" dirty="0" err="1">
                <a:solidFill>
                  <a:srgbClr val="7B070C"/>
                </a:solidFill>
                <a:latin typeface="Roboto Condensed"/>
              </a:rPr>
              <a:t>lai</a:t>
            </a:r>
            <a:r>
              <a:rPr lang="en-US" sz="3499" dirty="0">
                <a:solidFill>
                  <a:srgbClr val="7B070C"/>
                </a:solidFill>
                <a:latin typeface="Roboto Condensed"/>
              </a:rPr>
              <a:t> </a:t>
            </a:r>
            <a:r>
              <a:rPr lang="en-US" sz="3499" dirty="0" err="1">
                <a:solidFill>
                  <a:srgbClr val="7B070C"/>
                </a:solidFill>
                <a:latin typeface="Roboto Condensed"/>
              </a:rPr>
              <a:t>tốt</a:t>
            </a:r>
            <a:r>
              <a:rPr lang="en-US" sz="3499" dirty="0">
                <a:solidFill>
                  <a:srgbClr val="7B070C"/>
                </a:solidFill>
                <a:latin typeface="Roboto Condensed"/>
              </a:rPr>
              <a:t> </a:t>
            </a:r>
            <a:r>
              <a:rPr lang="en-US" sz="3499" dirty="0" err="1">
                <a:solidFill>
                  <a:srgbClr val="7B070C"/>
                </a:solidFill>
                <a:latin typeface="Roboto Condensed"/>
              </a:rPr>
              <a:t>đẹp</a:t>
            </a:r>
            <a:r>
              <a:rPr lang="en-US" sz="3499" dirty="0">
                <a:solidFill>
                  <a:srgbClr val="7B070C"/>
                </a:solidFill>
                <a:latin typeface="Roboto Condensed"/>
              </a:rPr>
              <a:t>?</a:t>
            </a:r>
          </a:p>
        </p:txBody>
      </p:sp>
      <p:grpSp>
        <p:nvGrpSpPr>
          <p:cNvPr id="14" name="Group 14"/>
          <p:cNvGrpSpPr/>
          <p:nvPr/>
        </p:nvGrpSpPr>
        <p:grpSpPr>
          <a:xfrm>
            <a:off x="724086" y="3682033"/>
            <a:ext cx="7903461" cy="3958279"/>
            <a:chOff x="0" y="0"/>
            <a:chExt cx="2081570" cy="1042510"/>
          </a:xfrm>
        </p:grpSpPr>
        <p:sp>
          <p:nvSpPr>
            <p:cNvPr id="15" name="Freeform 15"/>
            <p:cNvSpPr/>
            <p:nvPr/>
          </p:nvSpPr>
          <p:spPr>
            <a:xfrm>
              <a:off x="0" y="0"/>
              <a:ext cx="2081570" cy="1042510"/>
            </a:xfrm>
            <a:custGeom>
              <a:avLst/>
              <a:gdLst/>
              <a:ahLst/>
              <a:cxnLst/>
              <a:rect l="l" t="t" r="r" b="b"/>
              <a:pathLst>
                <a:path w="2081570" h="1042510">
                  <a:moveTo>
                    <a:pt x="32326" y="0"/>
                  </a:moveTo>
                  <a:lnTo>
                    <a:pt x="2049244" y="0"/>
                  </a:lnTo>
                  <a:cubicBezTo>
                    <a:pt x="2057818" y="0"/>
                    <a:pt x="2066040" y="3406"/>
                    <a:pt x="2072102" y="9468"/>
                  </a:cubicBezTo>
                  <a:cubicBezTo>
                    <a:pt x="2078164" y="15530"/>
                    <a:pt x="2081570" y="23752"/>
                    <a:pt x="2081570" y="32326"/>
                  </a:cubicBezTo>
                  <a:lnTo>
                    <a:pt x="2081570" y="1010184"/>
                  </a:lnTo>
                  <a:cubicBezTo>
                    <a:pt x="2081570" y="1018757"/>
                    <a:pt x="2078164" y="1026979"/>
                    <a:pt x="2072102" y="1033042"/>
                  </a:cubicBezTo>
                  <a:cubicBezTo>
                    <a:pt x="2066040" y="1039104"/>
                    <a:pt x="2057818" y="1042510"/>
                    <a:pt x="2049244" y="1042510"/>
                  </a:cubicBezTo>
                  <a:lnTo>
                    <a:pt x="32326" y="1042510"/>
                  </a:lnTo>
                  <a:cubicBezTo>
                    <a:pt x="23752" y="1042510"/>
                    <a:pt x="15530" y="1039104"/>
                    <a:pt x="9468" y="1033042"/>
                  </a:cubicBezTo>
                  <a:cubicBezTo>
                    <a:pt x="3406" y="1026979"/>
                    <a:pt x="0" y="1018757"/>
                    <a:pt x="0" y="1010184"/>
                  </a:cubicBezTo>
                  <a:lnTo>
                    <a:pt x="0" y="32326"/>
                  </a:lnTo>
                  <a:cubicBezTo>
                    <a:pt x="0" y="23752"/>
                    <a:pt x="3406" y="15530"/>
                    <a:pt x="9468" y="9468"/>
                  </a:cubicBezTo>
                  <a:cubicBezTo>
                    <a:pt x="15530" y="3406"/>
                    <a:pt x="23752" y="0"/>
                    <a:pt x="32326"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16" name="TextBox 16"/>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7" name="TextBox 17"/>
          <p:cNvSpPr txBox="1"/>
          <p:nvPr/>
        </p:nvSpPr>
        <p:spPr>
          <a:xfrm>
            <a:off x="515252" y="3782414"/>
            <a:ext cx="7732946" cy="3692525"/>
          </a:xfrm>
          <a:prstGeom prst="rect">
            <a:avLst/>
          </a:prstGeom>
        </p:spPr>
        <p:txBody>
          <a:bodyPr lIns="0" tIns="0" rIns="0" bIns="0" rtlCol="0" anchor="t">
            <a:spAutoFit/>
          </a:bodyPr>
          <a:lstStyle/>
          <a:p>
            <a:pPr marL="755647" lvl="1" indent="-377824" algn="just">
              <a:lnSpc>
                <a:spcPts val="4899"/>
              </a:lnSpc>
              <a:buFont typeface="Arial"/>
              <a:buChar char="•"/>
            </a:pPr>
            <a:r>
              <a:rPr lang="en-US" sz="3499" dirty="0">
                <a:solidFill>
                  <a:srgbClr val="7B070C"/>
                </a:solidFill>
                <a:latin typeface="Roboto Condensed"/>
              </a:rPr>
              <a:t>Theo </a:t>
            </a:r>
            <a:r>
              <a:rPr lang="en-US" sz="3499" dirty="0" err="1">
                <a:solidFill>
                  <a:srgbClr val="7B070C"/>
                </a:solidFill>
                <a:latin typeface="Roboto Condensed"/>
              </a:rPr>
              <a:t>em</a:t>
            </a:r>
            <a:r>
              <a:rPr lang="en-US" sz="3499" dirty="0">
                <a:solidFill>
                  <a:srgbClr val="7B070C"/>
                </a:solidFill>
                <a:latin typeface="Roboto Condensed"/>
              </a:rPr>
              <a:t> </a:t>
            </a:r>
            <a:r>
              <a:rPr lang="en-US" sz="3499" dirty="0" err="1">
                <a:solidFill>
                  <a:srgbClr val="7B070C"/>
                </a:solidFill>
                <a:latin typeface="Roboto Condensed"/>
              </a:rPr>
              <a:t>các</a:t>
            </a:r>
            <a:r>
              <a:rPr lang="en-US" sz="3499" dirty="0">
                <a:solidFill>
                  <a:srgbClr val="7B070C"/>
                </a:solidFill>
                <a:latin typeface="Roboto Condensed"/>
              </a:rPr>
              <a:t> </a:t>
            </a:r>
            <a:r>
              <a:rPr lang="en-US" sz="3499" dirty="0" err="1">
                <a:solidFill>
                  <a:srgbClr val="7B070C"/>
                </a:solidFill>
                <a:latin typeface="Roboto Condensed"/>
              </a:rPr>
              <a:t>vận</a:t>
            </a:r>
            <a:r>
              <a:rPr lang="en-US" sz="3499" dirty="0">
                <a:solidFill>
                  <a:srgbClr val="7B070C"/>
                </a:solidFill>
                <a:latin typeface="Roboto Condensed"/>
              </a:rPr>
              <a:t> </a:t>
            </a:r>
            <a:r>
              <a:rPr lang="en-US" sz="3499" dirty="0" err="1">
                <a:solidFill>
                  <a:srgbClr val="7B070C"/>
                </a:solidFill>
                <a:latin typeface="Roboto Condensed"/>
              </a:rPr>
              <a:t>động</a:t>
            </a:r>
            <a:r>
              <a:rPr lang="en-US" sz="3499" dirty="0">
                <a:solidFill>
                  <a:srgbClr val="7B070C"/>
                </a:solidFill>
                <a:latin typeface="Roboto Condensed"/>
              </a:rPr>
              <a:t> </a:t>
            </a:r>
            <a:r>
              <a:rPr lang="en-US" sz="3499" dirty="0" err="1">
                <a:solidFill>
                  <a:srgbClr val="7B070C"/>
                </a:solidFill>
                <a:latin typeface="Roboto Condensed"/>
              </a:rPr>
              <a:t>viên</a:t>
            </a:r>
            <a:r>
              <a:rPr lang="en-US" sz="3499" dirty="0">
                <a:solidFill>
                  <a:srgbClr val="7B070C"/>
                </a:solidFill>
                <a:latin typeface="Roboto Condensed"/>
              </a:rPr>
              <a:t> </a:t>
            </a:r>
            <a:r>
              <a:rPr lang="en-US" sz="3499" dirty="0" err="1">
                <a:solidFill>
                  <a:srgbClr val="7B070C"/>
                </a:solidFill>
                <a:latin typeface="Roboto Condensed"/>
              </a:rPr>
              <a:t>đại</a:t>
            </a:r>
            <a:r>
              <a:rPr lang="en-US" sz="3499" dirty="0">
                <a:solidFill>
                  <a:srgbClr val="7B070C"/>
                </a:solidFill>
                <a:latin typeface="Roboto Condensed"/>
              </a:rPr>
              <a:t> </a:t>
            </a:r>
            <a:r>
              <a:rPr lang="en-US" sz="3499" dirty="0" err="1">
                <a:solidFill>
                  <a:srgbClr val="7B070C"/>
                </a:solidFill>
                <a:latin typeface="Roboto Condensed"/>
              </a:rPr>
              <a:t>diện</a:t>
            </a:r>
            <a:r>
              <a:rPr lang="en-US" sz="3499" dirty="0">
                <a:solidFill>
                  <a:srgbClr val="7B070C"/>
                </a:solidFill>
                <a:latin typeface="Roboto Condensed"/>
              </a:rPr>
              <a:t> </a:t>
            </a:r>
            <a:r>
              <a:rPr lang="en-US" sz="3499" dirty="0" err="1">
                <a:solidFill>
                  <a:srgbClr val="7B070C"/>
                </a:solidFill>
                <a:latin typeface="Roboto Condensed"/>
              </a:rPr>
              <a:t>cho</a:t>
            </a:r>
            <a:r>
              <a:rPr lang="en-US" sz="3499" dirty="0">
                <a:solidFill>
                  <a:srgbClr val="7B070C"/>
                </a:solidFill>
                <a:latin typeface="Roboto Condensed"/>
              </a:rPr>
              <a:t> </a:t>
            </a:r>
            <a:r>
              <a:rPr lang="en-US" sz="3499" dirty="0" err="1">
                <a:solidFill>
                  <a:srgbClr val="7B070C"/>
                </a:solidFill>
                <a:latin typeface="Roboto Condensed"/>
              </a:rPr>
              <a:t>Việt</a:t>
            </a:r>
            <a:r>
              <a:rPr lang="en-US" sz="3499" dirty="0">
                <a:solidFill>
                  <a:srgbClr val="7B070C"/>
                </a:solidFill>
                <a:latin typeface="Roboto Condensed"/>
              </a:rPr>
              <a:t> Nam </a:t>
            </a:r>
            <a:r>
              <a:rPr lang="en-US" sz="3499" dirty="0" err="1">
                <a:solidFill>
                  <a:srgbClr val="7B070C"/>
                </a:solidFill>
                <a:latin typeface="Roboto Condensed"/>
              </a:rPr>
              <a:t>tham</a:t>
            </a:r>
            <a:r>
              <a:rPr lang="en-US" sz="3499" dirty="0">
                <a:solidFill>
                  <a:srgbClr val="7B070C"/>
                </a:solidFill>
                <a:latin typeface="Roboto Condensed"/>
              </a:rPr>
              <a:t> </a:t>
            </a:r>
            <a:r>
              <a:rPr lang="en-US" sz="3499" dirty="0" err="1">
                <a:solidFill>
                  <a:srgbClr val="7B070C"/>
                </a:solidFill>
                <a:latin typeface="Roboto Condensed"/>
              </a:rPr>
              <a:t>gia</a:t>
            </a:r>
            <a:r>
              <a:rPr lang="en-US" sz="3499" dirty="0">
                <a:solidFill>
                  <a:srgbClr val="7B070C"/>
                </a:solidFill>
                <a:latin typeface="Roboto Condensed"/>
              </a:rPr>
              <a:t> </a:t>
            </a:r>
            <a:r>
              <a:rPr lang="en-US" sz="3499" dirty="0" err="1">
                <a:solidFill>
                  <a:srgbClr val="7B070C"/>
                </a:solidFill>
                <a:latin typeface="Roboto Condensed"/>
              </a:rPr>
              <a:t>thi</a:t>
            </a:r>
            <a:r>
              <a:rPr lang="en-US" sz="3499" dirty="0">
                <a:solidFill>
                  <a:srgbClr val="7B070C"/>
                </a:solidFill>
                <a:latin typeface="Roboto Condensed"/>
              </a:rPr>
              <a:t> </a:t>
            </a:r>
            <a:r>
              <a:rPr lang="en-US" sz="3499" dirty="0" err="1">
                <a:solidFill>
                  <a:srgbClr val="7B070C"/>
                </a:solidFill>
                <a:latin typeface="Roboto Condensed"/>
              </a:rPr>
              <a:t>đấu</a:t>
            </a:r>
            <a:r>
              <a:rPr lang="en-US" sz="3499" dirty="0">
                <a:solidFill>
                  <a:srgbClr val="7B070C"/>
                </a:solidFill>
                <a:latin typeface="Roboto Condensed"/>
              </a:rPr>
              <a:t> </a:t>
            </a:r>
            <a:r>
              <a:rPr lang="en-US" sz="3499" dirty="0" err="1">
                <a:solidFill>
                  <a:srgbClr val="7B070C"/>
                </a:solidFill>
                <a:latin typeface="Roboto Condensed"/>
              </a:rPr>
              <a:t>tại</a:t>
            </a:r>
            <a:r>
              <a:rPr lang="en-US" sz="3499" dirty="0">
                <a:solidFill>
                  <a:srgbClr val="7B070C"/>
                </a:solidFill>
                <a:latin typeface="Roboto Condensed"/>
              </a:rPr>
              <a:t> </a:t>
            </a:r>
            <a:r>
              <a:rPr lang="en-US" sz="3499" dirty="0" err="1">
                <a:solidFill>
                  <a:srgbClr val="7B070C"/>
                </a:solidFill>
                <a:latin typeface="Roboto Condensed"/>
              </a:rPr>
              <a:t>các</a:t>
            </a:r>
            <a:r>
              <a:rPr lang="en-US" sz="3499" dirty="0">
                <a:solidFill>
                  <a:srgbClr val="7B070C"/>
                </a:solidFill>
                <a:latin typeface="Roboto Condensed"/>
              </a:rPr>
              <a:t> </a:t>
            </a:r>
            <a:r>
              <a:rPr lang="en-US" sz="3499" dirty="0" err="1">
                <a:solidFill>
                  <a:srgbClr val="7B070C"/>
                </a:solidFill>
                <a:latin typeface="Roboto Condensed"/>
              </a:rPr>
              <a:t>kỳ</a:t>
            </a:r>
            <a:r>
              <a:rPr lang="en-US" sz="3499" dirty="0">
                <a:solidFill>
                  <a:srgbClr val="7B070C"/>
                </a:solidFill>
                <a:latin typeface="Roboto Condensed"/>
              </a:rPr>
              <a:t> </a:t>
            </a:r>
            <a:r>
              <a:rPr lang="en-US" sz="3499" dirty="0" err="1">
                <a:solidFill>
                  <a:srgbClr val="7B070C"/>
                </a:solidFill>
                <a:latin typeface="Roboto Condensed"/>
              </a:rPr>
              <a:t>Seagame</a:t>
            </a:r>
            <a:r>
              <a:rPr lang="en-US" sz="3499" dirty="0">
                <a:solidFill>
                  <a:srgbClr val="7B070C"/>
                </a:solidFill>
                <a:latin typeface="Roboto Condensed"/>
              </a:rPr>
              <a:t>, Olympic </a:t>
            </a:r>
            <a:r>
              <a:rPr lang="en-US" sz="3499" dirty="0" err="1">
                <a:solidFill>
                  <a:srgbClr val="7B070C"/>
                </a:solidFill>
                <a:latin typeface="Roboto Condensed"/>
              </a:rPr>
              <a:t>có</a:t>
            </a:r>
            <a:r>
              <a:rPr lang="en-US" sz="3499" dirty="0">
                <a:solidFill>
                  <a:srgbClr val="7B070C"/>
                </a:solidFill>
                <a:latin typeface="Roboto Condensed"/>
              </a:rPr>
              <a:t> </a:t>
            </a:r>
            <a:r>
              <a:rPr lang="en-US" sz="3499" dirty="0" err="1">
                <a:solidFill>
                  <a:srgbClr val="7B070C"/>
                </a:solidFill>
                <a:latin typeface="Roboto Condensed"/>
              </a:rPr>
              <a:t>phải</a:t>
            </a:r>
            <a:r>
              <a:rPr lang="en-US" sz="3499" dirty="0">
                <a:solidFill>
                  <a:srgbClr val="7B070C"/>
                </a:solidFill>
                <a:latin typeface="Roboto Condensed"/>
              </a:rPr>
              <a:t> </a:t>
            </a:r>
            <a:r>
              <a:rPr lang="en-US" sz="3499" dirty="0" err="1">
                <a:solidFill>
                  <a:srgbClr val="7B070C"/>
                </a:solidFill>
                <a:latin typeface="Roboto Condensed"/>
              </a:rPr>
              <a:t>là</a:t>
            </a:r>
            <a:r>
              <a:rPr lang="en-US" sz="3499" dirty="0">
                <a:solidFill>
                  <a:srgbClr val="7B070C"/>
                </a:solidFill>
                <a:latin typeface="Roboto Condensed"/>
              </a:rPr>
              <a:t> </a:t>
            </a:r>
            <a:r>
              <a:rPr lang="en-US" sz="3499" dirty="0" err="1">
                <a:solidFill>
                  <a:srgbClr val="7B070C"/>
                </a:solidFill>
                <a:latin typeface="Roboto Condensed"/>
              </a:rPr>
              <a:t>một</a:t>
            </a:r>
            <a:r>
              <a:rPr lang="en-US" sz="3499" dirty="0">
                <a:solidFill>
                  <a:srgbClr val="7B070C"/>
                </a:solidFill>
                <a:latin typeface="Roboto Condensed"/>
              </a:rPr>
              <a:t> </a:t>
            </a:r>
            <a:r>
              <a:rPr lang="en-US" sz="3499" dirty="0" err="1">
                <a:solidFill>
                  <a:srgbClr val="7B070C"/>
                </a:solidFill>
                <a:latin typeface="Roboto Condensed"/>
              </a:rPr>
              <a:t>hành</a:t>
            </a:r>
            <a:r>
              <a:rPr lang="en-US" sz="3499" dirty="0">
                <a:solidFill>
                  <a:srgbClr val="7B070C"/>
                </a:solidFill>
                <a:latin typeface="Roboto Condensed"/>
              </a:rPr>
              <a:t> </a:t>
            </a:r>
            <a:r>
              <a:rPr lang="en-US" sz="3499" dirty="0" err="1">
                <a:solidFill>
                  <a:srgbClr val="7B070C"/>
                </a:solidFill>
                <a:latin typeface="Roboto Condensed"/>
              </a:rPr>
              <a:t>động</a:t>
            </a:r>
            <a:r>
              <a:rPr lang="en-US" sz="3499" dirty="0">
                <a:solidFill>
                  <a:srgbClr val="7B070C"/>
                </a:solidFill>
                <a:latin typeface="Roboto Condensed"/>
              </a:rPr>
              <a:t> </a:t>
            </a:r>
            <a:r>
              <a:rPr lang="en-US" sz="3499" dirty="0" err="1">
                <a:solidFill>
                  <a:srgbClr val="7B070C"/>
                </a:solidFill>
                <a:latin typeface="Roboto Condensed"/>
              </a:rPr>
              <a:t>yêu</a:t>
            </a:r>
            <a:r>
              <a:rPr lang="en-US" sz="3499" dirty="0">
                <a:solidFill>
                  <a:srgbClr val="7B070C"/>
                </a:solidFill>
                <a:latin typeface="Roboto Condensed"/>
              </a:rPr>
              <a:t> </a:t>
            </a:r>
            <a:r>
              <a:rPr lang="en-US" sz="3499" dirty="0" err="1">
                <a:solidFill>
                  <a:srgbClr val="7B070C"/>
                </a:solidFill>
                <a:latin typeface="Roboto Condensed"/>
              </a:rPr>
              <a:t>nước</a:t>
            </a:r>
            <a:r>
              <a:rPr lang="en-US" sz="3499" dirty="0">
                <a:solidFill>
                  <a:srgbClr val="7B070C"/>
                </a:solidFill>
                <a:latin typeface="Roboto Condensed"/>
              </a:rPr>
              <a:t>, </a:t>
            </a:r>
            <a:r>
              <a:rPr lang="en-US" sz="3499" dirty="0" err="1">
                <a:solidFill>
                  <a:srgbClr val="7B070C"/>
                </a:solidFill>
                <a:latin typeface="Roboto Condensed"/>
              </a:rPr>
              <a:t>thể</a:t>
            </a:r>
            <a:r>
              <a:rPr lang="en-US" sz="3499" dirty="0">
                <a:solidFill>
                  <a:srgbClr val="7B070C"/>
                </a:solidFill>
                <a:latin typeface="Roboto Condensed"/>
              </a:rPr>
              <a:t> </a:t>
            </a:r>
            <a:r>
              <a:rPr lang="en-US" sz="3499" dirty="0" err="1">
                <a:solidFill>
                  <a:srgbClr val="7B070C"/>
                </a:solidFill>
                <a:latin typeface="Roboto Condensed"/>
              </a:rPr>
              <a:t>hiện</a:t>
            </a:r>
            <a:r>
              <a:rPr lang="en-US" sz="3499" dirty="0">
                <a:solidFill>
                  <a:srgbClr val="7B070C"/>
                </a:solidFill>
                <a:latin typeface="Roboto Condensed"/>
              </a:rPr>
              <a:t> </a:t>
            </a:r>
            <a:r>
              <a:rPr lang="en-US" sz="3499" dirty="0" err="1">
                <a:solidFill>
                  <a:srgbClr val="7B070C"/>
                </a:solidFill>
                <a:latin typeface="Roboto Condensed"/>
              </a:rPr>
              <a:t>giá</a:t>
            </a:r>
            <a:r>
              <a:rPr lang="en-US" sz="3499" dirty="0">
                <a:solidFill>
                  <a:srgbClr val="7B070C"/>
                </a:solidFill>
                <a:latin typeface="Roboto Condensed"/>
              </a:rPr>
              <a:t> </a:t>
            </a:r>
            <a:r>
              <a:rPr lang="en-US" sz="3499" dirty="0" err="1">
                <a:solidFill>
                  <a:srgbClr val="7B070C"/>
                </a:solidFill>
                <a:latin typeface="Roboto Condensed"/>
              </a:rPr>
              <a:t>trị</a:t>
            </a:r>
            <a:r>
              <a:rPr lang="en-US" sz="3499" dirty="0">
                <a:solidFill>
                  <a:srgbClr val="7B070C"/>
                </a:solidFill>
                <a:latin typeface="Roboto Condensed"/>
              </a:rPr>
              <a:t> </a:t>
            </a:r>
            <a:r>
              <a:rPr lang="en-US" sz="3499" dirty="0" err="1">
                <a:solidFill>
                  <a:srgbClr val="7B070C"/>
                </a:solidFill>
                <a:latin typeface="Roboto Condensed"/>
              </a:rPr>
              <a:t>truyền</a:t>
            </a:r>
            <a:r>
              <a:rPr lang="en-US" sz="3499" dirty="0">
                <a:solidFill>
                  <a:srgbClr val="7B070C"/>
                </a:solidFill>
                <a:latin typeface="Roboto Condensed"/>
              </a:rPr>
              <a:t> </a:t>
            </a:r>
            <a:r>
              <a:rPr lang="en-US" sz="3499" dirty="0" err="1">
                <a:solidFill>
                  <a:srgbClr val="7B070C"/>
                </a:solidFill>
                <a:latin typeface="Roboto Condensed"/>
              </a:rPr>
              <a:t>thống</a:t>
            </a:r>
            <a:r>
              <a:rPr lang="en-US" sz="3499" dirty="0">
                <a:solidFill>
                  <a:srgbClr val="7B070C"/>
                </a:solidFill>
                <a:latin typeface="Roboto Condensed"/>
              </a:rPr>
              <a:t> </a:t>
            </a:r>
            <a:r>
              <a:rPr lang="en-US" sz="3499" dirty="0" err="1">
                <a:solidFill>
                  <a:srgbClr val="7B070C"/>
                </a:solidFill>
                <a:latin typeface="Roboto Condensed"/>
              </a:rPr>
              <a:t>tốt</a:t>
            </a:r>
            <a:r>
              <a:rPr lang="en-US" sz="3499" dirty="0">
                <a:solidFill>
                  <a:srgbClr val="7B070C"/>
                </a:solidFill>
                <a:latin typeface="Roboto Condensed"/>
              </a:rPr>
              <a:t> </a:t>
            </a:r>
            <a:r>
              <a:rPr lang="en-US" sz="3499" dirty="0" err="1">
                <a:solidFill>
                  <a:srgbClr val="7B070C"/>
                </a:solidFill>
                <a:latin typeface="Roboto Condensed"/>
              </a:rPr>
              <a:t>đẹp</a:t>
            </a:r>
            <a:r>
              <a:rPr lang="en-US" sz="3499" dirty="0">
                <a:solidFill>
                  <a:srgbClr val="7B070C"/>
                </a:solidFill>
                <a:latin typeface="Roboto Condensed"/>
              </a:rPr>
              <a:t> </a:t>
            </a:r>
            <a:r>
              <a:rPr lang="en-US" sz="3499" dirty="0" err="1">
                <a:solidFill>
                  <a:srgbClr val="7B070C"/>
                </a:solidFill>
                <a:latin typeface="Roboto Condensed"/>
              </a:rPr>
              <a:t>của</a:t>
            </a:r>
            <a:r>
              <a:rPr lang="en-US" sz="3499" dirty="0">
                <a:solidFill>
                  <a:srgbClr val="7B070C"/>
                </a:solidFill>
                <a:latin typeface="Roboto Condensed"/>
              </a:rPr>
              <a:t> </a:t>
            </a:r>
            <a:r>
              <a:rPr lang="en-US" sz="3499" dirty="0" err="1">
                <a:solidFill>
                  <a:srgbClr val="7B070C"/>
                </a:solidFill>
                <a:latin typeface="Roboto Condensed"/>
              </a:rPr>
              <a:t>dân</a:t>
            </a:r>
            <a:r>
              <a:rPr lang="en-US" sz="3499" dirty="0">
                <a:solidFill>
                  <a:srgbClr val="7B070C"/>
                </a:solidFill>
                <a:latin typeface="Roboto Condensed"/>
              </a:rPr>
              <a:t> </a:t>
            </a:r>
            <a:r>
              <a:rPr lang="en-US" sz="3499" dirty="0" err="1">
                <a:solidFill>
                  <a:srgbClr val="7B070C"/>
                </a:solidFill>
                <a:latin typeface="Roboto Condensed"/>
              </a:rPr>
              <a:t>tộc</a:t>
            </a:r>
            <a:r>
              <a:rPr lang="en-US" sz="3499" dirty="0">
                <a:solidFill>
                  <a:srgbClr val="7B070C"/>
                </a:solidFill>
                <a:latin typeface="Roboto Condensed"/>
              </a:rPr>
              <a:t> ta </a:t>
            </a:r>
            <a:r>
              <a:rPr lang="en-US" sz="3499" dirty="0" err="1">
                <a:solidFill>
                  <a:srgbClr val="7B070C"/>
                </a:solidFill>
                <a:latin typeface="Roboto Condensed"/>
              </a:rPr>
              <a:t>không</a:t>
            </a:r>
            <a:r>
              <a:rPr lang="en-US" sz="3499" dirty="0">
                <a:solidFill>
                  <a:srgbClr val="7B070C"/>
                </a:solidFill>
                <a:latin typeface="Roboto Condensed"/>
              </a:rPr>
              <a:t>? </a:t>
            </a:r>
            <a:r>
              <a:rPr lang="en-US" sz="3499" dirty="0" err="1">
                <a:solidFill>
                  <a:srgbClr val="7B070C"/>
                </a:solidFill>
                <a:latin typeface="Roboto Condensed"/>
              </a:rPr>
              <a:t>Vì</a:t>
            </a:r>
            <a:r>
              <a:rPr lang="en-US" sz="3499" dirty="0">
                <a:solidFill>
                  <a:srgbClr val="7B070C"/>
                </a:solidFill>
                <a:latin typeface="Roboto Condensed"/>
              </a:rPr>
              <a:t> </a:t>
            </a:r>
            <a:r>
              <a:rPr lang="en-US" sz="3499" dirty="0" err="1">
                <a:solidFill>
                  <a:srgbClr val="7B070C"/>
                </a:solidFill>
                <a:latin typeface="Roboto Condensed"/>
              </a:rPr>
              <a:t>sao</a:t>
            </a:r>
            <a:r>
              <a:rPr lang="en-US" sz="3499" dirty="0">
                <a:solidFill>
                  <a:srgbClr val="7B070C"/>
                </a:solidFill>
                <a:latin typeface="Roboto Condensed"/>
              </a:rPr>
              <a:t>?</a:t>
            </a:r>
          </a:p>
        </p:txBody>
      </p:sp>
      <p:grpSp>
        <p:nvGrpSpPr>
          <p:cNvPr id="18" name="Group 18"/>
          <p:cNvGrpSpPr/>
          <p:nvPr/>
        </p:nvGrpSpPr>
        <p:grpSpPr>
          <a:xfrm>
            <a:off x="9280005" y="7010640"/>
            <a:ext cx="7979295" cy="2738389"/>
            <a:chOff x="0" y="0"/>
            <a:chExt cx="2101543" cy="721222"/>
          </a:xfrm>
        </p:grpSpPr>
        <p:sp>
          <p:nvSpPr>
            <p:cNvPr id="19" name="Freeform 19"/>
            <p:cNvSpPr/>
            <p:nvPr/>
          </p:nvSpPr>
          <p:spPr>
            <a:xfrm>
              <a:off x="0" y="0"/>
              <a:ext cx="2101543" cy="721222"/>
            </a:xfrm>
            <a:custGeom>
              <a:avLst/>
              <a:gdLst/>
              <a:ahLst/>
              <a:cxnLst/>
              <a:rect l="l" t="t" r="r" b="b"/>
              <a:pathLst>
                <a:path w="2101543" h="721222">
                  <a:moveTo>
                    <a:pt x="32018" y="0"/>
                  </a:moveTo>
                  <a:lnTo>
                    <a:pt x="2069524" y="0"/>
                  </a:lnTo>
                  <a:cubicBezTo>
                    <a:pt x="2087208" y="0"/>
                    <a:pt x="2101543" y="14335"/>
                    <a:pt x="2101543" y="32018"/>
                  </a:cubicBezTo>
                  <a:lnTo>
                    <a:pt x="2101543" y="689203"/>
                  </a:lnTo>
                  <a:cubicBezTo>
                    <a:pt x="2101543" y="706887"/>
                    <a:pt x="2087208" y="721222"/>
                    <a:pt x="2069524" y="721222"/>
                  </a:cubicBezTo>
                  <a:lnTo>
                    <a:pt x="32018" y="721222"/>
                  </a:lnTo>
                  <a:cubicBezTo>
                    <a:pt x="14335" y="721222"/>
                    <a:pt x="0" y="706887"/>
                    <a:pt x="0" y="689203"/>
                  </a:cubicBezTo>
                  <a:lnTo>
                    <a:pt x="0" y="32018"/>
                  </a:lnTo>
                  <a:cubicBezTo>
                    <a:pt x="0" y="14335"/>
                    <a:pt x="14335" y="0"/>
                    <a:pt x="32018"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20" name="TextBox 20"/>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21" name="TextBox 21"/>
          <p:cNvSpPr txBox="1"/>
          <p:nvPr/>
        </p:nvSpPr>
        <p:spPr>
          <a:xfrm>
            <a:off x="9144000" y="7111021"/>
            <a:ext cx="7717744" cy="2454275"/>
          </a:xfrm>
          <a:prstGeom prst="rect">
            <a:avLst/>
          </a:prstGeom>
        </p:spPr>
        <p:txBody>
          <a:bodyPr lIns="0" tIns="0" rIns="0" bIns="0" rtlCol="0" anchor="t">
            <a:spAutoFit/>
          </a:bodyPr>
          <a:lstStyle/>
          <a:p>
            <a:pPr marL="755647" lvl="1" indent="-377824" algn="just">
              <a:lnSpc>
                <a:spcPts val="4899"/>
              </a:lnSpc>
              <a:buFont typeface="Arial"/>
              <a:buChar char="•"/>
            </a:pPr>
            <a:r>
              <a:rPr lang="en-US" sz="3499" dirty="0" err="1">
                <a:solidFill>
                  <a:srgbClr val="7B070C"/>
                </a:solidFill>
                <a:latin typeface="Roboto Condensed"/>
              </a:rPr>
              <a:t>Tại</a:t>
            </a:r>
            <a:r>
              <a:rPr lang="en-US" sz="3499" dirty="0">
                <a:solidFill>
                  <a:srgbClr val="7B070C"/>
                </a:solidFill>
                <a:latin typeface="Roboto Condensed"/>
              </a:rPr>
              <a:t> </a:t>
            </a:r>
            <a:r>
              <a:rPr lang="en-US" sz="3499" dirty="0" err="1">
                <a:solidFill>
                  <a:srgbClr val="7B070C"/>
                </a:solidFill>
                <a:latin typeface="Roboto Condensed"/>
              </a:rPr>
              <a:t>sao</a:t>
            </a:r>
            <a:r>
              <a:rPr lang="en-US" sz="3499" dirty="0">
                <a:solidFill>
                  <a:srgbClr val="7B070C"/>
                </a:solidFill>
                <a:latin typeface="Roboto Condensed"/>
              </a:rPr>
              <a:t> </a:t>
            </a:r>
            <a:r>
              <a:rPr lang="en-US" sz="3499" dirty="0" err="1">
                <a:solidFill>
                  <a:srgbClr val="7B070C"/>
                </a:solidFill>
                <a:latin typeface="Roboto Condensed"/>
              </a:rPr>
              <a:t>việc</a:t>
            </a:r>
            <a:r>
              <a:rPr lang="en-US" sz="3499" dirty="0">
                <a:solidFill>
                  <a:srgbClr val="7B070C"/>
                </a:solidFill>
                <a:latin typeface="Roboto Condensed"/>
              </a:rPr>
              <a:t> </a:t>
            </a:r>
            <a:r>
              <a:rPr lang="en-US" sz="3499" dirty="0" err="1">
                <a:solidFill>
                  <a:srgbClr val="7B070C"/>
                </a:solidFill>
                <a:latin typeface="Roboto Condensed"/>
              </a:rPr>
              <a:t>hiểu</a:t>
            </a:r>
            <a:r>
              <a:rPr lang="en-US" sz="3499" dirty="0">
                <a:solidFill>
                  <a:srgbClr val="7B070C"/>
                </a:solidFill>
                <a:latin typeface="Roboto Condensed"/>
              </a:rPr>
              <a:t> </a:t>
            </a:r>
            <a:r>
              <a:rPr lang="en-US" sz="3499" dirty="0" err="1">
                <a:solidFill>
                  <a:srgbClr val="7B070C"/>
                </a:solidFill>
                <a:latin typeface="Roboto Condensed"/>
              </a:rPr>
              <a:t>và</a:t>
            </a:r>
            <a:r>
              <a:rPr lang="en-US" sz="3499" dirty="0">
                <a:solidFill>
                  <a:srgbClr val="7B070C"/>
                </a:solidFill>
                <a:latin typeface="Roboto Condensed"/>
              </a:rPr>
              <a:t> </a:t>
            </a:r>
            <a:r>
              <a:rPr lang="en-US" sz="3499" dirty="0" err="1">
                <a:solidFill>
                  <a:srgbClr val="7B070C"/>
                </a:solidFill>
                <a:latin typeface="Roboto Condensed"/>
              </a:rPr>
              <a:t>kính</a:t>
            </a:r>
            <a:r>
              <a:rPr lang="en-US" sz="3499" dirty="0">
                <a:solidFill>
                  <a:srgbClr val="7B070C"/>
                </a:solidFill>
                <a:latin typeface="Roboto Condensed"/>
              </a:rPr>
              <a:t> </a:t>
            </a:r>
            <a:r>
              <a:rPr lang="en-US" sz="3499" dirty="0" err="1">
                <a:solidFill>
                  <a:srgbClr val="7B070C"/>
                </a:solidFill>
                <a:latin typeface="Roboto Condensed"/>
              </a:rPr>
              <a:t>trọng</a:t>
            </a:r>
            <a:r>
              <a:rPr lang="en-US" sz="3499" dirty="0">
                <a:solidFill>
                  <a:srgbClr val="7B070C"/>
                </a:solidFill>
                <a:latin typeface="Roboto Condensed"/>
              </a:rPr>
              <a:t> </a:t>
            </a:r>
            <a:r>
              <a:rPr lang="en-US" sz="3499" dirty="0" err="1">
                <a:solidFill>
                  <a:srgbClr val="7B070C"/>
                </a:solidFill>
                <a:latin typeface="Roboto Condensed"/>
              </a:rPr>
              <a:t>lịch</a:t>
            </a:r>
            <a:r>
              <a:rPr lang="en-US" sz="3499" dirty="0">
                <a:solidFill>
                  <a:srgbClr val="7B070C"/>
                </a:solidFill>
                <a:latin typeface="Roboto Condensed"/>
              </a:rPr>
              <a:t> </a:t>
            </a:r>
            <a:r>
              <a:rPr lang="en-US" sz="3499" dirty="0" err="1">
                <a:solidFill>
                  <a:srgbClr val="7B070C"/>
                </a:solidFill>
                <a:latin typeface="Roboto Condensed"/>
              </a:rPr>
              <a:t>sử</a:t>
            </a:r>
            <a:r>
              <a:rPr lang="en-US" sz="3499" dirty="0">
                <a:solidFill>
                  <a:srgbClr val="7B070C"/>
                </a:solidFill>
                <a:latin typeface="Roboto Condensed"/>
              </a:rPr>
              <a:t>, </a:t>
            </a:r>
            <a:r>
              <a:rPr lang="en-US" sz="3499" dirty="0" err="1">
                <a:solidFill>
                  <a:srgbClr val="7B070C"/>
                </a:solidFill>
                <a:latin typeface="Roboto Condensed"/>
              </a:rPr>
              <a:t>văn</a:t>
            </a:r>
            <a:r>
              <a:rPr lang="en-US" sz="3499" dirty="0">
                <a:solidFill>
                  <a:srgbClr val="7B070C"/>
                </a:solidFill>
                <a:latin typeface="Roboto Condensed"/>
              </a:rPr>
              <a:t> </a:t>
            </a:r>
            <a:r>
              <a:rPr lang="en-US" sz="3499" dirty="0" err="1">
                <a:solidFill>
                  <a:srgbClr val="7B070C"/>
                </a:solidFill>
                <a:latin typeface="Roboto Condensed"/>
              </a:rPr>
              <a:t>hóa</a:t>
            </a:r>
            <a:r>
              <a:rPr lang="en-US" sz="3499" dirty="0">
                <a:solidFill>
                  <a:srgbClr val="7B070C"/>
                </a:solidFill>
                <a:latin typeface="Roboto Condensed"/>
              </a:rPr>
              <a:t>, </a:t>
            </a:r>
            <a:r>
              <a:rPr lang="en-US" sz="3499" dirty="0" err="1">
                <a:solidFill>
                  <a:srgbClr val="7B070C"/>
                </a:solidFill>
                <a:latin typeface="Roboto Condensed"/>
              </a:rPr>
              <a:t>giá</a:t>
            </a:r>
            <a:r>
              <a:rPr lang="en-US" sz="3499" dirty="0">
                <a:solidFill>
                  <a:srgbClr val="7B070C"/>
                </a:solidFill>
                <a:latin typeface="Roboto Condensed"/>
              </a:rPr>
              <a:t> </a:t>
            </a:r>
            <a:r>
              <a:rPr lang="en-US" sz="3499" dirty="0" err="1">
                <a:solidFill>
                  <a:srgbClr val="7B070C"/>
                </a:solidFill>
                <a:latin typeface="Roboto Condensed"/>
              </a:rPr>
              <a:t>trị</a:t>
            </a:r>
            <a:r>
              <a:rPr lang="en-US" sz="3499" dirty="0">
                <a:solidFill>
                  <a:srgbClr val="7B070C"/>
                </a:solidFill>
                <a:latin typeface="Roboto Condensed"/>
              </a:rPr>
              <a:t> </a:t>
            </a:r>
            <a:r>
              <a:rPr lang="en-US" sz="3499" dirty="0" err="1">
                <a:solidFill>
                  <a:srgbClr val="7B070C"/>
                </a:solidFill>
                <a:latin typeface="Roboto Condensed"/>
              </a:rPr>
              <a:t>của</a:t>
            </a:r>
            <a:r>
              <a:rPr lang="en-US" sz="3499" dirty="0">
                <a:solidFill>
                  <a:srgbClr val="7B070C"/>
                </a:solidFill>
                <a:latin typeface="Roboto Condensed"/>
              </a:rPr>
              <a:t> </a:t>
            </a:r>
            <a:r>
              <a:rPr lang="en-US" sz="3499" dirty="0" err="1">
                <a:solidFill>
                  <a:srgbClr val="7B070C"/>
                </a:solidFill>
                <a:latin typeface="Roboto Condensed"/>
              </a:rPr>
              <a:t>đất</a:t>
            </a:r>
            <a:r>
              <a:rPr lang="en-US" sz="3499" dirty="0">
                <a:solidFill>
                  <a:srgbClr val="7B070C"/>
                </a:solidFill>
                <a:latin typeface="Roboto Condensed"/>
              </a:rPr>
              <a:t> </a:t>
            </a:r>
            <a:r>
              <a:rPr lang="en-US" sz="3499" dirty="0" err="1">
                <a:solidFill>
                  <a:srgbClr val="7B070C"/>
                </a:solidFill>
                <a:latin typeface="Roboto Condensed"/>
              </a:rPr>
              <a:t>nước</a:t>
            </a:r>
            <a:r>
              <a:rPr lang="en-US" sz="3499" dirty="0">
                <a:solidFill>
                  <a:srgbClr val="7B070C"/>
                </a:solidFill>
                <a:latin typeface="Roboto Condensed"/>
              </a:rPr>
              <a:t> </a:t>
            </a:r>
            <a:r>
              <a:rPr lang="en-US" sz="3499" dirty="0" err="1">
                <a:solidFill>
                  <a:srgbClr val="7B070C"/>
                </a:solidFill>
                <a:latin typeface="Roboto Condensed"/>
              </a:rPr>
              <a:t>là</a:t>
            </a:r>
            <a:r>
              <a:rPr lang="en-US" sz="3499" dirty="0">
                <a:solidFill>
                  <a:srgbClr val="7B070C"/>
                </a:solidFill>
                <a:latin typeface="Roboto Condensed"/>
              </a:rPr>
              <a:t> </a:t>
            </a:r>
            <a:r>
              <a:rPr lang="en-US" sz="3499" dirty="0" err="1">
                <a:solidFill>
                  <a:srgbClr val="7B070C"/>
                </a:solidFill>
                <a:latin typeface="Roboto Condensed"/>
              </a:rPr>
              <a:t>một</a:t>
            </a:r>
            <a:r>
              <a:rPr lang="en-US" sz="3499" dirty="0">
                <a:solidFill>
                  <a:srgbClr val="7B070C"/>
                </a:solidFill>
                <a:latin typeface="Roboto Condensed"/>
              </a:rPr>
              <a:t> </a:t>
            </a:r>
            <a:r>
              <a:rPr lang="en-US" sz="3499" dirty="0" err="1">
                <a:solidFill>
                  <a:srgbClr val="7B070C"/>
                </a:solidFill>
                <a:latin typeface="Roboto Condensed"/>
              </a:rPr>
              <a:t>phần</a:t>
            </a:r>
            <a:r>
              <a:rPr lang="en-US" sz="3499" dirty="0">
                <a:solidFill>
                  <a:srgbClr val="7B070C"/>
                </a:solidFill>
                <a:latin typeface="Roboto Condensed"/>
              </a:rPr>
              <a:t> </a:t>
            </a:r>
            <a:r>
              <a:rPr lang="en-US" sz="3499" dirty="0" err="1">
                <a:solidFill>
                  <a:srgbClr val="7B070C"/>
                </a:solidFill>
                <a:latin typeface="Roboto Condensed"/>
              </a:rPr>
              <a:t>quan</a:t>
            </a:r>
            <a:r>
              <a:rPr lang="en-US" sz="3499" dirty="0">
                <a:solidFill>
                  <a:srgbClr val="7B070C"/>
                </a:solidFill>
                <a:latin typeface="Roboto Condensed"/>
              </a:rPr>
              <a:t> </a:t>
            </a:r>
            <a:r>
              <a:rPr lang="en-US" sz="3499" dirty="0" err="1">
                <a:solidFill>
                  <a:srgbClr val="7B070C"/>
                </a:solidFill>
                <a:latin typeface="Roboto Condensed"/>
              </a:rPr>
              <a:t>trọng</a:t>
            </a:r>
            <a:r>
              <a:rPr lang="en-US" sz="3499" dirty="0">
                <a:solidFill>
                  <a:srgbClr val="7B070C"/>
                </a:solidFill>
                <a:latin typeface="Roboto Condensed"/>
              </a:rPr>
              <a:t> </a:t>
            </a:r>
            <a:r>
              <a:rPr lang="en-US" sz="3499" dirty="0" err="1">
                <a:solidFill>
                  <a:srgbClr val="7B070C"/>
                </a:solidFill>
                <a:latin typeface="Roboto Condensed"/>
              </a:rPr>
              <a:t>của</a:t>
            </a:r>
            <a:r>
              <a:rPr lang="en-US" sz="3499" dirty="0">
                <a:solidFill>
                  <a:srgbClr val="7B070C"/>
                </a:solidFill>
                <a:latin typeface="Roboto Condensed"/>
              </a:rPr>
              <a:t> </a:t>
            </a:r>
            <a:r>
              <a:rPr lang="en-US" sz="3499" dirty="0" err="1">
                <a:solidFill>
                  <a:srgbClr val="7B070C"/>
                </a:solidFill>
                <a:latin typeface="Roboto Condensed"/>
              </a:rPr>
              <a:t>trách</a:t>
            </a:r>
            <a:r>
              <a:rPr lang="en-US" sz="3499" dirty="0">
                <a:solidFill>
                  <a:srgbClr val="7B070C"/>
                </a:solidFill>
                <a:latin typeface="Roboto Condensed"/>
              </a:rPr>
              <a:t> </a:t>
            </a:r>
            <a:r>
              <a:rPr lang="en-US" sz="3499" dirty="0" err="1">
                <a:solidFill>
                  <a:srgbClr val="7B070C"/>
                </a:solidFill>
                <a:latin typeface="Roboto Condensed"/>
              </a:rPr>
              <a:t>nhiệm</a:t>
            </a:r>
            <a:r>
              <a:rPr lang="en-US" sz="3499" dirty="0">
                <a:solidFill>
                  <a:srgbClr val="7B070C"/>
                </a:solidFill>
                <a:latin typeface="Roboto Condensed"/>
              </a:rPr>
              <a:t> </a:t>
            </a:r>
            <a:r>
              <a:rPr lang="en-US" sz="3499" dirty="0" err="1">
                <a:solidFill>
                  <a:srgbClr val="7B070C"/>
                </a:solidFill>
                <a:latin typeface="Roboto Condensed"/>
              </a:rPr>
              <a:t>của</a:t>
            </a:r>
            <a:r>
              <a:rPr lang="en-US" sz="3499" dirty="0">
                <a:solidFill>
                  <a:srgbClr val="7B070C"/>
                </a:solidFill>
                <a:latin typeface="Roboto Condensed"/>
              </a:rPr>
              <a:t> </a:t>
            </a:r>
            <a:r>
              <a:rPr lang="en-US" sz="3499" dirty="0" err="1">
                <a:solidFill>
                  <a:srgbClr val="7B070C"/>
                </a:solidFill>
                <a:latin typeface="Roboto Condensed"/>
              </a:rPr>
              <a:t>thế</a:t>
            </a:r>
            <a:r>
              <a:rPr lang="en-US" sz="3499" dirty="0">
                <a:solidFill>
                  <a:srgbClr val="7B070C"/>
                </a:solidFill>
                <a:latin typeface="Roboto Condensed"/>
              </a:rPr>
              <a:t> </a:t>
            </a:r>
            <a:r>
              <a:rPr lang="en-US" sz="3499" dirty="0" err="1">
                <a:solidFill>
                  <a:srgbClr val="7B070C"/>
                </a:solidFill>
                <a:latin typeface="Roboto Condensed"/>
              </a:rPr>
              <a:t>hệ</a:t>
            </a:r>
            <a:r>
              <a:rPr lang="en-US" sz="3499" dirty="0">
                <a:solidFill>
                  <a:srgbClr val="7B070C"/>
                </a:solidFill>
                <a:latin typeface="Roboto Condensed"/>
              </a:rPr>
              <a:t> </a:t>
            </a:r>
            <a:r>
              <a:rPr lang="en-US" sz="3499" dirty="0" err="1">
                <a:solidFill>
                  <a:srgbClr val="7B070C"/>
                </a:solidFill>
                <a:latin typeface="Roboto Condensed"/>
              </a:rPr>
              <a:t>trẻ</a:t>
            </a:r>
            <a:r>
              <a:rPr lang="en-US" sz="3499" dirty="0">
                <a:solidFill>
                  <a:srgbClr val="7B070C"/>
                </a:solidFill>
                <a:latin typeface="Roboto Condensed"/>
              </a:rPr>
              <a:t>?</a:t>
            </a:r>
          </a:p>
        </p:txBody>
      </p:sp>
      <p:sp>
        <p:nvSpPr>
          <p:cNvPr id="22" name="Freeform 22"/>
          <p:cNvSpPr/>
          <p:nvPr/>
        </p:nvSpPr>
        <p:spPr>
          <a:xfrm>
            <a:off x="11396128" y="37860"/>
            <a:ext cx="6464282" cy="3384933"/>
          </a:xfrm>
          <a:custGeom>
            <a:avLst/>
            <a:gdLst/>
            <a:ahLst/>
            <a:cxnLst/>
            <a:rect l="l" t="t" r="r" b="b"/>
            <a:pathLst>
              <a:path w="6464282" h="3384933">
                <a:moveTo>
                  <a:pt x="0" y="0"/>
                </a:moveTo>
                <a:lnTo>
                  <a:pt x="6464282" y="0"/>
                </a:lnTo>
                <a:lnTo>
                  <a:pt x="6464282" y="3384933"/>
                </a:lnTo>
                <a:lnTo>
                  <a:pt x="0" y="33849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3" name="TextBox 23"/>
          <p:cNvSpPr txBox="1"/>
          <p:nvPr/>
        </p:nvSpPr>
        <p:spPr>
          <a:xfrm>
            <a:off x="11851311" y="624646"/>
            <a:ext cx="5656551" cy="1708150"/>
          </a:xfrm>
          <a:prstGeom prst="rect">
            <a:avLst/>
          </a:prstGeom>
        </p:spPr>
        <p:txBody>
          <a:bodyPr lIns="0" tIns="0" rIns="0" bIns="0" rtlCol="0" anchor="t">
            <a:spAutoFit/>
          </a:bodyPr>
          <a:lstStyle/>
          <a:p>
            <a:pPr marL="755647" lvl="1" indent="-377824" algn="just">
              <a:lnSpc>
                <a:spcPts val="4549"/>
              </a:lnSpc>
              <a:buFont typeface="Arial"/>
              <a:buChar char="•"/>
            </a:pPr>
            <a:r>
              <a:rPr lang="en-US" sz="3499">
                <a:solidFill>
                  <a:srgbClr val="7B070C"/>
                </a:solidFill>
                <a:latin typeface="Roboto Condensed"/>
              </a:rPr>
              <a:t>HS thực hiện cá nhân</a:t>
            </a:r>
          </a:p>
          <a:p>
            <a:pPr marL="755647" lvl="1" indent="-377824" algn="just">
              <a:lnSpc>
                <a:spcPts val="4549"/>
              </a:lnSpc>
              <a:buFont typeface="Arial"/>
              <a:buChar char="•"/>
            </a:pPr>
            <a:r>
              <a:rPr lang="en-US" sz="3499">
                <a:solidFill>
                  <a:srgbClr val="7B070C"/>
                </a:solidFill>
                <a:latin typeface="Roboto Condensed"/>
              </a:rPr>
              <a:t>Suy nghĩ, trả lời các câu hỏi.</a:t>
            </a:r>
          </a:p>
          <a:p>
            <a:pPr marL="755647" lvl="1" indent="-377824" algn="just">
              <a:lnSpc>
                <a:spcPts val="4549"/>
              </a:lnSpc>
              <a:buFont typeface="Arial"/>
              <a:buChar char="•"/>
            </a:pPr>
            <a:r>
              <a:rPr lang="en-US" sz="3499">
                <a:solidFill>
                  <a:srgbClr val="7B070C"/>
                </a:solidFill>
                <a:latin typeface="Roboto Condensed"/>
              </a:rPr>
              <a:t>Buổ học sau trình bày</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par>
                                <p:cTn id="8" presetID="6" presetClass="entr" presetSubtype="16"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circle(in)">
                                      <p:cBhvr>
                                        <p:cTn id="10" dur="2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circle(in)">
                                      <p:cBhvr>
                                        <p:cTn id="15" dur="2000"/>
                                        <p:tgtEl>
                                          <p:spTgt spid="13"/>
                                        </p:tgtEl>
                                      </p:cBhvr>
                                    </p:animEffect>
                                  </p:childTnLst>
                                </p:cTn>
                              </p:par>
                              <p:par>
                                <p:cTn id="16" presetID="6" presetClass="entr" presetSubtype="16"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2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circle(in)">
                                      <p:cBhvr>
                                        <p:cTn id="23" dur="2000"/>
                                        <p:tgtEl>
                                          <p:spTgt spid="21"/>
                                        </p:tgtEl>
                                      </p:cBhvr>
                                    </p:animEffect>
                                  </p:childTnLst>
                                </p:cTn>
                              </p:par>
                              <p:par>
                                <p:cTn id="24" presetID="6" presetClass="entr" presetSubtype="16"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circle(in)">
                                      <p:cBhvr>
                                        <p:cTn id="26"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P spid="2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58727"/>
            <a:ext cx="18288000" cy="10287000"/>
          </a:xfrm>
          <a:custGeom>
            <a:avLst/>
            <a:gdLst/>
            <a:ahLst/>
            <a:cxnLst/>
            <a:rect l="l" t="t" r="r" b="b"/>
            <a:pathLst>
              <a:path w="18288000" h="10287000">
                <a:moveTo>
                  <a:pt x="0" y="0"/>
                </a:moveTo>
                <a:lnTo>
                  <a:pt x="18288000" y="0"/>
                </a:lnTo>
                <a:lnTo>
                  <a:pt x="18288000" y="10287001"/>
                </a:lnTo>
                <a:lnTo>
                  <a:pt x="0" y="10287001"/>
                </a:lnTo>
                <a:lnTo>
                  <a:pt x="0" y="0"/>
                </a:lnTo>
                <a:close/>
              </a:path>
            </a:pathLst>
          </a:custGeom>
          <a:blipFill>
            <a:blip r:embed="rId3"/>
            <a:stretch>
              <a:fillRect t="-17234" r="-17234"/>
            </a:stretch>
          </a:blipFill>
        </p:spPr>
        <p:txBody>
          <a:bodyPr/>
          <a:lstStyle/>
          <a:p>
            <a:endParaRPr lang="en-US"/>
          </a:p>
        </p:txBody>
      </p:sp>
      <p:grpSp>
        <p:nvGrpSpPr>
          <p:cNvPr id="3" name="Group 3"/>
          <p:cNvGrpSpPr/>
          <p:nvPr/>
        </p:nvGrpSpPr>
        <p:grpSpPr>
          <a:xfrm>
            <a:off x="0" y="5353845"/>
            <a:ext cx="18288000" cy="4574430"/>
            <a:chOff x="0" y="0"/>
            <a:chExt cx="24384000" cy="6099240"/>
          </a:xfrm>
        </p:grpSpPr>
        <p:sp>
          <p:nvSpPr>
            <p:cNvPr id="4" name="Freeform 4"/>
            <p:cNvSpPr/>
            <p:nvPr/>
          </p:nvSpPr>
          <p:spPr>
            <a:xfrm>
              <a:off x="0" y="0"/>
              <a:ext cx="24384000" cy="6099302"/>
            </a:xfrm>
            <a:custGeom>
              <a:avLst/>
              <a:gdLst/>
              <a:ahLst/>
              <a:cxnLst/>
              <a:rect l="l" t="t" r="r" b="b"/>
              <a:pathLst>
                <a:path w="24384000" h="6099302">
                  <a:moveTo>
                    <a:pt x="0" y="0"/>
                  </a:moveTo>
                  <a:lnTo>
                    <a:pt x="24384000" y="0"/>
                  </a:lnTo>
                  <a:lnTo>
                    <a:pt x="24384000" y="6099302"/>
                  </a:lnTo>
                  <a:lnTo>
                    <a:pt x="0" y="6099302"/>
                  </a:lnTo>
                  <a:lnTo>
                    <a:pt x="0" y="0"/>
                  </a:lnTo>
                </a:path>
              </a:pathLst>
            </a:custGeom>
            <a:blipFill>
              <a:blip r:embed="rId4"/>
              <a:stretch>
                <a:fillRect t="-53906" b="-53905"/>
              </a:stretch>
            </a:blipFill>
          </p:spPr>
          <p:txBody>
            <a:bodyPr/>
            <a:lstStyle/>
            <a:p>
              <a:endParaRPr lang="en-US"/>
            </a:p>
          </p:txBody>
        </p:sp>
      </p:grpSp>
      <p:sp>
        <p:nvSpPr>
          <p:cNvPr id="5" name="Freeform 5"/>
          <p:cNvSpPr/>
          <p:nvPr/>
        </p:nvSpPr>
        <p:spPr>
          <a:xfrm>
            <a:off x="325054" y="2401013"/>
            <a:ext cx="6341003" cy="6341003"/>
          </a:xfrm>
          <a:custGeom>
            <a:avLst/>
            <a:gdLst/>
            <a:ahLst/>
            <a:cxnLst/>
            <a:rect l="l" t="t" r="r" b="b"/>
            <a:pathLst>
              <a:path w="6341003" h="6341003">
                <a:moveTo>
                  <a:pt x="0" y="0"/>
                </a:moveTo>
                <a:lnTo>
                  <a:pt x="6341002" y="0"/>
                </a:lnTo>
                <a:lnTo>
                  <a:pt x="6341002" y="6341003"/>
                </a:lnTo>
                <a:lnTo>
                  <a:pt x="0" y="6341003"/>
                </a:lnTo>
                <a:lnTo>
                  <a:pt x="0" y="0"/>
                </a:lnTo>
                <a:close/>
              </a:path>
            </a:pathLst>
          </a:custGeom>
          <a:blipFill>
            <a:blip r:embed="rId5"/>
            <a:stretch>
              <a:fillRect/>
            </a:stretch>
          </a:blipFill>
        </p:spPr>
        <p:txBody>
          <a:bodyPr/>
          <a:lstStyle/>
          <a:p>
            <a:endParaRPr lang="en-US"/>
          </a:p>
        </p:txBody>
      </p:sp>
      <p:sp>
        <p:nvSpPr>
          <p:cNvPr id="6" name="TextBox 6"/>
          <p:cNvSpPr txBox="1"/>
          <p:nvPr/>
        </p:nvSpPr>
        <p:spPr>
          <a:xfrm>
            <a:off x="810844" y="403257"/>
            <a:ext cx="6885356" cy="1499360"/>
          </a:xfrm>
          <a:prstGeom prst="rect">
            <a:avLst/>
          </a:prstGeom>
        </p:spPr>
        <p:txBody>
          <a:bodyPr wrap="square" lIns="0" tIns="0" rIns="0" bIns="0" rtlCol="0" anchor="t">
            <a:spAutoFit/>
          </a:bodyPr>
          <a:lstStyle/>
          <a:p>
            <a:pPr algn="just">
              <a:lnSpc>
                <a:spcPts val="12713"/>
              </a:lnSpc>
              <a:spcBef>
                <a:spcPct val="0"/>
              </a:spcBef>
            </a:pPr>
            <a:r>
              <a:rPr lang="en-US" sz="7478" dirty="0">
                <a:solidFill>
                  <a:srgbClr val="7B070C"/>
                </a:solidFill>
                <a:latin typeface="#9Slide07 SVNUT Triumph Press"/>
              </a:rPr>
              <a:t>4. </a:t>
            </a:r>
            <a:r>
              <a:rPr lang="en-US" sz="7478" dirty="0" err="1">
                <a:solidFill>
                  <a:srgbClr val="7B070C"/>
                </a:solidFill>
                <a:latin typeface="#9Slide07 SVNUT Triumph Press"/>
              </a:rPr>
              <a:t>Luyện</a:t>
            </a:r>
            <a:r>
              <a:rPr lang="en-US" sz="7478" dirty="0">
                <a:solidFill>
                  <a:srgbClr val="7B070C"/>
                </a:solidFill>
                <a:latin typeface="#9Slide07 SVNUT Triumph Press"/>
              </a:rPr>
              <a:t> </a:t>
            </a:r>
            <a:r>
              <a:rPr lang="en-US" sz="7478" dirty="0" err="1">
                <a:solidFill>
                  <a:srgbClr val="7B070C"/>
                </a:solidFill>
                <a:latin typeface="#9Slide07 SVNUT Triumph Press"/>
              </a:rPr>
              <a:t>tập</a:t>
            </a:r>
            <a:endParaRPr lang="en-US" sz="7478" dirty="0">
              <a:solidFill>
                <a:srgbClr val="7B070C"/>
              </a:solidFill>
              <a:latin typeface="#9Slide07 SVNUT Triumph Press"/>
            </a:endParaRPr>
          </a:p>
        </p:txBody>
      </p:sp>
      <p:grpSp>
        <p:nvGrpSpPr>
          <p:cNvPr id="7" name="Group 7"/>
          <p:cNvGrpSpPr/>
          <p:nvPr/>
        </p:nvGrpSpPr>
        <p:grpSpPr>
          <a:xfrm>
            <a:off x="7341476" y="2534972"/>
            <a:ext cx="9917824" cy="5833632"/>
            <a:chOff x="0" y="0"/>
            <a:chExt cx="2612102" cy="1536430"/>
          </a:xfrm>
        </p:grpSpPr>
        <p:sp>
          <p:nvSpPr>
            <p:cNvPr id="8" name="Freeform 8"/>
            <p:cNvSpPr/>
            <p:nvPr/>
          </p:nvSpPr>
          <p:spPr>
            <a:xfrm>
              <a:off x="0" y="0"/>
              <a:ext cx="2612102" cy="1536430"/>
            </a:xfrm>
            <a:custGeom>
              <a:avLst/>
              <a:gdLst/>
              <a:ahLst/>
              <a:cxnLst/>
              <a:rect l="l" t="t" r="r" b="b"/>
              <a:pathLst>
                <a:path w="2612102" h="1536430">
                  <a:moveTo>
                    <a:pt x="25760" y="0"/>
                  </a:moveTo>
                  <a:lnTo>
                    <a:pt x="2586342" y="0"/>
                  </a:lnTo>
                  <a:cubicBezTo>
                    <a:pt x="2600569" y="0"/>
                    <a:pt x="2612102" y="11533"/>
                    <a:pt x="2612102" y="25760"/>
                  </a:cubicBezTo>
                  <a:lnTo>
                    <a:pt x="2612102" y="1510670"/>
                  </a:lnTo>
                  <a:cubicBezTo>
                    <a:pt x="2612102" y="1524897"/>
                    <a:pt x="2600569" y="1536430"/>
                    <a:pt x="2586342" y="1536430"/>
                  </a:cubicBezTo>
                  <a:lnTo>
                    <a:pt x="25760" y="1536430"/>
                  </a:lnTo>
                  <a:cubicBezTo>
                    <a:pt x="11533" y="1536430"/>
                    <a:pt x="0" y="1524897"/>
                    <a:pt x="0" y="1510670"/>
                  </a:cubicBezTo>
                  <a:lnTo>
                    <a:pt x="0" y="25760"/>
                  </a:lnTo>
                  <a:cubicBezTo>
                    <a:pt x="0" y="11533"/>
                    <a:pt x="11533" y="0"/>
                    <a:pt x="25760"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9" name="TextBox 9"/>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0" name="TextBox 10"/>
          <p:cNvSpPr txBox="1"/>
          <p:nvPr/>
        </p:nvSpPr>
        <p:spPr>
          <a:xfrm>
            <a:off x="7607203" y="2890536"/>
            <a:ext cx="9386370" cy="4530949"/>
          </a:xfrm>
          <a:prstGeom prst="rect">
            <a:avLst/>
          </a:prstGeom>
        </p:spPr>
        <p:txBody>
          <a:bodyPr lIns="0" tIns="0" rIns="0" bIns="0" rtlCol="0" anchor="t">
            <a:spAutoFit/>
          </a:bodyPr>
          <a:lstStyle/>
          <a:p>
            <a:pPr marL="868303" lvl="1" indent="-434152" algn="just">
              <a:lnSpc>
                <a:spcPts val="5147"/>
              </a:lnSpc>
              <a:buFont typeface="Arial"/>
              <a:buChar char="•"/>
            </a:pPr>
            <a:r>
              <a:rPr lang="en-US" sz="4021" dirty="0">
                <a:solidFill>
                  <a:srgbClr val="7B070C"/>
                </a:solidFill>
                <a:latin typeface="Roboto Condensed"/>
              </a:rPr>
              <a:t>HS </a:t>
            </a:r>
            <a:r>
              <a:rPr lang="en-US" sz="4021" dirty="0" err="1">
                <a:solidFill>
                  <a:srgbClr val="7B070C"/>
                </a:solidFill>
                <a:latin typeface="Roboto Condensed"/>
              </a:rPr>
              <a:t>thực</a:t>
            </a:r>
            <a:r>
              <a:rPr lang="en-US" sz="4021" dirty="0">
                <a:solidFill>
                  <a:srgbClr val="7B070C"/>
                </a:solidFill>
                <a:latin typeface="Roboto Condensed"/>
              </a:rPr>
              <a:t> </a:t>
            </a:r>
            <a:r>
              <a:rPr lang="en-US" sz="4021" dirty="0" err="1">
                <a:solidFill>
                  <a:srgbClr val="7B070C"/>
                </a:solidFill>
                <a:latin typeface="Roboto Condensed"/>
              </a:rPr>
              <a:t>hiện</a:t>
            </a:r>
            <a:r>
              <a:rPr lang="en-US" sz="4021" dirty="0">
                <a:solidFill>
                  <a:srgbClr val="7B070C"/>
                </a:solidFill>
                <a:latin typeface="Roboto Condensed"/>
              </a:rPr>
              <a:t> </a:t>
            </a:r>
            <a:r>
              <a:rPr lang="en-US" sz="4021" dirty="0" err="1">
                <a:solidFill>
                  <a:srgbClr val="7B070C"/>
                </a:solidFill>
                <a:latin typeface="Roboto Condensed"/>
              </a:rPr>
              <a:t>cá</a:t>
            </a:r>
            <a:r>
              <a:rPr lang="en-US" sz="4021" dirty="0">
                <a:solidFill>
                  <a:srgbClr val="7B070C"/>
                </a:solidFill>
                <a:latin typeface="Roboto Condensed"/>
              </a:rPr>
              <a:t> </a:t>
            </a:r>
            <a:r>
              <a:rPr lang="en-US" sz="4021" dirty="0" err="1">
                <a:solidFill>
                  <a:srgbClr val="7B070C"/>
                </a:solidFill>
                <a:latin typeface="Roboto Condensed"/>
              </a:rPr>
              <a:t>nhân</a:t>
            </a:r>
            <a:endParaRPr lang="en-US" sz="4021" dirty="0">
              <a:solidFill>
                <a:srgbClr val="7B070C"/>
              </a:solidFill>
              <a:latin typeface="Roboto Condensed"/>
            </a:endParaRPr>
          </a:p>
          <a:p>
            <a:pPr marL="868303" lvl="1" indent="-434152" algn="just">
              <a:lnSpc>
                <a:spcPts val="5147"/>
              </a:lnSpc>
              <a:buFont typeface="Arial"/>
              <a:buChar char="•"/>
            </a:pPr>
            <a:r>
              <a:rPr lang="en-US" sz="4021" dirty="0" err="1">
                <a:solidFill>
                  <a:srgbClr val="7B070C"/>
                </a:solidFill>
                <a:latin typeface="Roboto Condensed"/>
              </a:rPr>
              <a:t>Hãy</a:t>
            </a:r>
            <a:r>
              <a:rPr lang="en-US" sz="4021" dirty="0">
                <a:solidFill>
                  <a:srgbClr val="7B070C"/>
                </a:solidFill>
                <a:latin typeface="Roboto Condensed"/>
              </a:rPr>
              <a:t> </a:t>
            </a:r>
            <a:r>
              <a:rPr lang="en-US" sz="4021" dirty="0" err="1">
                <a:solidFill>
                  <a:srgbClr val="7B070C"/>
                </a:solidFill>
                <a:latin typeface="Roboto Condensed"/>
              </a:rPr>
              <a:t>sưu</a:t>
            </a:r>
            <a:r>
              <a:rPr lang="en-US" sz="4021" dirty="0">
                <a:solidFill>
                  <a:srgbClr val="7B070C"/>
                </a:solidFill>
                <a:latin typeface="Roboto Condensed"/>
              </a:rPr>
              <a:t> </a:t>
            </a:r>
            <a:r>
              <a:rPr lang="en-US" sz="4021" dirty="0" err="1">
                <a:solidFill>
                  <a:srgbClr val="7B070C"/>
                </a:solidFill>
                <a:latin typeface="Roboto Condensed"/>
              </a:rPr>
              <a:t>tầm</a:t>
            </a:r>
            <a:r>
              <a:rPr lang="en-US" sz="4021" dirty="0">
                <a:solidFill>
                  <a:srgbClr val="7B070C"/>
                </a:solidFill>
                <a:latin typeface="Roboto Condensed"/>
              </a:rPr>
              <a:t> </a:t>
            </a:r>
            <a:r>
              <a:rPr lang="en-US" sz="4021" dirty="0" err="1">
                <a:solidFill>
                  <a:srgbClr val="7B070C"/>
                </a:solidFill>
                <a:latin typeface="Roboto Condensed"/>
              </a:rPr>
              <a:t>và</a:t>
            </a:r>
            <a:r>
              <a:rPr lang="en-US" sz="4021" dirty="0">
                <a:solidFill>
                  <a:srgbClr val="7B070C"/>
                </a:solidFill>
                <a:latin typeface="Roboto Condensed"/>
              </a:rPr>
              <a:t> </a:t>
            </a:r>
            <a:r>
              <a:rPr lang="en-US" sz="4021" dirty="0" err="1">
                <a:solidFill>
                  <a:srgbClr val="7B070C"/>
                </a:solidFill>
                <a:latin typeface="Roboto Condensed"/>
              </a:rPr>
              <a:t>giới</a:t>
            </a:r>
            <a:r>
              <a:rPr lang="en-US" sz="4021" dirty="0">
                <a:solidFill>
                  <a:srgbClr val="7B070C"/>
                </a:solidFill>
                <a:latin typeface="Roboto Condensed"/>
              </a:rPr>
              <a:t> </a:t>
            </a:r>
            <a:r>
              <a:rPr lang="en-US" sz="4021" dirty="0" err="1">
                <a:solidFill>
                  <a:srgbClr val="7B070C"/>
                </a:solidFill>
                <a:latin typeface="Roboto Condensed"/>
              </a:rPr>
              <a:t>thiệu</a:t>
            </a:r>
            <a:r>
              <a:rPr lang="en-US" sz="4021" dirty="0">
                <a:solidFill>
                  <a:srgbClr val="7B070C"/>
                </a:solidFill>
                <a:latin typeface="Roboto Condensed"/>
              </a:rPr>
              <a:t> 02 </a:t>
            </a:r>
            <a:r>
              <a:rPr lang="en-US" sz="4021" dirty="0" err="1">
                <a:solidFill>
                  <a:srgbClr val="7B070C"/>
                </a:solidFill>
                <a:latin typeface="Roboto Condensed"/>
              </a:rPr>
              <a:t>văn</a:t>
            </a:r>
            <a:r>
              <a:rPr lang="en-US" sz="4021" dirty="0">
                <a:solidFill>
                  <a:srgbClr val="7B070C"/>
                </a:solidFill>
                <a:latin typeface="Roboto Condensed"/>
              </a:rPr>
              <a:t> </a:t>
            </a:r>
            <a:r>
              <a:rPr lang="en-US" sz="4021" dirty="0" err="1">
                <a:solidFill>
                  <a:srgbClr val="7B070C"/>
                </a:solidFill>
                <a:latin typeface="Roboto Condensed"/>
              </a:rPr>
              <a:t>bản</a:t>
            </a:r>
            <a:r>
              <a:rPr lang="en-US" sz="4021" dirty="0">
                <a:solidFill>
                  <a:srgbClr val="7B070C"/>
                </a:solidFill>
                <a:latin typeface="Roboto Condensed"/>
              </a:rPr>
              <a:t> (</a:t>
            </a:r>
            <a:r>
              <a:rPr lang="en-US" sz="4021" dirty="0" err="1">
                <a:solidFill>
                  <a:srgbClr val="7B070C"/>
                </a:solidFill>
                <a:latin typeface="Roboto Condensed"/>
              </a:rPr>
              <a:t>chủ</a:t>
            </a:r>
            <a:r>
              <a:rPr lang="en-US" sz="4021" dirty="0">
                <a:solidFill>
                  <a:srgbClr val="7B070C"/>
                </a:solidFill>
                <a:latin typeface="Roboto Condensed"/>
              </a:rPr>
              <a:t> </a:t>
            </a:r>
            <a:r>
              <a:rPr lang="en-US" sz="4021" dirty="0" err="1">
                <a:solidFill>
                  <a:srgbClr val="7B070C"/>
                </a:solidFill>
                <a:latin typeface="Roboto Condensed"/>
              </a:rPr>
              <a:t>đề</a:t>
            </a:r>
            <a:r>
              <a:rPr lang="en-US" sz="4021" dirty="0">
                <a:solidFill>
                  <a:srgbClr val="7B070C"/>
                </a:solidFill>
                <a:latin typeface="Roboto Condensed"/>
              </a:rPr>
              <a:t> </a:t>
            </a:r>
            <a:r>
              <a:rPr lang="en-US" sz="4021" dirty="0" err="1">
                <a:solidFill>
                  <a:srgbClr val="7B070C"/>
                </a:solidFill>
                <a:latin typeface="Roboto Condensed"/>
              </a:rPr>
              <a:t>khẳng</a:t>
            </a:r>
            <a:r>
              <a:rPr lang="en-US" sz="4021" dirty="0">
                <a:solidFill>
                  <a:srgbClr val="7B070C"/>
                </a:solidFill>
                <a:latin typeface="Roboto Condensed"/>
              </a:rPr>
              <a:t> </a:t>
            </a:r>
            <a:r>
              <a:rPr lang="en-US" sz="4021" dirty="0" err="1">
                <a:solidFill>
                  <a:srgbClr val="7B070C"/>
                </a:solidFill>
                <a:latin typeface="Roboto Condensed"/>
              </a:rPr>
              <a:t>định</a:t>
            </a:r>
            <a:r>
              <a:rPr lang="en-US" sz="4021" dirty="0">
                <a:solidFill>
                  <a:srgbClr val="7B070C"/>
                </a:solidFill>
                <a:latin typeface="Roboto Condensed"/>
              </a:rPr>
              <a:t> </a:t>
            </a:r>
            <a:r>
              <a:rPr lang="en-US" sz="4021" dirty="0" err="1">
                <a:solidFill>
                  <a:srgbClr val="7B070C"/>
                </a:solidFill>
                <a:latin typeface="Roboto Condensed"/>
              </a:rPr>
              <a:t>quyền</a:t>
            </a:r>
            <a:r>
              <a:rPr lang="en-US" sz="4021" dirty="0">
                <a:solidFill>
                  <a:srgbClr val="7B070C"/>
                </a:solidFill>
                <a:latin typeface="Roboto Condensed"/>
              </a:rPr>
              <a:t> </a:t>
            </a:r>
            <a:r>
              <a:rPr lang="en-US" sz="4021" dirty="0" err="1">
                <a:solidFill>
                  <a:srgbClr val="7B070C"/>
                </a:solidFill>
                <a:latin typeface="Roboto Condensed"/>
              </a:rPr>
              <a:t>tự</a:t>
            </a:r>
            <a:r>
              <a:rPr lang="en-US" sz="4021" dirty="0">
                <a:solidFill>
                  <a:srgbClr val="7B070C"/>
                </a:solidFill>
                <a:latin typeface="Roboto Condensed"/>
              </a:rPr>
              <a:t> do </a:t>
            </a:r>
            <a:r>
              <a:rPr lang="en-US" sz="4021" dirty="0" err="1">
                <a:solidFill>
                  <a:srgbClr val="7B070C"/>
                </a:solidFill>
                <a:latin typeface="Roboto Condensed"/>
              </a:rPr>
              <a:t>dân</a:t>
            </a:r>
            <a:r>
              <a:rPr lang="en-US" sz="4021" dirty="0">
                <a:solidFill>
                  <a:srgbClr val="7B070C"/>
                </a:solidFill>
                <a:latin typeface="Roboto Condensed"/>
              </a:rPr>
              <a:t> </a:t>
            </a:r>
            <a:r>
              <a:rPr lang="en-US" sz="4021" dirty="0" err="1">
                <a:solidFill>
                  <a:srgbClr val="7B070C"/>
                </a:solidFill>
                <a:latin typeface="Roboto Condensed"/>
              </a:rPr>
              <a:t>chủ</a:t>
            </a:r>
            <a:r>
              <a:rPr lang="en-US" sz="4021" dirty="0">
                <a:solidFill>
                  <a:srgbClr val="7B070C"/>
                </a:solidFill>
                <a:latin typeface="Roboto Condensed"/>
              </a:rPr>
              <a:t>/ ca </a:t>
            </a:r>
            <a:r>
              <a:rPr lang="en-US" sz="4021" dirty="0" err="1">
                <a:solidFill>
                  <a:srgbClr val="7B070C"/>
                </a:solidFill>
                <a:latin typeface="Roboto Condensed"/>
              </a:rPr>
              <a:t>ngợi</a:t>
            </a:r>
            <a:r>
              <a:rPr lang="en-US" sz="4021" dirty="0">
                <a:solidFill>
                  <a:srgbClr val="7B070C"/>
                </a:solidFill>
                <a:latin typeface="Roboto Condensed"/>
              </a:rPr>
              <a:t> </a:t>
            </a:r>
            <a:r>
              <a:rPr lang="en-US" sz="4021" dirty="0" err="1">
                <a:solidFill>
                  <a:srgbClr val="7B070C"/>
                </a:solidFill>
                <a:latin typeface="Roboto Condensed"/>
              </a:rPr>
              <a:t>tình</a:t>
            </a:r>
            <a:r>
              <a:rPr lang="en-US" sz="4021" dirty="0">
                <a:solidFill>
                  <a:srgbClr val="7B070C"/>
                </a:solidFill>
                <a:latin typeface="Roboto Condensed"/>
              </a:rPr>
              <a:t> </a:t>
            </a:r>
            <a:r>
              <a:rPr lang="en-US" sz="4021" dirty="0" err="1">
                <a:solidFill>
                  <a:srgbClr val="7B070C"/>
                </a:solidFill>
                <a:latin typeface="Roboto Condensed"/>
              </a:rPr>
              <a:t>yêu</a:t>
            </a:r>
            <a:r>
              <a:rPr lang="en-US" sz="4021" dirty="0">
                <a:solidFill>
                  <a:srgbClr val="7B070C"/>
                </a:solidFill>
                <a:latin typeface="Roboto Condensed"/>
              </a:rPr>
              <a:t> </a:t>
            </a:r>
            <a:r>
              <a:rPr lang="en-US" sz="4021" dirty="0" err="1">
                <a:solidFill>
                  <a:srgbClr val="7B070C"/>
                </a:solidFill>
                <a:latin typeface="Roboto Condensed"/>
              </a:rPr>
              <a:t>tổ</a:t>
            </a:r>
            <a:r>
              <a:rPr lang="en-US" sz="4021" dirty="0">
                <a:solidFill>
                  <a:srgbClr val="7B070C"/>
                </a:solidFill>
                <a:latin typeface="Roboto Condensed"/>
              </a:rPr>
              <a:t> </a:t>
            </a:r>
            <a:r>
              <a:rPr lang="en-US" sz="4021" dirty="0" err="1">
                <a:solidFill>
                  <a:srgbClr val="7B070C"/>
                </a:solidFill>
                <a:latin typeface="Roboto Condensed"/>
              </a:rPr>
              <a:t>quốc</a:t>
            </a:r>
            <a:r>
              <a:rPr lang="en-US" sz="4021" dirty="0">
                <a:solidFill>
                  <a:srgbClr val="7B070C"/>
                </a:solidFill>
                <a:latin typeface="Roboto Condensed"/>
              </a:rPr>
              <a:t>,...). </a:t>
            </a:r>
            <a:r>
              <a:rPr lang="en-US" sz="4021" dirty="0" err="1">
                <a:solidFill>
                  <a:srgbClr val="7B070C"/>
                </a:solidFill>
                <a:latin typeface="Roboto Condensed"/>
              </a:rPr>
              <a:t>Mỗi</a:t>
            </a:r>
            <a:r>
              <a:rPr lang="en-US" sz="4021" dirty="0">
                <a:solidFill>
                  <a:srgbClr val="7B070C"/>
                </a:solidFill>
                <a:latin typeface="Roboto Condensed"/>
              </a:rPr>
              <a:t> </a:t>
            </a:r>
            <a:r>
              <a:rPr lang="en-US" sz="4021" dirty="0" err="1">
                <a:solidFill>
                  <a:srgbClr val="7B070C"/>
                </a:solidFill>
                <a:latin typeface="Roboto Condensed"/>
              </a:rPr>
              <a:t>văn</a:t>
            </a:r>
            <a:r>
              <a:rPr lang="en-US" sz="4021" dirty="0">
                <a:solidFill>
                  <a:srgbClr val="7B070C"/>
                </a:solidFill>
                <a:latin typeface="Roboto Condensed"/>
              </a:rPr>
              <a:t> </a:t>
            </a:r>
            <a:r>
              <a:rPr lang="en-US" sz="4021" dirty="0" err="1">
                <a:solidFill>
                  <a:srgbClr val="7B070C"/>
                </a:solidFill>
                <a:latin typeface="Roboto Condensed"/>
              </a:rPr>
              <a:t>bản</a:t>
            </a:r>
            <a:r>
              <a:rPr lang="en-US" sz="4021" dirty="0">
                <a:solidFill>
                  <a:srgbClr val="7B070C"/>
                </a:solidFill>
                <a:latin typeface="Roboto Condensed"/>
              </a:rPr>
              <a:t> </a:t>
            </a:r>
            <a:r>
              <a:rPr lang="en-US" sz="4021" dirty="0" err="1">
                <a:solidFill>
                  <a:srgbClr val="7B070C"/>
                </a:solidFill>
                <a:latin typeface="Roboto Condensed"/>
              </a:rPr>
              <a:t>vẽ</a:t>
            </a:r>
            <a:r>
              <a:rPr lang="en-US" sz="4021" dirty="0">
                <a:solidFill>
                  <a:srgbClr val="7B070C"/>
                </a:solidFill>
                <a:latin typeface="Roboto Condensed"/>
              </a:rPr>
              <a:t> 1 </a:t>
            </a:r>
            <a:r>
              <a:rPr lang="en-US" sz="4021" dirty="0" err="1">
                <a:solidFill>
                  <a:srgbClr val="7B070C"/>
                </a:solidFill>
                <a:latin typeface="Roboto Condensed"/>
              </a:rPr>
              <a:t>bức</a:t>
            </a:r>
            <a:r>
              <a:rPr lang="en-US" sz="4021" dirty="0">
                <a:solidFill>
                  <a:srgbClr val="7B070C"/>
                </a:solidFill>
                <a:latin typeface="Roboto Condensed"/>
              </a:rPr>
              <a:t> </a:t>
            </a:r>
            <a:r>
              <a:rPr lang="en-US" sz="4021" dirty="0" err="1">
                <a:solidFill>
                  <a:srgbClr val="7B070C"/>
                </a:solidFill>
                <a:latin typeface="Roboto Condensed"/>
              </a:rPr>
              <a:t>tranh</a:t>
            </a:r>
            <a:r>
              <a:rPr lang="en-US" sz="4021" dirty="0">
                <a:solidFill>
                  <a:srgbClr val="7B070C"/>
                </a:solidFill>
                <a:latin typeface="Roboto Condensed"/>
              </a:rPr>
              <a:t> </a:t>
            </a:r>
            <a:r>
              <a:rPr lang="en-US" sz="4021" dirty="0" err="1">
                <a:solidFill>
                  <a:srgbClr val="7B070C"/>
                </a:solidFill>
                <a:latin typeface="Roboto Condensed"/>
              </a:rPr>
              <a:t>minh</a:t>
            </a:r>
            <a:r>
              <a:rPr lang="en-US" sz="4021" dirty="0">
                <a:solidFill>
                  <a:srgbClr val="7B070C"/>
                </a:solidFill>
                <a:latin typeface="Roboto Condensed"/>
              </a:rPr>
              <a:t> </a:t>
            </a:r>
            <a:r>
              <a:rPr lang="en-US" sz="4021" dirty="0" err="1">
                <a:solidFill>
                  <a:srgbClr val="7B070C"/>
                </a:solidFill>
                <a:latin typeface="Roboto Condensed"/>
              </a:rPr>
              <a:t>họa</a:t>
            </a:r>
            <a:r>
              <a:rPr lang="en-US" sz="4021" dirty="0">
                <a:solidFill>
                  <a:srgbClr val="7B070C"/>
                </a:solidFill>
                <a:latin typeface="Roboto Condensed"/>
              </a:rPr>
              <a:t> </a:t>
            </a:r>
            <a:r>
              <a:rPr lang="en-US" sz="4021" dirty="0" err="1">
                <a:solidFill>
                  <a:srgbClr val="7B070C"/>
                </a:solidFill>
                <a:latin typeface="Roboto Condensed"/>
              </a:rPr>
              <a:t>và</a:t>
            </a:r>
            <a:r>
              <a:rPr lang="en-US" sz="4021" dirty="0">
                <a:solidFill>
                  <a:srgbClr val="7B070C"/>
                </a:solidFill>
                <a:latin typeface="Roboto Condensed"/>
              </a:rPr>
              <a:t> </a:t>
            </a:r>
            <a:r>
              <a:rPr lang="en-US" sz="4021" dirty="0" err="1">
                <a:solidFill>
                  <a:srgbClr val="7B070C"/>
                </a:solidFill>
                <a:latin typeface="Roboto Condensed"/>
              </a:rPr>
              <a:t>giới</a:t>
            </a:r>
            <a:r>
              <a:rPr lang="en-US" sz="4021" dirty="0">
                <a:solidFill>
                  <a:srgbClr val="7B070C"/>
                </a:solidFill>
                <a:latin typeface="Roboto Condensed"/>
              </a:rPr>
              <a:t> </a:t>
            </a:r>
            <a:r>
              <a:rPr lang="en-US" sz="4021" dirty="0" err="1">
                <a:solidFill>
                  <a:srgbClr val="7B070C"/>
                </a:solidFill>
                <a:latin typeface="Roboto Condensed"/>
              </a:rPr>
              <a:t>thiệu</a:t>
            </a:r>
            <a:r>
              <a:rPr lang="en-US" sz="4021" dirty="0">
                <a:solidFill>
                  <a:srgbClr val="7B070C"/>
                </a:solidFill>
                <a:latin typeface="Roboto Condensed"/>
              </a:rPr>
              <a:t> </a:t>
            </a:r>
            <a:r>
              <a:rPr lang="en-US" sz="4021" dirty="0" err="1">
                <a:solidFill>
                  <a:srgbClr val="7B070C"/>
                </a:solidFill>
                <a:latin typeface="Roboto Condensed"/>
              </a:rPr>
              <a:t>nội</a:t>
            </a:r>
            <a:r>
              <a:rPr lang="en-US" sz="4021" dirty="0">
                <a:solidFill>
                  <a:srgbClr val="7B070C"/>
                </a:solidFill>
                <a:latin typeface="Roboto Condensed"/>
              </a:rPr>
              <a:t> dung </a:t>
            </a:r>
            <a:r>
              <a:rPr lang="en-US" sz="4021" dirty="0" err="1">
                <a:solidFill>
                  <a:srgbClr val="7B070C"/>
                </a:solidFill>
                <a:latin typeface="Roboto Condensed"/>
              </a:rPr>
              <a:t>chính</a:t>
            </a:r>
            <a:r>
              <a:rPr lang="en-US" sz="4021" dirty="0">
                <a:solidFill>
                  <a:srgbClr val="7B070C"/>
                </a:solidFill>
                <a:latin typeface="Roboto Condensed"/>
              </a:rPr>
              <a:t> </a:t>
            </a:r>
            <a:r>
              <a:rPr lang="en-US" sz="4021" dirty="0" err="1">
                <a:solidFill>
                  <a:srgbClr val="7B070C"/>
                </a:solidFill>
                <a:latin typeface="Roboto Condensed"/>
              </a:rPr>
              <a:t>bằng</a:t>
            </a:r>
            <a:r>
              <a:rPr lang="en-US" sz="4021" dirty="0">
                <a:solidFill>
                  <a:srgbClr val="7B070C"/>
                </a:solidFill>
                <a:latin typeface="Roboto Condensed"/>
              </a:rPr>
              <a:t> 1 </a:t>
            </a:r>
            <a:r>
              <a:rPr lang="en-US" sz="4021" dirty="0" err="1">
                <a:solidFill>
                  <a:srgbClr val="7B070C"/>
                </a:solidFill>
                <a:latin typeface="Roboto Condensed"/>
              </a:rPr>
              <a:t>đoạn</a:t>
            </a:r>
            <a:r>
              <a:rPr lang="en-US" sz="4021" dirty="0">
                <a:solidFill>
                  <a:srgbClr val="7B070C"/>
                </a:solidFill>
                <a:latin typeface="Roboto Condensed"/>
              </a:rPr>
              <a:t> </a:t>
            </a:r>
            <a:r>
              <a:rPr lang="en-US" sz="4021" dirty="0" err="1">
                <a:solidFill>
                  <a:srgbClr val="7B070C"/>
                </a:solidFill>
                <a:latin typeface="Roboto Condensed"/>
              </a:rPr>
              <a:t>văn</a:t>
            </a:r>
            <a:r>
              <a:rPr lang="en-US" sz="4021" dirty="0">
                <a:solidFill>
                  <a:srgbClr val="7B070C"/>
                </a:solidFill>
                <a:latin typeface="Roboto Condensed"/>
              </a:rPr>
              <a:t> </a:t>
            </a:r>
            <a:r>
              <a:rPr lang="en-US" sz="4021" dirty="0" err="1">
                <a:solidFill>
                  <a:srgbClr val="7B070C"/>
                </a:solidFill>
                <a:latin typeface="Roboto Condensed"/>
              </a:rPr>
              <a:t>khoảng</a:t>
            </a:r>
            <a:r>
              <a:rPr lang="en-US" sz="4021" dirty="0">
                <a:solidFill>
                  <a:srgbClr val="7B070C"/>
                </a:solidFill>
                <a:latin typeface="Roboto Condensed"/>
              </a:rPr>
              <a:t> 5-7 </a:t>
            </a:r>
            <a:r>
              <a:rPr lang="en-US" sz="4021" dirty="0" err="1">
                <a:solidFill>
                  <a:srgbClr val="7B070C"/>
                </a:solidFill>
                <a:latin typeface="Roboto Condensed"/>
              </a:rPr>
              <a:t>câu</a:t>
            </a:r>
            <a:r>
              <a:rPr lang="en-US" sz="4021" dirty="0">
                <a:solidFill>
                  <a:srgbClr val="7B070C"/>
                </a:solidFill>
                <a:latin typeface="Roboto Condensed"/>
              </a:rPr>
              <a:t>.</a:t>
            </a:r>
          </a:p>
          <a:p>
            <a:pPr marL="868303" lvl="1" indent="-434152" algn="just">
              <a:lnSpc>
                <a:spcPts val="5147"/>
              </a:lnSpc>
              <a:buFont typeface="Arial"/>
              <a:buChar char="•"/>
            </a:pPr>
            <a:r>
              <a:rPr lang="en-US" sz="4021" dirty="0" err="1">
                <a:solidFill>
                  <a:srgbClr val="7B070C"/>
                </a:solidFill>
                <a:latin typeface="Roboto Condensed"/>
              </a:rPr>
              <a:t>Báo</a:t>
            </a:r>
            <a:r>
              <a:rPr lang="en-US" sz="4021" dirty="0">
                <a:solidFill>
                  <a:srgbClr val="7B070C"/>
                </a:solidFill>
                <a:latin typeface="Roboto Condensed"/>
              </a:rPr>
              <a:t> </a:t>
            </a:r>
            <a:r>
              <a:rPr lang="en-US" sz="4021" dirty="0" err="1">
                <a:solidFill>
                  <a:srgbClr val="7B070C"/>
                </a:solidFill>
                <a:latin typeface="Roboto Condensed"/>
              </a:rPr>
              <a:t>cáo</a:t>
            </a:r>
            <a:r>
              <a:rPr lang="en-US" sz="4021" dirty="0">
                <a:solidFill>
                  <a:srgbClr val="7B070C"/>
                </a:solidFill>
                <a:latin typeface="Roboto Condensed"/>
              </a:rPr>
              <a:t> </a:t>
            </a:r>
            <a:r>
              <a:rPr lang="en-US" sz="4021" dirty="0" err="1">
                <a:solidFill>
                  <a:srgbClr val="7B070C"/>
                </a:solidFill>
                <a:latin typeface="Roboto Condensed"/>
              </a:rPr>
              <a:t>sản</a:t>
            </a:r>
            <a:r>
              <a:rPr lang="en-US" sz="4021" dirty="0">
                <a:solidFill>
                  <a:srgbClr val="7B070C"/>
                </a:solidFill>
                <a:latin typeface="Roboto Condensed"/>
              </a:rPr>
              <a:t> </a:t>
            </a:r>
            <a:r>
              <a:rPr lang="en-US" sz="4021" dirty="0" err="1">
                <a:solidFill>
                  <a:srgbClr val="7B070C"/>
                </a:solidFill>
                <a:latin typeface="Roboto Condensed"/>
              </a:rPr>
              <a:t>phẩm</a:t>
            </a:r>
            <a:r>
              <a:rPr lang="en-US" sz="4021" dirty="0">
                <a:solidFill>
                  <a:srgbClr val="7B070C"/>
                </a:solidFill>
                <a:latin typeface="Roboto Condensed"/>
              </a:rPr>
              <a:t> </a:t>
            </a:r>
            <a:r>
              <a:rPr lang="en-US" sz="4021" dirty="0" err="1">
                <a:solidFill>
                  <a:srgbClr val="7B070C"/>
                </a:solidFill>
                <a:latin typeface="Roboto Condensed"/>
              </a:rPr>
              <a:t>vào</a:t>
            </a:r>
            <a:r>
              <a:rPr lang="en-US" sz="4021" dirty="0">
                <a:solidFill>
                  <a:srgbClr val="7B070C"/>
                </a:solidFill>
                <a:latin typeface="Roboto Condensed"/>
              </a:rPr>
              <a:t> </a:t>
            </a:r>
            <a:r>
              <a:rPr lang="en-US" sz="4021" dirty="0" err="1">
                <a:solidFill>
                  <a:srgbClr val="7B070C"/>
                </a:solidFill>
                <a:latin typeface="Roboto Condensed"/>
              </a:rPr>
              <a:t>các</a:t>
            </a:r>
            <a:r>
              <a:rPr lang="en-US" sz="4021" dirty="0">
                <a:solidFill>
                  <a:srgbClr val="7B070C"/>
                </a:solidFill>
                <a:latin typeface="Roboto Condensed"/>
              </a:rPr>
              <a:t> </a:t>
            </a:r>
            <a:r>
              <a:rPr lang="en-US" sz="4021" dirty="0" err="1">
                <a:solidFill>
                  <a:srgbClr val="7B070C"/>
                </a:solidFill>
                <a:latin typeface="Roboto Condensed"/>
              </a:rPr>
              <a:t>tiết</a:t>
            </a:r>
            <a:r>
              <a:rPr lang="en-US" sz="4021" dirty="0">
                <a:solidFill>
                  <a:srgbClr val="7B070C"/>
                </a:solidFill>
                <a:latin typeface="Roboto Condensed"/>
              </a:rPr>
              <a:t> </a:t>
            </a:r>
            <a:r>
              <a:rPr lang="en-US" sz="4021" dirty="0" err="1">
                <a:solidFill>
                  <a:srgbClr val="7B070C"/>
                </a:solidFill>
                <a:latin typeface="Roboto Condensed"/>
              </a:rPr>
              <a:t>ôn</a:t>
            </a:r>
            <a:r>
              <a:rPr lang="en-US" sz="4021" dirty="0">
                <a:solidFill>
                  <a:srgbClr val="7B070C"/>
                </a:solidFill>
                <a:latin typeface="Roboto Condensed"/>
              </a:rPr>
              <a:t> </a:t>
            </a:r>
            <a:r>
              <a:rPr lang="en-US" sz="4021" dirty="0" err="1">
                <a:solidFill>
                  <a:srgbClr val="7B070C"/>
                </a:solidFill>
                <a:latin typeface="Roboto Condensed"/>
              </a:rPr>
              <a:t>tập</a:t>
            </a:r>
            <a:endParaRPr lang="en-US" sz="4021" dirty="0">
              <a:solidFill>
                <a:srgbClr val="7B070C"/>
              </a:solidFill>
              <a:latin typeface="Roboto Condensed"/>
            </a:endParaRPr>
          </a:p>
        </p:txBody>
      </p:sp>
      <p:sp>
        <p:nvSpPr>
          <p:cNvPr id="11" name="Freeform 11"/>
          <p:cNvSpPr/>
          <p:nvPr/>
        </p:nvSpPr>
        <p:spPr>
          <a:xfrm rot="-349874">
            <a:off x="12274038" y="116838"/>
            <a:ext cx="6282150" cy="3125551"/>
          </a:xfrm>
          <a:custGeom>
            <a:avLst/>
            <a:gdLst/>
            <a:ahLst/>
            <a:cxnLst/>
            <a:rect l="l" t="t" r="r" b="b"/>
            <a:pathLst>
              <a:path w="6282150" h="3125551">
                <a:moveTo>
                  <a:pt x="0" y="0"/>
                </a:moveTo>
                <a:lnTo>
                  <a:pt x="6282150" y="0"/>
                </a:lnTo>
                <a:lnTo>
                  <a:pt x="6282150" y="3125551"/>
                </a:lnTo>
                <a:lnTo>
                  <a:pt x="0" y="3125551"/>
                </a:lnTo>
                <a:lnTo>
                  <a:pt x="0" y="0"/>
                </a:lnTo>
                <a:close/>
              </a:path>
            </a:pathLst>
          </a:custGeom>
          <a:blipFill>
            <a:blip r:embed="rId6"/>
            <a:stretch>
              <a:fillRect/>
            </a:stretch>
          </a:blipFill>
        </p:spPr>
        <p:txBody>
          <a:bodyPr/>
          <a:lstStyle/>
          <a:p>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38096" t="-20668" r="-20668" b="-38096"/>
            </a:stretch>
          </a:blipFill>
        </p:spPr>
        <p:txBody>
          <a:bodyPr/>
          <a:lstStyle/>
          <a:p>
            <a:endParaRPr lang="en-US"/>
          </a:p>
        </p:txBody>
      </p:sp>
      <p:grpSp>
        <p:nvGrpSpPr>
          <p:cNvPr id="3" name="Group 3"/>
          <p:cNvGrpSpPr/>
          <p:nvPr/>
        </p:nvGrpSpPr>
        <p:grpSpPr>
          <a:xfrm>
            <a:off x="810844" y="2621206"/>
            <a:ext cx="16940053" cy="3135150"/>
            <a:chOff x="0" y="0"/>
            <a:chExt cx="4461578" cy="825718"/>
          </a:xfrm>
        </p:grpSpPr>
        <p:sp>
          <p:nvSpPr>
            <p:cNvPr id="4" name="Freeform 4"/>
            <p:cNvSpPr/>
            <p:nvPr/>
          </p:nvSpPr>
          <p:spPr>
            <a:xfrm>
              <a:off x="0" y="0"/>
              <a:ext cx="4461578" cy="825718"/>
            </a:xfrm>
            <a:custGeom>
              <a:avLst/>
              <a:gdLst/>
              <a:ahLst/>
              <a:cxnLst/>
              <a:rect l="l" t="t" r="r" b="b"/>
              <a:pathLst>
                <a:path w="4461578" h="825718">
                  <a:moveTo>
                    <a:pt x="15082" y="0"/>
                  </a:moveTo>
                  <a:lnTo>
                    <a:pt x="4446496" y="0"/>
                  </a:lnTo>
                  <a:cubicBezTo>
                    <a:pt x="4450496" y="0"/>
                    <a:pt x="4454332" y="1589"/>
                    <a:pt x="4457160" y="4417"/>
                  </a:cubicBezTo>
                  <a:cubicBezTo>
                    <a:pt x="4459989" y="7246"/>
                    <a:pt x="4461578" y="11082"/>
                    <a:pt x="4461578" y="15082"/>
                  </a:cubicBezTo>
                  <a:lnTo>
                    <a:pt x="4461578" y="810637"/>
                  </a:lnTo>
                  <a:cubicBezTo>
                    <a:pt x="4461578" y="814637"/>
                    <a:pt x="4459989" y="818473"/>
                    <a:pt x="4457160" y="821301"/>
                  </a:cubicBezTo>
                  <a:cubicBezTo>
                    <a:pt x="4454332" y="824129"/>
                    <a:pt x="4450496" y="825718"/>
                    <a:pt x="4446496" y="825718"/>
                  </a:cubicBezTo>
                  <a:lnTo>
                    <a:pt x="15082" y="825718"/>
                  </a:lnTo>
                  <a:cubicBezTo>
                    <a:pt x="6752" y="825718"/>
                    <a:pt x="0" y="818966"/>
                    <a:pt x="0" y="810637"/>
                  </a:cubicBezTo>
                  <a:lnTo>
                    <a:pt x="0" y="15082"/>
                  </a:lnTo>
                  <a:cubicBezTo>
                    <a:pt x="0" y="6752"/>
                    <a:pt x="6752" y="0"/>
                    <a:pt x="15082" y="0"/>
                  </a:cubicBezTo>
                  <a:close/>
                </a:path>
              </a:pathLst>
            </a:custGeom>
            <a:solidFill>
              <a:srgbClr val="FFFFFF">
                <a:alpha val="43922"/>
              </a:srgbClr>
            </a:solidFill>
            <a:ln w="47625">
              <a:solidFill>
                <a:srgbClr val="C78E5F">
                  <a:alpha val="43922"/>
                </a:srgbClr>
              </a:solidFill>
            </a:ln>
          </p:spPr>
          <p:txBody>
            <a:bodyPr/>
            <a:lstStyle/>
            <a:p>
              <a:endParaRPr lang="en-US"/>
            </a:p>
          </p:txBody>
        </p:sp>
        <p:sp>
          <p:nvSpPr>
            <p:cNvPr id="5" name="TextBox 5"/>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6" name="Freeform 6"/>
          <p:cNvSpPr/>
          <p:nvPr/>
        </p:nvSpPr>
        <p:spPr>
          <a:xfrm>
            <a:off x="3045781" y="4188781"/>
            <a:ext cx="12196437" cy="6098219"/>
          </a:xfrm>
          <a:custGeom>
            <a:avLst/>
            <a:gdLst/>
            <a:ahLst/>
            <a:cxnLst/>
            <a:rect l="l" t="t" r="r" b="b"/>
            <a:pathLst>
              <a:path w="12196437" h="6098219">
                <a:moveTo>
                  <a:pt x="0" y="0"/>
                </a:moveTo>
                <a:lnTo>
                  <a:pt x="12196438" y="0"/>
                </a:lnTo>
                <a:lnTo>
                  <a:pt x="12196438" y="6098219"/>
                </a:lnTo>
                <a:lnTo>
                  <a:pt x="0" y="6098219"/>
                </a:lnTo>
                <a:lnTo>
                  <a:pt x="0" y="0"/>
                </a:lnTo>
                <a:close/>
              </a:path>
            </a:pathLst>
          </a:custGeom>
          <a:blipFill>
            <a:blip r:embed="rId4"/>
            <a:stretch>
              <a:fillRect/>
            </a:stretch>
          </a:blipFill>
        </p:spPr>
        <p:txBody>
          <a:bodyPr/>
          <a:lstStyle/>
          <a:p>
            <a:endParaRPr lang="en-US"/>
          </a:p>
        </p:txBody>
      </p:sp>
      <p:sp>
        <p:nvSpPr>
          <p:cNvPr id="7" name="TextBox 7"/>
          <p:cNvSpPr txBox="1"/>
          <p:nvPr/>
        </p:nvSpPr>
        <p:spPr>
          <a:xfrm>
            <a:off x="810844" y="188983"/>
            <a:ext cx="5139184" cy="1181106"/>
          </a:xfrm>
          <a:prstGeom prst="rect">
            <a:avLst/>
          </a:prstGeom>
        </p:spPr>
        <p:txBody>
          <a:bodyPr lIns="0" tIns="0" rIns="0" bIns="0" rtlCol="0" anchor="t">
            <a:spAutoFit/>
          </a:bodyPr>
          <a:lstStyle/>
          <a:p>
            <a:pPr algn="just">
              <a:lnSpc>
                <a:spcPts val="10199"/>
              </a:lnSpc>
              <a:spcBef>
                <a:spcPct val="0"/>
              </a:spcBef>
            </a:pPr>
            <a:r>
              <a:rPr lang="en-US" sz="5999">
                <a:solidFill>
                  <a:srgbClr val="7B070C"/>
                </a:solidFill>
                <a:latin typeface="Fraunces Bold"/>
              </a:rPr>
              <a:t>5. VẬN DỤNG</a:t>
            </a:r>
          </a:p>
        </p:txBody>
      </p:sp>
      <p:sp>
        <p:nvSpPr>
          <p:cNvPr id="8" name="TextBox 8"/>
          <p:cNvSpPr txBox="1"/>
          <p:nvPr/>
        </p:nvSpPr>
        <p:spPr>
          <a:xfrm>
            <a:off x="1073675" y="2850817"/>
            <a:ext cx="16414392" cy="2675929"/>
          </a:xfrm>
          <a:prstGeom prst="rect">
            <a:avLst/>
          </a:prstGeom>
        </p:spPr>
        <p:txBody>
          <a:bodyPr lIns="0" tIns="0" rIns="0" bIns="0" rtlCol="0" anchor="t">
            <a:spAutoFit/>
          </a:bodyPr>
          <a:lstStyle/>
          <a:p>
            <a:pPr marL="781946" lvl="1" indent="-390973" algn="just">
              <a:lnSpc>
                <a:spcPts val="4273"/>
              </a:lnSpc>
              <a:buFont typeface="Arial"/>
              <a:buChar char="•"/>
            </a:pPr>
            <a:r>
              <a:rPr lang="en-US" sz="3621" dirty="0">
                <a:solidFill>
                  <a:srgbClr val="7B070C"/>
                </a:solidFill>
                <a:latin typeface="Roboto Condensed"/>
              </a:rPr>
              <a:t>Quay/ </a:t>
            </a:r>
            <a:r>
              <a:rPr lang="en-US" sz="3621" dirty="0" err="1">
                <a:solidFill>
                  <a:srgbClr val="7B070C"/>
                </a:solidFill>
                <a:latin typeface="Roboto Condensed"/>
              </a:rPr>
              <a:t>dựng</a:t>
            </a:r>
            <a:r>
              <a:rPr lang="en-US" sz="3621" dirty="0">
                <a:solidFill>
                  <a:srgbClr val="7B070C"/>
                </a:solidFill>
                <a:latin typeface="Roboto Condensed"/>
              </a:rPr>
              <a:t> 1 video/ </a:t>
            </a:r>
            <a:r>
              <a:rPr lang="en-US" sz="3621" dirty="0" err="1">
                <a:solidFill>
                  <a:srgbClr val="7B070C"/>
                </a:solidFill>
                <a:latin typeface="Roboto Condensed"/>
              </a:rPr>
              <a:t>kịch</a:t>
            </a:r>
            <a:r>
              <a:rPr lang="en-US" sz="3621" dirty="0">
                <a:solidFill>
                  <a:srgbClr val="7B070C"/>
                </a:solidFill>
                <a:latin typeface="Roboto Condensed"/>
              </a:rPr>
              <a:t> </a:t>
            </a:r>
            <a:r>
              <a:rPr lang="en-US" sz="3621" dirty="0" err="1">
                <a:solidFill>
                  <a:srgbClr val="7B070C"/>
                </a:solidFill>
                <a:latin typeface="Roboto Condensed"/>
              </a:rPr>
              <a:t>chiếu</a:t>
            </a:r>
            <a:r>
              <a:rPr lang="en-US" sz="3621" dirty="0">
                <a:solidFill>
                  <a:srgbClr val="7B070C"/>
                </a:solidFill>
                <a:latin typeface="Roboto Condensed"/>
              </a:rPr>
              <a:t> </a:t>
            </a:r>
            <a:r>
              <a:rPr lang="en-US" sz="3621" dirty="0" err="1">
                <a:solidFill>
                  <a:srgbClr val="7B070C"/>
                </a:solidFill>
                <a:latin typeface="Roboto Condensed"/>
              </a:rPr>
              <a:t>bóng</a:t>
            </a:r>
            <a:r>
              <a:rPr lang="en-US" sz="3621" dirty="0">
                <a:solidFill>
                  <a:srgbClr val="7B070C"/>
                </a:solidFill>
                <a:latin typeface="Roboto Condensed"/>
              </a:rPr>
              <a:t> </a:t>
            </a:r>
            <a:r>
              <a:rPr lang="en-US" sz="3621" dirty="0" err="1">
                <a:solidFill>
                  <a:srgbClr val="7B070C"/>
                </a:solidFill>
                <a:latin typeface="Roboto Condensed"/>
              </a:rPr>
              <a:t>kể</a:t>
            </a:r>
            <a:r>
              <a:rPr lang="en-US" sz="3621" dirty="0">
                <a:solidFill>
                  <a:srgbClr val="7B070C"/>
                </a:solidFill>
                <a:latin typeface="Roboto Condensed"/>
              </a:rPr>
              <a:t> </a:t>
            </a:r>
            <a:r>
              <a:rPr lang="en-US" sz="3621" dirty="0" err="1">
                <a:solidFill>
                  <a:srgbClr val="7B070C"/>
                </a:solidFill>
                <a:latin typeface="Roboto Condensed"/>
              </a:rPr>
              <a:t>về</a:t>
            </a:r>
            <a:r>
              <a:rPr lang="en-US" sz="3621" dirty="0">
                <a:solidFill>
                  <a:srgbClr val="7B070C"/>
                </a:solidFill>
                <a:latin typeface="Roboto Condensed"/>
              </a:rPr>
              <a:t> </a:t>
            </a:r>
            <a:r>
              <a:rPr lang="en-US" sz="3621" dirty="0" err="1">
                <a:solidFill>
                  <a:srgbClr val="7B070C"/>
                </a:solidFill>
                <a:latin typeface="Roboto Condensed"/>
              </a:rPr>
              <a:t>cuộc</a:t>
            </a:r>
            <a:r>
              <a:rPr lang="en-US" sz="3621" dirty="0">
                <a:solidFill>
                  <a:srgbClr val="7B070C"/>
                </a:solidFill>
                <a:latin typeface="Roboto Condensed"/>
              </a:rPr>
              <a:t> </a:t>
            </a:r>
            <a:r>
              <a:rPr lang="en-US" sz="3621" dirty="0" err="1">
                <a:solidFill>
                  <a:srgbClr val="7B070C"/>
                </a:solidFill>
                <a:latin typeface="Roboto Condensed"/>
              </a:rPr>
              <a:t>đời</a:t>
            </a:r>
            <a:r>
              <a:rPr lang="en-US" sz="3621" dirty="0">
                <a:solidFill>
                  <a:srgbClr val="7B070C"/>
                </a:solidFill>
                <a:latin typeface="Roboto Condensed"/>
              </a:rPr>
              <a:t> 1 </a:t>
            </a:r>
            <a:r>
              <a:rPr lang="en-US" sz="3621" dirty="0" err="1">
                <a:solidFill>
                  <a:srgbClr val="7B070C"/>
                </a:solidFill>
                <a:latin typeface="Roboto Condensed"/>
              </a:rPr>
              <a:t>vị</a:t>
            </a:r>
            <a:r>
              <a:rPr lang="en-US" sz="3621" dirty="0">
                <a:solidFill>
                  <a:srgbClr val="7B070C"/>
                </a:solidFill>
                <a:latin typeface="Roboto Condensed"/>
              </a:rPr>
              <a:t> </a:t>
            </a:r>
            <a:r>
              <a:rPr lang="en-US" sz="3621" dirty="0" err="1">
                <a:solidFill>
                  <a:srgbClr val="7B070C"/>
                </a:solidFill>
                <a:latin typeface="Roboto Condensed"/>
              </a:rPr>
              <a:t>anh</a:t>
            </a:r>
            <a:r>
              <a:rPr lang="en-US" sz="3621" dirty="0">
                <a:solidFill>
                  <a:srgbClr val="7B070C"/>
                </a:solidFill>
                <a:latin typeface="Roboto Condensed"/>
              </a:rPr>
              <a:t> </a:t>
            </a:r>
            <a:r>
              <a:rPr lang="en-US" sz="3621" dirty="0" err="1">
                <a:solidFill>
                  <a:srgbClr val="7B070C"/>
                </a:solidFill>
                <a:latin typeface="Roboto Condensed"/>
              </a:rPr>
              <a:t>hùng</a:t>
            </a:r>
            <a:r>
              <a:rPr lang="en-US" sz="3621" dirty="0">
                <a:solidFill>
                  <a:srgbClr val="7B070C"/>
                </a:solidFill>
                <a:latin typeface="Roboto Condensed"/>
              </a:rPr>
              <a:t>/ 1 </a:t>
            </a:r>
            <a:r>
              <a:rPr lang="en-US" sz="3621" dirty="0" err="1">
                <a:solidFill>
                  <a:srgbClr val="7B070C"/>
                </a:solidFill>
                <a:latin typeface="Roboto Condensed"/>
              </a:rPr>
              <a:t>sự</a:t>
            </a:r>
            <a:r>
              <a:rPr lang="en-US" sz="3621" dirty="0">
                <a:solidFill>
                  <a:srgbClr val="7B070C"/>
                </a:solidFill>
                <a:latin typeface="Roboto Condensed"/>
              </a:rPr>
              <a:t> </a:t>
            </a:r>
            <a:r>
              <a:rPr lang="en-US" sz="3621" dirty="0" err="1">
                <a:solidFill>
                  <a:srgbClr val="7B070C"/>
                </a:solidFill>
                <a:latin typeface="Roboto Condensed"/>
              </a:rPr>
              <a:t>kiện</a:t>
            </a:r>
            <a:r>
              <a:rPr lang="en-US" sz="3621" dirty="0">
                <a:solidFill>
                  <a:srgbClr val="7B070C"/>
                </a:solidFill>
                <a:latin typeface="Roboto Condensed"/>
              </a:rPr>
              <a:t> </a:t>
            </a:r>
            <a:r>
              <a:rPr lang="en-US" sz="3621" dirty="0" err="1">
                <a:solidFill>
                  <a:srgbClr val="7B070C"/>
                </a:solidFill>
                <a:latin typeface="Roboto Condensed"/>
              </a:rPr>
              <a:t>lịch</a:t>
            </a:r>
            <a:r>
              <a:rPr lang="en-US" sz="3621" dirty="0">
                <a:solidFill>
                  <a:srgbClr val="7B070C"/>
                </a:solidFill>
                <a:latin typeface="Roboto Condensed"/>
              </a:rPr>
              <a:t> </a:t>
            </a:r>
            <a:r>
              <a:rPr lang="en-US" sz="3621" dirty="0" err="1">
                <a:solidFill>
                  <a:srgbClr val="7B070C"/>
                </a:solidFill>
                <a:latin typeface="Roboto Condensed"/>
              </a:rPr>
              <a:t>sử</a:t>
            </a:r>
            <a:r>
              <a:rPr lang="en-US" sz="3621" dirty="0">
                <a:solidFill>
                  <a:srgbClr val="7B070C"/>
                </a:solidFill>
                <a:latin typeface="Roboto Condensed"/>
              </a:rPr>
              <a:t> </a:t>
            </a:r>
            <a:r>
              <a:rPr lang="en-US" sz="3621" dirty="0" err="1">
                <a:solidFill>
                  <a:srgbClr val="7B070C"/>
                </a:solidFill>
                <a:latin typeface="Roboto Condensed"/>
              </a:rPr>
              <a:t>thể</a:t>
            </a:r>
            <a:r>
              <a:rPr lang="en-US" sz="3621" dirty="0">
                <a:solidFill>
                  <a:srgbClr val="7B070C"/>
                </a:solidFill>
                <a:latin typeface="Roboto Condensed"/>
              </a:rPr>
              <a:t> </a:t>
            </a:r>
            <a:r>
              <a:rPr lang="en-US" sz="3621" dirty="0" err="1">
                <a:solidFill>
                  <a:srgbClr val="7B070C"/>
                </a:solidFill>
                <a:latin typeface="Roboto Condensed"/>
              </a:rPr>
              <a:t>hiện</a:t>
            </a:r>
            <a:r>
              <a:rPr lang="en-US" sz="3621" dirty="0">
                <a:solidFill>
                  <a:srgbClr val="7B070C"/>
                </a:solidFill>
                <a:latin typeface="Roboto Condensed"/>
              </a:rPr>
              <a:t> </a:t>
            </a:r>
            <a:r>
              <a:rPr lang="en-US" sz="3621" dirty="0" err="1">
                <a:solidFill>
                  <a:srgbClr val="7B070C"/>
                </a:solidFill>
                <a:latin typeface="Roboto Condensed"/>
              </a:rPr>
              <a:t>lòng</a:t>
            </a:r>
            <a:r>
              <a:rPr lang="en-US" sz="3621" dirty="0">
                <a:solidFill>
                  <a:srgbClr val="7B070C"/>
                </a:solidFill>
                <a:latin typeface="Roboto Condensed"/>
              </a:rPr>
              <a:t> </a:t>
            </a:r>
            <a:r>
              <a:rPr lang="en-US" sz="3621" dirty="0" err="1">
                <a:solidFill>
                  <a:srgbClr val="7B070C"/>
                </a:solidFill>
                <a:latin typeface="Roboto Condensed"/>
              </a:rPr>
              <a:t>yêu</a:t>
            </a:r>
            <a:r>
              <a:rPr lang="en-US" sz="3621" dirty="0">
                <a:solidFill>
                  <a:srgbClr val="7B070C"/>
                </a:solidFill>
                <a:latin typeface="Roboto Condensed"/>
              </a:rPr>
              <a:t> </a:t>
            </a:r>
            <a:r>
              <a:rPr lang="en-US" sz="3621" dirty="0" err="1">
                <a:solidFill>
                  <a:srgbClr val="7B070C"/>
                </a:solidFill>
                <a:latin typeface="Roboto Condensed"/>
              </a:rPr>
              <a:t>nước</a:t>
            </a:r>
            <a:r>
              <a:rPr lang="en-US" sz="3621" dirty="0">
                <a:solidFill>
                  <a:srgbClr val="7B070C"/>
                </a:solidFill>
                <a:latin typeface="Roboto Condensed"/>
              </a:rPr>
              <a:t>, </a:t>
            </a:r>
            <a:r>
              <a:rPr lang="en-US" sz="3621" dirty="0" err="1">
                <a:solidFill>
                  <a:srgbClr val="7B070C"/>
                </a:solidFill>
                <a:latin typeface="Roboto Condensed"/>
              </a:rPr>
              <a:t>tinh</a:t>
            </a:r>
            <a:r>
              <a:rPr lang="en-US" sz="3621" dirty="0">
                <a:solidFill>
                  <a:srgbClr val="7B070C"/>
                </a:solidFill>
                <a:latin typeface="Roboto Condensed"/>
              </a:rPr>
              <a:t> </a:t>
            </a:r>
            <a:r>
              <a:rPr lang="en-US" sz="3621" dirty="0" err="1">
                <a:solidFill>
                  <a:srgbClr val="7B070C"/>
                </a:solidFill>
                <a:latin typeface="Roboto Condensed"/>
              </a:rPr>
              <a:t>thần</a:t>
            </a:r>
            <a:r>
              <a:rPr lang="en-US" sz="3621" dirty="0">
                <a:solidFill>
                  <a:srgbClr val="7B070C"/>
                </a:solidFill>
                <a:latin typeface="Roboto Condensed"/>
              </a:rPr>
              <a:t> </a:t>
            </a:r>
            <a:r>
              <a:rPr lang="en-US" sz="3621" dirty="0" err="1">
                <a:solidFill>
                  <a:srgbClr val="7B070C"/>
                </a:solidFill>
                <a:latin typeface="Roboto Condensed"/>
              </a:rPr>
              <a:t>giữ</a:t>
            </a:r>
            <a:r>
              <a:rPr lang="en-US" sz="3621" dirty="0">
                <a:solidFill>
                  <a:srgbClr val="7B070C"/>
                </a:solidFill>
                <a:latin typeface="Roboto Condensed"/>
              </a:rPr>
              <a:t> </a:t>
            </a:r>
            <a:r>
              <a:rPr lang="en-US" sz="3621" dirty="0" err="1">
                <a:solidFill>
                  <a:srgbClr val="7B070C"/>
                </a:solidFill>
                <a:latin typeface="Roboto Condensed"/>
              </a:rPr>
              <a:t>nước</a:t>
            </a:r>
            <a:r>
              <a:rPr lang="en-US" sz="3621" dirty="0">
                <a:solidFill>
                  <a:srgbClr val="7B070C"/>
                </a:solidFill>
                <a:latin typeface="Roboto Condensed"/>
              </a:rPr>
              <a:t> </a:t>
            </a:r>
            <a:r>
              <a:rPr lang="en-US" sz="3621" dirty="0" err="1">
                <a:solidFill>
                  <a:srgbClr val="7B070C"/>
                </a:solidFill>
                <a:latin typeface="Roboto Condensed"/>
              </a:rPr>
              <a:t>và</a:t>
            </a:r>
            <a:r>
              <a:rPr lang="en-US" sz="3621" dirty="0">
                <a:solidFill>
                  <a:srgbClr val="7B070C"/>
                </a:solidFill>
                <a:latin typeface="Roboto Condensed"/>
              </a:rPr>
              <a:t> </a:t>
            </a:r>
            <a:r>
              <a:rPr lang="en-US" sz="3621" dirty="0" err="1">
                <a:solidFill>
                  <a:srgbClr val="7B070C"/>
                </a:solidFill>
                <a:latin typeface="Roboto Condensed"/>
              </a:rPr>
              <a:t>xây</a:t>
            </a:r>
            <a:r>
              <a:rPr lang="en-US" sz="3621" dirty="0">
                <a:solidFill>
                  <a:srgbClr val="7B070C"/>
                </a:solidFill>
                <a:latin typeface="Roboto Condensed"/>
              </a:rPr>
              <a:t> </a:t>
            </a:r>
            <a:r>
              <a:rPr lang="en-US" sz="3621" dirty="0" err="1">
                <a:solidFill>
                  <a:srgbClr val="7B070C"/>
                </a:solidFill>
                <a:latin typeface="Roboto Condensed"/>
              </a:rPr>
              <a:t>dựng</a:t>
            </a:r>
            <a:r>
              <a:rPr lang="en-US" sz="3621" dirty="0">
                <a:solidFill>
                  <a:srgbClr val="7B070C"/>
                </a:solidFill>
                <a:latin typeface="Roboto Condensed"/>
              </a:rPr>
              <a:t> </a:t>
            </a:r>
            <a:r>
              <a:rPr lang="en-US" sz="3621" dirty="0" err="1">
                <a:solidFill>
                  <a:srgbClr val="7B070C"/>
                </a:solidFill>
                <a:latin typeface="Roboto Condensed"/>
              </a:rPr>
              <a:t>đất</a:t>
            </a:r>
            <a:r>
              <a:rPr lang="en-US" sz="3621" dirty="0">
                <a:solidFill>
                  <a:srgbClr val="7B070C"/>
                </a:solidFill>
                <a:latin typeface="Roboto Condensed"/>
              </a:rPr>
              <a:t> </a:t>
            </a:r>
            <a:r>
              <a:rPr lang="en-US" sz="3621" dirty="0" err="1">
                <a:solidFill>
                  <a:srgbClr val="7B070C"/>
                </a:solidFill>
                <a:latin typeface="Roboto Condensed"/>
              </a:rPr>
              <a:t>nước</a:t>
            </a:r>
            <a:r>
              <a:rPr lang="en-US" sz="3621" dirty="0">
                <a:solidFill>
                  <a:srgbClr val="7B070C"/>
                </a:solidFill>
                <a:latin typeface="Roboto Condensed"/>
              </a:rPr>
              <a:t> (</a:t>
            </a:r>
            <a:r>
              <a:rPr lang="en-US" sz="3621" dirty="0" err="1">
                <a:solidFill>
                  <a:srgbClr val="7B070C"/>
                </a:solidFill>
                <a:latin typeface="Roboto Condensed"/>
              </a:rPr>
              <a:t>trong</a:t>
            </a:r>
            <a:r>
              <a:rPr lang="en-US" sz="3621" dirty="0">
                <a:solidFill>
                  <a:srgbClr val="7B070C"/>
                </a:solidFill>
                <a:latin typeface="Roboto Condensed"/>
              </a:rPr>
              <a:t> </a:t>
            </a:r>
            <a:r>
              <a:rPr lang="en-US" sz="3621" dirty="0" err="1">
                <a:solidFill>
                  <a:srgbClr val="7B070C"/>
                </a:solidFill>
                <a:latin typeface="Roboto Condensed"/>
              </a:rPr>
              <a:t>cả</a:t>
            </a:r>
            <a:r>
              <a:rPr lang="en-US" sz="3621" dirty="0">
                <a:solidFill>
                  <a:srgbClr val="7B070C"/>
                </a:solidFill>
                <a:latin typeface="Roboto Condensed"/>
              </a:rPr>
              <a:t> </a:t>
            </a:r>
            <a:r>
              <a:rPr lang="en-US" sz="3621" dirty="0" err="1">
                <a:solidFill>
                  <a:srgbClr val="7B070C"/>
                </a:solidFill>
                <a:latin typeface="Roboto Condensed"/>
              </a:rPr>
              <a:t>thời</a:t>
            </a:r>
            <a:r>
              <a:rPr lang="en-US" sz="3621" dirty="0">
                <a:solidFill>
                  <a:srgbClr val="7B070C"/>
                </a:solidFill>
                <a:latin typeface="Roboto Condensed"/>
              </a:rPr>
              <a:t> </a:t>
            </a:r>
            <a:r>
              <a:rPr lang="en-US" sz="3621" dirty="0" err="1">
                <a:solidFill>
                  <a:srgbClr val="7B070C"/>
                </a:solidFill>
                <a:latin typeface="Roboto Condensed"/>
              </a:rPr>
              <a:t>bình</a:t>
            </a:r>
            <a:r>
              <a:rPr lang="en-US" sz="3621" dirty="0">
                <a:solidFill>
                  <a:srgbClr val="7B070C"/>
                </a:solidFill>
                <a:latin typeface="Roboto Condensed"/>
              </a:rPr>
              <a:t> </a:t>
            </a:r>
            <a:r>
              <a:rPr lang="en-US" sz="3621" dirty="0" err="1">
                <a:solidFill>
                  <a:srgbClr val="7B070C"/>
                </a:solidFill>
                <a:latin typeface="Roboto Condensed"/>
              </a:rPr>
              <a:t>và</a:t>
            </a:r>
            <a:r>
              <a:rPr lang="en-US" sz="3621" dirty="0">
                <a:solidFill>
                  <a:srgbClr val="7B070C"/>
                </a:solidFill>
                <a:latin typeface="Roboto Condensed"/>
              </a:rPr>
              <a:t> </a:t>
            </a:r>
            <a:r>
              <a:rPr lang="en-US" sz="3621" dirty="0" err="1">
                <a:solidFill>
                  <a:srgbClr val="7B070C"/>
                </a:solidFill>
                <a:latin typeface="Roboto Condensed"/>
              </a:rPr>
              <a:t>thời</a:t>
            </a:r>
            <a:r>
              <a:rPr lang="en-US" sz="3621" dirty="0">
                <a:solidFill>
                  <a:srgbClr val="7B070C"/>
                </a:solidFill>
                <a:latin typeface="Roboto Condensed"/>
              </a:rPr>
              <a:t> </a:t>
            </a:r>
            <a:r>
              <a:rPr lang="en-US" sz="3621" dirty="0" err="1">
                <a:solidFill>
                  <a:srgbClr val="7B070C"/>
                </a:solidFill>
                <a:latin typeface="Roboto Condensed"/>
              </a:rPr>
              <a:t>chiến</a:t>
            </a:r>
            <a:r>
              <a:rPr lang="en-US" sz="3621" dirty="0">
                <a:solidFill>
                  <a:srgbClr val="7B070C"/>
                </a:solidFill>
                <a:latin typeface="Roboto Condensed"/>
              </a:rPr>
              <a:t>).</a:t>
            </a:r>
          </a:p>
          <a:p>
            <a:pPr marL="781946" lvl="1" indent="-390973" algn="just">
              <a:lnSpc>
                <a:spcPts val="4273"/>
              </a:lnSpc>
              <a:buFont typeface="Arial"/>
              <a:buChar char="•"/>
            </a:pPr>
            <a:r>
              <a:rPr lang="en-US" sz="3621" dirty="0" err="1">
                <a:solidFill>
                  <a:srgbClr val="7B070C"/>
                </a:solidFill>
                <a:latin typeface="Roboto Condensed"/>
              </a:rPr>
              <a:t>Có</a:t>
            </a:r>
            <a:r>
              <a:rPr lang="en-US" sz="3621" dirty="0">
                <a:solidFill>
                  <a:srgbClr val="7B070C"/>
                </a:solidFill>
                <a:latin typeface="Roboto Condensed"/>
              </a:rPr>
              <a:t> </a:t>
            </a:r>
            <a:r>
              <a:rPr lang="en-US" sz="3621" dirty="0" err="1">
                <a:solidFill>
                  <a:srgbClr val="7B070C"/>
                </a:solidFill>
                <a:latin typeface="Roboto Condensed"/>
              </a:rPr>
              <a:t>thể</a:t>
            </a:r>
            <a:r>
              <a:rPr lang="en-US" sz="3621" dirty="0">
                <a:solidFill>
                  <a:srgbClr val="7B070C"/>
                </a:solidFill>
                <a:latin typeface="Roboto Condensed"/>
              </a:rPr>
              <a:t> </a:t>
            </a:r>
            <a:r>
              <a:rPr lang="en-US" sz="3621" dirty="0" err="1">
                <a:solidFill>
                  <a:srgbClr val="7B070C"/>
                </a:solidFill>
                <a:latin typeface="Roboto Condensed"/>
              </a:rPr>
              <a:t>lựa</a:t>
            </a:r>
            <a:r>
              <a:rPr lang="en-US" sz="3621" dirty="0">
                <a:solidFill>
                  <a:srgbClr val="7B070C"/>
                </a:solidFill>
                <a:latin typeface="Roboto Condensed"/>
              </a:rPr>
              <a:t> </a:t>
            </a:r>
            <a:r>
              <a:rPr lang="en-US" sz="3621" dirty="0" err="1">
                <a:solidFill>
                  <a:srgbClr val="7B070C"/>
                </a:solidFill>
                <a:latin typeface="Roboto Condensed"/>
              </a:rPr>
              <a:t>chọn</a:t>
            </a:r>
            <a:r>
              <a:rPr lang="en-US" sz="3621" dirty="0">
                <a:solidFill>
                  <a:srgbClr val="7B070C"/>
                </a:solidFill>
                <a:latin typeface="Roboto Condensed"/>
              </a:rPr>
              <a:t> </a:t>
            </a:r>
            <a:r>
              <a:rPr lang="en-US" sz="3621" dirty="0" err="1">
                <a:solidFill>
                  <a:srgbClr val="7B070C"/>
                </a:solidFill>
                <a:latin typeface="Roboto Condensed"/>
              </a:rPr>
              <a:t>làm</a:t>
            </a:r>
            <a:r>
              <a:rPr lang="en-US" sz="3621" dirty="0">
                <a:solidFill>
                  <a:srgbClr val="7B070C"/>
                </a:solidFill>
                <a:latin typeface="Roboto Condensed"/>
              </a:rPr>
              <a:t> </a:t>
            </a:r>
            <a:r>
              <a:rPr lang="en-US" sz="3621" dirty="0" err="1">
                <a:solidFill>
                  <a:srgbClr val="7B070C"/>
                </a:solidFill>
                <a:latin typeface="Roboto Condensed"/>
              </a:rPr>
              <a:t>nhóm</a:t>
            </a:r>
            <a:r>
              <a:rPr lang="en-US" sz="3621" dirty="0">
                <a:solidFill>
                  <a:srgbClr val="7B070C"/>
                </a:solidFill>
                <a:latin typeface="Roboto Condensed"/>
              </a:rPr>
              <a:t> </a:t>
            </a:r>
            <a:r>
              <a:rPr lang="en-US" sz="3621" dirty="0" err="1">
                <a:solidFill>
                  <a:srgbClr val="7B070C"/>
                </a:solidFill>
                <a:latin typeface="Roboto Condensed"/>
              </a:rPr>
              <a:t>hoặc</a:t>
            </a:r>
            <a:r>
              <a:rPr lang="en-US" sz="3621" dirty="0">
                <a:solidFill>
                  <a:srgbClr val="7B070C"/>
                </a:solidFill>
                <a:latin typeface="Roboto Condensed"/>
              </a:rPr>
              <a:t> </a:t>
            </a:r>
            <a:r>
              <a:rPr lang="en-US" sz="3621" dirty="0" err="1">
                <a:solidFill>
                  <a:srgbClr val="7B070C"/>
                </a:solidFill>
                <a:latin typeface="Roboto Condensed"/>
              </a:rPr>
              <a:t>cá</a:t>
            </a:r>
            <a:r>
              <a:rPr lang="en-US" sz="3621" dirty="0">
                <a:solidFill>
                  <a:srgbClr val="7B070C"/>
                </a:solidFill>
                <a:latin typeface="Roboto Condensed"/>
              </a:rPr>
              <a:t> </a:t>
            </a:r>
            <a:r>
              <a:rPr lang="en-US" sz="3621" dirty="0" err="1">
                <a:solidFill>
                  <a:srgbClr val="7B070C"/>
                </a:solidFill>
                <a:latin typeface="Roboto Condensed"/>
              </a:rPr>
              <a:t>nhân</a:t>
            </a:r>
            <a:endParaRPr lang="en-US" sz="3621" dirty="0">
              <a:solidFill>
                <a:srgbClr val="7B070C"/>
              </a:solidFill>
              <a:latin typeface="Roboto Condensed"/>
            </a:endParaRPr>
          </a:p>
          <a:p>
            <a:pPr marL="781946" lvl="1" indent="-390973" algn="just">
              <a:lnSpc>
                <a:spcPts val="4273"/>
              </a:lnSpc>
              <a:buFont typeface="Arial"/>
              <a:buChar char="•"/>
            </a:pPr>
            <a:r>
              <a:rPr lang="en-US" sz="3621" dirty="0" err="1">
                <a:solidFill>
                  <a:srgbClr val="7B070C"/>
                </a:solidFill>
                <a:latin typeface="Roboto Condensed"/>
              </a:rPr>
              <a:t>Thời</a:t>
            </a:r>
            <a:r>
              <a:rPr lang="en-US" sz="3621" dirty="0">
                <a:solidFill>
                  <a:srgbClr val="7B070C"/>
                </a:solidFill>
                <a:latin typeface="Roboto Condensed"/>
              </a:rPr>
              <a:t> </a:t>
            </a:r>
            <a:r>
              <a:rPr lang="en-US" sz="3621" dirty="0" err="1">
                <a:solidFill>
                  <a:srgbClr val="7B070C"/>
                </a:solidFill>
                <a:latin typeface="Roboto Condensed"/>
              </a:rPr>
              <a:t>gian</a:t>
            </a:r>
            <a:r>
              <a:rPr lang="en-US" sz="3621" dirty="0">
                <a:solidFill>
                  <a:srgbClr val="7B070C"/>
                </a:solidFill>
                <a:latin typeface="Roboto Condensed"/>
              </a:rPr>
              <a:t> </a:t>
            </a:r>
            <a:r>
              <a:rPr lang="en-US" sz="3621" dirty="0" err="1">
                <a:solidFill>
                  <a:srgbClr val="7B070C"/>
                </a:solidFill>
                <a:latin typeface="Roboto Condensed"/>
              </a:rPr>
              <a:t>hoàn</a:t>
            </a:r>
            <a:r>
              <a:rPr lang="en-US" sz="3621" dirty="0">
                <a:solidFill>
                  <a:srgbClr val="7B070C"/>
                </a:solidFill>
                <a:latin typeface="Roboto Condensed"/>
              </a:rPr>
              <a:t> </a:t>
            </a:r>
            <a:r>
              <a:rPr lang="en-US" sz="3621" dirty="0" err="1">
                <a:solidFill>
                  <a:srgbClr val="7B070C"/>
                </a:solidFill>
                <a:latin typeface="Roboto Condensed"/>
              </a:rPr>
              <a:t>thành</a:t>
            </a:r>
            <a:r>
              <a:rPr lang="en-US" sz="3621" dirty="0">
                <a:solidFill>
                  <a:srgbClr val="7B070C"/>
                </a:solidFill>
                <a:latin typeface="Roboto Condensed"/>
              </a:rPr>
              <a:t>: 2 </a:t>
            </a:r>
            <a:r>
              <a:rPr lang="en-US" sz="3621" dirty="0" err="1">
                <a:solidFill>
                  <a:srgbClr val="7B070C"/>
                </a:solidFill>
                <a:latin typeface="Roboto Condensed"/>
              </a:rPr>
              <a:t>tuần</a:t>
            </a:r>
            <a:endParaRPr lang="en-US" sz="3621" dirty="0">
              <a:solidFill>
                <a:srgbClr val="7B070C"/>
              </a:solidFill>
              <a:latin typeface="Roboto Condensed"/>
            </a:endParaRPr>
          </a:p>
        </p:txBody>
      </p:sp>
      <p:sp>
        <p:nvSpPr>
          <p:cNvPr id="9" name="TextBox 9"/>
          <p:cNvSpPr txBox="1"/>
          <p:nvPr/>
        </p:nvSpPr>
        <p:spPr>
          <a:xfrm>
            <a:off x="8312326" y="1364533"/>
            <a:ext cx="8882739" cy="1254519"/>
          </a:xfrm>
          <a:prstGeom prst="rect">
            <a:avLst/>
          </a:prstGeom>
        </p:spPr>
        <p:txBody>
          <a:bodyPr lIns="0" tIns="0" rIns="0" bIns="0" rtlCol="0" anchor="t">
            <a:spAutoFit/>
          </a:bodyPr>
          <a:lstStyle/>
          <a:p>
            <a:pPr algn="ctr">
              <a:lnSpc>
                <a:spcPts val="9036"/>
              </a:lnSpc>
            </a:pPr>
            <a:r>
              <a:rPr lang="en-US" sz="9512">
                <a:solidFill>
                  <a:srgbClr val="953735"/>
                </a:solidFill>
                <a:latin typeface="#9Slide06 SVNBlack Diamond"/>
              </a:rPr>
              <a:t>Những trang sử hào hùng</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598130" y="4318808"/>
            <a:ext cx="14826367" cy="1625727"/>
          </a:xfrm>
          <a:prstGeom prst="rect">
            <a:avLst/>
          </a:prstGeom>
        </p:spPr>
        <p:txBody>
          <a:bodyPr lIns="0" tIns="0" rIns="0" bIns="0" rtlCol="0" anchor="t">
            <a:spAutoFit/>
          </a:bodyPr>
          <a:lstStyle/>
          <a:p>
            <a:pPr algn="ctr">
              <a:lnSpc>
                <a:spcPts val="13287"/>
              </a:lnSpc>
              <a:spcBef>
                <a:spcPct val="0"/>
              </a:spcBef>
            </a:pPr>
            <a:r>
              <a:rPr lang="en-US" sz="9490">
                <a:solidFill>
                  <a:srgbClr val="44606F"/>
                </a:solidFill>
                <a:latin typeface="Dancing Script Bold"/>
              </a:rPr>
              <a:t>Xin chào và hẹn gặp lại các em!</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5"/>
            <a:stretch>
              <a:fillRect/>
            </a:stretch>
          </a:blipFill>
        </p:spPr>
        <p:txBody>
          <a:bodyPr/>
          <a:lstStyle/>
          <a:p>
            <a:endParaRPr lang="en-US"/>
          </a:p>
        </p:txBody>
      </p:sp>
      <p:grpSp>
        <p:nvGrpSpPr>
          <p:cNvPr id="3" name="Group 3"/>
          <p:cNvGrpSpPr/>
          <p:nvPr/>
        </p:nvGrpSpPr>
        <p:grpSpPr>
          <a:xfrm>
            <a:off x="0" y="5712572"/>
            <a:ext cx="18288000" cy="4574430"/>
            <a:chOff x="0" y="0"/>
            <a:chExt cx="24384000" cy="6099240"/>
          </a:xfrm>
        </p:grpSpPr>
        <p:sp>
          <p:nvSpPr>
            <p:cNvPr id="4" name="Freeform 4"/>
            <p:cNvSpPr/>
            <p:nvPr/>
          </p:nvSpPr>
          <p:spPr>
            <a:xfrm>
              <a:off x="0" y="0"/>
              <a:ext cx="24384000" cy="6099302"/>
            </a:xfrm>
            <a:custGeom>
              <a:avLst/>
              <a:gdLst/>
              <a:ahLst/>
              <a:cxnLst/>
              <a:rect l="l" t="t" r="r" b="b"/>
              <a:pathLst>
                <a:path w="24384000" h="6099302">
                  <a:moveTo>
                    <a:pt x="0" y="0"/>
                  </a:moveTo>
                  <a:lnTo>
                    <a:pt x="24384000" y="0"/>
                  </a:lnTo>
                  <a:lnTo>
                    <a:pt x="24384000" y="6099302"/>
                  </a:lnTo>
                  <a:lnTo>
                    <a:pt x="0" y="6099302"/>
                  </a:lnTo>
                  <a:lnTo>
                    <a:pt x="0" y="0"/>
                  </a:lnTo>
                </a:path>
              </a:pathLst>
            </a:custGeom>
            <a:blipFill>
              <a:blip r:embed="rId6"/>
              <a:stretch>
                <a:fillRect t="-53906" b="-53905"/>
              </a:stretch>
            </a:blipFill>
          </p:spPr>
          <p:txBody>
            <a:bodyPr/>
            <a:lstStyle/>
            <a:p>
              <a:endParaRPr lang="en-US"/>
            </a:p>
          </p:txBody>
        </p:sp>
      </p:grpSp>
      <p:sp>
        <p:nvSpPr>
          <p:cNvPr id="5" name="AutoShape 5"/>
          <p:cNvSpPr/>
          <p:nvPr/>
        </p:nvSpPr>
        <p:spPr>
          <a:xfrm rot="10944">
            <a:off x="5867061" y="2357133"/>
            <a:ext cx="2991974" cy="0"/>
          </a:xfrm>
          <a:prstGeom prst="line">
            <a:avLst/>
          </a:prstGeom>
          <a:ln w="9525" cap="rnd">
            <a:solidFill>
              <a:srgbClr val="CAC5B0"/>
            </a:solidFill>
            <a:prstDash val="solid"/>
            <a:headEnd type="none" w="sm" len="sm"/>
            <a:tailEnd type="none" w="sm" len="sm"/>
          </a:ln>
        </p:spPr>
        <p:txBody>
          <a:bodyPr/>
          <a:lstStyle/>
          <a:p>
            <a:endParaRPr lang="en-US"/>
          </a:p>
        </p:txBody>
      </p:sp>
      <p:grpSp>
        <p:nvGrpSpPr>
          <p:cNvPr id="6" name="Group 6"/>
          <p:cNvGrpSpPr/>
          <p:nvPr/>
        </p:nvGrpSpPr>
        <p:grpSpPr>
          <a:xfrm>
            <a:off x="9086630" y="2299762"/>
            <a:ext cx="114742" cy="114742"/>
            <a:chOff x="0" y="0"/>
            <a:chExt cx="152990" cy="152990"/>
          </a:xfrm>
        </p:grpSpPr>
        <p:sp>
          <p:nvSpPr>
            <p:cNvPr id="7" name="Freeform 7"/>
            <p:cNvSpPr/>
            <p:nvPr/>
          </p:nvSpPr>
          <p:spPr>
            <a:xfrm>
              <a:off x="12700" y="12700"/>
              <a:ext cx="127508" cy="127508"/>
            </a:xfrm>
            <a:custGeom>
              <a:avLst/>
              <a:gdLst/>
              <a:ahLst/>
              <a:cxnLst/>
              <a:rect l="l" t="t" r="r" b="b"/>
              <a:pathLst>
                <a:path w="127508" h="127508">
                  <a:moveTo>
                    <a:pt x="0" y="63754"/>
                  </a:moveTo>
                  <a:cubicBezTo>
                    <a:pt x="0" y="28575"/>
                    <a:pt x="28575" y="0"/>
                    <a:pt x="63754" y="0"/>
                  </a:cubicBezTo>
                  <a:cubicBezTo>
                    <a:pt x="98933" y="0"/>
                    <a:pt x="127508" y="28575"/>
                    <a:pt x="127508" y="63754"/>
                  </a:cubicBezTo>
                  <a:cubicBezTo>
                    <a:pt x="127508" y="98933"/>
                    <a:pt x="98933" y="127508"/>
                    <a:pt x="63754" y="127508"/>
                  </a:cubicBezTo>
                  <a:cubicBezTo>
                    <a:pt x="28575" y="127508"/>
                    <a:pt x="0" y="99060"/>
                    <a:pt x="0" y="63754"/>
                  </a:cubicBezTo>
                </a:path>
              </a:pathLst>
            </a:custGeom>
            <a:solidFill>
              <a:srgbClr val="4472C4"/>
            </a:solidFill>
          </p:spPr>
          <p:txBody>
            <a:bodyPr/>
            <a:lstStyle/>
            <a:p>
              <a:endParaRPr lang="en-US"/>
            </a:p>
          </p:txBody>
        </p:sp>
        <p:sp>
          <p:nvSpPr>
            <p:cNvPr id="8" name="Freeform 8"/>
            <p:cNvSpPr/>
            <p:nvPr/>
          </p:nvSpPr>
          <p:spPr>
            <a:xfrm>
              <a:off x="0" y="0"/>
              <a:ext cx="152908" cy="153035"/>
            </a:xfrm>
            <a:custGeom>
              <a:avLst/>
              <a:gdLst/>
              <a:ahLst/>
              <a:cxnLst/>
              <a:rect l="l" t="t" r="r" b="b"/>
              <a:pathLst>
                <a:path w="152908" h="153035">
                  <a:moveTo>
                    <a:pt x="0" y="76454"/>
                  </a:moveTo>
                  <a:cubicBezTo>
                    <a:pt x="0" y="34290"/>
                    <a:pt x="34290" y="0"/>
                    <a:pt x="76454" y="0"/>
                  </a:cubicBezTo>
                  <a:lnTo>
                    <a:pt x="76454" y="12700"/>
                  </a:lnTo>
                  <a:lnTo>
                    <a:pt x="76454" y="0"/>
                  </a:lnTo>
                  <a:cubicBezTo>
                    <a:pt x="118745" y="0"/>
                    <a:pt x="152908" y="34290"/>
                    <a:pt x="152908" y="76454"/>
                  </a:cubicBezTo>
                  <a:lnTo>
                    <a:pt x="140208" y="76454"/>
                  </a:lnTo>
                  <a:lnTo>
                    <a:pt x="152908" y="76454"/>
                  </a:lnTo>
                  <a:cubicBezTo>
                    <a:pt x="152908" y="118745"/>
                    <a:pt x="118618" y="152908"/>
                    <a:pt x="76454" y="152908"/>
                  </a:cubicBezTo>
                  <a:lnTo>
                    <a:pt x="76454" y="140208"/>
                  </a:lnTo>
                  <a:lnTo>
                    <a:pt x="76454" y="152908"/>
                  </a:lnTo>
                  <a:cubicBezTo>
                    <a:pt x="34290" y="153035"/>
                    <a:pt x="0" y="118745"/>
                    <a:pt x="0" y="76454"/>
                  </a:cubicBezTo>
                  <a:lnTo>
                    <a:pt x="12700" y="76454"/>
                  </a:lnTo>
                  <a:lnTo>
                    <a:pt x="25400" y="76454"/>
                  </a:lnTo>
                  <a:lnTo>
                    <a:pt x="12700" y="76454"/>
                  </a:lnTo>
                  <a:lnTo>
                    <a:pt x="0" y="76454"/>
                  </a:lnTo>
                  <a:moveTo>
                    <a:pt x="25400" y="76454"/>
                  </a:moveTo>
                  <a:cubicBezTo>
                    <a:pt x="25400" y="83439"/>
                    <a:pt x="19685" y="89154"/>
                    <a:pt x="12700" y="89154"/>
                  </a:cubicBezTo>
                  <a:cubicBezTo>
                    <a:pt x="5715" y="89154"/>
                    <a:pt x="0" y="83439"/>
                    <a:pt x="0" y="76454"/>
                  </a:cubicBezTo>
                  <a:cubicBezTo>
                    <a:pt x="0" y="69469"/>
                    <a:pt x="5715" y="63754"/>
                    <a:pt x="12700" y="63754"/>
                  </a:cubicBezTo>
                  <a:cubicBezTo>
                    <a:pt x="19685" y="63754"/>
                    <a:pt x="25400" y="69469"/>
                    <a:pt x="25400" y="76454"/>
                  </a:cubicBezTo>
                  <a:cubicBezTo>
                    <a:pt x="25400" y="104648"/>
                    <a:pt x="48260" y="127508"/>
                    <a:pt x="76454" y="127508"/>
                  </a:cubicBezTo>
                  <a:cubicBezTo>
                    <a:pt x="104648" y="127508"/>
                    <a:pt x="127508" y="104648"/>
                    <a:pt x="127508" y="76454"/>
                  </a:cubicBezTo>
                  <a:cubicBezTo>
                    <a:pt x="127508" y="48260"/>
                    <a:pt x="104775" y="25400"/>
                    <a:pt x="76454" y="25400"/>
                  </a:cubicBezTo>
                  <a:lnTo>
                    <a:pt x="76454" y="12700"/>
                  </a:lnTo>
                  <a:lnTo>
                    <a:pt x="76454" y="25400"/>
                  </a:lnTo>
                  <a:cubicBezTo>
                    <a:pt x="48260" y="25400"/>
                    <a:pt x="25400" y="48260"/>
                    <a:pt x="25400" y="76454"/>
                  </a:cubicBezTo>
                </a:path>
              </a:pathLst>
            </a:custGeom>
            <a:solidFill>
              <a:srgbClr val="CAC5B0"/>
            </a:solidFill>
          </p:spPr>
          <p:txBody>
            <a:bodyPr/>
            <a:lstStyle/>
            <a:p>
              <a:endParaRPr lang="en-US"/>
            </a:p>
          </p:txBody>
        </p:sp>
      </p:grpSp>
      <p:sp>
        <p:nvSpPr>
          <p:cNvPr id="9" name="AutoShape 9"/>
          <p:cNvSpPr/>
          <p:nvPr/>
        </p:nvSpPr>
        <p:spPr>
          <a:xfrm rot="10944">
            <a:off x="9428967" y="2357133"/>
            <a:ext cx="2991974" cy="0"/>
          </a:xfrm>
          <a:prstGeom prst="line">
            <a:avLst/>
          </a:prstGeom>
          <a:ln w="9525" cap="rnd">
            <a:solidFill>
              <a:srgbClr val="CAC5B0"/>
            </a:solidFill>
            <a:prstDash val="solid"/>
            <a:headEnd type="none" w="sm" len="sm"/>
            <a:tailEnd type="none" w="sm" len="sm"/>
          </a:ln>
        </p:spPr>
        <p:txBody>
          <a:bodyPr/>
          <a:lstStyle/>
          <a:p>
            <a:endParaRPr lang="en-US"/>
          </a:p>
        </p:txBody>
      </p:sp>
      <p:grpSp>
        <p:nvGrpSpPr>
          <p:cNvPr id="10" name="Group 10"/>
          <p:cNvGrpSpPr/>
          <p:nvPr/>
        </p:nvGrpSpPr>
        <p:grpSpPr>
          <a:xfrm>
            <a:off x="13568289" y="-17796"/>
            <a:ext cx="4719711" cy="1730327"/>
            <a:chOff x="0" y="0"/>
            <a:chExt cx="6292948" cy="2307102"/>
          </a:xfrm>
        </p:grpSpPr>
        <p:sp>
          <p:nvSpPr>
            <p:cNvPr id="11" name="Freeform 11"/>
            <p:cNvSpPr/>
            <p:nvPr/>
          </p:nvSpPr>
          <p:spPr>
            <a:xfrm>
              <a:off x="0" y="0"/>
              <a:ext cx="6292977" cy="2307082"/>
            </a:xfrm>
            <a:custGeom>
              <a:avLst/>
              <a:gdLst/>
              <a:ahLst/>
              <a:cxnLst/>
              <a:rect l="l" t="t" r="r" b="b"/>
              <a:pathLst>
                <a:path w="6292977" h="2307082">
                  <a:moveTo>
                    <a:pt x="0" y="0"/>
                  </a:moveTo>
                  <a:lnTo>
                    <a:pt x="6292977" y="0"/>
                  </a:lnTo>
                  <a:lnTo>
                    <a:pt x="6292977" y="2307082"/>
                  </a:lnTo>
                  <a:lnTo>
                    <a:pt x="0" y="2307082"/>
                  </a:lnTo>
                  <a:lnTo>
                    <a:pt x="0" y="0"/>
                  </a:lnTo>
                </a:path>
              </a:pathLst>
            </a:custGeom>
            <a:blipFill>
              <a:blip r:embed="rId6"/>
              <a:stretch>
                <a:fillRect t="-20893" b="-20894"/>
              </a:stretch>
            </a:blipFill>
          </p:spPr>
          <p:txBody>
            <a:bodyPr/>
            <a:lstStyle/>
            <a:p>
              <a:endParaRPr lang="en-US"/>
            </a:p>
          </p:txBody>
        </p:sp>
      </p:grpSp>
      <p:grpSp>
        <p:nvGrpSpPr>
          <p:cNvPr id="12" name="Group 12"/>
          <p:cNvGrpSpPr/>
          <p:nvPr/>
        </p:nvGrpSpPr>
        <p:grpSpPr>
          <a:xfrm>
            <a:off x="0" y="6288465"/>
            <a:ext cx="6276897" cy="3998535"/>
            <a:chOff x="0" y="0"/>
            <a:chExt cx="8369196" cy="5331380"/>
          </a:xfrm>
        </p:grpSpPr>
        <p:sp>
          <p:nvSpPr>
            <p:cNvPr id="13" name="Freeform 13"/>
            <p:cNvSpPr/>
            <p:nvPr/>
          </p:nvSpPr>
          <p:spPr>
            <a:xfrm>
              <a:off x="0" y="0"/>
              <a:ext cx="8369173" cy="5331333"/>
            </a:xfrm>
            <a:custGeom>
              <a:avLst/>
              <a:gdLst/>
              <a:ahLst/>
              <a:cxnLst/>
              <a:rect l="l" t="t" r="r" b="b"/>
              <a:pathLst>
                <a:path w="8369173" h="5331333">
                  <a:moveTo>
                    <a:pt x="0" y="0"/>
                  </a:moveTo>
                  <a:lnTo>
                    <a:pt x="8369173" y="0"/>
                  </a:lnTo>
                  <a:lnTo>
                    <a:pt x="8369173" y="5331333"/>
                  </a:lnTo>
                  <a:lnTo>
                    <a:pt x="0" y="5331333"/>
                  </a:lnTo>
                  <a:lnTo>
                    <a:pt x="0" y="0"/>
                  </a:lnTo>
                </a:path>
              </a:pathLst>
            </a:custGeom>
            <a:blipFill>
              <a:blip r:embed="rId6"/>
              <a:stretch>
                <a:fillRect l="-11274" r="-11274"/>
              </a:stretch>
            </a:blipFill>
          </p:spPr>
          <p:txBody>
            <a:bodyPr/>
            <a:lstStyle/>
            <a:p>
              <a:endParaRPr lang="en-US"/>
            </a:p>
          </p:txBody>
        </p:sp>
      </p:grpSp>
      <p:sp>
        <p:nvSpPr>
          <p:cNvPr id="14" name="Freeform 14"/>
          <p:cNvSpPr/>
          <p:nvPr/>
        </p:nvSpPr>
        <p:spPr>
          <a:xfrm>
            <a:off x="-569802" y="5313829"/>
            <a:ext cx="15430674" cy="4973171"/>
          </a:xfrm>
          <a:custGeom>
            <a:avLst/>
            <a:gdLst/>
            <a:ahLst/>
            <a:cxnLst/>
            <a:rect l="l" t="t" r="r" b="b"/>
            <a:pathLst>
              <a:path w="15430674" h="4973171">
                <a:moveTo>
                  <a:pt x="0" y="0"/>
                </a:moveTo>
                <a:lnTo>
                  <a:pt x="15430674" y="0"/>
                </a:lnTo>
                <a:lnTo>
                  <a:pt x="15430674" y="4973171"/>
                </a:lnTo>
                <a:lnTo>
                  <a:pt x="0" y="4973171"/>
                </a:lnTo>
                <a:lnTo>
                  <a:pt x="0" y="0"/>
                </a:lnTo>
                <a:close/>
              </a:path>
            </a:pathLst>
          </a:custGeom>
          <a:blipFill>
            <a:blip r:embed="rId7"/>
            <a:stretch>
              <a:fillRect/>
            </a:stretch>
          </a:blipFill>
        </p:spPr>
        <p:txBody>
          <a:bodyPr/>
          <a:lstStyle/>
          <a:p>
            <a:endParaRPr lang="en-US"/>
          </a:p>
        </p:txBody>
      </p:sp>
      <p:sp>
        <p:nvSpPr>
          <p:cNvPr id="15" name="TextBox 15"/>
          <p:cNvSpPr txBox="1"/>
          <p:nvPr/>
        </p:nvSpPr>
        <p:spPr>
          <a:xfrm>
            <a:off x="5235518" y="9718340"/>
            <a:ext cx="8386911" cy="379095"/>
          </a:xfrm>
          <a:prstGeom prst="rect">
            <a:avLst/>
          </a:prstGeom>
        </p:spPr>
        <p:txBody>
          <a:bodyPr lIns="0" tIns="0" rIns="0" bIns="0" rtlCol="0" anchor="t">
            <a:spAutoFit/>
          </a:bodyPr>
          <a:lstStyle/>
          <a:p>
            <a:pPr algn="ctr">
              <a:lnSpc>
                <a:spcPts val="3120"/>
              </a:lnSpc>
              <a:spcBef>
                <a:spcPct val="0"/>
              </a:spcBef>
            </a:pPr>
            <a:r>
              <a:rPr lang="en-US" sz="2400" dirty="0">
                <a:solidFill>
                  <a:srgbClr val="000000"/>
                </a:solidFill>
                <a:latin typeface="Montserrat"/>
              </a:rPr>
              <a:t>Link https://www.youtube.com/watch?v=ee6DJqkdd7c</a:t>
            </a:r>
          </a:p>
        </p:txBody>
      </p:sp>
      <p:pic>
        <p:nvPicPr>
          <p:cNvPr id="18" name="Giọng Bác Hồ đọc Tuyên ngôn độc lập bất hủ - Video về Bác Hồ cảm động nhất">
            <a:hlinkClick r:id="" action="ppaction://media"/>
            <a:extLst>
              <a:ext uri="{FF2B5EF4-FFF2-40B4-BE49-F238E27FC236}">
                <a16:creationId xmlns:a16="http://schemas.microsoft.com/office/drawing/2014/main" id="{24645500-C2B5-6AD7-4BDA-2C7EB4A9BF46}"/>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22" y="-514350"/>
            <a:ext cx="18288000" cy="1131570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532"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1486" y="27139"/>
            <a:ext cx="19103294" cy="10605356"/>
          </a:xfrm>
          <a:custGeom>
            <a:avLst/>
            <a:gdLst/>
            <a:ahLst/>
            <a:cxnLst/>
            <a:rect l="l" t="t" r="r" b="b"/>
            <a:pathLst>
              <a:path w="19103294" h="10605356">
                <a:moveTo>
                  <a:pt x="0" y="0"/>
                </a:moveTo>
                <a:lnTo>
                  <a:pt x="19103294" y="0"/>
                </a:lnTo>
                <a:lnTo>
                  <a:pt x="19103294" y="10605356"/>
                </a:lnTo>
                <a:lnTo>
                  <a:pt x="0" y="10605356"/>
                </a:lnTo>
                <a:lnTo>
                  <a:pt x="0" y="0"/>
                </a:lnTo>
                <a:close/>
              </a:path>
            </a:pathLst>
          </a:custGeom>
          <a:blipFill>
            <a:blip r:embed="rId3"/>
            <a:stretch>
              <a:fillRect l="-19476" t="-21056"/>
            </a:stretch>
          </a:blipFill>
        </p:spPr>
        <p:txBody>
          <a:bodyPr/>
          <a:lstStyle/>
          <a:p>
            <a:endParaRPr lang="en-US"/>
          </a:p>
        </p:txBody>
      </p:sp>
      <p:sp>
        <p:nvSpPr>
          <p:cNvPr id="3" name="Freeform 3"/>
          <p:cNvSpPr/>
          <p:nvPr/>
        </p:nvSpPr>
        <p:spPr>
          <a:xfrm>
            <a:off x="0" y="2505588"/>
            <a:ext cx="11865250" cy="7918154"/>
          </a:xfrm>
          <a:custGeom>
            <a:avLst/>
            <a:gdLst/>
            <a:ahLst/>
            <a:cxnLst/>
            <a:rect l="l" t="t" r="r" b="b"/>
            <a:pathLst>
              <a:path w="11865250" h="7918154">
                <a:moveTo>
                  <a:pt x="0" y="0"/>
                </a:moveTo>
                <a:lnTo>
                  <a:pt x="11865250" y="0"/>
                </a:lnTo>
                <a:lnTo>
                  <a:pt x="11865250" y="7918154"/>
                </a:lnTo>
                <a:lnTo>
                  <a:pt x="0" y="7918154"/>
                </a:lnTo>
                <a:lnTo>
                  <a:pt x="0" y="0"/>
                </a:lnTo>
                <a:close/>
              </a:path>
            </a:pathLst>
          </a:custGeom>
          <a:blipFill>
            <a:blip r:embed="rId4"/>
            <a:stretch>
              <a:fillRect l="-6358" r="-492"/>
            </a:stretch>
          </a:blipFill>
        </p:spPr>
        <p:txBody>
          <a:bodyPr/>
          <a:lstStyle/>
          <a:p>
            <a:endParaRPr lang="en-US"/>
          </a:p>
        </p:txBody>
      </p:sp>
      <p:sp>
        <p:nvSpPr>
          <p:cNvPr id="4" name="Freeform 4"/>
          <p:cNvSpPr/>
          <p:nvPr/>
        </p:nvSpPr>
        <p:spPr>
          <a:xfrm rot="-10347454">
            <a:off x="-512251" y="-1213515"/>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rot="-9098151">
            <a:off x="2365848" y="-1028700"/>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rot="-9098151">
            <a:off x="6197426" y="-587725"/>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rot="3910394">
            <a:off x="9208312" y="261871"/>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rot="9169190">
            <a:off x="10613976" y="3576493"/>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rot="9169190">
            <a:off x="10389733" y="6477440"/>
            <a:ext cx="2938625" cy="2799040"/>
          </a:xfrm>
          <a:custGeom>
            <a:avLst/>
            <a:gdLst/>
            <a:ahLst/>
            <a:cxnLst/>
            <a:rect l="l" t="t" r="r" b="b"/>
            <a:pathLst>
              <a:path w="2938625" h="2799040">
                <a:moveTo>
                  <a:pt x="0" y="0"/>
                </a:moveTo>
                <a:lnTo>
                  <a:pt x="2938624" y="0"/>
                </a:lnTo>
                <a:lnTo>
                  <a:pt x="2938624" y="2799040"/>
                </a:lnTo>
                <a:lnTo>
                  <a:pt x="0" y="279904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TextBox 10"/>
          <p:cNvSpPr txBox="1"/>
          <p:nvPr/>
        </p:nvSpPr>
        <p:spPr>
          <a:xfrm>
            <a:off x="512279" y="510510"/>
            <a:ext cx="9851124" cy="1332737"/>
          </a:xfrm>
          <a:prstGeom prst="rect">
            <a:avLst/>
          </a:prstGeom>
        </p:spPr>
        <p:txBody>
          <a:bodyPr wrap="square" lIns="0" tIns="0" rIns="0" bIns="0" rtlCol="0" anchor="t">
            <a:spAutoFit/>
          </a:bodyPr>
          <a:lstStyle/>
          <a:p>
            <a:pPr marL="737437" lvl="1" algn="just">
              <a:lnSpc>
                <a:spcPts val="11613"/>
              </a:lnSpc>
              <a:spcBef>
                <a:spcPct val="0"/>
              </a:spcBef>
            </a:pPr>
            <a:r>
              <a:rPr lang="en-US" sz="6831" dirty="0">
                <a:solidFill>
                  <a:srgbClr val="7B070C"/>
                </a:solidFill>
                <a:latin typeface="Fraunces Bold"/>
              </a:rPr>
              <a:t>1. CHUẨN BỊ ĐỌC</a:t>
            </a:r>
          </a:p>
        </p:txBody>
      </p:sp>
      <p:sp>
        <p:nvSpPr>
          <p:cNvPr id="11" name="Freeform 11"/>
          <p:cNvSpPr/>
          <p:nvPr/>
        </p:nvSpPr>
        <p:spPr>
          <a:xfrm rot="-4443276">
            <a:off x="9766214" y="9024222"/>
            <a:ext cx="2938625" cy="2799040"/>
          </a:xfrm>
          <a:custGeom>
            <a:avLst/>
            <a:gdLst/>
            <a:ahLst/>
            <a:cxnLst/>
            <a:rect l="l" t="t" r="r" b="b"/>
            <a:pathLst>
              <a:path w="2938625" h="2799040">
                <a:moveTo>
                  <a:pt x="0" y="0"/>
                </a:moveTo>
                <a:lnTo>
                  <a:pt x="2938625" y="0"/>
                </a:lnTo>
                <a:lnTo>
                  <a:pt x="2938625" y="2799040"/>
                </a:lnTo>
                <a:lnTo>
                  <a:pt x="0" y="279904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2" name="Freeform 12"/>
          <p:cNvSpPr/>
          <p:nvPr/>
        </p:nvSpPr>
        <p:spPr>
          <a:xfrm>
            <a:off x="10993126" y="517132"/>
            <a:ext cx="6883170" cy="3604278"/>
          </a:xfrm>
          <a:custGeom>
            <a:avLst/>
            <a:gdLst/>
            <a:ahLst/>
            <a:cxnLst/>
            <a:rect l="l" t="t" r="r" b="b"/>
            <a:pathLst>
              <a:path w="6883170" h="3604278">
                <a:moveTo>
                  <a:pt x="0" y="0"/>
                </a:moveTo>
                <a:lnTo>
                  <a:pt x="6883170" y="0"/>
                </a:lnTo>
                <a:lnTo>
                  <a:pt x="6883170" y="3604278"/>
                </a:lnTo>
                <a:lnTo>
                  <a:pt x="0" y="3604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3" name="TextBox 13"/>
          <p:cNvSpPr txBox="1"/>
          <p:nvPr/>
        </p:nvSpPr>
        <p:spPr>
          <a:xfrm>
            <a:off x="12247603" y="1083464"/>
            <a:ext cx="4653991" cy="1733552"/>
          </a:xfrm>
          <a:prstGeom prst="rect">
            <a:avLst/>
          </a:prstGeom>
        </p:spPr>
        <p:txBody>
          <a:bodyPr lIns="0" tIns="0" rIns="0" bIns="0" rtlCol="0" anchor="t">
            <a:spAutoFit/>
          </a:bodyPr>
          <a:lstStyle/>
          <a:p>
            <a:pPr algn="ctr">
              <a:lnSpc>
                <a:spcPts val="7199"/>
              </a:lnSpc>
              <a:spcBef>
                <a:spcPct val="0"/>
              </a:spcBef>
            </a:pPr>
            <a:r>
              <a:rPr lang="en-US" sz="3999">
                <a:solidFill>
                  <a:srgbClr val="7B070C"/>
                </a:solidFill>
                <a:latin typeface="Roboto Condensed"/>
              </a:rPr>
              <a:t>Em hiểu thế nào là bản </a:t>
            </a:r>
          </a:p>
          <a:p>
            <a:pPr algn="ctr">
              <a:lnSpc>
                <a:spcPts val="7199"/>
              </a:lnSpc>
              <a:spcBef>
                <a:spcPct val="0"/>
              </a:spcBef>
            </a:pPr>
            <a:r>
              <a:rPr lang="en-US" sz="3999">
                <a:solidFill>
                  <a:srgbClr val="7B070C"/>
                </a:solidFill>
                <a:latin typeface="Roboto Condensed Bold"/>
              </a:rPr>
              <a:t>“Tuyên ngôn độc lập”</a:t>
            </a:r>
            <a:r>
              <a:rPr lang="en-US" sz="3999">
                <a:solidFill>
                  <a:srgbClr val="7B070C"/>
                </a:solidFill>
                <a:latin typeface="Roboto Condensed"/>
              </a:rPr>
              <a: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57" y="0"/>
            <a:ext cx="18288957" cy="10287000"/>
          </a:xfrm>
          <a:custGeom>
            <a:avLst/>
            <a:gdLst/>
            <a:ahLst/>
            <a:cxnLst/>
            <a:rect l="l" t="t" r="r" b="b"/>
            <a:pathLst>
              <a:path w="18288957" h="10287000">
                <a:moveTo>
                  <a:pt x="0" y="0"/>
                </a:moveTo>
                <a:lnTo>
                  <a:pt x="18288957" y="0"/>
                </a:lnTo>
                <a:lnTo>
                  <a:pt x="18288957" y="10287000"/>
                </a:lnTo>
                <a:lnTo>
                  <a:pt x="0" y="10287000"/>
                </a:lnTo>
                <a:lnTo>
                  <a:pt x="0" y="0"/>
                </a:lnTo>
                <a:close/>
              </a:path>
            </a:pathLst>
          </a:custGeom>
          <a:blipFill>
            <a:blip r:embed="rId2"/>
            <a:stretch>
              <a:fillRect t="-2" b="-2"/>
            </a:stretch>
          </a:blipFill>
        </p:spPr>
        <p:txBody>
          <a:bodyPr/>
          <a:lstStyle/>
          <a:p>
            <a:endParaRPr lang="en-US"/>
          </a:p>
        </p:txBody>
      </p:sp>
      <p:sp>
        <p:nvSpPr>
          <p:cNvPr id="3" name="Freeform 3"/>
          <p:cNvSpPr/>
          <p:nvPr/>
        </p:nvSpPr>
        <p:spPr>
          <a:xfrm>
            <a:off x="-1996698" y="-84961"/>
            <a:ext cx="1219200" cy="1219200"/>
          </a:xfrm>
          <a:custGeom>
            <a:avLst/>
            <a:gdLst/>
            <a:ahLst/>
            <a:cxnLst/>
            <a:rect l="l" t="t" r="r" b="b"/>
            <a:pathLst>
              <a:path w="1219200" h="1219200">
                <a:moveTo>
                  <a:pt x="0" y="0"/>
                </a:moveTo>
                <a:lnTo>
                  <a:pt x="1219200" y="0"/>
                </a:lnTo>
                <a:lnTo>
                  <a:pt x="1219200" y="1219199"/>
                </a:lnTo>
                <a:lnTo>
                  <a:pt x="0" y="1219199"/>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1215607" y="9890789"/>
            <a:ext cx="5470245" cy="396211"/>
          </a:xfrm>
          <a:prstGeom prst="rect">
            <a:avLst/>
          </a:prstGeom>
        </p:spPr>
        <p:txBody>
          <a:bodyPr lIns="0" tIns="0" rIns="0" bIns="0" rtlCol="0" anchor="t">
            <a:spAutoFit/>
          </a:bodyPr>
          <a:lstStyle/>
          <a:p>
            <a:pPr algn="ctr">
              <a:lnSpc>
                <a:spcPts val="3240"/>
              </a:lnSpc>
              <a:spcBef>
                <a:spcPct val="0"/>
              </a:spcBef>
            </a:pPr>
            <a:r>
              <a:rPr lang="en-US" sz="1800">
                <a:solidFill>
                  <a:srgbClr val="000000"/>
                </a:solidFill>
                <a:latin typeface="Arimo"/>
              </a:rPr>
              <a:t>Link https://www.youtube.com/watch?v=ee6DJqkdd7c</a:t>
            </a:r>
          </a:p>
        </p:txBody>
      </p:sp>
      <p:sp>
        <p:nvSpPr>
          <p:cNvPr id="5" name="TextBox 5"/>
          <p:cNvSpPr txBox="1"/>
          <p:nvPr/>
        </p:nvSpPr>
        <p:spPr>
          <a:xfrm>
            <a:off x="6248400" y="1028700"/>
            <a:ext cx="9498093" cy="1323881"/>
          </a:xfrm>
          <a:prstGeom prst="rect">
            <a:avLst/>
          </a:prstGeom>
        </p:spPr>
        <p:txBody>
          <a:bodyPr wrap="square" lIns="0" tIns="0" rIns="0" bIns="0" rtlCol="0" anchor="t">
            <a:spAutoFit/>
          </a:bodyPr>
          <a:lstStyle/>
          <a:p>
            <a:pPr marL="715795" lvl="1" algn="just">
              <a:lnSpc>
                <a:spcPts val="11272"/>
              </a:lnSpc>
              <a:spcBef>
                <a:spcPct val="0"/>
              </a:spcBef>
            </a:pPr>
            <a:r>
              <a:rPr lang="en-US" sz="6630" dirty="0">
                <a:solidFill>
                  <a:srgbClr val="7B070C"/>
                </a:solidFill>
                <a:latin typeface="Fraunces Bold"/>
              </a:rPr>
              <a:t>1. CHUẨN BỊ ĐỌC</a:t>
            </a:r>
          </a:p>
        </p:txBody>
      </p:sp>
      <p:sp>
        <p:nvSpPr>
          <p:cNvPr id="6" name="Freeform 6"/>
          <p:cNvSpPr/>
          <p:nvPr/>
        </p:nvSpPr>
        <p:spPr>
          <a:xfrm>
            <a:off x="3652249" y="2613416"/>
            <a:ext cx="11183005" cy="5855828"/>
          </a:xfrm>
          <a:custGeom>
            <a:avLst/>
            <a:gdLst/>
            <a:ahLst/>
            <a:cxnLst/>
            <a:rect l="l" t="t" r="r" b="b"/>
            <a:pathLst>
              <a:path w="11183005" h="5855828">
                <a:moveTo>
                  <a:pt x="0" y="0"/>
                </a:moveTo>
                <a:lnTo>
                  <a:pt x="11183005" y="0"/>
                </a:lnTo>
                <a:lnTo>
                  <a:pt x="11183005" y="5855828"/>
                </a:lnTo>
                <a:lnTo>
                  <a:pt x="0" y="585582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4907084" y="3929227"/>
            <a:ext cx="9043646" cy="2461812"/>
          </a:xfrm>
          <a:prstGeom prst="rect">
            <a:avLst/>
          </a:prstGeom>
        </p:spPr>
        <p:txBody>
          <a:bodyPr lIns="0" tIns="0" rIns="0" bIns="0" rtlCol="0" anchor="t">
            <a:spAutoFit/>
          </a:bodyPr>
          <a:lstStyle/>
          <a:p>
            <a:pPr algn="just">
              <a:lnSpc>
                <a:spcPts val="6640"/>
              </a:lnSpc>
            </a:pPr>
            <a:r>
              <a:rPr lang="en-US" sz="4000">
                <a:solidFill>
                  <a:srgbClr val="7B070C"/>
                </a:solidFill>
                <a:latin typeface="Roboto Condensed"/>
              </a:rPr>
              <a:t>Dự đoán xem tại sao văn bản </a:t>
            </a:r>
            <a:r>
              <a:rPr lang="en-US" sz="4000">
                <a:solidFill>
                  <a:srgbClr val="7B070C"/>
                </a:solidFill>
                <a:latin typeface="Roboto Condensed Italics"/>
              </a:rPr>
              <a:t>Nam quốc sơn hà</a:t>
            </a:r>
            <a:r>
              <a:rPr lang="en-US" sz="4000">
                <a:solidFill>
                  <a:srgbClr val="7B070C"/>
                </a:solidFill>
                <a:latin typeface="Roboto Condensed"/>
              </a:rPr>
              <a:t> lại được coi là bản Tuyên ngôn độc lập đầu tiên của dân tộc ta?</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09266"/>
            <a:ext cx="18288000" cy="10596266"/>
          </a:xfrm>
          <a:custGeom>
            <a:avLst/>
            <a:gdLst/>
            <a:ahLst/>
            <a:cxnLst/>
            <a:rect l="l" t="t" r="r" b="b"/>
            <a:pathLst>
              <a:path w="18288000" h="10596266">
                <a:moveTo>
                  <a:pt x="0" y="0"/>
                </a:moveTo>
                <a:lnTo>
                  <a:pt x="18288000" y="0"/>
                </a:lnTo>
                <a:lnTo>
                  <a:pt x="18288000" y="10596266"/>
                </a:lnTo>
                <a:lnTo>
                  <a:pt x="0" y="10596266"/>
                </a:lnTo>
                <a:lnTo>
                  <a:pt x="0" y="0"/>
                </a:lnTo>
                <a:close/>
              </a:path>
            </a:pathLst>
          </a:custGeom>
          <a:blipFill>
            <a:blip r:embed="rId2"/>
            <a:stretch>
              <a:fillRect l="-19455" t="-15968"/>
            </a:stretch>
          </a:blipFill>
        </p:spPr>
        <p:txBody>
          <a:bodyPr/>
          <a:lstStyle/>
          <a:p>
            <a:endParaRPr lang="en-US"/>
          </a:p>
        </p:txBody>
      </p:sp>
      <p:sp>
        <p:nvSpPr>
          <p:cNvPr id="3" name="Freeform 3"/>
          <p:cNvSpPr/>
          <p:nvPr/>
        </p:nvSpPr>
        <p:spPr>
          <a:xfrm>
            <a:off x="-1996698" y="-84961"/>
            <a:ext cx="1219200" cy="1219200"/>
          </a:xfrm>
          <a:custGeom>
            <a:avLst/>
            <a:gdLst/>
            <a:ahLst/>
            <a:cxnLst/>
            <a:rect l="l" t="t" r="r" b="b"/>
            <a:pathLst>
              <a:path w="1219200" h="1219200">
                <a:moveTo>
                  <a:pt x="0" y="0"/>
                </a:moveTo>
                <a:lnTo>
                  <a:pt x="1219200" y="0"/>
                </a:lnTo>
                <a:lnTo>
                  <a:pt x="1219200" y="1219199"/>
                </a:lnTo>
                <a:lnTo>
                  <a:pt x="0" y="1219199"/>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1215607" y="9890789"/>
            <a:ext cx="5470245" cy="396211"/>
          </a:xfrm>
          <a:prstGeom prst="rect">
            <a:avLst/>
          </a:prstGeom>
        </p:spPr>
        <p:txBody>
          <a:bodyPr lIns="0" tIns="0" rIns="0" bIns="0" rtlCol="0" anchor="t">
            <a:spAutoFit/>
          </a:bodyPr>
          <a:lstStyle/>
          <a:p>
            <a:pPr algn="ctr">
              <a:lnSpc>
                <a:spcPts val="3240"/>
              </a:lnSpc>
              <a:spcBef>
                <a:spcPct val="0"/>
              </a:spcBef>
            </a:pPr>
            <a:r>
              <a:rPr lang="en-US" sz="1800">
                <a:solidFill>
                  <a:srgbClr val="000000"/>
                </a:solidFill>
                <a:latin typeface="Arimo"/>
              </a:rPr>
              <a:t>Link https://www.youtube.com/watch?v=ee6DJqkdd7c</a:t>
            </a:r>
          </a:p>
        </p:txBody>
      </p:sp>
      <p:sp>
        <p:nvSpPr>
          <p:cNvPr id="5" name="TextBox 5"/>
          <p:cNvSpPr txBox="1"/>
          <p:nvPr/>
        </p:nvSpPr>
        <p:spPr>
          <a:xfrm>
            <a:off x="3790314" y="304063"/>
            <a:ext cx="8401686" cy="1336501"/>
          </a:xfrm>
          <a:prstGeom prst="rect">
            <a:avLst/>
          </a:prstGeom>
        </p:spPr>
        <p:txBody>
          <a:bodyPr wrap="square" lIns="0" tIns="0" rIns="0" bIns="0" rtlCol="0" anchor="t">
            <a:spAutoFit/>
          </a:bodyPr>
          <a:lstStyle/>
          <a:p>
            <a:pPr algn="just">
              <a:lnSpc>
                <a:spcPts val="11414"/>
              </a:lnSpc>
              <a:spcBef>
                <a:spcPct val="0"/>
              </a:spcBef>
            </a:pPr>
            <a:r>
              <a:rPr lang="en-US" sz="6714" dirty="0">
                <a:solidFill>
                  <a:srgbClr val="7B070C"/>
                </a:solidFill>
                <a:latin typeface="Fraunces Bold"/>
              </a:rPr>
              <a:t>2. ĐỌC VĂN BẢN</a:t>
            </a:r>
          </a:p>
        </p:txBody>
      </p:sp>
      <p:graphicFrame>
        <p:nvGraphicFramePr>
          <p:cNvPr id="6" name="Table 6"/>
          <p:cNvGraphicFramePr>
            <a:graphicFrameLocks noGrp="1"/>
          </p:cNvGraphicFramePr>
          <p:nvPr/>
        </p:nvGraphicFramePr>
        <p:xfrm>
          <a:off x="745551" y="3687886"/>
          <a:ext cx="16796897" cy="5570413"/>
        </p:xfrm>
        <a:graphic>
          <a:graphicData uri="http://schemas.openxmlformats.org/drawingml/2006/table">
            <a:tbl>
              <a:tblPr/>
              <a:tblGrid>
                <a:gridCol w="13446842">
                  <a:extLst>
                    <a:ext uri="{9D8B030D-6E8A-4147-A177-3AD203B41FA5}">
                      <a16:colId xmlns:a16="http://schemas.microsoft.com/office/drawing/2014/main" val="20000"/>
                    </a:ext>
                  </a:extLst>
                </a:gridCol>
                <a:gridCol w="1663237">
                  <a:extLst>
                    <a:ext uri="{9D8B030D-6E8A-4147-A177-3AD203B41FA5}">
                      <a16:colId xmlns:a16="http://schemas.microsoft.com/office/drawing/2014/main" val="20001"/>
                    </a:ext>
                  </a:extLst>
                </a:gridCol>
                <a:gridCol w="1686818">
                  <a:extLst>
                    <a:ext uri="{9D8B030D-6E8A-4147-A177-3AD203B41FA5}">
                      <a16:colId xmlns:a16="http://schemas.microsoft.com/office/drawing/2014/main" val="20002"/>
                    </a:ext>
                  </a:extLst>
                </a:gridCol>
              </a:tblGrid>
              <a:tr h="999335">
                <a:tc>
                  <a:txBody>
                    <a:bodyPr/>
                    <a:lstStyle/>
                    <a:p>
                      <a:pPr algn="ctr">
                        <a:lnSpc>
                          <a:spcPts val="4079"/>
                        </a:lnSpc>
                        <a:defRPr/>
                      </a:pPr>
                      <a:r>
                        <a:rPr lang="en-US" sz="3400">
                          <a:solidFill>
                            <a:srgbClr val="FFFFFF">
                              <a:alpha val="76863"/>
                            </a:srgbClr>
                          </a:solidFill>
                          <a:latin typeface="Roboto Condensed Bold"/>
                        </a:rPr>
                        <a:t>Tiêu chí</a:t>
                      </a:r>
                      <a:endParaRPr lang="en-US" sz="1100"/>
                    </a:p>
                  </a:txBody>
                  <a:tcPr marT="91440" marB="91440" anchor="ctr">
                    <a:lnL w="21431" cap="flat" cmpd="sng" algn="ctr">
                      <a:solidFill>
                        <a:srgbClr val="44606F"/>
                      </a:solidFill>
                      <a:prstDash val="solid"/>
                      <a:round/>
                      <a:headEnd type="none" w="med" len="med"/>
                      <a:tailEnd type="none" w="med" len="med"/>
                    </a:lnL>
                    <a:lnR w="21431" cap="flat" cmpd="sng" algn="ctr">
                      <a:solidFill>
                        <a:srgbClr val="44606F"/>
                      </a:solidFill>
                      <a:prstDash val="solid"/>
                      <a:round/>
                      <a:headEnd type="none" w="med" len="med"/>
                      <a:tailEnd type="none" w="med" len="med"/>
                    </a:lnR>
                    <a:lnT w="21431" cap="flat" cmpd="sng" algn="ctr">
                      <a:solidFill>
                        <a:srgbClr val="44606F"/>
                      </a:solidFill>
                      <a:prstDash val="solid"/>
                      <a:round/>
                      <a:headEnd type="none" w="med" len="med"/>
                      <a:tailEnd type="none" w="med" len="med"/>
                    </a:lnT>
                    <a:lnB w="21431" cap="flat" cmpd="sng" algn="ctr">
                      <a:solidFill>
                        <a:srgbClr val="44606F"/>
                      </a:solidFill>
                      <a:prstDash val="solid"/>
                      <a:round/>
                      <a:headEnd type="none" w="med" len="med"/>
                      <a:tailEnd type="none" w="med" len="med"/>
                    </a:lnB>
                    <a:solidFill>
                      <a:srgbClr val="B4595D">
                        <a:alpha val="76863"/>
                      </a:srgbClr>
                    </a:solidFill>
                  </a:tcPr>
                </a:tc>
                <a:tc>
                  <a:txBody>
                    <a:bodyPr/>
                    <a:lstStyle/>
                    <a:p>
                      <a:pPr algn="ctr">
                        <a:lnSpc>
                          <a:spcPts val="4079"/>
                        </a:lnSpc>
                        <a:defRPr/>
                      </a:pPr>
                      <a:r>
                        <a:rPr lang="en-US" sz="3400">
                          <a:solidFill>
                            <a:srgbClr val="FFFFFF">
                              <a:alpha val="76863"/>
                            </a:srgbClr>
                          </a:solidFill>
                          <a:latin typeface="Roboto Condensed Bold"/>
                        </a:rPr>
                        <a:t>Có </a:t>
                      </a:r>
                      <a:endParaRPr lang="en-US" sz="1100"/>
                    </a:p>
                  </a:txBody>
                  <a:tcPr marT="91440" marB="91440" anchor="ctr">
                    <a:lnL w="21431" cap="flat" cmpd="sng" algn="ctr">
                      <a:solidFill>
                        <a:srgbClr val="44606F"/>
                      </a:solidFill>
                      <a:prstDash val="solid"/>
                      <a:round/>
                      <a:headEnd type="none" w="med" len="med"/>
                      <a:tailEnd type="none" w="med" len="med"/>
                    </a:lnL>
                    <a:lnR w="21431" cap="flat" cmpd="sng" algn="ctr">
                      <a:solidFill>
                        <a:srgbClr val="44606F"/>
                      </a:solidFill>
                      <a:prstDash val="solid"/>
                      <a:round/>
                      <a:headEnd type="none" w="med" len="med"/>
                      <a:tailEnd type="none" w="med" len="med"/>
                    </a:lnR>
                    <a:lnT w="21431" cap="flat" cmpd="sng" algn="ctr">
                      <a:solidFill>
                        <a:srgbClr val="44606F"/>
                      </a:solidFill>
                      <a:prstDash val="solid"/>
                      <a:round/>
                      <a:headEnd type="none" w="med" len="med"/>
                      <a:tailEnd type="none" w="med" len="med"/>
                    </a:lnT>
                    <a:lnB w="21431" cap="flat" cmpd="sng" algn="ctr">
                      <a:solidFill>
                        <a:srgbClr val="44606F"/>
                      </a:solidFill>
                      <a:prstDash val="solid"/>
                      <a:round/>
                      <a:headEnd type="none" w="med" len="med"/>
                      <a:tailEnd type="none" w="med" len="med"/>
                    </a:lnB>
                    <a:solidFill>
                      <a:srgbClr val="B4595D">
                        <a:alpha val="76863"/>
                      </a:srgbClr>
                    </a:solidFill>
                  </a:tcPr>
                </a:tc>
                <a:tc>
                  <a:txBody>
                    <a:bodyPr/>
                    <a:lstStyle/>
                    <a:p>
                      <a:pPr algn="ctr">
                        <a:lnSpc>
                          <a:spcPts val="4079"/>
                        </a:lnSpc>
                        <a:defRPr/>
                      </a:pPr>
                      <a:r>
                        <a:rPr lang="en-US" sz="3400">
                          <a:solidFill>
                            <a:srgbClr val="FFFFFF">
                              <a:alpha val="76863"/>
                            </a:srgbClr>
                          </a:solidFill>
                          <a:latin typeface="Roboto Condensed Bold"/>
                        </a:rPr>
                        <a:t>Không</a:t>
                      </a:r>
                      <a:endParaRPr lang="en-US" sz="1100"/>
                    </a:p>
                  </a:txBody>
                  <a:tcPr marT="91440" marB="91440" anchor="ctr">
                    <a:lnL w="21431" cap="flat" cmpd="sng" algn="ctr">
                      <a:solidFill>
                        <a:srgbClr val="44606F"/>
                      </a:solidFill>
                      <a:prstDash val="solid"/>
                      <a:round/>
                      <a:headEnd type="none" w="med" len="med"/>
                      <a:tailEnd type="none" w="med" len="med"/>
                    </a:lnL>
                    <a:lnR w="21431" cap="flat" cmpd="sng" algn="ctr">
                      <a:solidFill>
                        <a:srgbClr val="44606F"/>
                      </a:solidFill>
                      <a:prstDash val="solid"/>
                      <a:round/>
                      <a:headEnd type="none" w="med" len="med"/>
                      <a:tailEnd type="none" w="med" len="med"/>
                    </a:lnR>
                    <a:lnT w="21431" cap="flat" cmpd="sng" algn="ctr">
                      <a:solidFill>
                        <a:srgbClr val="44606F"/>
                      </a:solidFill>
                      <a:prstDash val="solid"/>
                      <a:round/>
                      <a:headEnd type="none" w="med" len="med"/>
                      <a:tailEnd type="none" w="med" len="med"/>
                    </a:lnT>
                    <a:lnB w="21431" cap="flat" cmpd="sng" algn="ctr">
                      <a:solidFill>
                        <a:srgbClr val="44606F"/>
                      </a:solidFill>
                      <a:prstDash val="solid"/>
                      <a:round/>
                      <a:headEnd type="none" w="med" len="med"/>
                      <a:tailEnd type="none" w="med" len="med"/>
                    </a:lnB>
                    <a:solidFill>
                      <a:srgbClr val="B4595D">
                        <a:alpha val="76863"/>
                      </a:srgbClr>
                    </a:solidFill>
                  </a:tcPr>
                </a:tc>
                <a:extLst>
                  <a:ext uri="{0D108BD9-81ED-4DB2-BD59-A6C34878D82A}">
                    <a16:rowId xmlns:a16="http://schemas.microsoft.com/office/drawing/2014/main" val="10000"/>
                  </a:ext>
                </a:extLst>
              </a:tr>
              <a:tr h="999335">
                <a:tc>
                  <a:txBody>
                    <a:bodyPr/>
                    <a:lstStyle/>
                    <a:p>
                      <a:pPr algn="just">
                        <a:lnSpc>
                          <a:spcPts val="4079"/>
                        </a:lnSpc>
                        <a:defRPr/>
                      </a:pPr>
                      <a:r>
                        <a:rPr lang="en-US" sz="3400">
                          <a:solidFill>
                            <a:srgbClr val="7B070C">
                              <a:alpha val="76863"/>
                            </a:srgbClr>
                          </a:solidFill>
                          <a:latin typeface="Roboto Condensed"/>
                        </a:rPr>
                        <a:t>Đọc trôi chảy, không bỏ từ, thêm từ.</a:t>
                      </a:r>
                      <a:endParaRPr lang="en-US" sz="1100"/>
                    </a:p>
                  </a:txBody>
                  <a:tcPr marT="91440" marB="91440" anchor="ctr">
                    <a:lnL w="21431" cap="flat" cmpd="sng" algn="ctr">
                      <a:solidFill>
                        <a:srgbClr val="44606F"/>
                      </a:solidFill>
                      <a:prstDash val="solid"/>
                      <a:round/>
                      <a:headEnd type="none" w="med" len="med"/>
                      <a:tailEnd type="none" w="med" len="med"/>
                    </a:lnL>
                    <a:lnR w="21431" cap="flat" cmpd="sng" algn="ctr">
                      <a:solidFill>
                        <a:srgbClr val="44606F"/>
                      </a:solidFill>
                      <a:prstDash val="solid"/>
                      <a:round/>
                      <a:headEnd type="none" w="med" len="med"/>
                      <a:tailEnd type="none" w="med" len="med"/>
                    </a:lnR>
                    <a:lnT w="21431" cap="flat" cmpd="sng" algn="ctr">
                      <a:solidFill>
                        <a:srgbClr val="44606F"/>
                      </a:solidFill>
                      <a:prstDash val="solid"/>
                      <a:round/>
                      <a:headEnd type="none" w="med" len="med"/>
                      <a:tailEnd type="none" w="med" len="med"/>
                    </a:lnT>
                    <a:lnB w="21431" cap="flat" cmpd="sng" algn="ctr">
                      <a:solidFill>
                        <a:srgbClr val="44606F"/>
                      </a:solidFill>
                      <a:prstDash val="solid"/>
                      <a:round/>
                      <a:headEnd type="none" w="med" len="med"/>
                      <a:tailEnd type="none" w="med" len="med"/>
                    </a:lnB>
                    <a:solidFill>
                      <a:srgbClr val="EFEBE0">
                        <a:alpha val="76863"/>
                      </a:srgbClr>
                    </a:solidFill>
                  </a:tcPr>
                </a:tc>
                <a:tc>
                  <a:txBody>
                    <a:bodyPr/>
                    <a:lstStyle/>
                    <a:p>
                      <a:pPr algn="l">
                        <a:lnSpc>
                          <a:spcPts val="1679"/>
                        </a:lnSpc>
                        <a:defRPr/>
                      </a:pPr>
                      <a:endParaRPr lang="en-US" sz="1100"/>
                    </a:p>
                  </a:txBody>
                  <a:tcPr marT="91440" marB="91440" anchor="ctr">
                    <a:lnL w="21431" cap="flat" cmpd="sng" algn="ctr">
                      <a:solidFill>
                        <a:srgbClr val="44606F"/>
                      </a:solidFill>
                      <a:prstDash val="solid"/>
                      <a:round/>
                      <a:headEnd type="none" w="med" len="med"/>
                      <a:tailEnd type="none" w="med" len="med"/>
                    </a:lnL>
                    <a:lnR w="21431" cap="flat" cmpd="sng" algn="ctr">
                      <a:solidFill>
                        <a:srgbClr val="44606F"/>
                      </a:solidFill>
                      <a:prstDash val="solid"/>
                      <a:round/>
                      <a:headEnd type="none" w="med" len="med"/>
                      <a:tailEnd type="none" w="med" len="med"/>
                    </a:lnR>
                    <a:lnT w="21431" cap="flat" cmpd="sng" algn="ctr">
                      <a:solidFill>
                        <a:srgbClr val="44606F"/>
                      </a:solidFill>
                      <a:prstDash val="solid"/>
                      <a:round/>
                      <a:headEnd type="none" w="med" len="med"/>
                      <a:tailEnd type="none" w="med" len="med"/>
                    </a:lnT>
                    <a:lnB w="21431" cap="flat" cmpd="sng" algn="ctr">
                      <a:solidFill>
                        <a:srgbClr val="44606F"/>
                      </a:solidFill>
                      <a:prstDash val="solid"/>
                      <a:round/>
                      <a:headEnd type="none" w="med" len="med"/>
                      <a:tailEnd type="none" w="med" len="med"/>
                    </a:lnB>
                    <a:solidFill>
                      <a:srgbClr val="EFEBE0">
                        <a:alpha val="76863"/>
                      </a:srgbClr>
                    </a:solidFill>
                  </a:tcPr>
                </a:tc>
                <a:tc>
                  <a:txBody>
                    <a:bodyPr/>
                    <a:lstStyle/>
                    <a:p>
                      <a:pPr algn="l">
                        <a:lnSpc>
                          <a:spcPts val="1679"/>
                        </a:lnSpc>
                        <a:defRPr/>
                      </a:pPr>
                      <a:endParaRPr lang="en-US" sz="1100"/>
                    </a:p>
                  </a:txBody>
                  <a:tcPr marT="91440" marB="91440" anchor="ctr">
                    <a:lnL w="21431" cap="flat" cmpd="sng" algn="ctr">
                      <a:solidFill>
                        <a:srgbClr val="44606F"/>
                      </a:solidFill>
                      <a:prstDash val="solid"/>
                      <a:round/>
                      <a:headEnd type="none" w="med" len="med"/>
                      <a:tailEnd type="none" w="med" len="med"/>
                    </a:lnL>
                    <a:lnR w="21431" cap="flat" cmpd="sng" algn="ctr">
                      <a:solidFill>
                        <a:srgbClr val="44606F"/>
                      </a:solidFill>
                      <a:prstDash val="solid"/>
                      <a:round/>
                      <a:headEnd type="none" w="med" len="med"/>
                      <a:tailEnd type="none" w="med" len="med"/>
                    </a:lnR>
                    <a:lnT w="21431" cap="flat" cmpd="sng" algn="ctr">
                      <a:solidFill>
                        <a:srgbClr val="44606F"/>
                      </a:solidFill>
                      <a:prstDash val="solid"/>
                      <a:round/>
                      <a:headEnd type="none" w="med" len="med"/>
                      <a:tailEnd type="none" w="med" len="med"/>
                    </a:lnT>
                    <a:lnB w="21431" cap="flat" cmpd="sng" algn="ctr">
                      <a:solidFill>
                        <a:srgbClr val="44606F"/>
                      </a:solidFill>
                      <a:prstDash val="solid"/>
                      <a:round/>
                      <a:headEnd type="none" w="med" len="med"/>
                      <a:tailEnd type="none" w="med" len="med"/>
                    </a:lnB>
                    <a:solidFill>
                      <a:srgbClr val="EFEBE0">
                        <a:alpha val="76863"/>
                      </a:srgbClr>
                    </a:solidFill>
                  </a:tcPr>
                </a:tc>
                <a:extLst>
                  <a:ext uri="{0D108BD9-81ED-4DB2-BD59-A6C34878D82A}">
                    <a16:rowId xmlns:a16="http://schemas.microsoft.com/office/drawing/2014/main" val="10001"/>
                  </a:ext>
                </a:extLst>
              </a:tr>
              <a:tr h="999335">
                <a:tc>
                  <a:txBody>
                    <a:bodyPr/>
                    <a:lstStyle/>
                    <a:p>
                      <a:pPr algn="just">
                        <a:lnSpc>
                          <a:spcPts val="4079"/>
                        </a:lnSpc>
                        <a:defRPr/>
                      </a:pPr>
                      <a:r>
                        <a:rPr lang="en-US" sz="3400">
                          <a:solidFill>
                            <a:srgbClr val="7B070C">
                              <a:alpha val="76863"/>
                            </a:srgbClr>
                          </a:solidFill>
                          <a:latin typeface="Roboto Condensed"/>
                        </a:rPr>
                        <a:t>Đọc to, rõ bảo đảm trong không gian lớp học, cả lớp cùng nghe được.</a:t>
                      </a:r>
                      <a:endParaRPr lang="en-US" sz="1100"/>
                    </a:p>
                  </a:txBody>
                  <a:tcPr marT="91440" marB="91440" anchor="ctr">
                    <a:lnL w="21431" cap="flat" cmpd="sng" algn="ctr">
                      <a:solidFill>
                        <a:srgbClr val="44606F"/>
                      </a:solidFill>
                      <a:prstDash val="solid"/>
                      <a:round/>
                      <a:headEnd type="none" w="med" len="med"/>
                      <a:tailEnd type="none" w="med" len="med"/>
                    </a:lnL>
                    <a:lnR w="21431" cap="flat" cmpd="sng" algn="ctr">
                      <a:solidFill>
                        <a:srgbClr val="44606F"/>
                      </a:solidFill>
                      <a:prstDash val="solid"/>
                      <a:round/>
                      <a:headEnd type="none" w="med" len="med"/>
                      <a:tailEnd type="none" w="med" len="med"/>
                    </a:lnR>
                    <a:lnT w="21431" cap="flat" cmpd="sng" algn="ctr">
                      <a:solidFill>
                        <a:srgbClr val="44606F"/>
                      </a:solidFill>
                      <a:prstDash val="solid"/>
                      <a:round/>
                      <a:headEnd type="none" w="med" len="med"/>
                      <a:tailEnd type="none" w="med" len="med"/>
                    </a:lnT>
                    <a:lnB w="21431" cap="flat" cmpd="sng" algn="ctr">
                      <a:solidFill>
                        <a:srgbClr val="44606F"/>
                      </a:solidFill>
                      <a:prstDash val="solid"/>
                      <a:round/>
                      <a:headEnd type="none" w="med" len="med"/>
                      <a:tailEnd type="none" w="med" len="med"/>
                    </a:lnB>
                    <a:solidFill>
                      <a:srgbClr val="EFEBE0">
                        <a:alpha val="76863"/>
                      </a:srgbClr>
                    </a:solidFill>
                  </a:tcPr>
                </a:tc>
                <a:tc>
                  <a:txBody>
                    <a:bodyPr/>
                    <a:lstStyle/>
                    <a:p>
                      <a:pPr algn="l">
                        <a:lnSpc>
                          <a:spcPts val="1679"/>
                        </a:lnSpc>
                        <a:defRPr/>
                      </a:pPr>
                      <a:endParaRPr lang="en-US" sz="1100"/>
                    </a:p>
                  </a:txBody>
                  <a:tcPr marT="91440" marB="91440" anchor="ctr">
                    <a:lnL w="21431" cap="flat" cmpd="sng" algn="ctr">
                      <a:solidFill>
                        <a:srgbClr val="44606F"/>
                      </a:solidFill>
                      <a:prstDash val="solid"/>
                      <a:round/>
                      <a:headEnd type="none" w="med" len="med"/>
                      <a:tailEnd type="none" w="med" len="med"/>
                    </a:lnL>
                    <a:lnR w="21431" cap="flat" cmpd="sng" algn="ctr">
                      <a:solidFill>
                        <a:srgbClr val="44606F"/>
                      </a:solidFill>
                      <a:prstDash val="solid"/>
                      <a:round/>
                      <a:headEnd type="none" w="med" len="med"/>
                      <a:tailEnd type="none" w="med" len="med"/>
                    </a:lnR>
                    <a:lnT w="21431" cap="flat" cmpd="sng" algn="ctr">
                      <a:solidFill>
                        <a:srgbClr val="44606F"/>
                      </a:solidFill>
                      <a:prstDash val="solid"/>
                      <a:round/>
                      <a:headEnd type="none" w="med" len="med"/>
                      <a:tailEnd type="none" w="med" len="med"/>
                    </a:lnT>
                    <a:lnB w="21431" cap="flat" cmpd="sng" algn="ctr">
                      <a:solidFill>
                        <a:srgbClr val="44606F"/>
                      </a:solidFill>
                      <a:prstDash val="solid"/>
                      <a:round/>
                      <a:headEnd type="none" w="med" len="med"/>
                      <a:tailEnd type="none" w="med" len="med"/>
                    </a:lnB>
                    <a:solidFill>
                      <a:srgbClr val="EFEBE0">
                        <a:alpha val="76863"/>
                      </a:srgbClr>
                    </a:solidFill>
                  </a:tcPr>
                </a:tc>
                <a:tc>
                  <a:txBody>
                    <a:bodyPr/>
                    <a:lstStyle/>
                    <a:p>
                      <a:pPr algn="l">
                        <a:lnSpc>
                          <a:spcPts val="1679"/>
                        </a:lnSpc>
                        <a:defRPr/>
                      </a:pPr>
                      <a:endParaRPr lang="en-US" sz="1100"/>
                    </a:p>
                  </a:txBody>
                  <a:tcPr marT="91440" marB="91440" anchor="ctr">
                    <a:lnL w="21431" cap="flat" cmpd="sng" algn="ctr">
                      <a:solidFill>
                        <a:srgbClr val="44606F"/>
                      </a:solidFill>
                      <a:prstDash val="solid"/>
                      <a:round/>
                      <a:headEnd type="none" w="med" len="med"/>
                      <a:tailEnd type="none" w="med" len="med"/>
                    </a:lnL>
                    <a:lnR w="21431" cap="flat" cmpd="sng" algn="ctr">
                      <a:solidFill>
                        <a:srgbClr val="44606F"/>
                      </a:solidFill>
                      <a:prstDash val="solid"/>
                      <a:round/>
                      <a:headEnd type="none" w="med" len="med"/>
                      <a:tailEnd type="none" w="med" len="med"/>
                    </a:lnR>
                    <a:lnT w="21431" cap="flat" cmpd="sng" algn="ctr">
                      <a:solidFill>
                        <a:srgbClr val="44606F"/>
                      </a:solidFill>
                      <a:prstDash val="solid"/>
                      <a:round/>
                      <a:headEnd type="none" w="med" len="med"/>
                      <a:tailEnd type="none" w="med" len="med"/>
                    </a:lnT>
                    <a:lnB w="21431" cap="flat" cmpd="sng" algn="ctr">
                      <a:solidFill>
                        <a:srgbClr val="44606F"/>
                      </a:solidFill>
                      <a:prstDash val="solid"/>
                      <a:round/>
                      <a:headEnd type="none" w="med" len="med"/>
                      <a:tailEnd type="none" w="med" len="med"/>
                    </a:lnB>
                    <a:solidFill>
                      <a:srgbClr val="EFEBE0">
                        <a:alpha val="76863"/>
                      </a:srgbClr>
                    </a:solidFill>
                  </a:tcPr>
                </a:tc>
                <a:extLst>
                  <a:ext uri="{0D108BD9-81ED-4DB2-BD59-A6C34878D82A}">
                    <a16:rowId xmlns:a16="http://schemas.microsoft.com/office/drawing/2014/main" val="10002"/>
                  </a:ext>
                </a:extLst>
              </a:tr>
              <a:tr h="999335">
                <a:tc>
                  <a:txBody>
                    <a:bodyPr/>
                    <a:lstStyle/>
                    <a:p>
                      <a:pPr algn="just">
                        <a:lnSpc>
                          <a:spcPts val="4079"/>
                        </a:lnSpc>
                        <a:defRPr/>
                      </a:pPr>
                      <a:r>
                        <a:rPr lang="en-US" sz="3400">
                          <a:solidFill>
                            <a:srgbClr val="7B070C">
                              <a:alpha val="76863"/>
                            </a:srgbClr>
                          </a:solidFill>
                          <a:latin typeface="Roboto Condensed"/>
                        </a:rPr>
                        <a:t>Tốc độ đọc phù hợp.</a:t>
                      </a:r>
                      <a:endParaRPr lang="en-US" sz="1100"/>
                    </a:p>
                  </a:txBody>
                  <a:tcPr marT="91440" marB="91440" anchor="ctr">
                    <a:lnL w="21431" cap="flat" cmpd="sng" algn="ctr">
                      <a:solidFill>
                        <a:srgbClr val="44606F"/>
                      </a:solidFill>
                      <a:prstDash val="solid"/>
                      <a:round/>
                      <a:headEnd type="none" w="med" len="med"/>
                      <a:tailEnd type="none" w="med" len="med"/>
                    </a:lnL>
                    <a:lnR w="21431" cap="flat" cmpd="sng" algn="ctr">
                      <a:solidFill>
                        <a:srgbClr val="44606F"/>
                      </a:solidFill>
                      <a:prstDash val="solid"/>
                      <a:round/>
                      <a:headEnd type="none" w="med" len="med"/>
                      <a:tailEnd type="none" w="med" len="med"/>
                    </a:lnR>
                    <a:lnT w="21431" cap="flat" cmpd="sng" algn="ctr">
                      <a:solidFill>
                        <a:srgbClr val="44606F"/>
                      </a:solidFill>
                      <a:prstDash val="solid"/>
                      <a:round/>
                      <a:headEnd type="none" w="med" len="med"/>
                      <a:tailEnd type="none" w="med" len="med"/>
                    </a:lnT>
                    <a:lnB w="21431" cap="flat" cmpd="sng" algn="ctr">
                      <a:solidFill>
                        <a:srgbClr val="44606F"/>
                      </a:solidFill>
                      <a:prstDash val="solid"/>
                      <a:round/>
                      <a:headEnd type="none" w="med" len="med"/>
                      <a:tailEnd type="none" w="med" len="med"/>
                    </a:lnB>
                    <a:solidFill>
                      <a:srgbClr val="EFEBE0">
                        <a:alpha val="76863"/>
                      </a:srgbClr>
                    </a:solidFill>
                  </a:tcPr>
                </a:tc>
                <a:tc>
                  <a:txBody>
                    <a:bodyPr/>
                    <a:lstStyle/>
                    <a:p>
                      <a:pPr algn="l">
                        <a:lnSpc>
                          <a:spcPts val="1679"/>
                        </a:lnSpc>
                        <a:defRPr/>
                      </a:pPr>
                      <a:endParaRPr lang="en-US" sz="1100"/>
                    </a:p>
                  </a:txBody>
                  <a:tcPr marT="91440" marB="91440" anchor="ctr">
                    <a:lnL w="21431" cap="flat" cmpd="sng" algn="ctr">
                      <a:solidFill>
                        <a:srgbClr val="44606F"/>
                      </a:solidFill>
                      <a:prstDash val="solid"/>
                      <a:round/>
                      <a:headEnd type="none" w="med" len="med"/>
                      <a:tailEnd type="none" w="med" len="med"/>
                    </a:lnL>
                    <a:lnR w="21431" cap="flat" cmpd="sng" algn="ctr">
                      <a:solidFill>
                        <a:srgbClr val="44606F"/>
                      </a:solidFill>
                      <a:prstDash val="solid"/>
                      <a:round/>
                      <a:headEnd type="none" w="med" len="med"/>
                      <a:tailEnd type="none" w="med" len="med"/>
                    </a:lnR>
                    <a:lnT w="21431" cap="flat" cmpd="sng" algn="ctr">
                      <a:solidFill>
                        <a:srgbClr val="44606F"/>
                      </a:solidFill>
                      <a:prstDash val="solid"/>
                      <a:round/>
                      <a:headEnd type="none" w="med" len="med"/>
                      <a:tailEnd type="none" w="med" len="med"/>
                    </a:lnT>
                    <a:lnB w="21431" cap="flat" cmpd="sng" algn="ctr">
                      <a:solidFill>
                        <a:srgbClr val="44606F"/>
                      </a:solidFill>
                      <a:prstDash val="solid"/>
                      <a:round/>
                      <a:headEnd type="none" w="med" len="med"/>
                      <a:tailEnd type="none" w="med" len="med"/>
                    </a:lnB>
                    <a:solidFill>
                      <a:srgbClr val="EFEBE0">
                        <a:alpha val="76863"/>
                      </a:srgbClr>
                    </a:solidFill>
                  </a:tcPr>
                </a:tc>
                <a:tc>
                  <a:txBody>
                    <a:bodyPr/>
                    <a:lstStyle/>
                    <a:p>
                      <a:pPr algn="l">
                        <a:lnSpc>
                          <a:spcPts val="1679"/>
                        </a:lnSpc>
                        <a:defRPr/>
                      </a:pPr>
                      <a:endParaRPr lang="en-US" sz="1100"/>
                    </a:p>
                  </a:txBody>
                  <a:tcPr marT="91440" marB="91440" anchor="ctr">
                    <a:lnL w="21431" cap="flat" cmpd="sng" algn="ctr">
                      <a:solidFill>
                        <a:srgbClr val="44606F"/>
                      </a:solidFill>
                      <a:prstDash val="solid"/>
                      <a:round/>
                      <a:headEnd type="none" w="med" len="med"/>
                      <a:tailEnd type="none" w="med" len="med"/>
                    </a:lnL>
                    <a:lnR w="21431" cap="flat" cmpd="sng" algn="ctr">
                      <a:solidFill>
                        <a:srgbClr val="44606F"/>
                      </a:solidFill>
                      <a:prstDash val="solid"/>
                      <a:round/>
                      <a:headEnd type="none" w="med" len="med"/>
                      <a:tailEnd type="none" w="med" len="med"/>
                    </a:lnR>
                    <a:lnT w="21431" cap="flat" cmpd="sng" algn="ctr">
                      <a:solidFill>
                        <a:srgbClr val="44606F"/>
                      </a:solidFill>
                      <a:prstDash val="solid"/>
                      <a:round/>
                      <a:headEnd type="none" w="med" len="med"/>
                      <a:tailEnd type="none" w="med" len="med"/>
                    </a:lnT>
                    <a:lnB w="21431" cap="flat" cmpd="sng" algn="ctr">
                      <a:solidFill>
                        <a:srgbClr val="44606F"/>
                      </a:solidFill>
                      <a:prstDash val="solid"/>
                      <a:round/>
                      <a:headEnd type="none" w="med" len="med"/>
                      <a:tailEnd type="none" w="med" len="med"/>
                    </a:lnB>
                    <a:solidFill>
                      <a:srgbClr val="EFEBE0">
                        <a:alpha val="76863"/>
                      </a:srgbClr>
                    </a:solidFill>
                  </a:tcPr>
                </a:tc>
                <a:extLst>
                  <a:ext uri="{0D108BD9-81ED-4DB2-BD59-A6C34878D82A}">
                    <a16:rowId xmlns:a16="http://schemas.microsoft.com/office/drawing/2014/main" val="10003"/>
                  </a:ext>
                </a:extLst>
              </a:tr>
              <a:tr h="1573073">
                <a:tc>
                  <a:txBody>
                    <a:bodyPr/>
                    <a:lstStyle/>
                    <a:p>
                      <a:pPr algn="just">
                        <a:lnSpc>
                          <a:spcPts val="4079"/>
                        </a:lnSpc>
                        <a:defRPr/>
                      </a:pPr>
                      <a:r>
                        <a:rPr lang="en-US" sz="3399" spc="50">
                          <a:solidFill>
                            <a:srgbClr val="7B070C">
                              <a:alpha val="76863"/>
                            </a:srgbClr>
                          </a:solidFill>
                          <a:latin typeface="Roboto Condensed"/>
                        </a:rPr>
                        <a:t>Sử dụng giọng điệu khác nhau để thể hiện được cảm xúc của người viết.</a:t>
                      </a:r>
                      <a:endParaRPr lang="en-US" sz="1100"/>
                    </a:p>
                    <a:p>
                      <a:pPr algn="just">
                        <a:lnSpc>
                          <a:spcPts val="4079"/>
                        </a:lnSpc>
                      </a:pPr>
                      <a:endParaRPr lang="en-US" sz="1100"/>
                    </a:p>
                  </a:txBody>
                  <a:tcPr marT="91440" marB="91440" anchor="ctr">
                    <a:lnL w="21431" cap="flat" cmpd="sng" algn="ctr">
                      <a:solidFill>
                        <a:srgbClr val="44606F"/>
                      </a:solidFill>
                      <a:prstDash val="solid"/>
                      <a:round/>
                      <a:headEnd type="none" w="med" len="med"/>
                      <a:tailEnd type="none" w="med" len="med"/>
                    </a:lnL>
                    <a:lnR w="21431" cap="flat" cmpd="sng" algn="ctr">
                      <a:solidFill>
                        <a:srgbClr val="44606F"/>
                      </a:solidFill>
                      <a:prstDash val="solid"/>
                      <a:round/>
                      <a:headEnd type="none" w="med" len="med"/>
                      <a:tailEnd type="none" w="med" len="med"/>
                    </a:lnR>
                    <a:lnT w="21431" cap="flat" cmpd="sng" algn="ctr">
                      <a:solidFill>
                        <a:srgbClr val="44606F"/>
                      </a:solidFill>
                      <a:prstDash val="solid"/>
                      <a:round/>
                      <a:headEnd type="none" w="med" len="med"/>
                      <a:tailEnd type="none" w="med" len="med"/>
                    </a:lnT>
                    <a:lnB w="21431" cap="flat" cmpd="sng" algn="ctr">
                      <a:solidFill>
                        <a:srgbClr val="44606F"/>
                      </a:solidFill>
                      <a:prstDash val="solid"/>
                      <a:round/>
                      <a:headEnd type="none" w="med" len="med"/>
                      <a:tailEnd type="none" w="med" len="med"/>
                    </a:lnB>
                    <a:solidFill>
                      <a:srgbClr val="EFEBE0">
                        <a:alpha val="76863"/>
                      </a:srgbClr>
                    </a:solidFill>
                  </a:tcPr>
                </a:tc>
                <a:tc>
                  <a:txBody>
                    <a:bodyPr/>
                    <a:lstStyle/>
                    <a:p>
                      <a:pPr algn="l">
                        <a:lnSpc>
                          <a:spcPts val="1679"/>
                        </a:lnSpc>
                        <a:defRPr/>
                      </a:pPr>
                      <a:endParaRPr lang="en-US" sz="1100"/>
                    </a:p>
                  </a:txBody>
                  <a:tcPr marT="91440" marB="91440" anchor="ctr">
                    <a:lnL w="21431" cap="flat" cmpd="sng" algn="ctr">
                      <a:solidFill>
                        <a:srgbClr val="44606F"/>
                      </a:solidFill>
                      <a:prstDash val="solid"/>
                      <a:round/>
                      <a:headEnd type="none" w="med" len="med"/>
                      <a:tailEnd type="none" w="med" len="med"/>
                    </a:lnL>
                    <a:lnR w="21431" cap="flat" cmpd="sng" algn="ctr">
                      <a:solidFill>
                        <a:srgbClr val="44606F"/>
                      </a:solidFill>
                      <a:prstDash val="solid"/>
                      <a:round/>
                      <a:headEnd type="none" w="med" len="med"/>
                      <a:tailEnd type="none" w="med" len="med"/>
                    </a:lnR>
                    <a:lnT w="21431" cap="flat" cmpd="sng" algn="ctr">
                      <a:solidFill>
                        <a:srgbClr val="44606F"/>
                      </a:solidFill>
                      <a:prstDash val="solid"/>
                      <a:round/>
                      <a:headEnd type="none" w="med" len="med"/>
                      <a:tailEnd type="none" w="med" len="med"/>
                    </a:lnT>
                    <a:lnB w="21431" cap="flat" cmpd="sng" algn="ctr">
                      <a:solidFill>
                        <a:srgbClr val="44606F"/>
                      </a:solidFill>
                      <a:prstDash val="solid"/>
                      <a:round/>
                      <a:headEnd type="none" w="med" len="med"/>
                      <a:tailEnd type="none" w="med" len="med"/>
                    </a:lnB>
                    <a:solidFill>
                      <a:srgbClr val="EFEBE0">
                        <a:alpha val="76863"/>
                      </a:srgbClr>
                    </a:solidFill>
                  </a:tcPr>
                </a:tc>
                <a:tc>
                  <a:txBody>
                    <a:bodyPr/>
                    <a:lstStyle/>
                    <a:p>
                      <a:pPr algn="l">
                        <a:lnSpc>
                          <a:spcPts val="1679"/>
                        </a:lnSpc>
                        <a:defRPr/>
                      </a:pPr>
                      <a:endParaRPr lang="en-US" sz="1100"/>
                    </a:p>
                  </a:txBody>
                  <a:tcPr marT="91440" marB="91440" anchor="ctr">
                    <a:lnL w="21431" cap="flat" cmpd="sng" algn="ctr">
                      <a:solidFill>
                        <a:srgbClr val="44606F"/>
                      </a:solidFill>
                      <a:prstDash val="solid"/>
                      <a:round/>
                      <a:headEnd type="none" w="med" len="med"/>
                      <a:tailEnd type="none" w="med" len="med"/>
                    </a:lnL>
                    <a:lnR w="21431" cap="flat" cmpd="sng" algn="ctr">
                      <a:solidFill>
                        <a:srgbClr val="44606F"/>
                      </a:solidFill>
                      <a:prstDash val="solid"/>
                      <a:round/>
                      <a:headEnd type="none" w="med" len="med"/>
                      <a:tailEnd type="none" w="med" len="med"/>
                    </a:lnR>
                    <a:lnT w="21431" cap="flat" cmpd="sng" algn="ctr">
                      <a:solidFill>
                        <a:srgbClr val="44606F"/>
                      </a:solidFill>
                      <a:prstDash val="solid"/>
                      <a:round/>
                      <a:headEnd type="none" w="med" len="med"/>
                      <a:tailEnd type="none" w="med" len="med"/>
                    </a:lnT>
                    <a:lnB w="21431" cap="flat" cmpd="sng" algn="ctr">
                      <a:solidFill>
                        <a:srgbClr val="44606F"/>
                      </a:solidFill>
                      <a:prstDash val="solid"/>
                      <a:round/>
                      <a:headEnd type="none" w="med" len="med"/>
                      <a:tailEnd type="none" w="med" len="med"/>
                    </a:lnB>
                    <a:solidFill>
                      <a:srgbClr val="EFEBE0">
                        <a:alpha val="76863"/>
                      </a:srgbClr>
                    </a:solidFill>
                  </a:tcPr>
                </a:tc>
                <a:extLst>
                  <a:ext uri="{0D108BD9-81ED-4DB2-BD59-A6C34878D82A}">
                    <a16:rowId xmlns:a16="http://schemas.microsoft.com/office/drawing/2014/main" val="10004"/>
                  </a:ext>
                </a:extLst>
              </a:tr>
            </a:tbl>
          </a:graphicData>
        </a:graphic>
      </p:graphicFrame>
      <p:sp>
        <p:nvSpPr>
          <p:cNvPr id="7" name="TextBox 7"/>
          <p:cNvSpPr txBox="1"/>
          <p:nvPr/>
        </p:nvSpPr>
        <p:spPr>
          <a:xfrm>
            <a:off x="2660657" y="2693398"/>
            <a:ext cx="12545128" cy="779146"/>
          </a:xfrm>
          <a:prstGeom prst="rect">
            <a:avLst/>
          </a:prstGeom>
        </p:spPr>
        <p:txBody>
          <a:bodyPr lIns="0" tIns="0" rIns="0" bIns="0" rtlCol="0" anchor="t">
            <a:spAutoFit/>
          </a:bodyPr>
          <a:lstStyle/>
          <a:p>
            <a:pPr algn="ctr">
              <a:lnSpc>
                <a:spcPts val="5638"/>
              </a:lnSpc>
            </a:pPr>
            <a:r>
              <a:rPr lang="en-US" sz="3999" dirty="0">
                <a:solidFill>
                  <a:srgbClr val="233D6B"/>
                </a:solidFill>
                <a:latin typeface="Roboto Condensed Bold"/>
              </a:rPr>
              <a:t>BẢNG KIỂM KĨ NĂNG ĐỌC DIỄN CẢM</a:t>
            </a:r>
          </a:p>
        </p:txBody>
      </p:sp>
      <p:sp>
        <p:nvSpPr>
          <p:cNvPr id="8" name="TextBox 8"/>
          <p:cNvSpPr txBox="1"/>
          <p:nvPr/>
        </p:nvSpPr>
        <p:spPr>
          <a:xfrm>
            <a:off x="2752278" y="1924121"/>
            <a:ext cx="12453507" cy="552396"/>
          </a:xfrm>
          <a:prstGeom prst="rect">
            <a:avLst/>
          </a:prstGeom>
        </p:spPr>
        <p:txBody>
          <a:bodyPr lIns="0" tIns="0" rIns="0" bIns="0" rtlCol="0" anchor="t">
            <a:spAutoFit/>
          </a:bodyPr>
          <a:lstStyle/>
          <a:p>
            <a:pPr algn="ctr">
              <a:lnSpc>
                <a:spcPts val="4200"/>
              </a:lnSpc>
            </a:pPr>
            <a:r>
              <a:rPr lang="en-US" sz="3500">
                <a:solidFill>
                  <a:srgbClr val="532324"/>
                </a:solidFill>
                <a:latin typeface="Roboto Condensed Italics"/>
              </a:rPr>
              <a:t>Giọng đọc đanh thép, dõng dạc, đường hoàng, trang nghiêm. </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5"/>
            <a:stretch>
              <a:fillRect/>
            </a:stretch>
          </a:blipFill>
        </p:spPr>
        <p:txBody>
          <a:bodyPr/>
          <a:lstStyle/>
          <a:p>
            <a:endParaRPr lang="en-US"/>
          </a:p>
        </p:txBody>
      </p:sp>
      <p:grpSp>
        <p:nvGrpSpPr>
          <p:cNvPr id="3" name="Group 3"/>
          <p:cNvGrpSpPr/>
          <p:nvPr/>
        </p:nvGrpSpPr>
        <p:grpSpPr>
          <a:xfrm>
            <a:off x="0" y="5712572"/>
            <a:ext cx="18288000" cy="4574430"/>
            <a:chOff x="0" y="0"/>
            <a:chExt cx="24384000" cy="6099240"/>
          </a:xfrm>
        </p:grpSpPr>
        <p:sp>
          <p:nvSpPr>
            <p:cNvPr id="4" name="Freeform 4"/>
            <p:cNvSpPr/>
            <p:nvPr/>
          </p:nvSpPr>
          <p:spPr>
            <a:xfrm>
              <a:off x="0" y="0"/>
              <a:ext cx="24384000" cy="6099302"/>
            </a:xfrm>
            <a:custGeom>
              <a:avLst/>
              <a:gdLst/>
              <a:ahLst/>
              <a:cxnLst/>
              <a:rect l="l" t="t" r="r" b="b"/>
              <a:pathLst>
                <a:path w="24384000" h="6099302">
                  <a:moveTo>
                    <a:pt x="0" y="0"/>
                  </a:moveTo>
                  <a:lnTo>
                    <a:pt x="24384000" y="0"/>
                  </a:lnTo>
                  <a:lnTo>
                    <a:pt x="24384000" y="6099302"/>
                  </a:lnTo>
                  <a:lnTo>
                    <a:pt x="0" y="6099302"/>
                  </a:lnTo>
                  <a:lnTo>
                    <a:pt x="0" y="0"/>
                  </a:lnTo>
                </a:path>
              </a:pathLst>
            </a:custGeom>
            <a:blipFill>
              <a:blip r:embed="rId6"/>
              <a:stretch>
                <a:fillRect t="-53906" b="-53905"/>
              </a:stretch>
            </a:blipFill>
          </p:spPr>
          <p:txBody>
            <a:bodyPr/>
            <a:lstStyle/>
            <a:p>
              <a:endParaRPr lang="en-US"/>
            </a:p>
          </p:txBody>
        </p:sp>
      </p:grpSp>
      <p:sp>
        <p:nvSpPr>
          <p:cNvPr id="5" name="AutoShape 5"/>
          <p:cNvSpPr/>
          <p:nvPr/>
        </p:nvSpPr>
        <p:spPr>
          <a:xfrm rot="10944">
            <a:off x="5867061" y="2357133"/>
            <a:ext cx="2991974" cy="0"/>
          </a:xfrm>
          <a:prstGeom prst="line">
            <a:avLst/>
          </a:prstGeom>
          <a:ln w="9525" cap="rnd">
            <a:solidFill>
              <a:srgbClr val="CAC5B0"/>
            </a:solidFill>
            <a:prstDash val="solid"/>
            <a:headEnd type="none" w="sm" len="sm"/>
            <a:tailEnd type="none" w="sm" len="sm"/>
          </a:ln>
        </p:spPr>
        <p:txBody>
          <a:bodyPr/>
          <a:lstStyle/>
          <a:p>
            <a:endParaRPr lang="en-US"/>
          </a:p>
        </p:txBody>
      </p:sp>
      <p:grpSp>
        <p:nvGrpSpPr>
          <p:cNvPr id="6" name="Group 6"/>
          <p:cNvGrpSpPr/>
          <p:nvPr/>
        </p:nvGrpSpPr>
        <p:grpSpPr>
          <a:xfrm>
            <a:off x="9086630" y="2299762"/>
            <a:ext cx="114742" cy="114742"/>
            <a:chOff x="0" y="0"/>
            <a:chExt cx="152990" cy="152990"/>
          </a:xfrm>
        </p:grpSpPr>
        <p:sp>
          <p:nvSpPr>
            <p:cNvPr id="7" name="Freeform 7"/>
            <p:cNvSpPr/>
            <p:nvPr/>
          </p:nvSpPr>
          <p:spPr>
            <a:xfrm>
              <a:off x="12700" y="12700"/>
              <a:ext cx="127508" cy="127508"/>
            </a:xfrm>
            <a:custGeom>
              <a:avLst/>
              <a:gdLst/>
              <a:ahLst/>
              <a:cxnLst/>
              <a:rect l="l" t="t" r="r" b="b"/>
              <a:pathLst>
                <a:path w="127508" h="127508">
                  <a:moveTo>
                    <a:pt x="0" y="63754"/>
                  </a:moveTo>
                  <a:cubicBezTo>
                    <a:pt x="0" y="28575"/>
                    <a:pt x="28575" y="0"/>
                    <a:pt x="63754" y="0"/>
                  </a:cubicBezTo>
                  <a:cubicBezTo>
                    <a:pt x="98933" y="0"/>
                    <a:pt x="127508" y="28575"/>
                    <a:pt x="127508" y="63754"/>
                  </a:cubicBezTo>
                  <a:cubicBezTo>
                    <a:pt x="127508" y="98933"/>
                    <a:pt x="98933" y="127508"/>
                    <a:pt x="63754" y="127508"/>
                  </a:cubicBezTo>
                  <a:cubicBezTo>
                    <a:pt x="28575" y="127508"/>
                    <a:pt x="0" y="99060"/>
                    <a:pt x="0" y="63754"/>
                  </a:cubicBezTo>
                </a:path>
              </a:pathLst>
            </a:custGeom>
            <a:solidFill>
              <a:srgbClr val="4472C4"/>
            </a:solidFill>
          </p:spPr>
          <p:txBody>
            <a:bodyPr/>
            <a:lstStyle/>
            <a:p>
              <a:endParaRPr lang="en-US"/>
            </a:p>
          </p:txBody>
        </p:sp>
        <p:sp>
          <p:nvSpPr>
            <p:cNvPr id="8" name="Freeform 8"/>
            <p:cNvSpPr/>
            <p:nvPr/>
          </p:nvSpPr>
          <p:spPr>
            <a:xfrm>
              <a:off x="0" y="0"/>
              <a:ext cx="152908" cy="153035"/>
            </a:xfrm>
            <a:custGeom>
              <a:avLst/>
              <a:gdLst/>
              <a:ahLst/>
              <a:cxnLst/>
              <a:rect l="l" t="t" r="r" b="b"/>
              <a:pathLst>
                <a:path w="152908" h="153035">
                  <a:moveTo>
                    <a:pt x="0" y="76454"/>
                  </a:moveTo>
                  <a:cubicBezTo>
                    <a:pt x="0" y="34290"/>
                    <a:pt x="34290" y="0"/>
                    <a:pt x="76454" y="0"/>
                  </a:cubicBezTo>
                  <a:lnTo>
                    <a:pt x="76454" y="12700"/>
                  </a:lnTo>
                  <a:lnTo>
                    <a:pt x="76454" y="0"/>
                  </a:lnTo>
                  <a:cubicBezTo>
                    <a:pt x="118745" y="0"/>
                    <a:pt x="152908" y="34290"/>
                    <a:pt x="152908" y="76454"/>
                  </a:cubicBezTo>
                  <a:lnTo>
                    <a:pt x="140208" y="76454"/>
                  </a:lnTo>
                  <a:lnTo>
                    <a:pt x="152908" y="76454"/>
                  </a:lnTo>
                  <a:cubicBezTo>
                    <a:pt x="152908" y="118745"/>
                    <a:pt x="118618" y="152908"/>
                    <a:pt x="76454" y="152908"/>
                  </a:cubicBezTo>
                  <a:lnTo>
                    <a:pt x="76454" y="140208"/>
                  </a:lnTo>
                  <a:lnTo>
                    <a:pt x="76454" y="152908"/>
                  </a:lnTo>
                  <a:cubicBezTo>
                    <a:pt x="34290" y="153035"/>
                    <a:pt x="0" y="118745"/>
                    <a:pt x="0" y="76454"/>
                  </a:cubicBezTo>
                  <a:lnTo>
                    <a:pt x="12700" y="76454"/>
                  </a:lnTo>
                  <a:lnTo>
                    <a:pt x="25400" y="76454"/>
                  </a:lnTo>
                  <a:lnTo>
                    <a:pt x="12700" y="76454"/>
                  </a:lnTo>
                  <a:lnTo>
                    <a:pt x="0" y="76454"/>
                  </a:lnTo>
                  <a:moveTo>
                    <a:pt x="25400" y="76454"/>
                  </a:moveTo>
                  <a:cubicBezTo>
                    <a:pt x="25400" y="83439"/>
                    <a:pt x="19685" y="89154"/>
                    <a:pt x="12700" y="89154"/>
                  </a:cubicBezTo>
                  <a:cubicBezTo>
                    <a:pt x="5715" y="89154"/>
                    <a:pt x="0" y="83439"/>
                    <a:pt x="0" y="76454"/>
                  </a:cubicBezTo>
                  <a:cubicBezTo>
                    <a:pt x="0" y="69469"/>
                    <a:pt x="5715" y="63754"/>
                    <a:pt x="12700" y="63754"/>
                  </a:cubicBezTo>
                  <a:cubicBezTo>
                    <a:pt x="19685" y="63754"/>
                    <a:pt x="25400" y="69469"/>
                    <a:pt x="25400" y="76454"/>
                  </a:cubicBezTo>
                  <a:cubicBezTo>
                    <a:pt x="25400" y="104648"/>
                    <a:pt x="48260" y="127508"/>
                    <a:pt x="76454" y="127508"/>
                  </a:cubicBezTo>
                  <a:cubicBezTo>
                    <a:pt x="104648" y="127508"/>
                    <a:pt x="127508" y="104648"/>
                    <a:pt x="127508" y="76454"/>
                  </a:cubicBezTo>
                  <a:cubicBezTo>
                    <a:pt x="127508" y="48260"/>
                    <a:pt x="104775" y="25400"/>
                    <a:pt x="76454" y="25400"/>
                  </a:cubicBezTo>
                  <a:lnTo>
                    <a:pt x="76454" y="12700"/>
                  </a:lnTo>
                  <a:lnTo>
                    <a:pt x="76454" y="25400"/>
                  </a:lnTo>
                  <a:cubicBezTo>
                    <a:pt x="48260" y="25400"/>
                    <a:pt x="25400" y="48260"/>
                    <a:pt x="25400" y="76454"/>
                  </a:cubicBezTo>
                </a:path>
              </a:pathLst>
            </a:custGeom>
            <a:solidFill>
              <a:srgbClr val="CAC5B0"/>
            </a:solidFill>
          </p:spPr>
          <p:txBody>
            <a:bodyPr/>
            <a:lstStyle/>
            <a:p>
              <a:endParaRPr lang="en-US"/>
            </a:p>
          </p:txBody>
        </p:sp>
      </p:grpSp>
      <p:sp>
        <p:nvSpPr>
          <p:cNvPr id="9" name="AutoShape 9"/>
          <p:cNvSpPr/>
          <p:nvPr/>
        </p:nvSpPr>
        <p:spPr>
          <a:xfrm rot="10944">
            <a:off x="9428967" y="2357133"/>
            <a:ext cx="2991974" cy="0"/>
          </a:xfrm>
          <a:prstGeom prst="line">
            <a:avLst/>
          </a:prstGeom>
          <a:ln w="9525" cap="rnd">
            <a:solidFill>
              <a:srgbClr val="CAC5B0"/>
            </a:solidFill>
            <a:prstDash val="solid"/>
            <a:headEnd type="none" w="sm" len="sm"/>
            <a:tailEnd type="none" w="sm" len="sm"/>
          </a:ln>
        </p:spPr>
        <p:txBody>
          <a:bodyPr/>
          <a:lstStyle/>
          <a:p>
            <a:endParaRPr lang="en-US"/>
          </a:p>
        </p:txBody>
      </p:sp>
      <p:grpSp>
        <p:nvGrpSpPr>
          <p:cNvPr id="10" name="Group 10"/>
          <p:cNvGrpSpPr/>
          <p:nvPr/>
        </p:nvGrpSpPr>
        <p:grpSpPr>
          <a:xfrm>
            <a:off x="13568289" y="-17796"/>
            <a:ext cx="4719711" cy="1730327"/>
            <a:chOff x="0" y="0"/>
            <a:chExt cx="6292948" cy="2307102"/>
          </a:xfrm>
        </p:grpSpPr>
        <p:sp>
          <p:nvSpPr>
            <p:cNvPr id="11" name="Freeform 11"/>
            <p:cNvSpPr/>
            <p:nvPr/>
          </p:nvSpPr>
          <p:spPr>
            <a:xfrm>
              <a:off x="0" y="0"/>
              <a:ext cx="6292977" cy="2307082"/>
            </a:xfrm>
            <a:custGeom>
              <a:avLst/>
              <a:gdLst/>
              <a:ahLst/>
              <a:cxnLst/>
              <a:rect l="l" t="t" r="r" b="b"/>
              <a:pathLst>
                <a:path w="6292977" h="2307082">
                  <a:moveTo>
                    <a:pt x="0" y="0"/>
                  </a:moveTo>
                  <a:lnTo>
                    <a:pt x="6292977" y="0"/>
                  </a:lnTo>
                  <a:lnTo>
                    <a:pt x="6292977" y="2307082"/>
                  </a:lnTo>
                  <a:lnTo>
                    <a:pt x="0" y="2307082"/>
                  </a:lnTo>
                  <a:lnTo>
                    <a:pt x="0" y="0"/>
                  </a:lnTo>
                </a:path>
              </a:pathLst>
            </a:custGeom>
            <a:blipFill>
              <a:blip r:embed="rId6"/>
              <a:stretch>
                <a:fillRect t="-20893" b="-20894"/>
              </a:stretch>
            </a:blipFill>
          </p:spPr>
          <p:txBody>
            <a:bodyPr/>
            <a:lstStyle/>
            <a:p>
              <a:endParaRPr lang="en-US"/>
            </a:p>
          </p:txBody>
        </p:sp>
      </p:grpSp>
      <p:grpSp>
        <p:nvGrpSpPr>
          <p:cNvPr id="12" name="Group 12"/>
          <p:cNvGrpSpPr/>
          <p:nvPr/>
        </p:nvGrpSpPr>
        <p:grpSpPr>
          <a:xfrm>
            <a:off x="0" y="6288465"/>
            <a:ext cx="6276897" cy="3998535"/>
            <a:chOff x="0" y="0"/>
            <a:chExt cx="8369196" cy="5331380"/>
          </a:xfrm>
        </p:grpSpPr>
        <p:sp>
          <p:nvSpPr>
            <p:cNvPr id="13" name="Freeform 13"/>
            <p:cNvSpPr/>
            <p:nvPr/>
          </p:nvSpPr>
          <p:spPr>
            <a:xfrm>
              <a:off x="0" y="0"/>
              <a:ext cx="8369173" cy="5331333"/>
            </a:xfrm>
            <a:custGeom>
              <a:avLst/>
              <a:gdLst/>
              <a:ahLst/>
              <a:cxnLst/>
              <a:rect l="l" t="t" r="r" b="b"/>
              <a:pathLst>
                <a:path w="8369173" h="5331333">
                  <a:moveTo>
                    <a:pt x="0" y="0"/>
                  </a:moveTo>
                  <a:lnTo>
                    <a:pt x="8369173" y="0"/>
                  </a:lnTo>
                  <a:lnTo>
                    <a:pt x="8369173" y="5331333"/>
                  </a:lnTo>
                  <a:lnTo>
                    <a:pt x="0" y="5331333"/>
                  </a:lnTo>
                  <a:lnTo>
                    <a:pt x="0" y="0"/>
                  </a:lnTo>
                </a:path>
              </a:pathLst>
            </a:custGeom>
            <a:blipFill>
              <a:blip r:embed="rId6"/>
              <a:stretch>
                <a:fillRect l="-11274" r="-11274"/>
              </a:stretch>
            </a:blipFill>
          </p:spPr>
          <p:txBody>
            <a:bodyPr/>
            <a:lstStyle/>
            <a:p>
              <a:endParaRPr lang="en-US"/>
            </a:p>
          </p:txBody>
        </p:sp>
      </p:grpSp>
      <p:sp>
        <p:nvSpPr>
          <p:cNvPr id="14" name="Freeform 14"/>
          <p:cNvSpPr/>
          <p:nvPr/>
        </p:nvSpPr>
        <p:spPr>
          <a:xfrm>
            <a:off x="-569802" y="5313829"/>
            <a:ext cx="15430674" cy="4973171"/>
          </a:xfrm>
          <a:custGeom>
            <a:avLst/>
            <a:gdLst/>
            <a:ahLst/>
            <a:cxnLst/>
            <a:rect l="l" t="t" r="r" b="b"/>
            <a:pathLst>
              <a:path w="15430674" h="4973171">
                <a:moveTo>
                  <a:pt x="0" y="0"/>
                </a:moveTo>
                <a:lnTo>
                  <a:pt x="15430674" y="0"/>
                </a:lnTo>
                <a:lnTo>
                  <a:pt x="15430674" y="4973171"/>
                </a:lnTo>
                <a:lnTo>
                  <a:pt x="0" y="4973171"/>
                </a:lnTo>
                <a:lnTo>
                  <a:pt x="0" y="0"/>
                </a:lnTo>
                <a:close/>
              </a:path>
            </a:pathLst>
          </a:custGeom>
          <a:blipFill>
            <a:blip r:embed="rId7"/>
            <a:stretch>
              <a:fillRect/>
            </a:stretch>
          </a:blipFill>
        </p:spPr>
        <p:txBody>
          <a:bodyPr/>
          <a:lstStyle/>
          <a:p>
            <a:endParaRPr lang="en-US"/>
          </a:p>
        </p:txBody>
      </p:sp>
      <p:pic>
        <p:nvPicPr>
          <p:cNvPr id="16" name="Nam Quoc Sơn Hà">
            <a:hlinkClick r:id="" action="ppaction://media"/>
            <a:extLst>
              <a:ext uri="{FF2B5EF4-FFF2-40B4-BE49-F238E27FC236}">
                <a16:creationId xmlns:a16="http://schemas.microsoft.com/office/drawing/2014/main" id="{DE9D6DAB-D74F-FEE7-B8AE-6BE3410EDD1D}"/>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0" y="-42863"/>
            <a:ext cx="18364200" cy="103298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976"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68069" y="-1231404"/>
            <a:ext cx="22717183" cy="12838421"/>
          </a:xfrm>
          <a:custGeom>
            <a:avLst/>
            <a:gdLst/>
            <a:ahLst/>
            <a:cxnLst/>
            <a:rect l="l" t="t" r="r" b="b"/>
            <a:pathLst>
              <a:path w="22717183" h="12838421">
                <a:moveTo>
                  <a:pt x="0" y="0"/>
                </a:moveTo>
                <a:lnTo>
                  <a:pt x="22717183" y="0"/>
                </a:lnTo>
                <a:lnTo>
                  <a:pt x="22717183" y="12838421"/>
                </a:lnTo>
                <a:lnTo>
                  <a:pt x="0" y="12838421"/>
                </a:lnTo>
                <a:lnTo>
                  <a:pt x="0" y="0"/>
                </a:lnTo>
                <a:close/>
              </a:path>
            </a:pathLst>
          </a:custGeom>
          <a:blipFill>
            <a:blip r:embed="rId2"/>
            <a:stretch>
              <a:fillRect l="-469"/>
            </a:stretch>
          </a:blipFill>
        </p:spPr>
        <p:txBody>
          <a:bodyPr/>
          <a:lstStyle/>
          <a:p>
            <a:endParaRPr lang="en-US"/>
          </a:p>
        </p:txBody>
      </p:sp>
      <p:sp>
        <p:nvSpPr>
          <p:cNvPr id="3" name="Freeform 3"/>
          <p:cNvSpPr/>
          <p:nvPr/>
        </p:nvSpPr>
        <p:spPr>
          <a:xfrm>
            <a:off x="-1340520" y="-261700"/>
            <a:ext cx="10204319" cy="15306479"/>
          </a:xfrm>
          <a:custGeom>
            <a:avLst/>
            <a:gdLst/>
            <a:ahLst/>
            <a:cxnLst/>
            <a:rect l="l" t="t" r="r" b="b"/>
            <a:pathLst>
              <a:path w="10204319" h="15306479">
                <a:moveTo>
                  <a:pt x="0" y="0"/>
                </a:moveTo>
                <a:lnTo>
                  <a:pt x="10204319" y="0"/>
                </a:lnTo>
                <a:lnTo>
                  <a:pt x="10204319" y="15306479"/>
                </a:lnTo>
                <a:lnTo>
                  <a:pt x="0" y="15306479"/>
                </a:lnTo>
                <a:lnTo>
                  <a:pt x="0" y="0"/>
                </a:lnTo>
                <a:close/>
              </a:path>
            </a:pathLst>
          </a:custGeom>
          <a:blipFill>
            <a:blip r:embed="rId3"/>
            <a:stretch>
              <a:fillRect/>
            </a:stretch>
          </a:blipFill>
        </p:spPr>
        <p:txBody>
          <a:bodyPr/>
          <a:lstStyle/>
          <a:p>
            <a:endParaRPr lang="en-US"/>
          </a:p>
        </p:txBody>
      </p:sp>
      <p:sp>
        <p:nvSpPr>
          <p:cNvPr id="4" name="Freeform 4"/>
          <p:cNvSpPr/>
          <p:nvPr/>
        </p:nvSpPr>
        <p:spPr>
          <a:xfrm>
            <a:off x="6659760" y="1697784"/>
            <a:ext cx="11096530" cy="5810547"/>
          </a:xfrm>
          <a:custGeom>
            <a:avLst/>
            <a:gdLst/>
            <a:ahLst/>
            <a:cxnLst/>
            <a:rect l="l" t="t" r="r" b="b"/>
            <a:pathLst>
              <a:path w="11096530" h="5810547">
                <a:moveTo>
                  <a:pt x="0" y="0"/>
                </a:moveTo>
                <a:lnTo>
                  <a:pt x="11096531" y="0"/>
                </a:lnTo>
                <a:lnTo>
                  <a:pt x="11096531" y="5810547"/>
                </a:lnTo>
                <a:lnTo>
                  <a:pt x="0" y="581054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704690" y="516678"/>
            <a:ext cx="9224070" cy="1181106"/>
          </a:xfrm>
          <a:prstGeom prst="rect">
            <a:avLst/>
          </a:prstGeom>
        </p:spPr>
        <p:txBody>
          <a:bodyPr lIns="0" tIns="0" rIns="0" bIns="0" rtlCol="0" anchor="t">
            <a:spAutoFit/>
          </a:bodyPr>
          <a:lstStyle/>
          <a:p>
            <a:pPr algn="just">
              <a:lnSpc>
                <a:spcPts val="10199"/>
              </a:lnSpc>
              <a:spcBef>
                <a:spcPct val="0"/>
              </a:spcBef>
            </a:pPr>
            <a:r>
              <a:rPr lang="en-US" sz="5999">
                <a:solidFill>
                  <a:srgbClr val="7B070C"/>
                </a:solidFill>
                <a:latin typeface="Fraunces Bold"/>
              </a:rPr>
              <a:t>3. KHÁM PHÁ VĂN BẢN</a:t>
            </a:r>
          </a:p>
        </p:txBody>
      </p:sp>
      <p:sp>
        <p:nvSpPr>
          <p:cNvPr id="6" name="TextBox 6"/>
          <p:cNvSpPr txBox="1"/>
          <p:nvPr/>
        </p:nvSpPr>
        <p:spPr>
          <a:xfrm>
            <a:off x="7982248" y="2545978"/>
            <a:ext cx="8654923" cy="3113957"/>
          </a:xfrm>
          <a:prstGeom prst="rect">
            <a:avLst/>
          </a:prstGeom>
        </p:spPr>
        <p:txBody>
          <a:bodyPr lIns="0" tIns="0" rIns="0" bIns="0" rtlCol="0" anchor="t">
            <a:spAutoFit/>
          </a:bodyPr>
          <a:lstStyle/>
          <a:p>
            <a:pPr marL="811879" lvl="1" indent="-405939" algn="just">
              <a:lnSpc>
                <a:spcPts val="6242"/>
              </a:lnSpc>
              <a:buFont typeface="Arial"/>
              <a:buChar char="•"/>
            </a:pPr>
            <a:r>
              <a:rPr lang="en-US" sz="3760" dirty="0">
                <a:solidFill>
                  <a:srgbClr val="7B070C"/>
                </a:solidFill>
                <a:latin typeface="Roboto Condensed"/>
              </a:rPr>
              <a:t>HS </a:t>
            </a:r>
            <a:r>
              <a:rPr lang="en-US" sz="3760" dirty="0" err="1">
                <a:solidFill>
                  <a:srgbClr val="7B070C"/>
                </a:solidFill>
                <a:latin typeface="Roboto Condensed"/>
              </a:rPr>
              <a:t>trình</a:t>
            </a:r>
            <a:r>
              <a:rPr lang="en-US" sz="3760" dirty="0">
                <a:solidFill>
                  <a:srgbClr val="7B070C"/>
                </a:solidFill>
                <a:latin typeface="Roboto Condensed"/>
              </a:rPr>
              <a:t> </a:t>
            </a:r>
            <a:r>
              <a:rPr lang="en-US" sz="3760" dirty="0" err="1">
                <a:solidFill>
                  <a:srgbClr val="7B070C"/>
                </a:solidFill>
                <a:latin typeface="Roboto Condensed"/>
              </a:rPr>
              <a:t>bày</a:t>
            </a:r>
            <a:r>
              <a:rPr lang="en-US" sz="3760" dirty="0">
                <a:solidFill>
                  <a:srgbClr val="7B070C"/>
                </a:solidFill>
                <a:latin typeface="Roboto Condensed"/>
              </a:rPr>
              <a:t> </a:t>
            </a:r>
            <a:r>
              <a:rPr lang="en-US" sz="3760" dirty="0" err="1">
                <a:solidFill>
                  <a:srgbClr val="7B070C"/>
                </a:solidFill>
                <a:latin typeface="Roboto Condensed"/>
              </a:rPr>
              <a:t>nội</a:t>
            </a:r>
            <a:r>
              <a:rPr lang="en-US" sz="3760" dirty="0">
                <a:solidFill>
                  <a:srgbClr val="7B070C"/>
                </a:solidFill>
                <a:latin typeface="Roboto Condensed"/>
              </a:rPr>
              <a:t> dung </a:t>
            </a:r>
            <a:r>
              <a:rPr lang="en-US" sz="3760" dirty="0" err="1">
                <a:solidFill>
                  <a:srgbClr val="7B070C"/>
                </a:solidFill>
                <a:latin typeface="Roboto Condensed"/>
              </a:rPr>
              <a:t>đã</a:t>
            </a:r>
            <a:r>
              <a:rPr lang="en-US" sz="3760" dirty="0">
                <a:solidFill>
                  <a:srgbClr val="7B070C"/>
                </a:solidFill>
                <a:latin typeface="Roboto Condensed"/>
              </a:rPr>
              <a:t> </a:t>
            </a:r>
            <a:r>
              <a:rPr lang="en-US" sz="3760" dirty="0" err="1">
                <a:solidFill>
                  <a:srgbClr val="7B070C"/>
                </a:solidFill>
                <a:latin typeface="Roboto Condensed"/>
              </a:rPr>
              <a:t>chuẩn</a:t>
            </a:r>
            <a:r>
              <a:rPr lang="en-US" sz="3760" dirty="0">
                <a:solidFill>
                  <a:srgbClr val="7B070C"/>
                </a:solidFill>
                <a:latin typeface="Roboto Condensed"/>
              </a:rPr>
              <a:t> </a:t>
            </a:r>
            <a:r>
              <a:rPr lang="en-US" sz="3760" dirty="0" err="1">
                <a:solidFill>
                  <a:srgbClr val="7B070C"/>
                </a:solidFill>
                <a:latin typeface="Roboto Condensed"/>
              </a:rPr>
              <a:t>bị</a:t>
            </a:r>
            <a:r>
              <a:rPr lang="en-US" sz="3760" dirty="0">
                <a:solidFill>
                  <a:srgbClr val="7B070C"/>
                </a:solidFill>
                <a:latin typeface="Roboto Condensed"/>
              </a:rPr>
              <a:t> ở </a:t>
            </a:r>
            <a:r>
              <a:rPr lang="en-US" sz="3760" dirty="0" err="1">
                <a:solidFill>
                  <a:srgbClr val="7B070C"/>
                </a:solidFill>
                <a:latin typeface="Roboto Condensed"/>
              </a:rPr>
              <a:t>nhà</a:t>
            </a:r>
            <a:r>
              <a:rPr lang="en-US" sz="3760" dirty="0">
                <a:solidFill>
                  <a:srgbClr val="7B070C"/>
                </a:solidFill>
                <a:latin typeface="Roboto Condensed"/>
              </a:rPr>
              <a:t>.</a:t>
            </a:r>
          </a:p>
          <a:p>
            <a:pPr marL="811879" lvl="1" indent="-405939" algn="just">
              <a:lnSpc>
                <a:spcPts val="6242"/>
              </a:lnSpc>
              <a:buFont typeface="Arial"/>
              <a:buChar char="•"/>
            </a:pPr>
            <a:r>
              <a:rPr lang="en-US" sz="3760" dirty="0">
                <a:solidFill>
                  <a:srgbClr val="7B070C"/>
                </a:solidFill>
                <a:latin typeface="Roboto Condensed"/>
              </a:rPr>
              <a:t>Quan </a:t>
            </a:r>
            <a:r>
              <a:rPr lang="en-US" sz="3760" dirty="0" err="1">
                <a:solidFill>
                  <a:srgbClr val="7B070C"/>
                </a:solidFill>
                <a:latin typeface="Roboto Condensed"/>
              </a:rPr>
              <a:t>sát</a:t>
            </a:r>
            <a:r>
              <a:rPr lang="en-US" sz="3760" dirty="0">
                <a:solidFill>
                  <a:srgbClr val="7B070C"/>
                </a:solidFill>
                <a:latin typeface="Roboto Condensed"/>
              </a:rPr>
              <a:t> video </a:t>
            </a:r>
            <a:r>
              <a:rPr lang="en-US" sz="3760" dirty="0" err="1">
                <a:solidFill>
                  <a:srgbClr val="7B070C"/>
                </a:solidFill>
                <a:latin typeface="Roboto Condensed"/>
              </a:rPr>
              <a:t>và</a:t>
            </a:r>
            <a:r>
              <a:rPr lang="en-US" sz="3760" dirty="0">
                <a:solidFill>
                  <a:srgbClr val="7B070C"/>
                </a:solidFill>
                <a:latin typeface="Roboto Condensed"/>
              </a:rPr>
              <a:t> </a:t>
            </a:r>
            <a:r>
              <a:rPr lang="en-US" sz="3760" dirty="0" err="1">
                <a:solidFill>
                  <a:srgbClr val="7B070C"/>
                </a:solidFill>
                <a:latin typeface="Roboto Condensed"/>
              </a:rPr>
              <a:t>hãy</a:t>
            </a:r>
            <a:r>
              <a:rPr lang="en-US" sz="3760" dirty="0">
                <a:solidFill>
                  <a:srgbClr val="7B070C"/>
                </a:solidFill>
                <a:latin typeface="Roboto Condensed"/>
              </a:rPr>
              <a:t> </a:t>
            </a:r>
            <a:r>
              <a:rPr lang="en-US" sz="3760" dirty="0" err="1">
                <a:solidFill>
                  <a:srgbClr val="7B070C"/>
                </a:solidFill>
                <a:latin typeface="Roboto Condensed"/>
              </a:rPr>
              <a:t>nêu</a:t>
            </a:r>
            <a:r>
              <a:rPr lang="en-US" sz="3760" dirty="0">
                <a:solidFill>
                  <a:srgbClr val="7B070C"/>
                </a:solidFill>
                <a:latin typeface="Roboto Condensed"/>
              </a:rPr>
              <a:t> </a:t>
            </a:r>
            <a:r>
              <a:rPr lang="en-US" sz="3760" dirty="0" err="1">
                <a:solidFill>
                  <a:srgbClr val="7B070C"/>
                </a:solidFill>
                <a:latin typeface="Roboto Condensed"/>
              </a:rPr>
              <a:t>điều</a:t>
            </a:r>
            <a:r>
              <a:rPr lang="en-US" sz="3760" dirty="0">
                <a:solidFill>
                  <a:srgbClr val="7B070C"/>
                </a:solidFill>
                <a:latin typeface="Roboto Condensed"/>
              </a:rPr>
              <a:t> </a:t>
            </a:r>
            <a:r>
              <a:rPr lang="en-US" sz="3760" dirty="0" err="1">
                <a:solidFill>
                  <a:srgbClr val="7B070C"/>
                </a:solidFill>
                <a:latin typeface="Roboto Condensed"/>
              </a:rPr>
              <a:t>em</a:t>
            </a:r>
            <a:r>
              <a:rPr lang="en-US" sz="3760" dirty="0">
                <a:solidFill>
                  <a:srgbClr val="7B070C"/>
                </a:solidFill>
                <a:latin typeface="Roboto Condensed"/>
              </a:rPr>
              <a:t> </a:t>
            </a:r>
          </a:p>
          <a:p>
            <a:pPr algn="just">
              <a:lnSpc>
                <a:spcPts val="6242"/>
              </a:lnSpc>
            </a:pPr>
            <a:r>
              <a:rPr lang="en-US" sz="3760" dirty="0">
                <a:solidFill>
                  <a:srgbClr val="7B070C"/>
                </a:solidFill>
                <a:latin typeface="Roboto Condensed"/>
              </a:rPr>
              <a:t>       </a:t>
            </a:r>
            <a:r>
              <a:rPr lang="en-US" sz="3760" dirty="0" err="1">
                <a:solidFill>
                  <a:srgbClr val="7B070C"/>
                </a:solidFill>
                <a:latin typeface="Roboto Condensed"/>
              </a:rPr>
              <a:t>ấn</a:t>
            </a:r>
            <a:r>
              <a:rPr lang="en-US" sz="3760" dirty="0">
                <a:solidFill>
                  <a:srgbClr val="7B070C"/>
                </a:solidFill>
                <a:latin typeface="Roboto Condensed"/>
              </a:rPr>
              <a:t> </a:t>
            </a:r>
            <a:r>
              <a:rPr lang="en-US" sz="3760" dirty="0" err="1">
                <a:solidFill>
                  <a:srgbClr val="7B070C"/>
                </a:solidFill>
                <a:latin typeface="Roboto Condensed"/>
              </a:rPr>
              <a:t>tượng</a:t>
            </a:r>
            <a:r>
              <a:rPr lang="en-US" sz="3760" dirty="0">
                <a:solidFill>
                  <a:srgbClr val="7B070C"/>
                </a:solidFill>
                <a:latin typeface="Roboto Condensed"/>
              </a:rPr>
              <a:t>/ </a:t>
            </a:r>
            <a:r>
              <a:rPr lang="en-US" sz="3760" dirty="0" err="1">
                <a:solidFill>
                  <a:srgbClr val="7B070C"/>
                </a:solidFill>
                <a:latin typeface="Roboto Condensed"/>
              </a:rPr>
              <a:t>biết</a:t>
            </a:r>
            <a:r>
              <a:rPr lang="en-US" sz="3760" dirty="0">
                <a:solidFill>
                  <a:srgbClr val="7B070C"/>
                </a:solidFill>
                <a:latin typeface="Roboto Condensed"/>
              </a:rPr>
              <a:t> </a:t>
            </a:r>
            <a:r>
              <a:rPr lang="en-US" sz="3760" dirty="0" err="1">
                <a:solidFill>
                  <a:srgbClr val="7B070C"/>
                </a:solidFill>
                <a:latin typeface="Roboto Condensed"/>
              </a:rPr>
              <a:t>về</a:t>
            </a:r>
            <a:r>
              <a:rPr lang="en-US" sz="3760" dirty="0">
                <a:solidFill>
                  <a:srgbClr val="7B070C"/>
                </a:solidFill>
                <a:latin typeface="Roboto Condensed"/>
              </a:rPr>
              <a:t> </a:t>
            </a:r>
            <a:r>
              <a:rPr lang="en-US" sz="3760" dirty="0" err="1">
                <a:solidFill>
                  <a:srgbClr val="7B070C"/>
                </a:solidFill>
                <a:latin typeface="Roboto Condensed"/>
              </a:rPr>
              <a:t>bài</a:t>
            </a:r>
            <a:r>
              <a:rPr lang="en-US" sz="3760" dirty="0">
                <a:solidFill>
                  <a:srgbClr val="7B070C"/>
                </a:solidFill>
                <a:latin typeface="Roboto Condensed"/>
              </a:rPr>
              <a:t> </a:t>
            </a:r>
            <a:r>
              <a:rPr lang="en-US" sz="3760" dirty="0" err="1">
                <a:solidFill>
                  <a:srgbClr val="7B070C"/>
                </a:solidFill>
                <a:latin typeface="Roboto Condensed"/>
              </a:rPr>
              <a:t>thơ</a:t>
            </a:r>
            <a:r>
              <a:rPr lang="en-US" sz="3760" dirty="0">
                <a:solidFill>
                  <a:srgbClr val="7B070C"/>
                </a:solidFill>
                <a:latin typeface="Roboto Condensed"/>
              </a:rPr>
              <a:t>/ </a:t>
            </a:r>
            <a:r>
              <a:rPr lang="en-US" sz="3760" dirty="0" err="1">
                <a:solidFill>
                  <a:srgbClr val="7B070C"/>
                </a:solidFill>
                <a:latin typeface="Roboto Condensed"/>
              </a:rPr>
              <a:t>sự</a:t>
            </a:r>
            <a:r>
              <a:rPr lang="en-US" sz="3760" dirty="0">
                <a:solidFill>
                  <a:srgbClr val="7B070C"/>
                </a:solidFill>
                <a:latin typeface="Roboto Condensed"/>
              </a:rPr>
              <a:t> </a:t>
            </a:r>
            <a:r>
              <a:rPr lang="en-US" sz="3760" dirty="0" err="1">
                <a:solidFill>
                  <a:srgbClr val="7B070C"/>
                </a:solidFill>
                <a:latin typeface="Roboto Condensed"/>
              </a:rPr>
              <a:t>kiện</a:t>
            </a:r>
            <a:r>
              <a:rPr lang="en-US" sz="3760" dirty="0">
                <a:solidFill>
                  <a:srgbClr val="7B070C"/>
                </a:solidFill>
                <a:latin typeface="Roboto Condensed"/>
              </a:rPr>
              <a:t> </a:t>
            </a:r>
            <a:r>
              <a:rPr lang="en-US" sz="3760" dirty="0" err="1">
                <a:solidFill>
                  <a:srgbClr val="7B070C"/>
                </a:solidFill>
                <a:latin typeface="Roboto Condensed"/>
              </a:rPr>
              <a:t>lịch</a:t>
            </a:r>
            <a:r>
              <a:rPr lang="en-US" sz="3760" dirty="0">
                <a:solidFill>
                  <a:srgbClr val="7B070C"/>
                </a:solidFill>
                <a:latin typeface="Roboto Condensed"/>
              </a:rPr>
              <a:t> </a:t>
            </a:r>
            <a:r>
              <a:rPr lang="en-US" sz="3760" dirty="0" err="1">
                <a:solidFill>
                  <a:srgbClr val="7B070C"/>
                </a:solidFill>
                <a:latin typeface="Roboto Condensed"/>
              </a:rPr>
              <a:t>sử</a:t>
            </a:r>
            <a:endParaRPr lang="en-US" sz="3760" dirty="0">
              <a:solidFill>
                <a:srgbClr val="7B070C"/>
              </a:solidFill>
              <a:latin typeface="Roboto Condensed"/>
            </a:endParaRPr>
          </a:p>
          <a:p>
            <a:pPr algn="just">
              <a:lnSpc>
                <a:spcPts val="6242"/>
              </a:lnSpc>
            </a:pPr>
            <a:r>
              <a:rPr lang="en-US" sz="3760" dirty="0">
                <a:solidFill>
                  <a:srgbClr val="7B070C"/>
                </a:solidFill>
                <a:latin typeface="Roboto Condensed"/>
              </a:rPr>
              <a:t>        </a:t>
            </a:r>
            <a:r>
              <a:rPr lang="en-US" sz="3760" dirty="0" err="1">
                <a:solidFill>
                  <a:srgbClr val="7B070C"/>
                </a:solidFill>
                <a:latin typeface="Roboto Condensed"/>
              </a:rPr>
              <a:t>trong</a:t>
            </a:r>
            <a:r>
              <a:rPr lang="en-US" sz="3760" dirty="0">
                <a:solidFill>
                  <a:srgbClr val="7B070C"/>
                </a:solidFill>
                <a:latin typeface="Roboto Condensed"/>
              </a:rPr>
              <a:t> video.</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68069" y="-1231404"/>
            <a:ext cx="22717183" cy="12838421"/>
          </a:xfrm>
          <a:custGeom>
            <a:avLst/>
            <a:gdLst/>
            <a:ahLst/>
            <a:cxnLst/>
            <a:rect l="l" t="t" r="r" b="b"/>
            <a:pathLst>
              <a:path w="22717183" h="12838421">
                <a:moveTo>
                  <a:pt x="0" y="0"/>
                </a:moveTo>
                <a:lnTo>
                  <a:pt x="22717183" y="0"/>
                </a:lnTo>
                <a:lnTo>
                  <a:pt x="22717183" y="12838421"/>
                </a:lnTo>
                <a:lnTo>
                  <a:pt x="0" y="12838421"/>
                </a:lnTo>
                <a:lnTo>
                  <a:pt x="0" y="0"/>
                </a:lnTo>
                <a:close/>
              </a:path>
            </a:pathLst>
          </a:custGeom>
          <a:blipFill>
            <a:blip r:embed="rId5"/>
            <a:stretch>
              <a:fillRect l="-469"/>
            </a:stretch>
          </a:blipFill>
        </p:spPr>
        <p:txBody>
          <a:bodyPr/>
          <a:lstStyle/>
          <a:p>
            <a:endParaRPr lang="en-US"/>
          </a:p>
        </p:txBody>
      </p:sp>
      <p:sp>
        <p:nvSpPr>
          <p:cNvPr id="3" name="Freeform 3"/>
          <p:cNvSpPr/>
          <p:nvPr/>
        </p:nvSpPr>
        <p:spPr>
          <a:xfrm>
            <a:off x="-1340520" y="-261700"/>
            <a:ext cx="10204319" cy="15306479"/>
          </a:xfrm>
          <a:custGeom>
            <a:avLst/>
            <a:gdLst/>
            <a:ahLst/>
            <a:cxnLst/>
            <a:rect l="l" t="t" r="r" b="b"/>
            <a:pathLst>
              <a:path w="10204319" h="15306479">
                <a:moveTo>
                  <a:pt x="0" y="0"/>
                </a:moveTo>
                <a:lnTo>
                  <a:pt x="10204319" y="0"/>
                </a:lnTo>
                <a:lnTo>
                  <a:pt x="10204319" y="15306479"/>
                </a:lnTo>
                <a:lnTo>
                  <a:pt x="0" y="15306479"/>
                </a:lnTo>
                <a:lnTo>
                  <a:pt x="0" y="0"/>
                </a:lnTo>
                <a:close/>
              </a:path>
            </a:pathLst>
          </a:custGeom>
          <a:blipFill>
            <a:blip r:embed="rId6"/>
            <a:stretch>
              <a:fillRect/>
            </a:stretch>
          </a:blipFill>
        </p:spPr>
        <p:txBody>
          <a:bodyPr/>
          <a:lstStyle/>
          <a:p>
            <a:endParaRPr lang="en-US"/>
          </a:p>
        </p:txBody>
      </p:sp>
      <p:pic>
        <p:nvPicPr>
          <p:cNvPr id="7" name="Nguồn Gốc Bài Thơ Nam Quốc Sơn Hà">
            <a:hlinkClick r:id="" action="ppaction://media"/>
            <a:extLst>
              <a:ext uri="{FF2B5EF4-FFF2-40B4-BE49-F238E27FC236}">
                <a16:creationId xmlns:a16="http://schemas.microsoft.com/office/drawing/2014/main" id="{D1DD068F-FBCE-81FD-0707-5FCCBC0AF016}"/>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004101" y="-254976"/>
            <a:ext cx="19735800" cy="11101388"/>
          </a:xfrm>
          <a:prstGeom prst="rect">
            <a:avLst/>
          </a:prstGeom>
        </p:spPr>
      </p:pic>
    </p:spTree>
    <p:extLst>
      <p:ext uri="{BB962C8B-B14F-4D97-AF65-F5344CB8AC3E}">
        <p14:creationId xmlns:p14="http://schemas.microsoft.com/office/powerpoint/2010/main" val="158715232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507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TotalTime>
  <Words>1918</Words>
  <Application>Microsoft Office PowerPoint</Application>
  <PresentationFormat>Custom</PresentationFormat>
  <Paragraphs>168</Paragraphs>
  <Slides>26</Slides>
  <Notes>15</Notes>
  <HiddenSlides>0</HiddenSlides>
  <MMClips>3</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26</vt:i4>
      </vt:variant>
    </vt:vector>
  </HeadingPairs>
  <TitlesOfParts>
    <vt:vector size="44" baseType="lpstr">
      <vt:lpstr>#9Slide07 SVNUT Triumph Press</vt:lpstr>
      <vt:lpstr>Roboto Condensed Bold</vt:lpstr>
      <vt:lpstr>Fraunces Bold</vt:lpstr>
      <vt:lpstr>Dancing Script Bold</vt:lpstr>
      <vt:lpstr>Fraunces</vt:lpstr>
      <vt:lpstr>Calibri</vt:lpstr>
      <vt:lpstr>Arial</vt:lpstr>
      <vt:lpstr>Arimo</vt:lpstr>
      <vt:lpstr>Montserrat</vt:lpstr>
      <vt:lpstr>Roboto Condensed Bold Italics</vt:lpstr>
      <vt:lpstr>Roboto Condensed</vt:lpstr>
      <vt:lpstr>Roboto Condensed Italics</vt:lpstr>
      <vt:lpstr>Sedgwick Ave</vt:lpstr>
      <vt:lpstr>Raleway Bold</vt:lpstr>
      <vt:lpstr>Dancing Script</vt:lpstr>
      <vt:lpstr>Times New Roman</vt:lpstr>
      <vt:lpstr>#9Slide06 SVNBlack Diamond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8KN_B3_Song nui nuoc Nam</dc:title>
  <cp:lastModifiedBy>Nguyen Thanh Dat</cp:lastModifiedBy>
  <cp:revision>3</cp:revision>
  <dcterms:created xsi:type="dcterms:W3CDTF">2006-08-16T00:00:00Z</dcterms:created>
  <dcterms:modified xsi:type="dcterms:W3CDTF">2023-08-30T15:08:42Z</dcterms:modified>
  <dc:identifier>DAFq6SKPfW0</dc:identifier>
</cp:coreProperties>
</file>