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0"/>
  </p:notesMasterIdLst>
  <p:sldIdLst>
    <p:sldId id="263" r:id="rId2"/>
    <p:sldId id="287" r:id="rId3"/>
    <p:sldId id="313" r:id="rId4"/>
    <p:sldId id="315" r:id="rId5"/>
    <p:sldId id="288" r:id="rId6"/>
    <p:sldId id="281" r:id="rId7"/>
    <p:sldId id="317" r:id="rId8"/>
    <p:sldId id="318" r:id="rId9"/>
    <p:sldId id="319" r:id="rId10"/>
    <p:sldId id="320" r:id="rId11"/>
    <p:sldId id="293" r:id="rId12"/>
    <p:sldId id="292" r:id="rId13"/>
    <p:sldId id="321" r:id="rId14"/>
    <p:sldId id="329" r:id="rId15"/>
    <p:sldId id="328" r:id="rId16"/>
    <p:sldId id="330" r:id="rId17"/>
    <p:sldId id="297" r:id="rId18"/>
    <p:sldId id="303" r:id="rId19"/>
    <p:sldId id="310" r:id="rId20"/>
    <p:sldId id="304" r:id="rId21"/>
    <p:sldId id="305" r:id="rId22"/>
    <p:sldId id="306" r:id="rId23"/>
    <p:sldId id="307" r:id="rId24"/>
    <p:sldId id="308" r:id="rId25"/>
    <p:sldId id="309" r:id="rId26"/>
    <p:sldId id="324" r:id="rId27"/>
    <p:sldId id="325" r:id="rId28"/>
    <p:sldId id="327" r:id="rId29"/>
  </p:sldIdLst>
  <p:sldSz cx="18288000" cy="10287000"/>
  <p:notesSz cx="6858000" cy="9144000"/>
  <p:embeddedFontLst>
    <p:embeddedFont>
      <p:font typeface="Cambria Math" panose="02040503050406030204" pitchFamily="18" charset="0"/>
      <p:regular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#9Slide03 Arima Madurai Black" panose="020B0604020202020204" charset="0"/>
      <p:bold r:id="rId36"/>
    </p:embeddedFont>
    <p:embeddedFont>
      <p:font typeface="宋体" panose="02010600030101010101" pitchFamily="2" charset="-122"/>
      <p:regular r:id="rId37"/>
    </p:embeddedFont>
    <p:embeddedFont>
      <p:font typeface="Slogan" panose="02020500000000000000" charset="0"/>
      <p:regular r:id="rId38"/>
    </p:embeddedFont>
    <p:embeddedFont>
      <p:font typeface="#9Slide03 AmpleSoft Bold" panose="020B0604020202020204" charset="0"/>
      <p:regular r:id="rId39"/>
    </p:embeddedFont>
    <p:embeddedFont>
      <p:font typeface="#9Slide03 Arima Madurai Bold" panose="020B0604020202020204" charset="0"/>
      <p:bold r:id="rId40"/>
    </p:embeddedFont>
    <p:embeddedFont>
      <p:font typeface="#9Slide03 Arima Madurai" panose="020B0604020202020204" charset="0"/>
      <p:regular r:id="rId41"/>
    </p:embeddedFont>
    <p:embeddedFont>
      <p:font typeface="微软雅黑" panose="020B0503020204020204" pitchFamily="34" charset="-122"/>
      <p:regular r:id="rId42"/>
      <p:bold r:id="rId43"/>
    </p:embeddedFont>
    <p:embeddedFont>
      <p:font typeface="Tiffany" panose="02020500000000000000" charset="0"/>
      <p:regular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yen Trang" initials="HT" lastIdx="1" clrIdx="0">
    <p:extLst>
      <p:ext uri="{19B8F6BF-5375-455C-9EA6-DF929625EA0E}">
        <p15:presenceInfo xmlns:p15="http://schemas.microsoft.com/office/powerpoint/2012/main" userId="S::nguyenthihuyentrang@thcslythuongkiet-hanoi.edu.vn::6e578b79-0788-4426-b956-791dc3abbd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22" autoAdjust="0"/>
  </p:normalViewPr>
  <p:slideViewPr>
    <p:cSldViewPr>
      <p:cViewPr>
        <p:scale>
          <a:sx n="50" d="100"/>
          <a:sy n="50" d="100"/>
        </p:scale>
        <p:origin x="54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A374-096E-42C1-95E7-1368F2CB6EA7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D1110-BC1F-45D5-A308-7658DFF3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3E69D8-B908-4072-8F4C-9FB1A7EA58D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54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7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893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F20FB-4AA5-4253-AD8E-CB6142536FD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149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751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437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454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25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34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</p:spTree>
    <p:extLst>
      <p:ext uri="{BB962C8B-B14F-4D97-AF65-F5344CB8AC3E}">
        <p14:creationId xmlns:p14="http://schemas.microsoft.com/office/powerpoint/2010/main" val="59062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8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768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048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13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69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62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52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33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5C5F4-8241-4297-A607-2414451469E3}" type="datetimeFigureOut">
              <a:rPr lang="zh-CN" altLang="en-US" smtClean="0"/>
              <a:t>2023/9/8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11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60" y="618512"/>
            <a:ext cx="14505467" cy="61695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0375" y="7728098"/>
            <a:ext cx="1329524" cy="209174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680" y="4637579"/>
            <a:ext cx="10880664" cy="54642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441" y="7639838"/>
            <a:ext cx="5847572" cy="21800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933" y="6914137"/>
            <a:ext cx="2237508" cy="19760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0915" y="6686015"/>
            <a:ext cx="1572212" cy="247582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84" y="6277676"/>
            <a:ext cx="4351572" cy="377096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862470" y="1660854"/>
            <a:ext cx="130003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vi-VN" sz="8100" dirty="0">
                <a:solidFill>
                  <a:prstClr val="white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CHÀO MỪNG CÁC EM ĐẾN VỚI TIẾT HỌC HÔM NAY</a:t>
            </a:r>
            <a:endParaRPr lang="en-US" sz="8100" dirty="0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374313" y="4916149"/>
            <a:ext cx="4259499" cy="64633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1371600"/>
            <a:r>
              <a:rPr lang="vi-VN" sz="3600" dirty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Khoa học tự </a:t>
            </a:r>
            <a:r>
              <a:rPr lang="vi-VN" sz="3600" dirty="0" smtClean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nhiên</a:t>
            </a:r>
            <a:r>
              <a:rPr lang="en-US" sz="3600" dirty="0" smtClean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8</a:t>
            </a:r>
            <a:endParaRPr lang="en-US" sz="3600" dirty="0">
              <a:solidFill>
                <a:prstClr val="white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  <p:pic>
        <p:nvPicPr>
          <p:cNvPr id="9" name="Lady &amp; Bird (淑女与鸟组合) - Stephanie Says (史蒂芬妮说)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42393" y="-15912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867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66" y="397764"/>
            <a:ext cx="16727262" cy="959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60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77" y="20379"/>
            <a:ext cx="16671748" cy="88688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094614" y="1028700"/>
            <a:ext cx="16156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I. </a:t>
            </a:r>
            <a:r>
              <a:rPr lang="en-US" altLang="zh-CN" sz="6000" b="1" noProof="0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Thí</a:t>
            </a:r>
            <a:r>
              <a:rPr lang="en-US" altLang="zh-CN" sz="6000" b="1" noProof="0" dirty="0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6000" b="1" noProof="0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nghiệm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" y="8387254"/>
            <a:ext cx="3060490" cy="14996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32">
                <a:extLst>
                  <a:ext uri="{FF2B5EF4-FFF2-40B4-BE49-F238E27FC236}">
                    <a16:creationId xmlns:a16="http://schemas.microsoft.com/office/drawing/2014/main" id="{F1D0D565-1AFB-40EA-3DD4-2D42AC683BEB}"/>
                  </a:ext>
                </a:extLst>
              </p:cNvPr>
              <p:cNvSpPr txBox="1"/>
              <p:nvPr/>
            </p:nvSpPr>
            <p:spPr>
              <a:xfrm>
                <a:off x="1553757" y="2290839"/>
                <a:ext cx="15134043" cy="3169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vật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liệu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làm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tỉ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𝑘h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ố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ượ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𝑛𝑔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ể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í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𝑐h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xác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vật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liệu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làm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nhau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tỉ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𝑘h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ố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ượ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𝑛𝑔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ể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í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𝑐h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nhau</a:t>
                </a:r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文本框 32">
                <a:extLst>
                  <a:ext uri="{FF2B5EF4-FFF2-40B4-BE49-F238E27FC236}">
                    <a16:creationId xmlns="" xmlns:a16="http://schemas.microsoft.com/office/drawing/2014/main" id="{F1D0D565-1AFB-40EA-3DD4-2D42AC683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57" y="2290839"/>
                <a:ext cx="15134043" cy="3169073"/>
              </a:xfrm>
              <a:prstGeom prst="rect">
                <a:avLst/>
              </a:prstGeom>
              <a:blipFill rotWithShape="1">
                <a:blip r:embed="rId6"/>
                <a:stretch>
                  <a:fillRect l="-1450" b="-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26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" y="5547753"/>
            <a:ext cx="6902285" cy="25732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552" y="2991248"/>
            <a:ext cx="12637448" cy="3495998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556464" y="3365794"/>
            <a:ext cx="2196435" cy="2746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3 Arima Madurai Black" panose="00000A00000000000000" pitchFamily="2" charset="-93"/>
                <a:ea typeface="微软雅黑" panose="020B0503020204020204" pitchFamily="34" charset="-122"/>
                <a:cs typeface="#9Slide03 Arima Madurai Black" panose="00000A00000000000000" pitchFamily="2" charset="-93"/>
              </a:rPr>
              <a:t>II.</a:t>
            </a:r>
            <a:endParaRPr kumimoji="0" lang="zh-CN" altLang="en-US" sz="17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3 Arima Madurai Black" panose="00000A00000000000000" pitchFamily="2" charset="-93"/>
              <a:ea typeface="微软雅黑" panose="020B0503020204020204" pitchFamily="34" charset="-122"/>
              <a:cs typeface="#9Slide03 Arima Madurai Black" panose="00000A00000000000000" pitchFamily="2" charset="-93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212301" y="3617420"/>
            <a:ext cx="1105943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,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đơn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vị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endParaRPr lang="en-US" altLang="zh-CN" sz="8000" b="1" dirty="0" smtClean="0">
              <a:solidFill>
                <a:schemeClr val="bg1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defTabSz="1371600"/>
            <a:r>
              <a:rPr lang="en-US" altLang="zh-CN" sz="8000" b="1" dirty="0" err="1" smtClean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8000" b="1" dirty="0" smtClean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endParaRPr lang="zh-CN" altLang="en-US" sz="8000" b="1" dirty="0">
              <a:solidFill>
                <a:schemeClr val="bg1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1790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8">
            <a:extLst>
              <a:ext uri="{FF2B5EF4-FFF2-40B4-BE49-F238E27FC236}">
                <a16:creationId xmlns:a16="http://schemas.microsoft.com/office/drawing/2014/main" id="{2D5D23DD-44FA-411B-B568-49B9C0F9C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973797" y="-419100"/>
            <a:ext cx="7314203" cy="7314203"/>
          </a:xfrm>
          <a:prstGeom prst="rect">
            <a:avLst/>
          </a:prstGeom>
        </p:spPr>
      </p:pic>
      <p:sp>
        <p:nvSpPr>
          <p:cNvPr id="5" name="TextBox 544">
            <a:extLst>
              <a:ext uri="{FF2B5EF4-FFF2-40B4-BE49-F238E27FC236}">
                <a16:creationId xmlns:a16="http://schemas.microsoft.com/office/drawing/2014/main" id="{3E5A07A3-09ED-4B7B-9FBE-B96FD5AD1D7B}"/>
              </a:ext>
            </a:extLst>
          </p:cNvPr>
          <p:cNvSpPr txBox="1"/>
          <p:nvPr/>
        </p:nvSpPr>
        <p:spPr>
          <a:xfrm>
            <a:off x="1371600" y="748725"/>
            <a:ext cx="1196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dung SGK,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1714500"/>
            <a:ext cx="891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3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85800" y="4457700"/>
                <a:ext cx="10591800" cy="5424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Đáp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án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:</a:t>
                </a:r>
              </a:p>
              <a:p>
                <a:pPr marL="457200" indent="-457200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riêng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một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chất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được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xác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định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bằng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một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thể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tích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chất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đó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. </a:t>
                </a:r>
                <a:endParaRPr lang="en-US" sz="3200" dirty="0" smtClean="0">
                  <a:solidFill>
                    <a:srgbClr val="C00000"/>
                  </a:solidFill>
                  <a:latin typeface="Times New Roman" pitchFamily="18" charset="0"/>
                  <a:ea typeface="Tiffany" pitchFamily="18" charset="0"/>
                  <a:cs typeface="Times New Roman" pitchFamily="18" charset="0"/>
                </a:endParaRPr>
              </a:p>
              <a:p>
                <a:pPr marL="457200" indent="-457200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thức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C00000"/>
                        </a:solidFill>
                        <a:latin typeface="Cambria Math"/>
                      </a:rPr>
                      <m:t>𝐷</m:t>
                    </m:r>
                    <m:r>
                      <a:rPr lang="en-US" sz="3200" i="1">
                        <a:solidFill>
                          <a:srgbClr val="C00000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,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trong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đó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m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là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, V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là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thể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tích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.</a:t>
                </a:r>
              </a:p>
              <a:p>
                <a:pPr marL="457200" indent="-457200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thường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dùng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để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đo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riêng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là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: kg/m</a:t>
                </a:r>
                <a:r>
                  <a:rPr lang="en-US" sz="3200" baseline="300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3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;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hoặc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g/cm</a:t>
                </a:r>
                <a:r>
                  <a:rPr lang="en-US" sz="3200" baseline="300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3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hay g/ml</a:t>
                </a:r>
              </a:p>
              <a:p>
                <a:pPr>
                  <a:lnSpc>
                    <a:spcPct val="150000"/>
                  </a:lnSpc>
                </a:pPr>
                <a:endParaRPr lang="en-US" sz="3200" dirty="0">
                  <a:solidFill>
                    <a:srgbClr val="C00000"/>
                  </a:solidFill>
                  <a:latin typeface="Times New Roman" pitchFamily="18" charset="0"/>
                  <a:ea typeface="Tiffany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457700"/>
                <a:ext cx="10591800" cy="5424498"/>
              </a:xfrm>
              <a:prstGeom prst="rect">
                <a:avLst/>
              </a:prstGeom>
              <a:blipFill rotWithShape="1">
                <a:blip r:embed="rId6"/>
                <a:stretch>
                  <a:fillRect l="-1497" b="-26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789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8">
            <a:extLst>
              <a:ext uri="{FF2B5EF4-FFF2-40B4-BE49-F238E27FC236}">
                <a16:creationId xmlns:a16="http://schemas.microsoft.com/office/drawing/2014/main" id="{2D5D23DD-44FA-411B-B568-49B9C0F9C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591800" y="2476500"/>
            <a:ext cx="7314203" cy="7314203"/>
          </a:xfrm>
          <a:prstGeom prst="rect">
            <a:avLst/>
          </a:prstGeom>
        </p:spPr>
      </p:pic>
      <p:sp>
        <p:nvSpPr>
          <p:cNvPr id="5" name="TextBox 544">
            <a:extLst>
              <a:ext uri="{FF2B5EF4-FFF2-40B4-BE49-F238E27FC236}">
                <a16:creationId xmlns:a16="http://schemas.microsoft.com/office/drawing/2014/main" id="{3E5A07A3-09ED-4B7B-9FBE-B96FD5AD1D7B}"/>
              </a:ext>
            </a:extLst>
          </p:cNvPr>
          <p:cNvSpPr txBox="1"/>
          <p:nvPr/>
        </p:nvSpPr>
        <p:spPr>
          <a:xfrm>
            <a:off x="1371600" y="748725"/>
            <a:ext cx="1196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1714500"/>
            <a:ext cx="975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5524500"/>
            <a:ext cx="9448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4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2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"/>
            <a:ext cx="17855614" cy="944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3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"/>
            <a:ext cx="15773400" cy="14097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4745831"/>
            <a:ext cx="6819900" cy="6527007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6477000" y="4941093"/>
                <a:ext cx="9486900" cy="65270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1371600" rtl="0" eaLnBrk="1" latinLnBrk="0" hangingPunct="1">
                  <a:lnSpc>
                    <a:spcPct val="90000"/>
                  </a:lnSpc>
                  <a:spcBef>
                    <a:spcPts val="1500"/>
                  </a:spcBef>
                  <a:buFont typeface="Arial" panose="020B0604020202020204" pitchFamily="34" charset="0"/>
                  <a:buChar char="•"/>
                  <a:defRPr sz="4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287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7145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4003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0861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7719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4577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1435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8293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smtClean="0"/>
                  <a:t>Giải</a:t>
                </a:r>
                <a:endParaRPr lang="en-US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err="1" smtClean="0"/>
                  <a:t>Thể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tích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của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khối</a:t>
                </a:r>
                <a:r>
                  <a:rPr lang="en-US" dirty="0" smtClean="0"/>
                  <a:t> gang </a:t>
                </a:r>
                <a:r>
                  <a:rPr lang="en-US" dirty="0" err="1" smtClean="0"/>
                  <a:t>hình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hộp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đó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là</a:t>
                </a:r>
                <a:r>
                  <a:rPr lang="en-US" dirty="0" smtClean="0"/>
                  <a:t>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smtClean="0"/>
                  <a:t>V = </a:t>
                </a:r>
                <a:r>
                  <a:rPr lang="en-US" dirty="0" err="1" smtClean="0"/>
                  <a:t>a.b.c</a:t>
                </a:r>
                <a:r>
                  <a:rPr lang="en-US" dirty="0"/>
                  <a:t> </a:t>
                </a:r>
                <a:r>
                  <a:rPr lang="en-US" dirty="0" smtClean="0">
                    <a:sym typeface="Wingdings" pitchFamily="2" charset="2"/>
                  </a:rPr>
                  <a:t> V = 2.3.5 = 30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sym typeface="Wingdings" pitchFamily="2" charset="2"/>
                          </a:rPr>
                          <m:t>𝑐𝑚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err="1" smtClean="0"/>
                  <a:t>Khối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lượng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riêng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của</a:t>
                </a:r>
                <a:r>
                  <a:rPr lang="en-US" dirty="0" smtClean="0"/>
                  <a:t> gang </a:t>
                </a:r>
                <a:r>
                  <a:rPr lang="en-US" dirty="0" err="1" smtClean="0"/>
                  <a:t>là</a:t>
                </a:r>
                <a:r>
                  <a:rPr lang="en-US" dirty="0" smtClean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sz="4400" i="1" smtClean="0">
                        <a:solidFill>
                          <a:schemeClr val="tx1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ym typeface="Wingdings" pitchFamily="2" charset="2"/>
                  </a:rPr>
                  <a:t> D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sym typeface="Wingdings" pitchFamily="2" charset="2"/>
                          </a:rPr>
                          <m:t>210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sym typeface="Wingdings" pitchFamily="2" charset="2"/>
                          </a:rPr>
                          <m:t>30</m:t>
                        </m:r>
                      </m:den>
                    </m:f>
                    <m:r>
                      <a:rPr lang="en-US" b="0" i="1" smtClean="0">
                        <a:latin typeface="Cambria Math"/>
                        <a:sym typeface="Wingdings" pitchFamily="2" charset="2"/>
                      </a:rPr>
                      <m:t>= </m:t>
                    </m:r>
                  </m:oMath>
                </a14:m>
                <a:r>
                  <a:rPr lang="en-US" dirty="0" smtClean="0"/>
                  <a:t>7 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 algn="ctr">
                  <a:buNone/>
                </a:pPr>
                <a:r>
                  <a:rPr lang="en-US" dirty="0" smtClean="0"/>
                  <a:t> hay 7000kg/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4941093"/>
                <a:ext cx="9486900" cy="6527007"/>
              </a:xfrm>
              <a:prstGeom prst="rect">
                <a:avLst/>
              </a:prstGeom>
              <a:blipFill rotWithShape="1">
                <a:blip r:embed="rId2"/>
                <a:stretch>
                  <a:fillRect t="-2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/>
          <p:cNvSpPr txBox="1">
            <a:spLocks/>
          </p:cNvSpPr>
          <p:nvPr/>
        </p:nvSpPr>
        <p:spPr>
          <a:xfrm>
            <a:off x="1524000" y="5093493"/>
            <a:ext cx="68199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19200" y="4560093"/>
            <a:ext cx="68199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u="sng" dirty="0" err="1" smtClean="0"/>
              <a:t>Tóm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tắt</a:t>
            </a:r>
            <a:endParaRPr lang="en-US" b="1" u="sng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a = 2cm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b = 3cm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 = 5cm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m = 210 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D = ?</a:t>
            </a:r>
            <a:endParaRPr lang="en-US" dirty="0"/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638800" y="3771900"/>
            <a:ext cx="0" cy="61983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0600" y="1943100"/>
            <a:ext cx="1607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endParaRPr lang="en-US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73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899138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10"/>
            <a:ext cx="1700357" cy="14734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876" y="105210"/>
            <a:ext cx="1053146" cy="16584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592" y="336460"/>
            <a:ext cx="1013702" cy="1594862"/>
          </a:xfrm>
          <a:prstGeom prst="rect">
            <a:avLst/>
          </a:prstGeom>
        </p:spPr>
      </p:pic>
      <p:sp>
        <p:nvSpPr>
          <p:cNvPr id="21" name="文本框 13">
            <a:extLst>
              <a:ext uri="{FF2B5EF4-FFF2-40B4-BE49-F238E27FC236}">
                <a16:creationId xmlns:a16="http://schemas.microsoft.com/office/drawing/2014/main" id="{135E1F20-558C-4BFC-986E-861B1378B730}"/>
              </a:ext>
            </a:extLst>
          </p:cNvPr>
          <p:cNvSpPr txBox="1"/>
          <p:nvPr/>
        </p:nvSpPr>
        <p:spPr>
          <a:xfrm>
            <a:off x="2133600" y="416128"/>
            <a:ext cx="13863022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5400" b="1" dirty="0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II. </a:t>
            </a:r>
            <a:r>
              <a:rPr lang="en-US" altLang="zh-CN" sz="5400" b="1" dirty="0" err="1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Khối</a:t>
            </a:r>
            <a:r>
              <a:rPr lang="en-US" altLang="zh-CN" sz="5400" b="1" dirty="0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lượng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riêng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,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đơn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vị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khối</a:t>
            </a:r>
            <a:r>
              <a:rPr lang="en-US" altLang="zh-CN" sz="5400" b="1" dirty="0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lượng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riêng</a:t>
            </a:r>
            <a:endParaRPr lang="zh-CN" altLang="en-US" sz="5400" b="1" dirty="0">
              <a:solidFill>
                <a:srgbClr val="7030A0"/>
              </a:solidFill>
              <a:latin typeface="Times New Roman" pitchFamily="18" charset="0"/>
              <a:ea typeface="幼圆" panose="02010509060101010101" pitchFamily="49" charset="-122"/>
              <a:cs typeface="Times New Roman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15036C8-E2EB-4729-9808-4FFD732310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61" y="4888499"/>
            <a:ext cx="2186540" cy="4789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95" y="685804"/>
            <a:ext cx="1082471" cy="955968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DAE17C18-A9E7-E5EF-DACB-F82DCB2EDF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965" y="1767231"/>
            <a:ext cx="16315421" cy="7795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81BEF0-A39B-B938-7EB7-147B354D6282}"/>
                  </a:ext>
                </a:extLst>
              </p:cNvPr>
              <p:cNvSpPr txBox="1"/>
              <p:nvPr/>
            </p:nvSpPr>
            <p:spPr>
              <a:xfrm>
                <a:off x="2819400" y="2247901"/>
                <a:ext cx="14905894" cy="6101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riêng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xác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tích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Công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thức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latin typeface="Cambria Math"/>
                      </a:rPr>
                      <m:t>𝐷</m:t>
                    </m:r>
                    <m:r>
                      <a:rPr lang="en-US" sz="4000" i="1">
                        <a:solidFill>
                          <a:schemeClr val="bg1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m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V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tích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thường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dùng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đo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riêng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: kg/m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;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hoặc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g/cm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hay </a:t>
                </a:r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g/ml</a:t>
                </a:r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		1 kg/m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0.001 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g/cm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; 1 g/cm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1 g/mL</a:t>
                </a:r>
              </a:p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Trọng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riêng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trọng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1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mét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Công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thức</a:t>
                </a:r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P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trọng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(N), V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tích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(m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N/m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9B81BEF0-A39B-B938-7EB7-147B354D6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247901"/>
                <a:ext cx="14905894" cy="6101991"/>
              </a:xfrm>
              <a:prstGeom prst="rect">
                <a:avLst/>
              </a:prstGeom>
              <a:blipFill rotWithShape="1">
                <a:blip r:embed="rId10"/>
                <a:stretch>
                  <a:fillRect l="-1472" t="-1798" r="-2249" b="-3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6336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2FB1-8170-54C1-2F4A-A0B852367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705100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B.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7800 kg/m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1 cm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7800 kg.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C.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D =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m.V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D.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514600" y="495300"/>
            <a:ext cx="13792200" cy="1676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066800" y="4152900"/>
            <a:ext cx="6858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8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62C843-1DD2-3E06-BAD4-6A022EAD5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66497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+mj-lt"/>
              </a:rPr>
              <a:t>Khi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tiến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hành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thí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nghiệm</a:t>
            </a:r>
            <a:r>
              <a:rPr lang="en-US" sz="4000" dirty="0">
                <a:latin typeface="+mj-lt"/>
              </a:rPr>
              <a:t>, </a:t>
            </a:r>
            <a:r>
              <a:rPr lang="en-US" sz="4000" dirty="0" err="1">
                <a:latin typeface="+mj-lt"/>
              </a:rPr>
              <a:t>Lan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một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được</a:t>
            </a:r>
            <a:r>
              <a:rPr lang="en-US" sz="4000" dirty="0">
                <a:latin typeface="+mj-lt"/>
              </a:rPr>
              <a:t> 5,4 g.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gì</a:t>
            </a:r>
            <a:r>
              <a:rPr lang="en-US" sz="4000" dirty="0">
                <a:latin typeface="+mj-lt"/>
              </a:rPr>
              <a:t>? </a:t>
            </a:r>
            <a:r>
              <a:rPr lang="en-US" sz="4000" dirty="0" err="1">
                <a:latin typeface="+mj-lt"/>
              </a:rPr>
              <a:t>Biết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2cm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</a:t>
            </a:r>
            <a:r>
              <a:rPr lang="en-US" sz="4000" dirty="0" err="1" smtClean="0">
                <a:latin typeface="+mj-lt"/>
              </a:rPr>
              <a:t>Chì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 smtClean="0">
                <a:latin typeface="+mj-lt"/>
              </a:rPr>
              <a:t>Sắt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 smtClean="0">
                <a:latin typeface="+mj-lt"/>
              </a:rPr>
              <a:t>Nhôm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>
                <a:latin typeface="+mj-lt"/>
              </a:rPr>
              <a:t>Kẽm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1219200" y="55245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19200" y="7581900"/>
                <a:ext cx="15925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 5,4 : 2 = 2,7g/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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đổi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thành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2700 kg/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endParaRPr lang="en-US" sz="32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7581900"/>
                <a:ext cx="159258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957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79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16C5F395-B520-44C5-98FE-EAA09CFD8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59598" cy="100443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F2986C-DE19-43ED-B1E0-984EBD6EE3E2}"/>
              </a:ext>
            </a:extLst>
          </p:cNvPr>
          <p:cNvSpPr/>
          <p:nvPr/>
        </p:nvSpPr>
        <p:spPr>
          <a:xfrm>
            <a:off x="1029407" y="602115"/>
            <a:ext cx="16200782" cy="2354491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1371600"/>
            <a:r>
              <a:rPr lang="en-US" sz="7200" b="1" dirty="0" smtClean="0">
                <a:solidFill>
                  <a:srgbClr val="7030A0"/>
                </a:solidFill>
                <a:latin typeface="#9Slide03 AmpleSoft Bold" panose="02000000000000000000" pitchFamily="2" charset="-93"/>
              </a:rPr>
              <a:t>CHƯƠNG III: KHỐI LƯỢNG RIÊNG </a:t>
            </a:r>
          </a:p>
          <a:p>
            <a:pPr algn="ctr" defTabSz="1371600"/>
            <a:r>
              <a:rPr lang="en-US" sz="7200" b="1" dirty="0" smtClean="0">
                <a:solidFill>
                  <a:srgbClr val="7030A0"/>
                </a:solidFill>
                <a:latin typeface="#9Slide03 AmpleSoft Bold" panose="02000000000000000000" pitchFamily="2" charset="-93"/>
              </a:rPr>
              <a:t>VÀ ÁP SUẤT</a:t>
            </a:r>
            <a:endParaRPr lang="en-US" sz="7200" b="1" dirty="0">
              <a:solidFill>
                <a:srgbClr val="7030A0"/>
              </a:solidFill>
              <a:latin typeface="#9Slide03 AmpleSoft Bold" panose="02000000000000000000" pitchFamily="2" charset="-93"/>
            </a:endParaRPr>
          </a:p>
        </p:txBody>
      </p:sp>
      <p:sp>
        <p:nvSpPr>
          <p:cNvPr id="9" name="Google Shape;5915;p37">
            <a:extLst>
              <a:ext uri="{FF2B5EF4-FFF2-40B4-BE49-F238E27FC236}">
                <a16:creationId xmlns:a16="http://schemas.microsoft.com/office/drawing/2014/main" id="{BAF64984-4238-44DE-AD12-86B3158F5B49}"/>
              </a:ext>
            </a:extLst>
          </p:cNvPr>
          <p:cNvSpPr txBox="1">
            <a:spLocks/>
          </p:cNvSpPr>
          <p:nvPr/>
        </p:nvSpPr>
        <p:spPr>
          <a:xfrm>
            <a:off x="1759428" y="2508885"/>
            <a:ext cx="14901822" cy="3737610"/>
          </a:xfrm>
          <a:prstGeom prst="rect">
            <a:avLst/>
          </a:prstGeom>
        </p:spPr>
        <p:txBody>
          <a:bodyPr spcFirstLastPara="1" wrap="square" lIns="137138" tIns="137138" rIns="137138" bIns="137138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>
              <a:lnSpc>
                <a:spcPct val="100000"/>
              </a:lnSpc>
            </a:pPr>
            <a:r>
              <a:rPr lang="en-US" sz="6000" u="sng" dirty="0" err="1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Bài</a:t>
            </a:r>
            <a:r>
              <a:rPr lang="en-US" sz="6000" u="sng" dirty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6000" u="sng" dirty="0" smtClean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13: KHỐI LƯỢNG RIÊNG</a:t>
            </a:r>
            <a:endParaRPr lang="vi-VN" altLang="en-US" sz="6000" u="sng" dirty="0">
              <a:solidFill>
                <a:srgbClr val="FF0000"/>
              </a:solidFill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50872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B3F4F3-39DE-8EFB-9AF5-433A9554B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+mj-lt"/>
              </a:rPr>
              <a:t>Nói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7800kg/m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ý </a:t>
            </a:r>
            <a:r>
              <a:rPr lang="en-US" sz="4000" dirty="0" err="1">
                <a:latin typeface="+mj-lt"/>
              </a:rPr>
              <a:t>nghĩa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gì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1kg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 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B. 7800 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nguyên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1 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C. 7800 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hình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dạng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sẽ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được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trong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chiếc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hộp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1m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D. </a:t>
            </a:r>
            <a:r>
              <a:rPr lang="en-US" sz="4000" dirty="0" err="1">
                <a:latin typeface="+mj-lt"/>
              </a:rPr>
              <a:t>Tất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cả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đáp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trên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đều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đúng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41529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409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5F6A69-5BB1-6A25-DFE1-C8621ABC2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4.</a:t>
            </a:r>
            <a:r>
              <a:rPr lang="vi-VN" sz="4000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Phát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biểu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sau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đây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đúng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</a:t>
            </a:r>
            <a:r>
              <a:rPr lang="en-US" sz="4000" dirty="0" err="1">
                <a:latin typeface="+mj-lt"/>
              </a:rPr>
              <a:t>Nếu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nặng</a:t>
            </a:r>
            <a:r>
              <a:rPr lang="en-US" sz="4000" dirty="0">
                <a:latin typeface="+mj-lt"/>
              </a:rPr>
              <a:t> so </a:t>
            </a:r>
            <a:r>
              <a:rPr lang="en-US" sz="4000" dirty="0" err="1">
                <a:latin typeface="+mj-lt"/>
              </a:rPr>
              <a:t>với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liệu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tương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ứng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B. </a:t>
            </a:r>
            <a:r>
              <a:rPr lang="en-US" sz="4000" dirty="0" err="1">
                <a:latin typeface="+mj-lt"/>
              </a:rPr>
              <a:t>Nếu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bé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nặng</a:t>
            </a:r>
            <a:r>
              <a:rPr lang="en-US" sz="4000" dirty="0">
                <a:latin typeface="+mj-lt"/>
              </a:rPr>
              <a:t> so </a:t>
            </a:r>
            <a:r>
              <a:rPr lang="en-US" sz="4000" dirty="0" err="1">
                <a:latin typeface="+mj-lt"/>
              </a:rPr>
              <a:t>với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liệu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tương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ứng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C. </a:t>
            </a:r>
            <a:r>
              <a:rPr lang="en-US" sz="4000" dirty="0" err="1">
                <a:latin typeface="+mj-lt"/>
              </a:rPr>
              <a:t>Khi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, ta </a:t>
            </a:r>
            <a:r>
              <a:rPr lang="en-US" sz="4000" dirty="0" err="1">
                <a:latin typeface="+mj-lt"/>
              </a:rPr>
              <a:t>chỉ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liệu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D. A </a:t>
            </a:r>
            <a:r>
              <a:rPr lang="en-US" sz="4000" dirty="0" err="1">
                <a:latin typeface="+mj-lt"/>
              </a:rPr>
              <a:t>và</a:t>
            </a:r>
            <a:r>
              <a:rPr lang="en-US" sz="4000" dirty="0">
                <a:latin typeface="+mj-lt"/>
              </a:rPr>
              <a:t> C </a:t>
            </a:r>
            <a:r>
              <a:rPr lang="en-US" sz="4000" dirty="0" err="1">
                <a:latin typeface="+mj-lt"/>
              </a:rPr>
              <a:t>đúng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73533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383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23B2CBD-39A8-12B2-DC30-48741F8AF1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7300" y="2738438"/>
                <a:ext cx="15773400" cy="652700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vi-VN" sz="4000" b="1" dirty="0">
                    <a:solidFill>
                      <a:srgbClr val="0D0D0D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Câu 5.</a:t>
                </a:r>
                <a:r>
                  <a:rPr lang="vi-VN" sz="4000" dirty="0">
                    <a:solidFill>
                      <a:srgbClr val="0D0D0D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/>
                  <a:t>Công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thức</a:t>
                </a:r>
                <a:r>
                  <a:rPr lang="en-US" sz="4000" dirty="0"/>
                  <a:t> </a:t>
                </a:r>
                <a:r>
                  <a:rPr lang="en-US" sz="4000" dirty="0" err="1"/>
                  <a:t>tính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khối</a:t>
                </a:r>
                <a:r>
                  <a:rPr lang="en-US" sz="4000" dirty="0"/>
                  <a:t> </a:t>
                </a:r>
                <a:r>
                  <a:rPr lang="en-US" sz="4000" dirty="0" err="1"/>
                  <a:t>lượng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riêng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là</a:t>
                </a:r>
                <a:r>
                  <a:rPr lang="en-US" sz="4000" dirty="0"/>
                  <a:t>:</a:t>
                </a:r>
              </a:p>
              <a:p>
                <a:pPr marL="0" indent="0">
                  <a:buNone/>
                </a:pPr>
                <a:r>
                  <a:rPr lang="en-US" sz="4000" dirty="0"/>
                  <a:t>A. d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/>
                  <a:t>	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B</a:t>
                </a:r>
                <a:r>
                  <a:rPr lang="en-US" sz="4000" dirty="0"/>
                  <a:t>.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𝐷</m:t>
                    </m:r>
                    <m:r>
                      <a:rPr lang="en-US" sz="4000" i="1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/>
                  <a:t>	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C</a:t>
                </a:r>
                <a:r>
                  <a:rPr lang="en-US" sz="4000" dirty="0"/>
                  <a:t>. d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/>
                  <a:t>	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D</a:t>
                </a:r>
                <a:r>
                  <a:rPr lang="en-US" sz="4000" dirty="0"/>
                  <a:t>. 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endParaRPr lang="en-US" sz="4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="" xmlns:a16="http://schemas.microsoft.com/office/drawing/2014/main" id="{223B2CBD-39A8-12B2-DC30-48741F8AF1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7300" y="2738438"/>
                <a:ext cx="15773400" cy="6527007"/>
              </a:xfrm>
              <a:blipFill rotWithShape="1">
                <a:blip r:embed="rId2"/>
                <a:stretch>
                  <a:fillRect l="-1352" t="-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1219200" y="43815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3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4E8E43B-A7A9-03DB-B116-03FC7725D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+mj-lt"/>
              </a:rPr>
              <a:t>Đơn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vị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sau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đây</a:t>
            </a:r>
            <a:r>
              <a:rPr lang="en-US" sz="4000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không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phải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kg/m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</a:t>
            </a:r>
            <a:r>
              <a:rPr lang="en-US" sz="4000" dirty="0">
                <a:latin typeface="+mj-lt"/>
              </a:rPr>
              <a:t>. g/mL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</a:t>
            </a:r>
            <a:r>
              <a:rPr lang="en-US" sz="4000" dirty="0">
                <a:latin typeface="+mj-lt"/>
              </a:rPr>
              <a:t>. N/m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</a:t>
            </a:r>
            <a:r>
              <a:rPr lang="en-US" sz="4000" dirty="0">
                <a:latin typeface="+mj-lt"/>
              </a:rPr>
              <a:t>. g/cm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49911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20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C5DA018-D475-CBC5-495B-076580688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7.</a:t>
            </a:r>
            <a:r>
              <a:rPr lang="vi-VN" sz="4000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+mj-lt"/>
              </a:rPr>
              <a:t>Cho </a:t>
            </a:r>
            <a:r>
              <a:rPr lang="en-US" sz="4000" dirty="0" err="1">
                <a:latin typeface="+mj-lt"/>
              </a:rPr>
              <a:t>biết</a:t>
            </a:r>
            <a:r>
              <a:rPr lang="en-US" sz="4000" dirty="0">
                <a:latin typeface="+mj-lt"/>
              </a:rPr>
              <a:t> 13,5kg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5dm³.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bao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nhiêu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A.2700kg/dm³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B.2700kg/m³</a:t>
            </a:r>
            <a:r>
              <a:rPr lang="en-US" sz="4000" dirty="0">
                <a:latin typeface="+mj-lt"/>
              </a:rPr>
              <a:t>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C.270 </a:t>
            </a:r>
            <a:r>
              <a:rPr lang="en-US" sz="4000" dirty="0">
                <a:latin typeface="+mj-lt"/>
              </a:rPr>
              <a:t>N/m³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D.260kg/m³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43000" y="47625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: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đổi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𝑑𝑚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 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0,005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áp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dụng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thức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tính</a:t>
                </a:r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284" t="-15625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94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BCF147-ECEE-9A1F-6857-0C1DEB51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8.</a:t>
            </a:r>
            <a:r>
              <a:rPr lang="vi-VN" sz="4000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Một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7800kg/m³;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50dm³.Khối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A.390kg</a:t>
            </a: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B.312kg 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C.390000kg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D.156kg</a:t>
            </a: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40513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: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đổi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50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𝑑𝑚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 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0,05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áp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dụng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thức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tính</a:t>
                </a:r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284" t="-15625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73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BCF147-ECEE-9A1F-6857-0C1DEB51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4000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Người</a:t>
            </a:r>
            <a:r>
              <a:rPr lang="en-US" sz="4000" dirty="0">
                <a:latin typeface="+mj-lt"/>
              </a:rPr>
              <a:t> ta </a:t>
            </a:r>
            <a:r>
              <a:rPr lang="en-US" sz="4000" dirty="0" err="1">
                <a:latin typeface="+mj-lt"/>
              </a:rPr>
              <a:t>thường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nặng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>
                <a:latin typeface="+mj-lt"/>
              </a:rPr>
              <a:t>Câu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giải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sau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đây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không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đúng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</a:t>
            </a:r>
            <a:r>
              <a:rPr lang="en-US" sz="4000" dirty="0" err="1">
                <a:latin typeface="+mj-lt"/>
              </a:rPr>
              <a:t>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lớn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err="1">
                <a:latin typeface="+mj-lt"/>
              </a:rPr>
              <a:t>B.Vì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err="1">
                <a:latin typeface="+mj-lt"/>
              </a:rPr>
              <a:t>C.Vì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khối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khối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err="1">
                <a:latin typeface="+mj-lt"/>
              </a:rPr>
              <a:t>D.Vì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miếng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miếng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cùng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1219200" y="40513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435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BCF147-ECEE-9A1F-6857-0C1DEB51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4000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7800kg/m³. </a:t>
            </a:r>
            <a:r>
              <a:rPr lang="en-US" sz="4000" dirty="0" err="1">
                <a:latin typeface="+mj-lt"/>
              </a:rPr>
              <a:t>Vậy</a:t>
            </a:r>
            <a:r>
              <a:rPr lang="en-US" sz="4000" dirty="0">
                <a:latin typeface="+mj-lt"/>
              </a:rPr>
              <a:t>, 1kg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sẽ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khoảng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12,8cm</a:t>
            </a:r>
            <a:r>
              <a:rPr lang="en-US" sz="4000" baseline="30000" dirty="0">
                <a:latin typeface="+mj-lt"/>
              </a:rPr>
              <a:t>3 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</a:t>
            </a:r>
            <a:r>
              <a:rPr lang="en-US" sz="4000" dirty="0">
                <a:latin typeface="+mj-lt"/>
              </a:rPr>
              <a:t>. 128cm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</a:t>
            </a:r>
            <a:r>
              <a:rPr lang="en-US" sz="4000" dirty="0">
                <a:latin typeface="+mj-lt"/>
              </a:rPr>
              <a:t>. 1.280cm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</a:t>
            </a:r>
            <a:r>
              <a:rPr lang="en-US" sz="4000" dirty="0">
                <a:latin typeface="+mj-lt"/>
              </a:rPr>
              <a:t>. 12.800cm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1206500" y="47244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7581900"/>
                <a:ext cx="15621000" cy="7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: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Rút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thức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thành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𝐷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7800</m:t>
                        </m:r>
                      </m:den>
                    </m:f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=  0,000128 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= 128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sz="32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581900"/>
                <a:ext cx="15621000" cy="791114"/>
              </a:xfrm>
              <a:prstGeom prst="rect">
                <a:avLst/>
              </a:prstGeom>
              <a:blipFill rotWithShape="1">
                <a:blip r:embed="rId2"/>
                <a:stretch>
                  <a:fillRect l="-1015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63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ộ hình nền &amp;quot;Hoạt hình siêu dễ thương&amp;quot; chất lượng cao cho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7"/>
          <a:stretch>
            <a:fillRect/>
          </a:stretch>
        </p:blipFill>
        <p:spPr bwMode="auto">
          <a:xfrm>
            <a:off x="0" y="2795"/>
            <a:ext cx="18288000" cy="1028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94860" y="205740"/>
            <a:ext cx="9079992" cy="1536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spcCol="0"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YÊU CẦU VỀ NHÀ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19600" y="2171700"/>
            <a:ext cx="1242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GV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đũa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Quay video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padlet</a:t>
            </a:r>
            <a:endParaRPr lang="en-US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khen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1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ý.</a:t>
            </a:r>
            <a:endParaRPr lang="en-US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34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275588" y="0"/>
            <a:ext cx="13757148" cy="10287000"/>
            <a:chOff x="850392" y="0"/>
            <a:chExt cx="9171432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392" y="0"/>
              <a:ext cx="9171432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3063240" y="629613"/>
              <a:ext cx="5138928" cy="902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sắt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nặng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nhôm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ctr"/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Theo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912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3507582" y="3181350"/>
            <a:ext cx="10401300" cy="4343400"/>
            <a:chOff x="912" y="1392"/>
            <a:chExt cx="4368" cy="1824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912" y="1392"/>
              <a:ext cx="4368" cy="1824"/>
              <a:chOff x="912" y="1392"/>
              <a:chExt cx="4368" cy="1824"/>
            </a:xfrm>
          </p:grpSpPr>
          <p:grpSp>
            <p:nvGrpSpPr>
              <p:cNvPr id="10" name="Group 14"/>
              <p:cNvGrpSpPr>
                <a:grpSpLocks/>
              </p:cNvGrpSpPr>
              <p:nvPr/>
            </p:nvGrpSpPr>
            <p:grpSpPr bwMode="auto">
              <a:xfrm>
                <a:off x="912" y="1392"/>
                <a:ext cx="1920" cy="1824"/>
                <a:chOff x="768" y="768"/>
                <a:chExt cx="1920" cy="1824"/>
              </a:xfrm>
            </p:grpSpPr>
            <p:sp>
              <p:nvSpPr>
                <p:cNvPr id="13" name="AutoShape 10"/>
                <p:cNvSpPr>
                  <a:spLocks noChangeArrowheads="1"/>
                </p:cNvSpPr>
                <p:nvPr/>
              </p:nvSpPr>
              <p:spPr bwMode="auto">
                <a:xfrm>
                  <a:off x="768" y="768"/>
                  <a:ext cx="1920" cy="1824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altLang="en-US" sz="4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392" y="864"/>
                  <a:ext cx="480" cy="3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4200">
                      <a:latin typeface="Times New Roman" pitchFamily="18" charset="0"/>
                      <a:cs typeface="Times New Roman" pitchFamily="18" charset="0"/>
                    </a:rPr>
                    <a:t>Sắt</a:t>
                  </a:r>
                </a:p>
              </p:txBody>
            </p:sp>
          </p:grpSp>
          <p:sp>
            <p:nvSpPr>
              <p:cNvPr id="11" name="AutoShape 12"/>
              <p:cNvSpPr>
                <a:spLocks noChangeArrowheads="1"/>
              </p:cNvSpPr>
              <p:nvPr/>
            </p:nvSpPr>
            <p:spPr bwMode="auto">
              <a:xfrm>
                <a:off x="3456" y="1392"/>
                <a:ext cx="1824" cy="1824"/>
              </a:xfrm>
              <a:prstGeom prst="cube">
                <a:avLst>
                  <a:gd name="adj" fmla="val 25000"/>
                </a:avLst>
              </a:prstGeom>
              <a:solidFill>
                <a:srgbClr val="FFEDA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altLang="en-US" sz="4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5"/>
              <p:cNvSpPr txBox="1">
                <a:spLocks noChangeArrowheads="1"/>
              </p:cNvSpPr>
              <p:nvPr/>
            </p:nvSpPr>
            <p:spPr bwMode="auto">
              <a:xfrm>
                <a:off x="4040" y="1488"/>
                <a:ext cx="528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4200">
                    <a:solidFill>
                      <a:srgbClr val="009900"/>
                    </a:solidFill>
                    <a:latin typeface="Times New Roman" pitchFamily="18" charset="0"/>
                    <a:cs typeface="Times New Roman" pitchFamily="18" charset="0"/>
                  </a:rPr>
                  <a:t>Gỗ</a:t>
                </a:r>
              </a:p>
            </p:txBody>
          </p: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1152" y="2112"/>
              <a:ext cx="3625" cy="346"/>
              <a:chOff x="1152" y="2084"/>
              <a:chExt cx="3625" cy="346"/>
            </a:xfrm>
          </p:grpSpPr>
          <p:sp>
            <p:nvSpPr>
              <p:cNvPr id="8" name="Text Box 17"/>
              <p:cNvSpPr txBox="1">
                <a:spLocks noChangeArrowheads="1"/>
              </p:cNvSpPr>
              <p:nvPr/>
            </p:nvSpPr>
            <p:spPr bwMode="auto">
              <a:xfrm>
                <a:off x="1152" y="2120"/>
                <a:ext cx="1104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4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altLang="en-US" sz="4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en-US" sz="4200" baseline="30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9" name="Text Box 18"/>
              <p:cNvSpPr txBox="1">
                <a:spLocks noChangeArrowheads="1"/>
              </p:cNvSpPr>
              <p:nvPr/>
            </p:nvSpPr>
            <p:spPr bwMode="auto">
              <a:xfrm>
                <a:off x="3673" y="2084"/>
                <a:ext cx="1104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42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altLang="en-US" sz="42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en-US" sz="4200" baseline="300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</p:grp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2078832" y="1371600"/>
            <a:ext cx="14859000" cy="10287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37160" tIns="68580" rIns="137160" bIns="68580" anchor="ctr"/>
          <a:lstStyle/>
          <a:p>
            <a:r>
              <a:rPr lang="en-US" altLang="en-US" sz="4200" b="1" u="sng" dirty="0">
                <a:latin typeface="Times New Roman" pitchFamily="18" charset="0"/>
                <a:cs typeface="Times New Roman" pitchFamily="18" charset="0"/>
              </a:rPr>
              <a:t>1 m</a:t>
            </a:r>
            <a:r>
              <a:rPr lang="en-US" altLang="en-US" sz="4200" b="1" u="sng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u="sng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1 m</a:t>
            </a:r>
            <a:r>
              <a:rPr lang="en-US" altLang="en-US" sz="42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u="sng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(kg)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8050948"/>
            <a:ext cx="17202150" cy="143116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so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hay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khối</a:t>
            </a:r>
            <a:r>
              <a:rPr lang="en-US" sz="4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lượng</a:t>
            </a:r>
            <a:r>
              <a:rPr lang="en-US" sz="4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riêng</a:t>
            </a:r>
            <a:endParaRPr lang="en-US" sz="4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68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7414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100">
              <a:solidFill>
                <a:prstClr val="white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3" y="1612244"/>
            <a:ext cx="5901693" cy="69991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7" y="8708609"/>
            <a:ext cx="3659613" cy="13643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83" y="7044131"/>
            <a:ext cx="2237508" cy="19760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5625"/>
            <a:ext cx="3514704" cy="30457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351" y="6836076"/>
            <a:ext cx="1572212" cy="2475822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256756" y="2354444"/>
            <a:ext cx="1122221" cy="1168196"/>
            <a:chOff x="7531331" y="1259522"/>
            <a:chExt cx="748147" cy="778797"/>
          </a:xfrm>
        </p:grpSpPr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7531331" y="1259522"/>
              <a:ext cx="748147" cy="748148"/>
            </a:xfrm>
            <a:custGeom>
              <a:avLst/>
              <a:gdLst>
                <a:gd name="T0" fmla="*/ 56 w 56"/>
                <a:gd name="T1" fmla="*/ 42 h 56"/>
                <a:gd name="T2" fmla="*/ 42 w 56"/>
                <a:gd name="T3" fmla="*/ 56 h 56"/>
                <a:gd name="T4" fmla="*/ 14 w 56"/>
                <a:gd name="T5" fmla="*/ 56 h 56"/>
                <a:gd name="T6" fmla="*/ 0 w 56"/>
                <a:gd name="T7" fmla="*/ 42 h 56"/>
                <a:gd name="T8" fmla="*/ 0 w 56"/>
                <a:gd name="T9" fmla="*/ 14 h 56"/>
                <a:gd name="T10" fmla="*/ 14 w 56"/>
                <a:gd name="T11" fmla="*/ 0 h 56"/>
                <a:gd name="T12" fmla="*/ 42 w 56"/>
                <a:gd name="T13" fmla="*/ 0 h 56"/>
                <a:gd name="T14" fmla="*/ 56 w 56"/>
                <a:gd name="T15" fmla="*/ 14 h 56"/>
                <a:gd name="T16" fmla="*/ 56 w 56"/>
                <a:gd name="T17" fmla="*/ 4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42"/>
                  </a:moveTo>
                  <a:cubicBezTo>
                    <a:pt x="56" y="50"/>
                    <a:pt x="50" y="56"/>
                    <a:pt x="42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7" y="56"/>
                    <a:pt x="0" y="50"/>
                    <a:pt x="0" y="4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0"/>
                    <a:pt x="56" y="6"/>
                    <a:pt x="56" y="14"/>
                  </a:cubicBezTo>
                  <a:lnTo>
                    <a:pt x="56" y="42"/>
                  </a:lnTo>
                  <a:close/>
                </a:path>
              </a:pathLst>
            </a:custGeom>
            <a:solidFill>
              <a:srgbClr val="2A3D52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zh-CN" altLang="en-US" sz="2100">
                <a:solidFill>
                  <a:prstClr val="black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7693718" y="1361210"/>
              <a:ext cx="402033" cy="677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371600"/>
              <a:r>
                <a:rPr lang="en-US" altLang="zh-CN" sz="6000" b="1" dirty="0">
                  <a:solidFill>
                    <a:srgbClr val="F0F0F0"/>
                  </a:solidFill>
                  <a:latin typeface="#9Slide03 Arima Madurai" panose="00000500000000000000" pitchFamily="2" charset="-93"/>
                  <a:ea typeface="微软雅黑" panose="020B0503020204020204" pitchFamily="34" charset="-122"/>
                  <a:cs typeface="#9Slide03 Arima Madurai" panose="00000500000000000000" pitchFamily="2" charset="-93"/>
                </a:rPr>
                <a:t>I.</a:t>
              </a:r>
              <a:endParaRPr lang="zh-CN" altLang="en-US" sz="6000" b="1" dirty="0">
                <a:solidFill>
                  <a:srgbClr val="F0F0F0"/>
                </a:solidFill>
                <a:latin typeface="#9Slide03 Arima Madurai" panose="00000500000000000000" pitchFamily="2" charset="-93"/>
                <a:ea typeface="微软雅黑" panose="020B0503020204020204" pitchFamily="34" charset="-122"/>
                <a:cs typeface="#9Slide03 Arima Madurai" panose="00000500000000000000" pitchFamily="2" charset="-93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256755" y="4513247"/>
            <a:ext cx="1122221" cy="1197188"/>
            <a:chOff x="7531329" y="2452432"/>
            <a:chExt cx="748147" cy="798125"/>
          </a:xfrm>
        </p:grpSpPr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7531329" y="2452432"/>
              <a:ext cx="748147" cy="748148"/>
            </a:xfrm>
            <a:custGeom>
              <a:avLst/>
              <a:gdLst>
                <a:gd name="T0" fmla="*/ 56 w 56"/>
                <a:gd name="T1" fmla="*/ 42 h 56"/>
                <a:gd name="T2" fmla="*/ 42 w 56"/>
                <a:gd name="T3" fmla="*/ 56 h 56"/>
                <a:gd name="T4" fmla="*/ 14 w 56"/>
                <a:gd name="T5" fmla="*/ 56 h 56"/>
                <a:gd name="T6" fmla="*/ 0 w 56"/>
                <a:gd name="T7" fmla="*/ 42 h 56"/>
                <a:gd name="T8" fmla="*/ 0 w 56"/>
                <a:gd name="T9" fmla="*/ 14 h 56"/>
                <a:gd name="T10" fmla="*/ 14 w 56"/>
                <a:gd name="T11" fmla="*/ 0 h 56"/>
                <a:gd name="T12" fmla="*/ 42 w 56"/>
                <a:gd name="T13" fmla="*/ 0 h 56"/>
                <a:gd name="T14" fmla="*/ 56 w 56"/>
                <a:gd name="T15" fmla="*/ 14 h 56"/>
                <a:gd name="T16" fmla="*/ 56 w 56"/>
                <a:gd name="T17" fmla="*/ 4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42"/>
                  </a:moveTo>
                  <a:cubicBezTo>
                    <a:pt x="56" y="50"/>
                    <a:pt x="50" y="56"/>
                    <a:pt x="42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7" y="56"/>
                    <a:pt x="0" y="50"/>
                    <a:pt x="0" y="4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0"/>
                    <a:pt x="56" y="6"/>
                    <a:pt x="56" y="14"/>
                  </a:cubicBezTo>
                  <a:lnTo>
                    <a:pt x="56" y="42"/>
                  </a:lnTo>
                  <a:close/>
                </a:path>
              </a:pathLst>
            </a:custGeom>
            <a:solidFill>
              <a:srgbClr val="2A3D52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zh-CN" altLang="en-US" sz="2100">
                <a:solidFill>
                  <a:prstClr val="black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618388" y="2573448"/>
              <a:ext cx="543098" cy="677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371600"/>
              <a:r>
                <a:rPr lang="en-US" altLang="zh-CN" sz="6000" b="1" dirty="0">
                  <a:solidFill>
                    <a:srgbClr val="F0F0F0"/>
                  </a:solidFill>
                  <a:latin typeface="#9Slide03 Arima Madurai" panose="00000500000000000000" pitchFamily="2" charset="-93"/>
                  <a:ea typeface="微软雅黑" panose="020B0503020204020204" pitchFamily="34" charset="-122"/>
                  <a:cs typeface="#9Slide03 Arima Madurai" panose="00000500000000000000" pitchFamily="2" charset="-93"/>
                </a:rPr>
                <a:t>II.</a:t>
              </a:r>
              <a:endParaRPr lang="zh-CN" altLang="en-US" sz="6000" b="1" dirty="0">
                <a:solidFill>
                  <a:srgbClr val="F0F0F0"/>
                </a:solidFill>
                <a:latin typeface="#9Slide03 Arima Madurai" panose="00000500000000000000" pitchFamily="2" charset="-93"/>
                <a:ea typeface="微软雅黑" panose="020B0503020204020204" pitchFamily="34" charset="-122"/>
                <a:cs typeface="#9Slide03 Arima Madurai" panose="00000500000000000000" pitchFamily="2" charset="-93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471369" y="2355548"/>
            <a:ext cx="76830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Thí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nghiệm</a:t>
            </a:r>
            <a:endParaRPr lang="zh-CN" altLang="en-US" sz="45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662713" y="4404836"/>
            <a:ext cx="98085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,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đơn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vị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endParaRPr lang="zh-CN" altLang="en-US" sz="45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21538" y="3242870"/>
            <a:ext cx="54804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Nội</a:t>
            </a:r>
            <a:r>
              <a:rPr lang="en-US" altLang="zh-CN" sz="9000" b="1" dirty="0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 dung </a:t>
            </a:r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bài</a:t>
            </a:r>
            <a:r>
              <a:rPr lang="en-US" altLang="zh-CN" sz="9000" b="1" dirty="0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 </a:t>
            </a:r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học</a:t>
            </a:r>
            <a:endParaRPr lang="zh-CN" altLang="en-US" sz="9000" b="1" dirty="0">
              <a:solidFill>
                <a:prstClr val="white"/>
              </a:solidFill>
              <a:latin typeface="#9Slide03 Arima Madurai" panose="00000500000000000000" pitchFamily="2" charset="-93"/>
              <a:ea typeface="Slogan" panose="02020500000000000000" pitchFamily="18" charset="-93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9305200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" y="5547753"/>
            <a:ext cx="6902285" cy="25732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52" y="2962414"/>
            <a:ext cx="12637448" cy="255650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556464" y="3365794"/>
            <a:ext cx="1531188" cy="2746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US" altLang="zh-CN" sz="172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-93"/>
                <a:ea typeface="微软雅黑" panose="020B0503020204020204" pitchFamily="34" charset="-122"/>
                <a:cs typeface="#9Slide03 Arima Madurai Black" panose="00000A00000000000000" pitchFamily="2" charset="-93"/>
              </a:rPr>
              <a:t>I.</a:t>
            </a:r>
            <a:endParaRPr lang="zh-CN" altLang="en-US" sz="172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-93"/>
              <a:ea typeface="微软雅黑" panose="020B0503020204020204" pitchFamily="34" charset="-122"/>
              <a:cs typeface="#9Slide03 Arima Madurai Black" panose="00000A00000000000000" pitchFamily="2" charset="-93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172200" y="3604535"/>
            <a:ext cx="4879862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/>
            <a:r>
              <a:rPr lang="en-US" altLang="zh-CN" sz="7500" b="1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Thí</a:t>
            </a:r>
            <a:r>
              <a:rPr lang="en-US" altLang="zh-CN" sz="7500" b="1" dirty="0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nghiệm</a:t>
            </a:r>
            <a:endParaRPr lang="zh-CN" altLang="en-US" sz="7500" b="1" dirty="0">
              <a:solidFill>
                <a:prstClr val="white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502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8644598" cy="10287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D807016-E9C5-3670-44DF-3FF1A5D0D1A5}"/>
              </a:ext>
            </a:extLst>
          </p:cNvPr>
          <p:cNvSpPr/>
          <p:nvPr/>
        </p:nvSpPr>
        <p:spPr>
          <a:xfrm>
            <a:off x="2" y="60198"/>
            <a:ext cx="8644596" cy="97345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r>
              <a:rPr lang="en-US" sz="4200" b="1" dirty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1. THÍ NGHIỆM</a:t>
            </a:r>
            <a:endParaRPr lang="vi-VN" sz="4200" b="1" dirty="0"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86900" y="247650"/>
            <a:ext cx="7486650" cy="784830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4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4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42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86900" y="1456476"/>
            <a:ext cx="7715250" cy="530914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⃰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1, 2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SGK.</a:t>
            </a:r>
          </a:p>
          <a:p>
            <a:endParaRPr lang="en-US" sz="4200" dirty="0">
              <a:solidFill>
                <a:srgbClr val="6019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4 (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6)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200" dirty="0">
              <a:solidFill>
                <a:srgbClr val="6019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⃰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: 20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4200" dirty="0">
              <a:solidFill>
                <a:srgbClr val="60198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1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19"/>
          <a:stretch/>
        </p:blipFill>
        <p:spPr bwMode="auto">
          <a:xfrm>
            <a:off x="0" y="-1"/>
            <a:ext cx="18288000" cy="741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11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2"/>
          <a:stretch/>
        </p:blipFill>
        <p:spPr bwMode="auto">
          <a:xfrm>
            <a:off x="341412" y="876300"/>
            <a:ext cx="17946588" cy="622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89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935</Words>
  <Application>Microsoft Office PowerPoint</Application>
  <PresentationFormat>Custom</PresentationFormat>
  <Paragraphs>135</Paragraphs>
  <Slides>28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Wingdings</vt:lpstr>
      <vt:lpstr>Arial</vt:lpstr>
      <vt:lpstr>Cambria Math</vt:lpstr>
      <vt:lpstr>Cambria</vt:lpstr>
      <vt:lpstr>等线</vt:lpstr>
      <vt:lpstr>Times New Roman</vt:lpstr>
      <vt:lpstr>#9Slide03 Arima Madurai Black</vt:lpstr>
      <vt:lpstr>宋体</vt:lpstr>
      <vt:lpstr>Slogan</vt:lpstr>
      <vt:lpstr>#9Slide03 AmpleSoft Bold</vt:lpstr>
      <vt:lpstr>#9Slide03 Arima Madurai Bold</vt:lpstr>
      <vt:lpstr>#9Slide03 Arima Madurai</vt:lpstr>
      <vt:lpstr>微软雅黑</vt:lpstr>
      <vt:lpstr>Tiffany</vt:lpstr>
      <vt:lpstr>Calibri Light</vt:lpstr>
      <vt:lpstr>Calibri</vt:lpstr>
      <vt:lpstr>幼圆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ĐÁP 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34</cp:revision>
  <dcterms:created xsi:type="dcterms:W3CDTF">2006-08-16T00:00:00Z</dcterms:created>
  <dcterms:modified xsi:type="dcterms:W3CDTF">2023-09-08T07:33:57Z</dcterms:modified>
  <dc:identifier>DAE65lQ4ekI</dc:identifier>
</cp:coreProperties>
</file>