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6" r:id="rId2"/>
    <p:sldId id="287" r:id="rId3"/>
    <p:sldId id="257" r:id="rId4"/>
    <p:sldId id="258" r:id="rId5"/>
    <p:sldId id="259" r:id="rId6"/>
    <p:sldId id="279" r:id="rId7"/>
    <p:sldId id="262" r:id="rId8"/>
    <p:sldId id="264" r:id="rId9"/>
    <p:sldId id="265" r:id="rId10"/>
    <p:sldId id="282" r:id="rId11"/>
    <p:sldId id="266" r:id="rId12"/>
    <p:sldId id="283" r:id="rId13"/>
    <p:sldId id="267" r:id="rId14"/>
    <p:sldId id="293" r:id="rId15"/>
    <p:sldId id="268" r:id="rId16"/>
    <p:sldId id="288" r:id="rId17"/>
    <p:sldId id="289" r:id="rId18"/>
    <p:sldId id="290" r:id="rId19"/>
    <p:sldId id="291" r:id="rId20"/>
    <p:sldId id="292" r:id="rId21"/>
    <p:sldId id="294" r:id="rId22"/>
    <p:sldId id="296" r:id="rId23"/>
    <p:sldId id="297" r:id="rId24"/>
    <p:sldId id="298" r:id="rId25"/>
    <p:sldId id="302" r:id="rId26"/>
    <p:sldId id="301" r:id="rId27"/>
    <p:sldId id="299" r:id="rId28"/>
    <p:sldId id="300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4" d="100"/>
          <a:sy n="64" d="100"/>
        </p:scale>
        <p:origin x="1364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16FB9-A5CE-4C65-831F-F3204E067EFA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1B33B-210F-4045-B6E7-405E13BCD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85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E058E41-EC45-4051-B382-614D2818EF7F}" type="slidenum">
              <a:rPr lang="en-US" altLang="vi-VN" sz="1200">
                <a:latin typeface=".VnAristote" pitchFamily="34" charset="0"/>
              </a:rPr>
              <a:pPr/>
              <a:t>23</a:t>
            </a:fld>
            <a:endParaRPr lang="en-US" altLang="vi-VN" sz="1200">
              <a:latin typeface=".VnAristot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518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317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20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0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076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56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391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5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48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39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1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A67E4-F8C0-4ACB-87AF-D989083B6BB0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13831-ECE4-402D-BA1D-B4413FC61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26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7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8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15550" y="914400"/>
            <a:ext cx="7568433" cy="14465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II. BẢO QUẢN VÀ CHẾ BIẾN THỰC PHẨM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7742" y="2743200"/>
            <a:ext cx="8704050" cy="14465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7. BÀI 4 </a:t>
            </a:r>
          </a:p>
          <a:p>
            <a:pPr algn="ctr"/>
            <a:r>
              <a:rPr lang="en-US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PHẨM VÀ DINH DƯỠNG </a:t>
            </a:r>
            <a:endParaRPr lang="en-US" sz="4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96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876098" y="129176"/>
            <a:ext cx="7543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3. Nhóm thực phẩm giàu chất béo (Lipid)</a:t>
            </a:r>
            <a:endParaRPr lang="en-US" altLang="vi-VN" sz="3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76098" y="795708"/>
            <a:ext cx="81931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3200" dirty="0">
                <a:cs typeface="Times New Roman" panose="02020603050405020304" pitchFamily="18" charset="0"/>
              </a:rPr>
              <a:t>- </a:t>
            </a:r>
            <a:r>
              <a:rPr lang="vi-VN" altLang="en-US" sz="3200" dirty="0">
                <a:cs typeface="Times New Roman" panose="02020603050405020304" pitchFamily="18" charset="0"/>
              </a:rPr>
              <a:t>Chất béo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cs typeface="Times New Roman" panose="02020603050405020304" pitchFamily="18" charset="0"/>
              </a:rPr>
              <a:t>cung cấp năng lượng trong cơ thể</a:t>
            </a:r>
            <a:r>
              <a:rPr lang="en-US" altLang="en-US" sz="3200" dirty="0">
                <a:cs typeface="Times New Roman" panose="02020603050405020304" pitchFamily="18" charset="0"/>
              </a:rPr>
              <a:t>.</a:t>
            </a:r>
            <a:endParaRPr lang="en-US" altLang="vi-VN" sz="3200" dirty="0"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61" t="2860" r="3421" b="56990"/>
          <a:stretch/>
        </p:blipFill>
        <p:spPr bwMode="auto">
          <a:xfrm>
            <a:off x="5562600" y="3276600"/>
            <a:ext cx="3506603" cy="353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821555" y="1520407"/>
            <a:ext cx="76467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ích lũy dưới  da ở dạng lớp mỡ để bảo vệ cơ thể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3639" y="2597625"/>
            <a:ext cx="7304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iúp chuyển hóa một số vitamin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2" descr="chat be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3276600"/>
            <a:ext cx="5410200" cy="349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ẠY TRẺ CÁCH CẦM BÚT ĐÚNG CHUẨN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2" r="21961"/>
          <a:stretch/>
        </p:blipFill>
        <p:spPr bwMode="auto">
          <a:xfrm>
            <a:off x="-4547" y="530034"/>
            <a:ext cx="844550" cy="679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66800" y="1168186"/>
            <a:ext cx="8207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hãy kể tên các thực phẩm giàu chất béo? </a:t>
            </a:r>
          </a:p>
        </p:txBody>
      </p:sp>
    </p:spTree>
    <p:extLst>
      <p:ext uri="{BB962C8B-B14F-4D97-AF65-F5344CB8AC3E}">
        <p14:creationId xmlns:p14="http://schemas.microsoft.com/office/powerpoint/2010/main" val="68576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10" grpId="0"/>
      <p:bldP spid="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7800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itle 13"/>
          <p:cNvSpPr txBox="1">
            <a:spLocks/>
          </p:cNvSpPr>
          <p:nvPr/>
        </p:nvSpPr>
        <p:spPr bwMode="auto">
          <a:xfrm>
            <a:off x="1676400" y="260350"/>
            <a:ext cx="2160588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4ABFB6"/>
                </a:solidFill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0" name="Title 5"/>
          <p:cNvSpPr txBox="1">
            <a:spLocks/>
          </p:cNvSpPr>
          <p:nvPr/>
        </p:nvSpPr>
        <p:spPr bwMode="auto">
          <a:xfrm>
            <a:off x="539751" y="855663"/>
            <a:ext cx="816292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vi-VN" altLang="en-US" sz="3000" dirty="0">
                <a:cs typeface="Times New Roman" panose="02020603050405020304" pitchFamily="18" charset="0"/>
              </a:rPr>
              <a:t>Sắp xếp các thực phẩm trong hình 4.2 và các nhóm sau</a:t>
            </a:r>
            <a:r>
              <a:rPr lang="en-US" altLang="en-US" sz="3000" dirty="0">
                <a:cs typeface="Times New Roman" panose="02020603050405020304" pitchFamily="18" charset="0"/>
              </a:rPr>
              <a:t>:</a:t>
            </a:r>
            <a:r>
              <a:rPr lang="vi-VN" altLang="en-US" sz="3000" dirty="0">
                <a:cs typeface="Times New Roman" panose="02020603050405020304" pitchFamily="18" charset="0"/>
              </a:rPr>
              <a:t> </a:t>
            </a:r>
            <a:r>
              <a:rPr lang="en-US" altLang="en-US" sz="3000" dirty="0">
                <a:cs typeface="Times New Roman" panose="02020603050405020304" pitchFamily="18" charset="0"/>
              </a:rPr>
              <a:t>T</a:t>
            </a:r>
            <a:r>
              <a:rPr lang="vi-VN" altLang="en-US" sz="3000" dirty="0">
                <a:cs typeface="Times New Roman" panose="02020603050405020304" pitchFamily="18" charset="0"/>
              </a:rPr>
              <a:t>hực phẩm giàu</a:t>
            </a:r>
            <a:r>
              <a:rPr lang="en-US" altLang="en-US" sz="3000" dirty="0">
                <a:cs typeface="Times New Roman" panose="02020603050405020304" pitchFamily="18" charset="0"/>
              </a:rPr>
              <a:t> chất</a:t>
            </a:r>
            <a:r>
              <a:rPr lang="vi-VN" altLang="en-US" sz="3000" dirty="0">
                <a:cs typeface="Times New Roman" panose="02020603050405020304" pitchFamily="18" charset="0"/>
              </a:rPr>
              <a:t> tinh bột</a:t>
            </a:r>
            <a:r>
              <a:rPr lang="en-US" altLang="en-US" sz="3000" dirty="0">
                <a:cs typeface="Times New Roman" panose="02020603050405020304" pitchFamily="18" charset="0"/>
              </a:rPr>
              <a:t>,</a:t>
            </a:r>
            <a:r>
              <a:rPr lang="vi-VN" altLang="en-US" sz="3000" dirty="0">
                <a:cs typeface="Times New Roman" panose="02020603050405020304" pitchFamily="18" charset="0"/>
              </a:rPr>
              <a:t> chất đường và chất </a:t>
            </a:r>
            <a:r>
              <a:rPr lang="en-US" altLang="en-US" sz="3000" dirty="0">
                <a:cs typeface="Times New Roman" panose="02020603050405020304" pitchFamily="18" charset="0"/>
              </a:rPr>
              <a:t>xơ;</a:t>
            </a:r>
            <a:r>
              <a:rPr lang="vi-VN" altLang="en-US" sz="3000" dirty="0">
                <a:cs typeface="Times New Roman" panose="02020603050405020304" pitchFamily="18" charset="0"/>
              </a:rPr>
              <a:t> nhóm thực phẩm giàu chất đạm</a:t>
            </a:r>
            <a:r>
              <a:rPr lang="en-US" altLang="en-US" sz="3000" dirty="0">
                <a:cs typeface="Times New Roman" panose="02020603050405020304" pitchFamily="18" charset="0"/>
              </a:rPr>
              <a:t>;</a:t>
            </a:r>
            <a:r>
              <a:rPr lang="vi-VN" altLang="en-US" sz="3000" dirty="0">
                <a:cs typeface="Times New Roman" panose="02020603050405020304" pitchFamily="18" charset="0"/>
              </a:rPr>
              <a:t> nhóm thực phẩm giàu chất béo</a:t>
            </a:r>
            <a:r>
              <a:rPr lang="en-US" altLang="en-US" sz="3000" dirty="0"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20"/>
          <a:stretch>
            <a:fillRect/>
          </a:stretch>
        </p:blipFill>
        <p:spPr bwMode="auto">
          <a:xfrm>
            <a:off x="198438" y="2878923"/>
            <a:ext cx="8716962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vi-VN" altLang="en-US" sz="3200">
              <a:cs typeface="Times New Roman" panose="02020603050405020304" pitchFamily="18" charset="0"/>
            </a:endParaRPr>
          </a:p>
        </p:txBody>
      </p:sp>
      <p:sp>
        <p:nvSpPr>
          <p:cNvPr id="12" name="Rectangle: Top Corners Rounded 15">
            <a:extLst>
              <a:ext uri="{FF2B5EF4-FFF2-40B4-BE49-F238E27FC236}">
                <a16:creationId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085824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41730" y="189297"/>
            <a:ext cx="84375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4. N</a:t>
            </a:r>
            <a:r>
              <a:rPr lang="vi-VN" altLang="en-US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hóm thực phẩm giàu vitamin</a:t>
            </a:r>
            <a:endParaRPr lang="en-US" altLang="vi-VN" sz="3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39751" y="2153546"/>
            <a:ext cx="396954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sz="2800" dirty="0">
                <a:cs typeface="Times New Roman" panose="02020603050405020304" pitchFamily="18" charset="0"/>
              </a:rPr>
              <a:t>- T</a:t>
            </a:r>
            <a:r>
              <a:rPr lang="vi-VN" altLang="en-US" sz="2800" dirty="0">
                <a:cs typeface="Times New Roman" panose="02020603050405020304" pitchFamily="18" charset="0"/>
              </a:rPr>
              <a:t>ham gia vào quá trình chuyển hóa các chất giúp cơ thể khỏe mạnh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  <a:endParaRPr lang="en-US" altLang="vi-VN" sz="2800" dirty="0"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5" t="45786" r="35866" b="13715"/>
          <a:stretch>
            <a:fillRect/>
          </a:stretch>
        </p:blipFill>
        <p:spPr bwMode="auto">
          <a:xfrm>
            <a:off x="4850607" y="1464661"/>
            <a:ext cx="4217987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vi-VN" altLang="en-US" sz="3200"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751" y="990600"/>
            <a:ext cx="39695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Vitamin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vai trò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tăng cường hệ miễn dịch.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5224" y="3886200"/>
            <a:ext cx="396954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sz="2800" dirty="0">
                <a:cs typeface="Times New Roman" panose="02020603050405020304" pitchFamily="18" charset="0"/>
              </a:rPr>
              <a:t>- Hầu </a:t>
            </a:r>
            <a:r>
              <a:rPr lang="vi-VN" altLang="en-US" sz="2800" dirty="0">
                <a:cs typeface="Times New Roman" panose="02020603050405020304" pitchFamily="18" charset="0"/>
              </a:rPr>
              <a:t>hết các vitamin chúng ta cần đều có trong thực phẩm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  <a:endParaRPr lang="en-US" altLang="vi-VN" sz="2800" dirty="0">
              <a:cs typeface="Times New Roman" panose="02020603050405020304" pitchFamily="18" charset="0"/>
            </a:endParaRPr>
          </a:p>
        </p:txBody>
      </p:sp>
      <p:pic>
        <p:nvPicPr>
          <p:cNvPr id="12" name="Picture 11" descr="DẠY TRẺ CÁCH CẦM BÚT ĐÚNG CHUẨN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2" r="21961"/>
          <a:stretch/>
        </p:blipFill>
        <p:spPr bwMode="auto">
          <a:xfrm>
            <a:off x="-49010" y="392673"/>
            <a:ext cx="844550" cy="679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66800" y="1168186"/>
            <a:ext cx="8207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hãy kể tên các thực phẩm giàu vitamin? </a:t>
            </a:r>
          </a:p>
        </p:txBody>
      </p:sp>
    </p:spTree>
    <p:extLst>
      <p:ext uri="{BB962C8B-B14F-4D97-AF65-F5344CB8AC3E}">
        <p14:creationId xmlns:p14="http://schemas.microsoft.com/office/powerpoint/2010/main" val="133842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  <p:bldP spid="11" grpId="0"/>
      <p:bldP spid="14" grpId="0"/>
      <p:bldP spid="1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-228600"/>
            <a:ext cx="8915400" cy="1143000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ảng 4.1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ột số thực phẩm chính giàu vitamin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0"/>
            <a:ext cx="8991600" cy="6019800"/>
          </a:xfrm>
        </p:spPr>
      </p:pic>
    </p:spTree>
    <p:extLst>
      <p:ext uri="{BB962C8B-B14F-4D97-AF65-F5344CB8AC3E}">
        <p14:creationId xmlns:p14="http://schemas.microsoft.com/office/powerpoint/2010/main" val="748443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ó bao nhiêu loại Vitamin? Tác dụng từng loại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926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30696" y="292670"/>
            <a:ext cx="84375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3200" b="1" dirty="0">
                <a:solidFill>
                  <a:srgbClr val="FF0000"/>
                </a:solidFill>
                <a:cs typeface="Times New Roman" pitchFamily="18" charset="0"/>
              </a:rPr>
              <a:t>5. </a:t>
            </a:r>
            <a:r>
              <a:rPr lang="vi-VN" altLang="en-US" sz="3200" b="1" dirty="0">
                <a:solidFill>
                  <a:srgbClr val="FF0000"/>
                </a:solidFill>
                <a:cs typeface="Times New Roman" pitchFamily="18" charset="0"/>
              </a:rPr>
              <a:t>Nhóm </a:t>
            </a:r>
            <a:r>
              <a:rPr lang="en-US" altLang="en-US" sz="3200" b="1" dirty="0">
                <a:solidFill>
                  <a:srgbClr val="FF0000"/>
                </a:solidFill>
                <a:cs typeface="Times New Roman" pitchFamily="18" charset="0"/>
              </a:rPr>
              <a:t>thực phẩm giàu chất khoáng (mineral)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91" t="46972" r="3924" b="14108"/>
          <a:stretch/>
        </p:blipFill>
        <p:spPr bwMode="auto">
          <a:xfrm>
            <a:off x="1219200" y="2180328"/>
            <a:ext cx="6781800" cy="435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vi-VN" altLang="en-US" sz="3200">
              <a:latin typeface="VNI-Times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3738" y="1151069"/>
            <a:ext cx="8207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hãy kể tên các thực phẩm giàu chất khoáng? </a:t>
            </a:r>
          </a:p>
        </p:txBody>
      </p:sp>
    </p:spTree>
    <p:extLst>
      <p:ext uri="{BB962C8B-B14F-4D97-AF65-F5344CB8AC3E}">
        <p14:creationId xmlns:p14="http://schemas.microsoft.com/office/powerpoint/2010/main" val="53121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498726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Ăn gì bổ sung sắt - Sathuuco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6007"/>
            <a:ext cx="9067800" cy="680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053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ột số thực phẩm giàu canxi - Bác sĩ dinh dưỡ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716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op 10 thực phẩm giàu i-ốt bạn không nên bỏ q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48" y="-36008"/>
            <a:ext cx="9160747" cy="689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962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30696" y="292670"/>
            <a:ext cx="84375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3200" b="1" dirty="0">
                <a:solidFill>
                  <a:srgbClr val="FF0000"/>
                </a:solidFill>
                <a:cs typeface="Times New Roman" pitchFamily="18" charset="0"/>
              </a:rPr>
              <a:t>5. </a:t>
            </a:r>
            <a:r>
              <a:rPr lang="vi-VN" altLang="en-US" sz="3200" b="1" dirty="0">
                <a:solidFill>
                  <a:srgbClr val="FF0000"/>
                </a:solidFill>
                <a:cs typeface="Times New Roman" pitchFamily="18" charset="0"/>
              </a:rPr>
              <a:t>Nhóm </a:t>
            </a:r>
            <a:r>
              <a:rPr lang="en-US" altLang="en-US" sz="3200" b="1" dirty="0">
                <a:solidFill>
                  <a:srgbClr val="FF0000"/>
                </a:solidFill>
                <a:cs typeface="Times New Roman" pitchFamily="18" charset="0"/>
              </a:rPr>
              <a:t>thực phẩm giàu chất khoáng (mineral)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707206" y="1018728"/>
            <a:ext cx="371239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sz="3200" dirty="0">
                <a:cs typeface="Times New Roman" panose="02020603050405020304" pitchFamily="18" charset="0"/>
              </a:rPr>
              <a:t>- </a:t>
            </a:r>
            <a:r>
              <a:rPr lang="vi-VN" altLang="en-US" sz="3200" dirty="0">
                <a:cs typeface="Times New Roman" panose="02020603050405020304" pitchFamily="18" charset="0"/>
              </a:rPr>
              <a:t>Chất khoáng giúp cho sự phát triển của xương</a:t>
            </a:r>
            <a:r>
              <a:rPr lang="en-US" altLang="en-US" sz="3200" dirty="0">
                <a:cs typeface="Times New Roman" panose="02020603050405020304" pitchFamily="18" charset="0"/>
              </a:rPr>
              <a:t>,</a:t>
            </a:r>
            <a:r>
              <a:rPr lang="vi-VN" altLang="en-US" sz="3200" dirty="0">
                <a:cs typeface="Times New Roman" panose="02020603050405020304" pitchFamily="18" charset="0"/>
              </a:rPr>
              <a:t> hoạt động của cơ bắp</a:t>
            </a:r>
            <a:r>
              <a:rPr lang="en-US" altLang="en-US" sz="3200" dirty="0">
                <a:cs typeface="Times New Roman" panose="02020603050405020304" pitchFamily="18" charset="0"/>
              </a:rPr>
              <a:t>,</a:t>
            </a:r>
            <a:r>
              <a:rPr lang="vi-VN" altLang="en-US" sz="3200" dirty="0">
                <a:cs typeface="Times New Roman" panose="02020603050405020304" pitchFamily="18" charset="0"/>
              </a:rPr>
              <a:t> cấu tạo hồng cầu</a:t>
            </a:r>
            <a:r>
              <a:rPr lang="en-US" altLang="en-US" sz="3200" dirty="0">
                <a:cs typeface="Times New Roman" panose="02020603050405020304" pitchFamily="18" charset="0"/>
              </a:rPr>
              <a:t>.</a:t>
            </a:r>
            <a:endParaRPr lang="en-US" altLang="vi-VN" sz="3200" dirty="0"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91" t="46972" r="3924" b="14108"/>
          <a:stretch/>
        </p:blipFill>
        <p:spPr bwMode="auto">
          <a:xfrm>
            <a:off x="4825843" y="1295400"/>
            <a:ext cx="4224971" cy="435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vi-VN" altLang="en-US" sz="3200">
              <a:latin typeface="VNI-Times" pitchFamily="2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762000" y="3782218"/>
            <a:ext cx="3733799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altLang="en-US" sz="3200" dirty="0">
                <a:cs typeface="Times New Roman" panose="02020603050405020304" pitchFamily="18" charset="0"/>
              </a:rPr>
              <a:t>- Mỗi loại chất khoáng có vai trò riêng và phần lớn </a:t>
            </a:r>
            <a:r>
              <a:rPr lang="vi-VN" altLang="en-US" sz="3200" dirty="0">
                <a:cs typeface="Times New Roman" panose="02020603050405020304" pitchFamily="18" charset="0"/>
              </a:rPr>
              <a:t>đều có trong thực phẩm</a:t>
            </a:r>
            <a:r>
              <a:rPr lang="en-US" altLang="en-US" sz="3200" dirty="0">
                <a:cs typeface="Times New Roman" panose="02020603050405020304" pitchFamily="18" charset="0"/>
              </a:rPr>
              <a:t>.</a:t>
            </a:r>
            <a:endParaRPr lang="en-US" altLang="vi-VN" sz="3200" dirty="0">
              <a:cs typeface="Times New Roman" panose="02020603050405020304" pitchFamily="18" charset="0"/>
            </a:endParaRPr>
          </a:p>
        </p:txBody>
      </p:sp>
      <p:pic>
        <p:nvPicPr>
          <p:cNvPr id="7" name="Picture 6" descr="DẠY TRẺ CÁCH CẦM BÚT ĐÚNG CHUẨN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2" r="21961"/>
          <a:stretch/>
        </p:blipFill>
        <p:spPr bwMode="auto">
          <a:xfrm>
            <a:off x="-107708" y="809525"/>
            <a:ext cx="844550" cy="679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709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ác giai đoạn phát triển của trẻ mẹ nào cũng phải nắm r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55626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au 10 năm giải nghệ, cuộc sống hiện tại của lực sĩ Lý Đức khiến ai cũng  bất ngờ | Ngôi sa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684" y="533400"/>
            <a:ext cx="3549316" cy="585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109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1763" y="152400"/>
            <a:ext cx="9351963" cy="1143000"/>
          </a:xfrm>
        </p:spPr>
        <p:txBody>
          <a:bodyPr/>
          <a:lstStyle/>
          <a:p>
            <a:pPr>
              <a:defRPr/>
            </a:pPr>
            <a:r>
              <a:rPr lang="vi-VN" sz="3200" dirty="0">
                <a:solidFill>
                  <a:srgbClr val="FF0000"/>
                </a:solidFill>
                <a:ea typeface="+mn-ea"/>
                <a:cs typeface="+mn-cs"/>
              </a:rPr>
              <a:t>Bảng 4.</a:t>
            </a:r>
            <a:r>
              <a:rPr lang="en-US" sz="3200" dirty="0">
                <a:solidFill>
                  <a:srgbClr val="FF0000"/>
                </a:solidFill>
                <a:ea typeface="+mn-ea"/>
                <a:cs typeface="+mn-cs"/>
              </a:rPr>
              <a:t>2</a:t>
            </a:r>
            <a:r>
              <a:rPr lang="vi-VN" sz="3200" dirty="0">
                <a:solidFill>
                  <a:srgbClr val="FF0000"/>
                </a:solidFill>
                <a:ea typeface="+mn-ea"/>
                <a:cs typeface="+mn-cs"/>
              </a:rPr>
              <a:t> một số thực phẩm chính giàu chất khoáng</a:t>
            </a:r>
            <a:endParaRPr lang="en-US" sz="3200" dirty="0">
              <a:solidFill>
                <a:srgbClr val="FF0000"/>
              </a:solidFill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05114" y="1371601"/>
          <a:ext cx="8534400" cy="52344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1599">
                  <a:extLst>
                    <a:ext uri="{9D8B030D-6E8A-4147-A177-3AD203B41FA5}">
                      <a16:colId xmlns:a16="http://schemas.microsoft.com/office/drawing/2014/main" val="586110538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1742670840"/>
                    </a:ext>
                  </a:extLst>
                </a:gridCol>
                <a:gridCol w="3429001">
                  <a:extLst>
                    <a:ext uri="{9D8B030D-6E8A-4147-A177-3AD203B41FA5}">
                      <a16:colId xmlns:a16="http://schemas.microsoft.com/office/drawing/2014/main" val="3642806712"/>
                    </a:ext>
                  </a:extLst>
                </a:gridCol>
              </a:tblGrid>
              <a:tr h="1250568">
                <a:tc>
                  <a:txBody>
                    <a:bodyPr/>
                    <a:lstStyle/>
                    <a:p>
                      <a:pPr algn="ctr"/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Loại chất khoáng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cấp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yếu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4118431090"/>
                  </a:ext>
                </a:extLst>
              </a:tr>
              <a:tr h="1250903">
                <a:tc>
                  <a:txBody>
                    <a:bodyPr/>
                    <a:lstStyle/>
                    <a:p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Sắt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Thịt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cá, </a:t>
                      </a: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gan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   Các loại đậu.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Tham gia vào quá trình cấu tạo và là thành phần của hồng cầu trong máu.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2644201343"/>
                  </a:ext>
                </a:extLst>
              </a:tr>
              <a:tr h="1097141">
                <a:tc>
                  <a:txBody>
                    <a:bodyPr/>
                    <a:lstStyle/>
                    <a:p>
                      <a:pPr marL="0" marR="0" indent="0" algn="l" defTabSz="9144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Calcium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   </a:t>
                      </a: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Sữa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trứng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hải sản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rau xanh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Giúp cho xương và răng chắc khỏe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3988346886"/>
                  </a:ext>
                </a:extLst>
              </a:tr>
              <a:tr h="1635798">
                <a:tc>
                  <a:txBody>
                    <a:bodyPr/>
                    <a:lstStyle/>
                    <a:p>
                      <a:pPr marL="0" marR="0" indent="0" algn="l" defTabSz="9144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Iodine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 loại hải sản,  rong biển.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Muối ăn có bổ sung iodine.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Tham gia vào quá trình cấu  tạo 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oo</a:t>
                      </a: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 môn tuyến giáp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vi-VN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phòng tránh bệnh bướu cổ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4097045290"/>
                  </a:ext>
                </a:extLst>
              </a:tr>
            </a:tbl>
          </a:graphicData>
        </a:graphic>
      </p:graphicFrame>
      <p:sp>
        <p:nvSpPr>
          <p:cNvPr id="16410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vi-VN" altLang="en-US" sz="3200">
              <a:latin typeface="VNI-Times" pitchFamily="2" charset="0"/>
            </a:endParaRPr>
          </a:p>
        </p:txBody>
      </p:sp>
      <p:sp>
        <p:nvSpPr>
          <p:cNvPr id="6" name="Rectangle: Top Corners Rounded 15">
            <a:extLst>
              <a:ext uri="{FF2B5EF4-FFF2-40B4-BE49-F238E27FC236}">
                <a16:creationId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27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10"/>
          <p:cNvSpPr>
            <a:spLocks noChangeArrowheads="1"/>
          </p:cNvSpPr>
          <p:nvPr/>
        </p:nvSpPr>
        <p:spPr bwMode="auto">
          <a:xfrm>
            <a:off x="609600" y="411067"/>
            <a:ext cx="48577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3200" dirty="0">
                <a:solidFill>
                  <a:srgbClr val="FF3300"/>
                </a:solidFill>
              </a:rPr>
              <a:t>II. </a:t>
            </a:r>
            <a:r>
              <a:rPr lang="en-US" altLang="en-US" dirty="0"/>
              <a:t> </a:t>
            </a:r>
            <a:r>
              <a:rPr lang="en-US" altLang="en-US" sz="3200" dirty="0">
                <a:solidFill>
                  <a:srgbClr val="FF3300"/>
                </a:solidFill>
              </a:rPr>
              <a:t>ĂN UỐNG KHOA HỌC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94554" y="1085818"/>
            <a:ext cx="4038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cs typeface="Times New Roman" pitchFamily="18" charset="0"/>
              </a:rPr>
              <a:t>1. </a:t>
            </a:r>
            <a:r>
              <a:rPr lang="vi-VN" altLang="en-US" sz="3200" b="1" dirty="0">
                <a:cs typeface="Times New Roman" pitchFamily="18" charset="0"/>
              </a:rPr>
              <a:t>Bữa  ăn hợp lý</a:t>
            </a:r>
            <a:endParaRPr lang="en-US" altLang="vi-VN" sz="3200" b="1" dirty="0">
              <a:cs typeface="Times New Roman" pitchFamily="18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98475" y="1933575"/>
            <a:ext cx="398303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vi-VN" altLang="en-US" sz="3200" dirty="0">
                <a:latin typeface="+mj-lt"/>
              </a:rPr>
              <a:t>Bữa ăn hợp lý là bữa ăn có sự kết hợp đa dạng các loại thực phẩm cần thiết</a:t>
            </a:r>
            <a:r>
              <a:rPr lang="en-US" altLang="en-US" sz="3200" dirty="0">
                <a:latin typeface="+mj-lt"/>
              </a:rPr>
              <a:t>,</a:t>
            </a:r>
            <a:r>
              <a:rPr lang="vi-VN" altLang="en-US" sz="3200" dirty="0">
                <a:latin typeface="+mj-lt"/>
              </a:rPr>
              <a:t> theo tỉ lệ thích hợp để cung cấp vừa đủ cho nhu cầu của cơ thể </a:t>
            </a:r>
            <a:r>
              <a:rPr lang="en-US" altLang="en-US" sz="3200" dirty="0">
                <a:cs typeface="Times New Roman" panose="02020603050405020304" pitchFamily="18" charset="0"/>
              </a:rPr>
              <a:t>về</a:t>
            </a:r>
            <a:r>
              <a:rPr lang="en-US" altLang="en-US" sz="3200" dirty="0">
                <a:latin typeface="+mj-lt"/>
              </a:rPr>
              <a:t> n</a:t>
            </a:r>
            <a:r>
              <a:rPr lang="vi-VN" altLang="en-US" sz="3200" dirty="0">
                <a:latin typeface="+mj-lt"/>
              </a:rPr>
              <a:t>ăng lượng và chất dinh dưỡng</a:t>
            </a:r>
            <a:r>
              <a:rPr lang="en-US" altLang="en-US" sz="3200" dirty="0">
                <a:latin typeface="+mj-lt"/>
              </a:rPr>
              <a:t>.</a:t>
            </a:r>
            <a:endParaRPr lang="en-US" altLang="vi-VN" sz="32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877" y="1965435"/>
            <a:ext cx="4017962" cy="383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vi-VN" altLang="en-US" sz="3200">
              <a:latin typeface="VNI-Times" pitchFamily="2" charset="0"/>
            </a:endParaRPr>
          </a:p>
        </p:txBody>
      </p:sp>
      <p:sp>
        <p:nvSpPr>
          <p:cNvPr id="12" name="Rectangle: Top Corners Rounded 15">
            <a:extLst>
              <a:ext uri="{FF2B5EF4-FFF2-40B4-BE49-F238E27FC236}">
                <a16:creationId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00200" y="371168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8" name="Picture 7" descr="DẠY TRẺ CÁCH CẦM BÚT ĐÚNG CHUẨN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2" r="21961"/>
          <a:stretch/>
        </p:blipFill>
        <p:spPr bwMode="auto">
          <a:xfrm>
            <a:off x="-79375" y="985153"/>
            <a:ext cx="688975" cy="679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2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9877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itle 13"/>
          <p:cNvSpPr txBox="1">
            <a:spLocks/>
          </p:cNvSpPr>
          <p:nvPr/>
        </p:nvSpPr>
        <p:spPr bwMode="auto">
          <a:xfrm>
            <a:off x="1676400" y="260350"/>
            <a:ext cx="2667000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4ABFB6"/>
                </a:solidFill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9463" name="Rectangle 1"/>
          <p:cNvSpPr>
            <a:spLocks noChangeArrowheads="1"/>
          </p:cNvSpPr>
          <p:nvPr/>
        </p:nvSpPr>
        <p:spPr bwMode="auto">
          <a:xfrm>
            <a:off x="665956" y="1091406"/>
            <a:ext cx="81708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vi-VN" altLang="en-US" sz="3200" dirty="0">
                <a:cs typeface="Times New Roman" panose="02020603050405020304" pitchFamily="18" charset="0"/>
              </a:rPr>
              <a:t>Trong ba bữa sau</a:t>
            </a:r>
            <a:r>
              <a:rPr lang="en-US" altLang="en-US" sz="3200" dirty="0">
                <a:cs typeface="Times New Roman" panose="02020603050405020304" pitchFamily="18" charset="0"/>
              </a:rPr>
              <a:t>,</a:t>
            </a:r>
            <a:r>
              <a:rPr lang="vi-VN" altLang="en-US" sz="3200" dirty="0">
                <a:cs typeface="Times New Roman" panose="02020603050405020304" pitchFamily="18" charset="0"/>
              </a:rPr>
              <a:t> bữa ăn nào đảm bảo </a:t>
            </a:r>
            <a:r>
              <a:rPr lang="en-US" altLang="en-US" sz="3200" dirty="0" err="1">
                <a:cs typeface="Times New Roman" panose="02020603050405020304" pitchFamily="18" charset="0"/>
              </a:rPr>
              <a:t>tiêu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chí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cs typeface="Times New Roman" panose="02020603050405020304" pitchFamily="18" charset="0"/>
              </a:rPr>
              <a:t>của bữa ăn hợp lý nhất</a:t>
            </a:r>
            <a:r>
              <a:rPr lang="en-US" altLang="en-US" sz="3200" dirty="0">
                <a:cs typeface="Times New Roman" panose="02020603050405020304" pitchFamily="18" charset="0"/>
              </a:rPr>
              <a:t>?</a:t>
            </a:r>
            <a:r>
              <a:rPr lang="vi-VN" altLang="en-US" sz="3200" dirty="0">
                <a:cs typeface="Times New Roman" panose="02020603050405020304" pitchFamily="18" charset="0"/>
              </a:rPr>
              <a:t> Vì sao</a:t>
            </a:r>
            <a:r>
              <a:rPr lang="en-US" altLang="en-US" sz="3200" dirty="0"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" t="19839" r="-2910" b="-752"/>
          <a:stretch>
            <a:fillRect/>
          </a:stretch>
        </p:blipFill>
        <p:spPr bwMode="auto">
          <a:xfrm>
            <a:off x="358775" y="2235200"/>
            <a:ext cx="8785225" cy="404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vi-VN" altLang="en-US" sz="3200">
              <a:cs typeface="Times New Roman" panose="02020603050405020304" pitchFamily="18" charset="0"/>
            </a:endParaRPr>
          </a:p>
        </p:txBody>
      </p:sp>
      <p:sp>
        <p:nvSpPr>
          <p:cNvPr id="11" name="Rectangle: Top Corners Rounded 15">
            <a:extLst>
              <a:ext uri="{FF2B5EF4-FFF2-40B4-BE49-F238E27FC236}">
                <a16:creationId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4084637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394949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10"/>
          <p:cNvSpPr>
            <a:spLocks noChangeArrowheads="1"/>
          </p:cNvSpPr>
          <p:nvPr/>
        </p:nvSpPr>
        <p:spPr bwMode="auto">
          <a:xfrm>
            <a:off x="762000" y="246665"/>
            <a:ext cx="5110502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3200" b="1" dirty="0">
                <a:solidFill>
                  <a:srgbClr val="FF3300"/>
                </a:solidFill>
                <a:cs typeface="Times New Roman" panose="02020603050405020304" pitchFamily="18" charset="0"/>
              </a:rPr>
              <a:t>II.  ĂN UỐNG KHOA HỌC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62000" y="1059716"/>
            <a:ext cx="60848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cs typeface="Times New Roman" panose="02020603050405020304" pitchFamily="18" charset="0"/>
              </a:rPr>
              <a:t>2. </a:t>
            </a:r>
            <a:r>
              <a:rPr lang="vi-VN" altLang="en-US" sz="3200" b="1" dirty="0">
                <a:cs typeface="Times New Roman" panose="02020603050405020304" pitchFamily="18" charset="0"/>
              </a:rPr>
              <a:t>Thói quen ăn uống khoa học </a:t>
            </a:r>
            <a:endParaRPr lang="en-US" altLang="vi-VN" sz="3200" b="1" dirty="0">
              <a:cs typeface="Times New Roman" panose="02020603050405020304" pitchFamily="18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11597" y="1930430"/>
            <a:ext cx="41148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3200" dirty="0">
                <a:cs typeface="Times New Roman" panose="02020603050405020304" pitchFamily="18" charset="0"/>
              </a:rPr>
              <a:t> - </a:t>
            </a:r>
            <a:r>
              <a:rPr lang="vi-VN" altLang="en-US" sz="3200" dirty="0">
                <a:cs typeface="Times New Roman" panose="02020603050405020304" pitchFamily="18" charset="0"/>
              </a:rPr>
              <a:t>Ăn </a:t>
            </a:r>
            <a:r>
              <a:rPr lang="en-US" altLang="en-US" sz="3200" dirty="0" err="1">
                <a:cs typeface="Times New Roman" panose="02020603050405020304" pitchFamily="18" charset="0"/>
              </a:rPr>
              <a:t>đúng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cs typeface="Times New Roman" panose="02020603050405020304" pitchFamily="18" charset="0"/>
              </a:rPr>
              <a:t>bữa</a:t>
            </a:r>
            <a:endParaRPr lang="en-US" altLang="en-US" sz="3200" dirty="0"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339" y="1913871"/>
            <a:ext cx="4951412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vi-VN" altLang="en-US" sz="3200">
              <a:cs typeface="Times New Roman" panose="02020603050405020304" pitchFamily="18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39751" y="2671975"/>
            <a:ext cx="411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3200" dirty="0">
                <a:cs typeface="Times New Roman" panose="02020603050405020304" pitchFamily="18" charset="0"/>
              </a:rPr>
              <a:t>- </a:t>
            </a:r>
            <a:r>
              <a:rPr lang="vi-VN" altLang="en-US" sz="3200" dirty="0">
                <a:cs typeface="Times New Roman" panose="02020603050405020304" pitchFamily="18" charset="0"/>
              </a:rPr>
              <a:t>Ăn đúng cách </a:t>
            </a:r>
            <a:endParaRPr lang="en-US" altLang="en-US" sz="3200" dirty="0">
              <a:cs typeface="Times New Roman" panose="02020603050405020304" pitchFamily="1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63894" y="4566798"/>
            <a:ext cx="411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3200" dirty="0">
                <a:cs typeface="Times New Roman" panose="02020603050405020304" pitchFamily="18" charset="0"/>
              </a:rPr>
              <a:t>- </a:t>
            </a:r>
            <a:r>
              <a:rPr lang="vi-VN" altLang="en-US" sz="3200" dirty="0">
                <a:cs typeface="Times New Roman" panose="02020603050405020304" pitchFamily="18" charset="0"/>
              </a:rPr>
              <a:t>Uống </a:t>
            </a:r>
            <a:r>
              <a:rPr lang="en-US" altLang="en-US" sz="3200" dirty="0" err="1">
                <a:cs typeface="Times New Roman" panose="02020603050405020304" pitchFamily="18" charset="0"/>
              </a:rPr>
              <a:t>đủ</a:t>
            </a:r>
            <a:r>
              <a:rPr lang="vi-VN" altLang="en-US" sz="3200" dirty="0">
                <a:cs typeface="Times New Roman" panose="02020603050405020304" pitchFamily="18" charset="0"/>
              </a:rPr>
              <a:t> nước</a:t>
            </a:r>
            <a:endParaRPr lang="en-US" altLang="vi-VN" sz="3200" dirty="0">
              <a:cs typeface="Times New Roman" panose="02020603050405020304" pitchFamily="18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39751" y="3429000"/>
            <a:ext cx="34988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3200" dirty="0">
                <a:cs typeface="Times New Roman" panose="02020603050405020304" pitchFamily="18" charset="0"/>
              </a:rPr>
              <a:t>- </a:t>
            </a:r>
            <a:r>
              <a:rPr lang="vi-VN" altLang="en-US" sz="3200" dirty="0">
                <a:cs typeface="Times New Roman" panose="02020603050405020304" pitchFamily="18" charset="0"/>
              </a:rPr>
              <a:t>Đảm bảo an toàn vệ</a:t>
            </a:r>
            <a:r>
              <a:rPr lang="en-US" altLang="en-US" sz="3200" dirty="0"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cs typeface="Times New Roman" panose="02020603050405020304" pitchFamily="18" charset="0"/>
              </a:rPr>
              <a:t>sinh thực phẩm</a:t>
            </a:r>
            <a:r>
              <a:rPr lang="en-US" altLang="en-US" sz="3200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Rectangle: Top Corners Rounded 15">
            <a:extLst>
              <a:ext uri="{FF2B5EF4-FFF2-40B4-BE49-F238E27FC236}">
                <a16:creationId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DẠY TRẺ CÁCH CẦM BÚT ĐÚNG CHUẨN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2" r="21961"/>
          <a:stretch/>
        </p:blipFill>
        <p:spPr bwMode="auto">
          <a:xfrm>
            <a:off x="0" y="858646"/>
            <a:ext cx="688975" cy="679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6806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474663"/>
            <a:ext cx="84137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3"/>
          <p:cNvSpPr txBox="1">
            <a:spLocks/>
          </p:cNvSpPr>
          <p:nvPr/>
        </p:nvSpPr>
        <p:spPr>
          <a:xfrm>
            <a:off x="1219200" y="446087"/>
            <a:ext cx="2628900" cy="58420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32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1824" y="1219200"/>
            <a:ext cx="7826375" cy="1146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defRPr/>
            </a:pP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Theo 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việc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xem chương trình truyền hình trong bữa ăn sẽ có tác hại gì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509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vi-VN" altLang="en-US" sz="3200">
              <a:cs typeface="Times New Roman" panose="02020603050405020304" pitchFamily="18" charset="0"/>
            </a:endParaRPr>
          </a:p>
        </p:txBody>
      </p:sp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 descr="Tác hại khó lường khi vừa ăn vừa xem tivi, điện thoạ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1" y="2554288"/>
            <a:ext cx="8375649" cy="407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130083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IẢI ĐÁP- Dùng Điện Thoại, Xem TV Khi Ăn Gây Đau Dạ Dày, Béo Phì, Tiêu Hóa Kém Đúng Hay Sai- I SKĐS">
            <a:hlinkClick r:id="" action="ppaction://media"/>
            <a:extLst>
              <a:ext uri="{FF2B5EF4-FFF2-40B4-BE49-F238E27FC236}">
                <a16:creationId xmlns:a16="http://schemas.microsoft.com/office/drawing/2014/main" id="{A5C02E33-2778-FC88-4073-D1E7C6AE0E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8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78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124200"/>
            <a:ext cx="6477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9962" y="815876"/>
            <a:ext cx="83168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Chuyên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2" y="164306"/>
            <a:ext cx="84137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06487" y="229546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KẾT NỐI NGHỀ NGHIỆP </a:t>
            </a:r>
          </a:p>
        </p:txBody>
      </p:sp>
    </p:spTree>
    <p:extLst>
      <p:ext uri="{BB962C8B-B14F-4D97-AF65-F5344CB8AC3E}">
        <p14:creationId xmlns:p14="http://schemas.microsoft.com/office/powerpoint/2010/main" val="26098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 altLang="en-US" sz="3200">
              <a:latin typeface="+mj-lt"/>
            </a:endParaRPr>
          </a:p>
        </p:txBody>
      </p:sp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+mj-lt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8611" y="1278537"/>
            <a:ext cx="8375650" cy="450532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vi-VN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6723" y="1318062"/>
            <a:ext cx="7812087" cy="52014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  <a:defRPr/>
            </a:pP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kể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tuần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xét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 </a:t>
            </a:r>
          </a:p>
          <a:p>
            <a:pPr marL="514350" indent="-514350">
              <a:buAutoNum type="arabicPeriod"/>
              <a:defRPr/>
            </a:pP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thói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quen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ăn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uống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khoa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  <a:endParaRPr lang="vi-VN" sz="3200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defRPr/>
            </a:pP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b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8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11" y="29927"/>
            <a:ext cx="21431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513" y="9525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2065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713" y="6299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650" y="6324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16713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 descr="Hình nền Powerpoint đẹp, chuyên nghiệp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22575" y="1435100"/>
            <a:ext cx="3084513" cy="565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92138" y="2286000"/>
            <a:ext cx="7942262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Tx/>
              <a:buChar char="-"/>
            </a:pPr>
            <a:r>
              <a:rPr lang="en-US" sz="2800" dirty="0">
                <a:solidFill>
                  <a:schemeClr val="bg1"/>
                </a:solidFill>
                <a:cs typeface="Times New Roman" panose="02020603050405020304" pitchFamily="18" charset="0"/>
              </a:rPr>
              <a:t>HS học bài, trả lời các câu hỏi SGK và sách thực hành.</a:t>
            </a:r>
          </a:p>
          <a:p>
            <a:pPr algn="just">
              <a:buFontTx/>
              <a:buChar char="-"/>
            </a:pPr>
            <a:r>
              <a:rPr lang="en-US" sz="2800" dirty="0">
                <a:solidFill>
                  <a:schemeClr val="bg1"/>
                </a:solidFill>
                <a:cs typeface="Times New Roman" panose="02020603050405020304" pitchFamily="18" charset="0"/>
              </a:rPr>
              <a:t>Đọc sách, báo hoặc truy cập internet,... Để tìm hiểu thêm các thực phẩm ở mỗi nhóm.</a:t>
            </a:r>
          </a:p>
          <a:p>
            <a:pPr algn="just">
              <a:buFontTx/>
              <a:buChar char="-"/>
            </a:pPr>
            <a:r>
              <a:rPr lang="en-US" sz="2800" dirty="0">
                <a:solidFill>
                  <a:schemeClr val="bg1"/>
                </a:solidFill>
                <a:cs typeface="Times New Roman" panose="02020603050405020304" pitchFamily="18" charset="0"/>
              </a:rPr>
              <a:t>Tìm hiểu trước nội dung bài 5: Phương pháp bảo quản và chế biến </a:t>
            </a:r>
            <a:r>
              <a:rPr lang="en-US" sz="2800">
                <a:solidFill>
                  <a:schemeClr val="bg1"/>
                </a:solidFill>
                <a:cs typeface="Times New Roman" panose="02020603050405020304" pitchFamily="18" charset="0"/>
              </a:rPr>
              <a:t>thực phẩm, mục I: Khái quát về bảo quản và chế biến thực phẩm.</a:t>
            </a:r>
            <a:endParaRPr lang="en-US" sz="2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18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297" descr="C:\Users\USER\Desktop\tải xuống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3625"/>
            <a:ext cx="2209800" cy="16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303" descr="C:\Users\USER\Desktop\tải xuố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988" y="1079667"/>
            <a:ext cx="2239010" cy="16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6" name="Picture 304" descr="tải xuống (1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886" y="1056406"/>
            <a:ext cx="2127914" cy="170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305" descr="tải xuống (3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062" y="1038224"/>
            <a:ext cx="2133600" cy="170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306" descr="tải xuống (7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907" y="4724399"/>
            <a:ext cx="2179093" cy="203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308" descr="imag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359" y="2911273"/>
            <a:ext cx="1827662" cy="167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309" descr="tải xuống (4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842" y="2993587"/>
            <a:ext cx="1676400" cy="155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313" descr="tải xuống (5)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" y="2944961"/>
            <a:ext cx="2207154" cy="170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315" descr="tải xuống (10)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847" y="4763150"/>
            <a:ext cx="2299493" cy="199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317" descr="tải xuống (9)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988" y="4724399"/>
            <a:ext cx="2467611" cy="207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318" descr="tải xuống (8)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99" y="4724399"/>
            <a:ext cx="2132463" cy="207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0" y="3629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0" y="7058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173" y="324356"/>
            <a:ext cx="8675427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HÃY KỂ TÊN CÁC LOẠI THỰC PHẨM MÀ EM BIẾT ?</a:t>
            </a:r>
          </a:p>
        </p:txBody>
      </p:sp>
      <p:pic>
        <p:nvPicPr>
          <p:cNvPr id="1026" name="Picture 2" descr="TÔM SÚ CO.OP FOOD - Co.op Food Kênh Doanh Nghiệ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062" y="2792710"/>
            <a:ext cx="2180922" cy="179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20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0" y="1066800"/>
            <a:ext cx="4343400" cy="3733800"/>
          </a:xfrm>
          <a:prstGeom prst="cloudCallout">
            <a:avLst>
              <a:gd name="adj1" fmla="val -29003"/>
              <a:gd name="adj2" fmla="val 8223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609600" y="2895600"/>
            <a:ext cx="31242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Theo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em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vì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sao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hằng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ngày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chúng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ta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phải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sử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dụng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nhiều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loại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thực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phẩm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khác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nhau</a:t>
            </a:r>
            <a:r>
              <a:rPr lang="en-US" sz="3200" b="1" dirty="0">
                <a:solidFill>
                  <a:schemeClr val="hlink"/>
                </a:solidFill>
                <a:latin typeface="Times New Roman" panose="02020603050405020304" pitchFamily="18" charset="0"/>
                <a:ea typeface="+mn-ea"/>
                <a:cs typeface="+mn-cs"/>
              </a:rPr>
              <a:t>?</a:t>
            </a:r>
            <a:br>
              <a:rPr lang="en-US" sz="3200" b="1" dirty="0"/>
            </a:br>
            <a:br>
              <a:rPr lang="en-US" sz="3200" b="1" dirty="0"/>
            </a:br>
            <a:endParaRPr lang="en-US" altLang="en-US" sz="3200" b="1" dirty="0">
              <a:solidFill>
                <a:schemeClr val="hlink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400" y="226993"/>
            <a:ext cx="723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cho biết ngày hôm qua nhà em đã ăn những thực phẩm gì?</a:t>
            </a:r>
          </a:p>
        </p:txBody>
      </p:sp>
      <p:pic>
        <p:nvPicPr>
          <p:cNvPr id="8" name="Picture 2" descr="VAI TRÒ CỦA VITAMIN ĐỐI VỚI CƠ TH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153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9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utoUpdateAnimBg="0"/>
      <p:bldP spid="7" grpId="1"/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567891" y="152400"/>
            <a:ext cx="82819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MỘT SỐ NHÓM THỰC PHẨM CHÍNH </a:t>
            </a:r>
          </a:p>
        </p:txBody>
      </p:sp>
      <p:sp>
        <p:nvSpPr>
          <p:cNvPr id="2" name="Rectangle 1"/>
          <p:cNvSpPr/>
          <p:nvPr/>
        </p:nvSpPr>
        <p:spPr>
          <a:xfrm>
            <a:off x="544349" y="579331"/>
            <a:ext cx="8077199" cy="1110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defRPr/>
            </a:pP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ãy thử phân loại các thực phẩm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các nhóm và đặt tên cho từng nhóm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97" descr="C:\Users\USER\Desktop\tải xuống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9" y="1711399"/>
            <a:ext cx="2181845" cy="141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03" descr="C:\Users\USER\Desktop\tải xuố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793" y="1711399"/>
            <a:ext cx="2235376" cy="1521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04" descr="tải xuống (1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98" y="1700791"/>
            <a:ext cx="2057401" cy="152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05" descr="tải xuống (3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054" y="1696903"/>
            <a:ext cx="2071745" cy="153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06" descr="tải xuống (7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907" y="4931021"/>
            <a:ext cx="2102892" cy="182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08" descr="imag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99" y="3311111"/>
            <a:ext cx="2057401" cy="150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09" descr="tải xuống (4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440" y="3275680"/>
            <a:ext cx="2205510" cy="151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13" descr="tải xuống (5)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9" y="3229034"/>
            <a:ext cx="2201276" cy="153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15" descr="tải xuống (10)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0" y="4901343"/>
            <a:ext cx="2181845" cy="188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17" descr="tải xuống (9)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793" y="4965834"/>
            <a:ext cx="2228156" cy="181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18" descr="tải xuống (8)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99" y="4935375"/>
            <a:ext cx="2057401" cy="186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24"/>
          <p:cNvSpPr>
            <a:spLocks noChangeArrowheads="1"/>
          </p:cNvSpPr>
          <p:nvPr/>
        </p:nvSpPr>
        <p:spPr bwMode="auto">
          <a:xfrm flipV="1">
            <a:off x="0" y="3629024"/>
            <a:ext cx="821492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5"/>
          <p:cNvSpPr>
            <a:spLocks noChangeArrowheads="1"/>
          </p:cNvSpPr>
          <p:nvPr/>
        </p:nvSpPr>
        <p:spPr bwMode="auto">
          <a:xfrm flipV="1">
            <a:off x="0" y="7058024"/>
            <a:ext cx="821492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" descr="TÔM SÚ CO.OP FOOD - Co.op Food Kênh Doanh Nghiệ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042" y="3275680"/>
            <a:ext cx="2075757" cy="161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Kết quả hình ảnh | Question mark gif, Cartoon question mark, Question gif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9" y="696999"/>
            <a:ext cx="854242" cy="848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625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1219200" y="27272"/>
            <a:ext cx="82819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MỘT SỐ NHÓM THỰC PHẨM CHÍNH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1" t="21265" r="8609" b="8281"/>
          <a:stretch/>
        </p:blipFill>
        <p:spPr bwMode="auto">
          <a:xfrm>
            <a:off x="0" y="2512916"/>
            <a:ext cx="9144000" cy="4345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688" y="537516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Nhóm thực phẩm giàu chất tinh bột, chất đường và chất xơ.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688" y="1009058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Nhóm thực phẩm giàu chất đạm.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688" y="1536642"/>
            <a:ext cx="4552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Nhóm thực phẩm giàu chất béo.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688" y="1995208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Nhóm thực phẩm giàu vitamin.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3309" y="1210377"/>
            <a:ext cx="3920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Nhóm thực phẩm giàu chất khoáng.</a:t>
            </a:r>
          </a:p>
        </p:txBody>
      </p:sp>
    </p:spTree>
    <p:extLst>
      <p:ext uri="{BB962C8B-B14F-4D97-AF65-F5344CB8AC3E}">
        <p14:creationId xmlns:p14="http://schemas.microsoft.com/office/powerpoint/2010/main" val="250183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22376"/>
            <a:ext cx="4343400" cy="202406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562600" y="3647183"/>
            <a:ext cx="3886200" cy="3047999"/>
            <a:chOff x="609600" y="3962400"/>
            <a:chExt cx="4114800" cy="2237843"/>
          </a:xfrm>
        </p:grpSpPr>
        <p:sp>
          <p:nvSpPr>
            <p:cNvPr id="2" name="Cloud 1"/>
            <p:cNvSpPr/>
            <p:nvPr/>
          </p:nvSpPr>
          <p:spPr>
            <a:xfrm>
              <a:off x="609600" y="3962400"/>
              <a:ext cx="4114800" cy="2133600"/>
            </a:xfrm>
            <a:prstGeom prst="cloud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174376" y="4384361"/>
              <a:ext cx="3325907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tinh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bột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,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xơ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vai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trò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cơ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</a:p>
          </p:txBody>
        </p:sp>
      </p:grp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85800" y="3733800"/>
            <a:ext cx="466513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dirty="0">
                <a:cs typeface="Times New Roman" panose="02020603050405020304" pitchFamily="18" charset="0"/>
              </a:rPr>
              <a:t>- Chất </a:t>
            </a:r>
            <a:r>
              <a:rPr lang="vi-VN" altLang="en-US" sz="2800" dirty="0">
                <a:cs typeface="Times New Roman" panose="02020603050405020304" pitchFamily="18" charset="0"/>
              </a:rPr>
              <a:t>tinh bột</a:t>
            </a:r>
            <a:r>
              <a:rPr lang="en-US" altLang="en-US" sz="2800" dirty="0">
                <a:cs typeface="Times New Roman" panose="02020603050405020304" pitchFamily="18" charset="0"/>
              </a:rPr>
              <a:t>,</a:t>
            </a:r>
            <a:r>
              <a:rPr lang="vi-VN" altLang="en-US" sz="2800" dirty="0">
                <a:cs typeface="Times New Roman" panose="02020603050405020304" pitchFamily="18" charset="0"/>
              </a:rPr>
              <a:t> chất đường là nguồn cung cấp năng lượng chủ yếu cho mọi hoạt động của cơ thể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  <a:r>
              <a:rPr lang="vi-VN" altLang="en-US" sz="2800" dirty="0">
                <a:cs typeface="Times New Roman" panose="02020603050405020304" pitchFamily="18" charset="0"/>
              </a:rPr>
              <a:t> </a:t>
            </a:r>
            <a:endParaRPr lang="en-US" altLang="en-US" sz="2800" dirty="0">
              <a:cs typeface="Times New Roman" panose="02020603050405020304" pitchFamily="18" charset="0"/>
            </a:endParaRPr>
          </a:p>
        </p:txBody>
      </p:sp>
      <p:pic>
        <p:nvPicPr>
          <p:cNvPr id="10" name="Picture 9" descr="DẠY TRẺ CÁCH CẦM BÚT ĐÚNG CHUẨN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2" r="21961"/>
          <a:stretch/>
        </p:blipFill>
        <p:spPr bwMode="auto">
          <a:xfrm>
            <a:off x="-17613" y="3700914"/>
            <a:ext cx="688975" cy="679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183682" y="265798"/>
            <a:ext cx="8731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Nhóm thực phẩm giàu chất tinh bột, chất đường và chất xơ (carbohydrate)</a:t>
            </a:r>
          </a:p>
        </p:txBody>
      </p:sp>
      <p:sp>
        <p:nvSpPr>
          <p:cNvPr id="5" name="Rectangle 4"/>
          <p:cNvSpPr/>
          <p:nvPr/>
        </p:nvSpPr>
        <p:spPr>
          <a:xfrm>
            <a:off x="555192" y="5552927"/>
            <a:ext cx="49263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hất xơ hỗ trợ cho  hệ tiêu hóa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2" descr="9 Loại Thực Phẩm Chứa Tinh Bột Tốt Cho Sức Khỏ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6" y="1447403"/>
            <a:ext cx="4416425" cy="202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55192" y="1524000"/>
            <a:ext cx="8207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hãy kể tên các thực phẩm giàu chất tinh bột, chất đường?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7501" y="3693325"/>
            <a:ext cx="8207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hãy kể tên các thực phẩm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giàu chất xơ?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205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5" grpId="0"/>
      <p:bldP spid="11" grpId="0"/>
      <p:bldP spid="11" grpId="1"/>
      <p:bldP spid="12" grpId="0"/>
      <p:bldP spid="1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96131" y="1072933"/>
            <a:ext cx="7521575" cy="2200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defRPr/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Ngũ cốc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là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ên gọi chung của 5 loại hạt dùng đ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ể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ăn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kê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đ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ậu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ngô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lúa nếp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lúa tẻ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Ngày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nay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ngũ cốc là tên gọi chung của các loại cây có hạt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dùng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làm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lương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876"/>
            <a:ext cx="16303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31" y="3429000"/>
            <a:ext cx="75215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vi-VN" altLang="en-US" sz="3200">
              <a:latin typeface="VNI-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296964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77838" y="406777"/>
            <a:ext cx="84375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cs typeface="Times New Roman" pitchFamily="18" charset="0"/>
              </a:rPr>
              <a:t>2. Nhóm thực phẩm giàu chất đạm (protein)</a:t>
            </a:r>
            <a:endParaRPr lang="en-US" altLang="vi-VN" sz="32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838200" y="1144115"/>
            <a:ext cx="777844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3200" dirty="0">
                <a:solidFill>
                  <a:srgbClr val="0070C0"/>
                </a:solidFill>
                <a:cs typeface="Times New Roman" pitchFamily="18" charset="0"/>
              </a:rPr>
              <a:t>- Chất đạm</a:t>
            </a:r>
            <a:r>
              <a:rPr lang="vi-VN" altLang="en-US" sz="3200" dirty="0">
                <a:solidFill>
                  <a:srgbClr val="0070C0"/>
                </a:solidFill>
                <a:cs typeface="Times New Roman" pitchFamily="18" charset="0"/>
              </a:rPr>
              <a:t> là thành phần dinh dưỡng để cấu trúc cơ thể</a:t>
            </a:r>
            <a:r>
              <a:rPr lang="en-US" altLang="en-US" sz="3200" dirty="0">
                <a:solidFill>
                  <a:srgbClr val="0070C0"/>
                </a:solidFill>
                <a:cs typeface="Times New Roman" pitchFamily="18" charset="0"/>
              </a:rPr>
              <a:t>.</a:t>
            </a:r>
            <a:r>
              <a:rPr lang="vi-VN" altLang="en-US" sz="3200" dirty="0">
                <a:solidFill>
                  <a:srgbClr val="0070C0"/>
                </a:solidFill>
                <a:cs typeface="Times New Roman" pitchFamily="18" charset="0"/>
              </a:rPr>
              <a:t> </a:t>
            </a:r>
            <a:endParaRPr lang="en-US" altLang="vi-VN" sz="3200" dirty="0">
              <a:solidFill>
                <a:srgbClr val="0070C0"/>
              </a:solidFill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2" t="2290" r="35843" b="57149"/>
          <a:stretch/>
        </p:blipFill>
        <p:spPr bwMode="auto">
          <a:xfrm>
            <a:off x="5380038" y="3124201"/>
            <a:ext cx="3763962" cy="36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29"/>
          <p:cNvSpPr>
            <a:spLocks noChangeArrowheads="1"/>
          </p:cNvSpPr>
          <p:nvPr/>
        </p:nvSpPr>
        <p:spPr bwMode="auto">
          <a:xfrm>
            <a:off x="198438" y="152400"/>
            <a:ext cx="8716962" cy="6477000"/>
          </a:xfrm>
          <a:prstGeom prst="rect">
            <a:avLst/>
          </a:prstGeom>
          <a:noFill/>
          <a:ln w="9525" algn="ctr">
            <a:solidFill>
              <a:srgbClr val="00FF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vi-VN" altLang="en-US" sz="3200">
              <a:latin typeface="VNI-Times" pitchFamily="2" charset="0"/>
            </a:endParaRPr>
          </a:p>
        </p:txBody>
      </p:sp>
      <p:sp>
        <p:nvSpPr>
          <p:cNvPr id="13" name="Rectangle: Top Corners Rounded 15">
            <a:extLst>
              <a:ext uri="{FF2B5EF4-FFF2-40B4-BE49-F238E27FC236}">
                <a16:creationId xmlns:a16="http://schemas.microsoft.com/office/drawing/2014/main" id="{64D87223-09CE-4DE3-AD12-5D12CBE4C9BA}"/>
              </a:ext>
            </a:extLst>
          </p:cNvPr>
          <p:cNvSpPr/>
          <p:nvPr/>
        </p:nvSpPr>
        <p:spPr>
          <a:xfrm rot="5400000">
            <a:off x="-1627981" y="2618958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14400" y="2221911"/>
            <a:ext cx="472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G</a:t>
            </a:r>
            <a:r>
              <a:rPr lang="vi-VN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iúp cơ thể phát triển tốt</a:t>
            </a:r>
            <a:r>
              <a:rPr lang="en-US" alt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vi-V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Nhu cầu chất đạm ở trẻ em theo từng độ tuổi | Vinme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3124201"/>
            <a:ext cx="5198285" cy="369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DẠY TRẺ CÁCH CẦM BÚT ĐÚNG CHUẨN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2" r="21961"/>
          <a:stretch/>
        </p:blipFill>
        <p:spPr bwMode="auto">
          <a:xfrm>
            <a:off x="-20053" y="1089020"/>
            <a:ext cx="844550" cy="679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24497" y="1245354"/>
            <a:ext cx="8207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hãy kể tên các thực phẩm giàu chất đạm? </a:t>
            </a:r>
          </a:p>
        </p:txBody>
      </p:sp>
    </p:spTree>
    <p:extLst>
      <p:ext uri="{BB962C8B-B14F-4D97-AF65-F5344CB8AC3E}">
        <p14:creationId xmlns:p14="http://schemas.microsoft.com/office/powerpoint/2010/main" val="162194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  <p:bldP spid="12" grpId="0"/>
      <p:bldP spid="12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1040</Words>
  <Application>Microsoft Office PowerPoint</Application>
  <PresentationFormat>On-screen Show (4:3)</PresentationFormat>
  <Paragraphs>84</Paragraphs>
  <Slides>29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.VnAristote</vt:lpstr>
      <vt:lpstr>Arial</vt:lpstr>
      <vt:lpstr>Calibri</vt:lpstr>
      <vt:lpstr>Lato Light</vt:lpstr>
      <vt:lpstr>Times New Roman</vt:lpstr>
      <vt:lpstr>VNI-Times</vt:lpstr>
      <vt:lpstr>Office Theme</vt:lpstr>
      <vt:lpstr>PowerPoint Presentation</vt:lpstr>
      <vt:lpstr>PowerPoint Presentation</vt:lpstr>
      <vt:lpstr>PowerPoint Presentation</vt:lpstr>
      <vt:lpstr>Theo em vì sao hằng ngày chúng ta phải sử dụng nhiều loại thực phẩm khác nhau?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Nhóm thực phẩm giàu chất béo (Lipid)</vt:lpstr>
      <vt:lpstr>PowerPoint Presentation</vt:lpstr>
      <vt:lpstr>PowerPoint Presentation</vt:lpstr>
      <vt:lpstr>Bảng 4.1 Một số thực phẩm chính giàu vitamin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Bảng 4.2 một số thực phẩm chính giàu chất khoáng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113</cp:revision>
  <dcterms:created xsi:type="dcterms:W3CDTF">2021-08-28T03:00:03Z</dcterms:created>
  <dcterms:modified xsi:type="dcterms:W3CDTF">2023-11-07T09:28:18Z</dcterms:modified>
</cp:coreProperties>
</file>