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2"/>
  </p:sldMasterIdLst>
  <p:notesMasterIdLst>
    <p:notesMasterId r:id="rId34"/>
  </p:notesMasterIdLst>
  <p:sldIdLst>
    <p:sldId id="313" r:id="rId3"/>
    <p:sldId id="258" r:id="rId4"/>
    <p:sldId id="260" r:id="rId5"/>
    <p:sldId id="315" r:id="rId6"/>
    <p:sldId id="316" r:id="rId7"/>
    <p:sldId id="314" r:id="rId8"/>
    <p:sldId id="265" r:id="rId9"/>
    <p:sldId id="266" r:id="rId10"/>
    <p:sldId id="267" r:id="rId11"/>
    <p:sldId id="268" r:id="rId12"/>
    <p:sldId id="291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9" r:id="rId29"/>
    <p:sldId id="346" r:id="rId30"/>
    <p:sldId id="345" r:id="rId31"/>
    <p:sldId id="347" r:id="rId32"/>
    <p:sldId id="348" r:id="rId33"/>
  </p:sldIdLst>
  <p:sldSz cx="15544800" cy="8229600"/>
  <p:notesSz cx="6858000" cy="9144000"/>
  <p:defaultTextStyle>
    <a:defPPr>
      <a:defRPr lang="vi-V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78180" lvl="1" indent="-22098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357630" lvl="2" indent="-44323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2037080" lvl="3" indent="-66548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716530" lvl="4" indent="-88773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-88773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-88773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-88773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-88773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8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0000CC"/>
    <a:srgbClr val="6600CC"/>
    <a:srgbClr val="F8F8F8"/>
    <a:srgbClr val="A50021"/>
    <a:srgbClr val="EAEAE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3"/>
    <p:restoredTop sz="94728"/>
  </p:normalViewPr>
  <p:slideViewPr>
    <p:cSldViewPr showGuides="1">
      <p:cViewPr varScale="1">
        <p:scale>
          <a:sx n="64" d="100"/>
          <a:sy n="64" d="100"/>
        </p:scale>
        <p:origin x="44" y="120"/>
      </p:cViewPr>
      <p:guideLst>
        <p:guide orient="horz" pos="2592"/>
        <p:guide pos="48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06D683-4692-4C32-B98C-57C707656FD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0500" y="685800"/>
            <a:ext cx="6477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135763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135763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678180" marR="0" lvl="1" indent="0" algn="l" defTabSz="135763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357630" marR="0" lvl="2" indent="0" algn="l" defTabSz="135763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2037080" marR="0" lvl="3" indent="0" algn="l" defTabSz="135763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716530" marR="0" lvl="4" indent="0" algn="l" defTabSz="135763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en-US" altLang="vi-VN" sz="1200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altLang="vi-VN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3576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78180" algn="l" defTabSz="13576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357630" algn="l" defTabSz="13576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2037080" algn="l" defTabSz="13576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716530" algn="l" defTabSz="135763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3396615" algn="l" defTabSz="1358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075430" algn="l" defTabSz="1358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754880" algn="l" defTabSz="1358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34330" algn="l" defTabSz="1358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Google Shape;206;g35f391192_04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2" name="Google Shape;207;g35f391192_04:notes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spcBef>
                <a:spcPct val="0"/>
              </a:spcBef>
            </a:pPr>
            <a:endParaRPr lang="en-US" altLang="x-none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2556511"/>
            <a:ext cx="13213080" cy="1764030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4663440"/>
            <a:ext cx="1088136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9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8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7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7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6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5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4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4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69980" y="329566"/>
            <a:ext cx="3497580" cy="7021830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7240" y="329566"/>
            <a:ext cx="10233660" cy="7021830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90;p12"/>
          <p:cNvSpPr txBox="1">
            <a:spLocks noGrp="1"/>
          </p:cNvSpPr>
          <p:nvPr>
            <p:ph type="sldNum" idx="4"/>
          </p:nvPr>
        </p:nvSpPr>
        <p:spPr>
          <a:xfrm>
            <a:off x="7372350" y="7602538"/>
            <a:ext cx="800100" cy="627063"/>
          </a:xfrm>
          <a:prstGeom prst="rect">
            <a:avLst/>
          </a:prstGeom>
        </p:spPr>
        <p:txBody>
          <a:bodyPr vert="horz" lIns="152131" tIns="152131" rIns="152131" bIns="152131" rtlCol="0" anchor="ctr">
            <a:noAutofit/>
          </a:bodyPr>
          <a:lstStyle/>
          <a:p>
            <a:pPr algn="ctr" fontAlgn="base">
              <a:buNone/>
            </a:pPr>
            <a:fld id="{9A0DB2DC-4C9A-4742-B13C-FB6460FD3503}" type="slidenum">
              <a:rPr lang="en-US" altLang="x-none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altLang="x-none" strike="noStrike" noProof="1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77875" y="7627938"/>
            <a:ext cx="36258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311775" y="7627938"/>
            <a:ext cx="49212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4990988" y="1454480"/>
            <a:ext cx="8968350" cy="1025760"/>
          </a:xfrm>
          <a:prstGeom prst="rect">
            <a:avLst/>
          </a:prstGeom>
        </p:spPr>
        <p:txBody>
          <a:bodyPr spcFirstLastPara="1" lIns="152131" tIns="152131" rIns="152131" bIns="15213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fontAlgn="base"/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4990988" y="2441213"/>
            <a:ext cx="8968350" cy="4457760"/>
          </a:xfrm>
          <a:prstGeom prst="rect">
            <a:avLst/>
          </a:prstGeom>
        </p:spPr>
        <p:txBody>
          <a:bodyPr spcFirstLastPara="1" lIns="152131" tIns="152131" rIns="152131" bIns="152131">
            <a:noAutofit/>
          </a:bodyPr>
          <a:lstStyle>
            <a:lvl1pPr marL="760730" lvl="0" indent="-633730">
              <a:spcBef>
                <a:spcPts val="1000"/>
              </a:spcBef>
              <a:spcAft>
                <a:spcPts val="0"/>
              </a:spcAft>
              <a:buSzPts val="2400"/>
              <a:buChar char="◎"/>
              <a:defRPr sz="4000"/>
            </a:lvl1pPr>
            <a:lvl2pPr marL="1521460" lvl="1" indent="-63373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2282190" lvl="2" indent="-63373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3042920" lvl="3" indent="-63373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000"/>
            </a:lvl4pPr>
            <a:lvl5pPr marL="3803650" lvl="4" indent="-63373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4000"/>
            </a:lvl5pPr>
            <a:lvl6pPr marL="4564380" lvl="5" indent="-63373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4000"/>
            </a:lvl6pPr>
            <a:lvl7pPr marL="5325745" lvl="6" indent="-63373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000"/>
            </a:lvl7pPr>
            <a:lvl8pPr marL="6086475" lvl="7" indent="-63373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4000"/>
            </a:lvl8pPr>
            <a:lvl9pPr marL="6847205" lvl="8" indent="-63373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4000"/>
            </a:lvl9pPr>
          </a:lstStyle>
          <a:p>
            <a:pPr fontAlgn="base"/>
            <a:endParaRPr/>
          </a:p>
        </p:txBody>
      </p:sp>
      <p:sp>
        <p:nvSpPr>
          <p:cNvPr id="7" name="Google Shape;81;p5"/>
          <p:cNvSpPr txBox="1">
            <a:spLocks noGrp="1"/>
          </p:cNvSpPr>
          <p:nvPr>
            <p:ph type="sldNum" idx="4"/>
          </p:nvPr>
        </p:nvSpPr>
        <p:spPr>
          <a:xfrm>
            <a:off x="14681200" y="7602538"/>
            <a:ext cx="798513" cy="627063"/>
          </a:xfrm>
          <a:prstGeom prst="rect">
            <a:avLst/>
          </a:prstGeom>
        </p:spPr>
        <p:txBody>
          <a:bodyPr vert="horz" lIns="152131" tIns="152131" rIns="152131" bIns="152131" rtlCol="0" anchor="ctr">
            <a:noAutofit/>
          </a:bodyPr>
          <a:lstStyle/>
          <a:p>
            <a:pPr algn="r" fontAlgn="base">
              <a:buNone/>
            </a:pPr>
            <a:fld id="{9A0DB2DC-4C9A-4742-B13C-FB6460FD3503}" type="slidenum">
              <a:rPr lang="en-US" altLang="x-none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altLang="x-none" strike="noStrike" noProof="1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77875" y="7627938"/>
            <a:ext cx="36258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311775" y="7627938"/>
            <a:ext cx="49212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77240" y="329566"/>
            <a:ext cx="13990320" cy="70218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C971B0C-7582-418E-AFCE-4679FF7B7156}" type="slidenum">
              <a:rPr kumimoji="0" lang="vi-VN" altLang="vi-VN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vi-VN" altLang="vi-VN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2556511"/>
            <a:ext cx="13213080" cy="1764030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4663440"/>
            <a:ext cx="1088136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9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8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7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7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6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5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4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4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2" y="5288281"/>
            <a:ext cx="13213080" cy="1634490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2" y="3488056"/>
            <a:ext cx="13213080" cy="1800224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94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826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3771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716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661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54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48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43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" y="1920240"/>
            <a:ext cx="6865620" cy="5431156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01940" y="1920240"/>
            <a:ext cx="6865620" cy="5431156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42136"/>
            <a:ext cx="6868320" cy="76771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9450" indent="0">
              <a:buNone/>
              <a:defRPr sz="3000" b="1"/>
            </a:lvl2pPr>
            <a:lvl3pPr marL="1358265" indent="0">
              <a:buNone/>
              <a:defRPr sz="2700" b="1"/>
            </a:lvl3pPr>
            <a:lvl4pPr marL="2037715" indent="0">
              <a:buNone/>
              <a:defRPr sz="2400" b="1"/>
            </a:lvl4pPr>
            <a:lvl5pPr marL="2717165" indent="0">
              <a:buNone/>
              <a:defRPr sz="2400" b="1"/>
            </a:lvl5pPr>
            <a:lvl6pPr marL="3396615" indent="0">
              <a:buNone/>
              <a:defRPr sz="2400" b="1"/>
            </a:lvl6pPr>
            <a:lvl7pPr marL="4075430" indent="0">
              <a:buNone/>
              <a:defRPr sz="2400" b="1"/>
            </a:lvl7pPr>
            <a:lvl8pPr marL="4754880" indent="0">
              <a:buNone/>
              <a:defRPr sz="2400" b="1"/>
            </a:lvl8pPr>
            <a:lvl9pPr marL="5434330" indent="0">
              <a:buNone/>
              <a:defRPr sz="24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609850"/>
            <a:ext cx="6868320" cy="4741546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3" y="1842136"/>
            <a:ext cx="6871018" cy="76771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9450" indent="0">
              <a:buNone/>
              <a:defRPr sz="3000" b="1"/>
            </a:lvl2pPr>
            <a:lvl3pPr marL="1358265" indent="0">
              <a:buNone/>
              <a:defRPr sz="2700" b="1"/>
            </a:lvl3pPr>
            <a:lvl4pPr marL="2037715" indent="0">
              <a:buNone/>
              <a:defRPr sz="2400" b="1"/>
            </a:lvl4pPr>
            <a:lvl5pPr marL="2717165" indent="0">
              <a:buNone/>
              <a:defRPr sz="2400" b="1"/>
            </a:lvl5pPr>
            <a:lvl6pPr marL="3396615" indent="0">
              <a:buNone/>
              <a:defRPr sz="2400" b="1"/>
            </a:lvl6pPr>
            <a:lvl7pPr marL="4075430" indent="0">
              <a:buNone/>
              <a:defRPr sz="2400" b="1"/>
            </a:lvl7pPr>
            <a:lvl8pPr marL="4754880" indent="0">
              <a:buNone/>
              <a:defRPr sz="2400" b="1"/>
            </a:lvl8pPr>
            <a:lvl9pPr marL="5434330" indent="0">
              <a:buNone/>
              <a:defRPr sz="24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3" y="2609850"/>
            <a:ext cx="6871018" cy="4741546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1" y="327660"/>
            <a:ext cx="5114132" cy="1394460"/>
          </a:xfrm>
        </p:spPr>
        <p:txBody>
          <a:bodyPr anchor="b"/>
          <a:lstStyle>
            <a:lvl1pPr algn="l">
              <a:defRPr sz="3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5" y="327660"/>
            <a:ext cx="8689975" cy="7023736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1" y="1722120"/>
            <a:ext cx="5114132" cy="5629276"/>
          </a:xfrm>
        </p:spPr>
        <p:txBody>
          <a:bodyPr/>
          <a:lstStyle>
            <a:lvl1pPr marL="0" indent="0">
              <a:buNone/>
              <a:defRPr sz="2100"/>
            </a:lvl1pPr>
            <a:lvl2pPr marL="679450" indent="0">
              <a:buNone/>
              <a:defRPr sz="1800"/>
            </a:lvl2pPr>
            <a:lvl3pPr marL="1358265" indent="0">
              <a:buNone/>
              <a:defRPr sz="1500"/>
            </a:lvl3pPr>
            <a:lvl4pPr marL="2037715" indent="0">
              <a:buNone/>
              <a:defRPr sz="1300"/>
            </a:lvl4pPr>
            <a:lvl5pPr marL="2717165" indent="0">
              <a:buNone/>
              <a:defRPr sz="1300"/>
            </a:lvl5pPr>
            <a:lvl6pPr marL="3396615" indent="0">
              <a:buNone/>
              <a:defRPr sz="1300"/>
            </a:lvl6pPr>
            <a:lvl7pPr marL="4075430" indent="0">
              <a:buNone/>
              <a:defRPr sz="1300"/>
            </a:lvl7pPr>
            <a:lvl8pPr marL="4754880" indent="0">
              <a:buNone/>
              <a:defRPr sz="1300"/>
            </a:lvl8pPr>
            <a:lvl9pPr marL="5434330" indent="0">
              <a:buNone/>
              <a:defRPr sz="13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5760720"/>
            <a:ext cx="9326880" cy="680086"/>
          </a:xfrm>
        </p:spPr>
        <p:txBody>
          <a:bodyPr anchor="b"/>
          <a:lstStyle>
            <a:lvl1pPr algn="l">
              <a:defRPr sz="3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735330"/>
            <a:ext cx="9326880" cy="4937760"/>
          </a:xfrm>
        </p:spPr>
        <p:txBody>
          <a:bodyPr vert="horz" wrap="square" lIns="135852" tIns="67926" rIns="135852" bIns="67926" numCol="1" rtlCol="0" anchor="t" anchorCtr="0" compatLnSpc="1">
            <a:normAutofit/>
          </a:bodyPr>
          <a:lstStyle>
            <a:lvl1pPr marL="0" indent="0">
              <a:buNone/>
              <a:defRPr sz="4800"/>
            </a:lvl1pPr>
            <a:lvl2pPr marL="679450" indent="0">
              <a:buNone/>
              <a:defRPr sz="4200"/>
            </a:lvl2pPr>
            <a:lvl3pPr marL="1358265" indent="0">
              <a:buNone/>
              <a:defRPr sz="3600"/>
            </a:lvl3pPr>
            <a:lvl4pPr marL="2037715" indent="0">
              <a:buNone/>
              <a:defRPr sz="3000"/>
            </a:lvl4pPr>
            <a:lvl5pPr marL="2717165" indent="0">
              <a:buNone/>
              <a:defRPr sz="3000"/>
            </a:lvl5pPr>
            <a:lvl6pPr marL="3396615" indent="0">
              <a:buNone/>
              <a:defRPr sz="3000"/>
            </a:lvl6pPr>
            <a:lvl7pPr marL="4075430" indent="0">
              <a:buNone/>
              <a:defRPr sz="3000"/>
            </a:lvl7pPr>
            <a:lvl8pPr marL="4754880" indent="0">
              <a:buNone/>
              <a:defRPr sz="3000"/>
            </a:lvl8pPr>
            <a:lvl9pPr marL="5434330" indent="0">
              <a:buNone/>
              <a:defRPr sz="3000"/>
            </a:lvl9pPr>
          </a:lstStyle>
          <a:p>
            <a:pPr marL="0" marR="0" lvl="0" indent="0" algn="l" defTabSz="135763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6440806"/>
            <a:ext cx="9326880" cy="965834"/>
          </a:xfrm>
        </p:spPr>
        <p:txBody>
          <a:bodyPr/>
          <a:lstStyle>
            <a:lvl1pPr marL="0" indent="0">
              <a:buNone/>
              <a:defRPr sz="2100"/>
            </a:lvl1pPr>
            <a:lvl2pPr marL="679450" indent="0">
              <a:buNone/>
              <a:defRPr sz="1800"/>
            </a:lvl2pPr>
            <a:lvl3pPr marL="1358265" indent="0">
              <a:buNone/>
              <a:defRPr sz="1500"/>
            </a:lvl3pPr>
            <a:lvl4pPr marL="2037715" indent="0">
              <a:buNone/>
              <a:defRPr sz="1300"/>
            </a:lvl4pPr>
            <a:lvl5pPr marL="2717165" indent="0">
              <a:buNone/>
              <a:defRPr sz="1300"/>
            </a:lvl5pPr>
            <a:lvl6pPr marL="3396615" indent="0">
              <a:buNone/>
              <a:defRPr sz="1300"/>
            </a:lvl6pPr>
            <a:lvl7pPr marL="4075430" indent="0">
              <a:buNone/>
              <a:defRPr sz="1300"/>
            </a:lvl7pPr>
            <a:lvl8pPr marL="4754880" indent="0">
              <a:buNone/>
              <a:defRPr sz="1300"/>
            </a:lvl8pPr>
            <a:lvl9pPr marL="5434330" indent="0">
              <a:buNone/>
              <a:defRPr sz="13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69980" y="329566"/>
            <a:ext cx="3497580" cy="7021830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7240" y="329566"/>
            <a:ext cx="10233660" cy="7021830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90;p12"/>
          <p:cNvSpPr txBox="1">
            <a:spLocks noGrp="1"/>
          </p:cNvSpPr>
          <p:nvPr>
            <p:ph type="sldNum" idx="4"/>
          </p:nvPr>
        </p:nvSpPr>
        <p:spPr>
          <a:xfrm>
            <a:off x="7372350" y="7602538"/>
            <a:ext cx="800100" cy="627063"/>
          </a:xfrm>
          <a:prstGeom prst="rect">
            <a:avLst/>
          </a:prstGeom>
        </p:spPr>
        <p:txBody>
          <a:bodyPr vert="horz" lIns="152131" tIns="152131" rIns="152131" bIns="152131" rtlCol="0" anchor="ctr">
            <a:noAutofit/>
          </a:bodyPr>
          <a:lstStyle/>
          <a:p>
            <a:pPr algn="ctr" fontAlgn="base">
              <a:buNone/>
            </a:pPr>
            <a:fld id="{9A0DB2DC-4C9A-4742-B13C-FB6460FD3503}" type="slidenum">
              <a:rPr lang="en-US" altLang="x-none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altLang="x-none" strike="noStrike" noProof="1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77875" y="7627938"/>
            <a:ext cx="36258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311775" y="7627938"/>
            <a:ext cx="49212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4990988" y="1454480"/>
            <a:ext cx="8968350" cy="1025760"/>
          </a:xfrm>
          <a:prstGeom prst="rect">
            <a:avLst/>
          </a:prstGeom>
        </p:spPr>
        <p:txBody>
          <a:bodyPr spcFirstLastPara="1" lIns="152131" tIns="152131" rIns="152131" bIns="15213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pPr fontAlgn="base"/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4990988" y="2441213"/>
            <a:ext cx="8968350" cy="4457760"/>
          </a:xfrm>
          <a:prstGeom prst="rect">
            <a:avLst/>
          </a:prstGeom>
        </p:spPr>
        <p:txBody>
          <a:bodyPr spcFirstLastPara="1" lIns="152131" tIns="152131" rIns="152131" bIns="152131">
            <a:noAutofit/>
          </a:bodyPr>
          <a:lstStyle>
            <a:lvl1pPr marL="760730" lvl="0" indent="-633730">
              <a:spcBef>
                <a:spcPts val="1000"/>
              </a:spcBef>
              <a:spcAft>
                <a:spcPts val="0"/>
              </a:spcAft>
              <a:buSzPts val="2400"/>
              <a:buChar char="◎"/>
              <a:defRPr sz="4000"/>
            </a:lvl1pPr>
            <a:lvl2pPr marL="1521460" lvl="1" indent="-63373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2282190" lvl="2" indent="-63373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3042920" lvl="3" indent="-63373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000"/>
            </a:lvl4pPr>
            <a:lvl5pPr marL="3803650" lvl="4" indent="-63373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4000"/>
            </a:lvl5pPr>
            <a:lvl6pPr marL="4564380" lvl="5" indent="-63373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4000"/>
            </a:lvl6pPr>
            <a:lvl7pPr marL="5325745" lvl="6" indent="-63373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4000"/>
            </a:lvl7pPr>
            <a:lvl8pPr marL="6086475" lvl="7" indent="-63373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4000"/>
            </a:lvl8pPr>
            <a:lvl9pPr marL="6847205" lvl="8" indent="-63373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4000"/>
            </a:lvl9pPr>
          </a:lstStyle>
          <a:p>
            <a:pPr fontAlgn="base"/>
            <a:endParaRPr/>
          </a:p>
        </p:txBody>
      </p:sp>
      <p:sp>
        <p:nvSpPr>
          <p:cNvPr id="7" name="Google Shape;81;p5"/>
          <p:cNvSpPr txBox="1">
            <a:spLocks noGrp="1"/>
          </p:cNvSpPr>
          <p:nvPr>
            <p:ph type="sldNum" idx="4"/>
          </p:nvPr>
        </p:nvSpPr>
        <p:spPr>
          <a:xfrm>
            <a:off x="14681200" y="7602538"/>
            <a:ext cx="798513" cy="627063"/>
          </a:xfrm>
          <a:prstGeom prst="rect">
            <a:avLst/>
          </a:prstGeom>
        </p:spPr>
        <p:txBody>
          <a:bodyPr vert="horz" lIns="152131" tIns="152131" rIns="152131" bIns="152131" rtlCol="0" anchor="ctr">
            <a:noAutofit/>
          </a:bodyPr>
          <a:lstStyle/>
          <a:p>
            <a:pPr algn="r" fontAlgn="base">
              <a:buNone/>
            </a:pPr>
            <a:fld id="{9A0DB2DC-4C9A-4742-B13C-FB6460FD3503}" type="slidenum">
              <a:rPr lang="en-US" altLang="x-none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altLang="x-none" strike="noStrike" noProof="1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77875" y="7627938"/>
            <a:ext cx="36258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311775" y="7627938"/>
            <a:ext cx="49212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2" y="5288281"/>
            <a:ext cx="13213080" cy="1634490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2" y="3488056"/>
            <a:ext cx="13213080" cy="1800224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94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826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3771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716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661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54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48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43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" y="1920240"/>
            <a:ext cx="6865620" cy="5431156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01940" y="1920240"/>
            <a:ext cx="6865620" cy="5431156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42136"/>
            <a:ext cx="6868320" cy="76771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9450" indent="0">
              <a:buNone/>
              <a:defRPr sz="3000" b="1"/>
            </a:lvl2pPr>
            <a:lvl3pPr marL="1358265" indent="0">
              <a:buNone/>
              <a:defRPr sz="2700" b="1"/>
            </a:lvl3pPr>
            <a:lvl4pPr marL="2037715" indent="0">
              <a:buNone/>
              <a:defRPr sz="2400" b="1"/>
            </a:lvl4pPr>
            <a:lvl5pPr marL="2717165" indent="0">
              <a:buNone/>
              <a:defRPr sz="2400" b="1"/>
            </a:lvl5pPr>
            <a:lvl6pPr marL="3396615" indent="0">
              <a:buNone/>
              <a:defRPr sz="2400" b="1"/>
            </a:lvl6pPr>
            <a:lvl7pPr marL="4075430" indent="0">
              <a:buNone/>
              <a:defRPr sz="2400" b="1"/>
            </a:lvl7pPr>
            <a:lvl8pPr marL="4754880" indent="0">
              <a:buNone/>
              <a:defRPr sz="2400" b="1"/>
            </a:lvl8pPr>
            <a:lvl9pPr marL="5434330" indent="0">
              <a:buNone/>
              <a:defRPr sz="24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609850"/>
            <a:ext cx="6868320" cy="4741546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3" y="1842136"/>
            <a:ext cx="6871018" cy="76771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9450" indent="0">
              <a:buNone/>
              <a:defRPr sz="3000" b="1"/>
            </a:lvl2pPr>
            <a:lvl3pPr marL="1358265" indent="0">
              <a:buNone/>
              <a:defRPr sz="2700" b="1"/>
            </a:lvl3pPr>
            <a:lvl4pPr marL="2037715" indent="0">
              <a:buNone/>
              <a:defRPr sz="2400" b="1"/>
            </a:lvl4pPr>
            <a:lvl5pPr marL="2717165" indent="0">
              <a:buNone/>
              <a:defRPr sz="2400" b="1"/>
            </a:lvl5pPr>
            <a:lvl6pPr marL="3396615" indent="0">
              <a:buNone/>
              <a:defRPr sz="2400" b="1"/>
            </a:lvl6pPr>
            <a:lvl7pPr marL="4075430" indent="0">
              <a:buNone/>
              <a:defRPr sz="2400" b="1"/>
            </a:lvl7pPr>
            <a:lvl8pPr marL="4754880" indent="0">
              <a:buNone/>
              <a:defRPr sz="2400" b="1"/>
            </a:lvl8pPr>
            <a:lvl9pPr marL="5434330" indent="0">
              <a:buNone/>
              <a:defRPr sz="24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3" y="2609850"/>
            <a:ext cx="6871018" cy="4741546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1" y="327660"/>
            <a:ext cx="5114132" cy="1394460"/>
          </a:xfrm>
        </p:spPr>
        <p:txBody>
          <a:bodyPr anchor="b"/>
          <a:lstStyle>
            <a:lvl1pPr algn="l">
              <a:defRPr sz="3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5" y="327660"/>
            <a:ext cx="8689975" cy="7023736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1" y="1722120"/>
            <a:ext cx="5114132" cy="5629276"/>
          </a:xfrm>
        </p:spPr>
        <p:txBody>
          <a:bodyPr/>
          <a:lstStyle>
            <a:lvl1pPr marL="0" indent="0">
              <a:buNone/>
              <a:defRPr sz="2100"/>
            </a:lvl1pPr>
            <a:lvl2pPr marL="679450" indent="0">
              <a:buNone/>
              <a:defRPr sz="1800"/>
            </a:lvl2pPr>
            <a:lvl3pPr marL="1358265" indent="0">
              <a:buNone/>
              <a:defRPr sz="1500"/>
            </a:lvl3pPr>
            <a:lvl4pPr marL="2037715" indent="0">
              <a:buNone/>
              <a:defRPr sz="1300"/>
            </a:lvl4pPr>
            <a:lvl5pPr marL="2717165" indent="0">
              <a:buNone/>
              <a:defRPr sz="1300"/>
            </a:lvl5pPr>
            <a:lvl6pPr marL="3396615" indent="0">
              <a:buNone/>
              <a:defRPr sz="1300"/>
            </a:lvl6pPr>
            <a:lvl7pPr marL="4075430" indent="0">
              <a:buNone/>
              <a:defRPr sz="1300"/>
            </a:lvl7pPr>
            <a:lvl8pPr marL="4754880" indent="0">
              <a:buNone/>
              <a:defRPr sz="1300"/>
            </a:lvl8pPr>
            <a:lvl9pPr marL="5434330" indent="0">
              <a:buNone/>
              <a:defRPr sz="13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5760720"/>
            <a:ext cx="9326880" cy="680086"/>
          </a:xfrm>
        </p:spPr>
        <p:txBody>
          <a:bodyPr anchor="b"/>
          <a:lstStyle>
            <a:lvl1pPr algn="l">
              <a:defRPr sz="3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735330"/>
            <a:ext cx="9326880" cy="4937760"/>
          </a:xfrm>
        </p:spPr>
        <p:txBody>
          <a:bodyPr vert="horz" wrap="square" lIns="135852" tIns="67926" rIns="135852" bIns="67926" numCol="1" rtlCol="0" anchor="t" anchorCtr="0" compatLnSpc="1">
            <a:normAutofit/>
          </a:bodyPr>
          <a:lstStyle>
            <a:lvl1pPr marL="0" indent="0">
              <a:buNone/>
              <a:defRPr sz="4800"/>
            </a:lvl1pPr>
            <a:lvl2pPr marL="679450" indent="0">
              <a:buNone/>
              <a:defRPr sz="4200"/>
            </a:lvl2pPr>
            <a:lvl3pPr marL="1358265" indent="0">
              <a:buNone/>
              <a:defRPr sz="3600"/>
            </a:lvl3pPr>
            <a:lvl4pPr marL="2037715" indent="0">
              <a:buNone/>
              <a:defRPr sz="3000"/>
            </a:lvl4pPr>
            <a:lvl5pPr marL="2717165" indent="0">
              <a:buNone/>
              <a:defRPr sz="3000"/>
            </a:lvl5pPr>
            <a:lvl6pPr marL="3396615" indent="0">
              <a:buNone/>
              <a:defRPr sz="3000"/>
            </a:lvl6pPr>
            <a:lvl7pPr marL="4075430" indent="0">
              <a:buNone/>
              <a:defRPr sz="3000"/>
            </a:lvl7pPr>
            <a:lvl8pPr marL="4754880" indent="0">
              <a:buNone/>
              <a:defRPr sz="3000"/>
            </a:lvl8pPr>
            <a:lvl9pPr marL="5434330" indent="0">
              <a:buNone/>
              <a:defRPr sz="3000"/>
            </a:lvl9pPr>
          </a:lstStyle>
          <a:p>
            <a:pPr marL="0" marR="0" lvl="0" indent="0" algn="l" defTabSz="135763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6440806"/>
            <a:ext cx="9326880" cy="965834"/>
          </a:xfrm>
        </p:spPr>
        <p:txBody>
          <a:bodyPr/>
          <a:lstStyle>
            <a:lvl1pPr marL="0" indent="0">
              <a:buNone/>
              <a:defRPr sz="2100"/>
            </a:lvl1pPr>
            <a:lvl2pPr marL="679450" indent="0">
              <a:buNone/>
              <a:defRPr sz="1800"/>
            </a:lvl2pPr>
            <a:lvl3pPr marL="1358265" indent="0">
              <a:buNone/>
              <a:defRPr sz="1500"/>
            </a:lvl3pPr>
            <a:lvl4pPr marL="2037715" indent="0">
              <a:buNone/>
              <a:defRPr sz="1300"/>
            </a:lvl4pPr>
            <a:lvl5pPr marL="2717165" indent="0">
              <a:buNone/>
              <a:defRPr sz="1300"/>
            </a:lvl5pPr>
            <a:lvl6pPr marL="3396615" indent="0">
              <a:buNone/>
              <a:defRPr sz="1300"/>
            </a:lvl6pPr>
            <a:lvl7pPr marL="4075430" indent="0">
              <a:buNone/>
              <a:defRPr sz="1300"/>
            </a:lvl7pPr>
            <a:lvl8pPr marL="4754880" indent="0">
              <a:buNone/>
              <a:defRPr sz="1300"/>
            </a:lvl8pPr>
            <a:lvl9pPr marL="5434330" indent="0">
              <a:buNone/>
              <a:defRPr sz="13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777875" y="330200"/>
            <a:ext cx="13989050" cy="1371600"/>
          </a:xfrm>
          <a:prstGeom prst="rect">
            <a:avLst/>
          </a:prstGeom>
          <a:noFill/>
          <a:ln w="9525">
            <a:noFill/>
          </a:ln>
        </p:spPr>
        <p:txBody>
          <a:bodyPr lIns="135852" tIns="67926" rIns="135852" bIns="67926" anchor="ctr" anchorCtr="0"/>
          <a:lstStyle/>
          <a:p>
            <a:pPr lvl="0"/>
            <a:r>
              <a:rPr lang="en-US" altLang="x-none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777875" y="1920875"/>
            <a:ext cx="13989050" cy="5430838"/>
          </a:xfrm>
          <a:prstGeom prst="rect">
            <a:avLst/>
          </a:prstGeom>
          <a:noFill/>
          <a:ln w="9525">
            <a:noFill/>
          </a:ln>
        </p:spPr>
        <p:txBody>
          <a:bodyPr lIns="135852" tIns="67926" rIns="135852" bIns="67926" anchor="t" anchorCtr="0"/>
          <a:lstStyle/>
          <a:p>
            <a:pPr lvl="0"/>
            <a:r>
              <a:rPr lang="en-US" altLang="x-none" dirty="0"/>
              <a:t>Click to edit Master text styles</a:t>
            </a:r>
          </a:p>
          <a:p>
            <a:pPr lvl="1"/>
            <a:r>
              <a:rPr lang="en-US" altLang="x-none" dirty="0"/>
              <a:t>Second level</a:t>
            </a:r>
          </a:p>
          <a:p>
            <a:pPr lvl="2"/>
            <a:r>
              <a:rPr lang="en-US" altLang="x-none" dirty="0"/>
              <a:t>Third level</a:t>
            </a:r>
          </a:p>
          <a:p>
            <a:pPr lvl="3"/>
            <a:r>
              <a:rPr lang="en-US" altLang="x-none" dirty="0"/>
              <a:t>Fourth level</a:t>
            </a:r>
          </a:p>
          <a:p>
            <a:pPr lvl="4"/>
            <a:r>
              <a:rPr lang="en-US" altLang="x-none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875" y="7627938"/>
            <a:ext cx="36258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775" y="7627938"/>
            <a:ext cx="49212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1075" y="7627938"/>
            <a:ext cx="36258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1357630" rtl="0" eaLnBrk="0" fontAlgn="base" hangingPunct="0">
        <a:spcBef>
          <a:spcPct val="0"/>
        </a:spcBef>
        <a:spcAft>
          <a:spcPct val="0"/>
        </a:spcAft>
        <a:defRPr sz="6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35763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2pPr>
      <a:lvl3pPr algn="ctr" defTabSz="135763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3pPr>
      <a:lvl4pPr algn="ctr" defTabSz="135763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4pPr>
      <a:lvl5pPr algn="ctr" defTabSz="135763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5pPr>
      <a:lvl6pPr marL="457200" algn="ctr" defTabSz="1357630" rtl="0" fontAlgn="base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6pPr>
      <a:lvl7pPr marL="914400" algn="ctr" defTabSz="1357630" rtl="0" fontAlgn="base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7pPr>
      <a:lvl8pPr marL="1371600" algn="ctr" defTabSz="1357630" rtl="0" fontAlgn="base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8pPr>
      <a:lvl9pPr marL="1828800" algn="ctr" defTabSz="1357630" rtl="0" fontAlgn="base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508000" indent="-508000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3630" indent="-424180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697355" indent="-338455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6805" indent="-338455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6255" indent="-338455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5705" indent="-339725" algn="l" defTabSz="1358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5155" indent="-339725" algn="l" defTabSz="1358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4605" indent="-339725" algn="l" defTabSz="1358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73420" indent="-339725" algn="l" defTabSz="1358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945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8265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7715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7165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6615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543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488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433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>
          <a:xfrm>
            <a:off x="777875" y="330200"/>
            <a:ext cx="13989050" cy="1371600"/>
          </a:xfrm>
          <a:prstGeom prst="rect">
            <a:avLst/>
          </a:prstGeom>
          <a:noFill/>
          <a:ln w="9525">
            <a:noFill/>
          </a:ln>
        </p:spPr>
        <p:txBody>
          <a:bodyPr lIns="135852" tIns="67926" rIns="135852" bIns="67926" anchor="ctr" anchorCtr="0"/>
          <a:lstStyle/>
          <a:p>
            <a:pPr lvl="0"/>
            <a:r>
              <a:rPr lang="en-US" altLang="x-none" dirty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/>
          </p:nvPr>
        </p:nvSpPr>
        <p:spPr>
          <a:xfrm>
            <a:off x="777875" y="1920875"/>
            <a:ext cx="13989050" cy="5430838"/>
          </a:xfrm>
          <a:prstGeom prst="rect">
            <a:avLst/>
          </a:prstGeom>
          <a:noFill/>
          <a:ln w="9525">
            <a:noFill/>
          </a:ln>
        </p:spPr>
        <p:txBody>
          <a:bodyPr lIns="135852" tIns="67926" rIns="135852" bIns="67926" anchor="t" anchorCtr="0"/>
          <a:lstStyle/>
          <a:p>
            <a:pPr lvl="0"/>
            <a:r>
              <a:rPr lang="en-US" altLang="x-none" dirty="0"/>
              <a:t>Click to edit Master text styles</a:t>
            </a:r>
          </a:p>
          <a:p>
            <a:pPr lvl="1"/>
            <a:r>
              <a:rPr lang="en-US" altLang="x-none" dirty="0"/>
              <a:t>Second level</a:t>
            </a:r>
          </a:p>
          <a:p>
            <a:pPr lvl="2"/>
            <a:r>
              <a:rPr lang="en-US" altLang="x-none" dirty="0"/>
              <a:t>Third level</a:t>
            </a:r>
          </a:p>
          <a:p>
            <a:pPr lvl="3"/>
            <a:r>
              <a:rPr lang="en-US" altLang="x-none" dirty="0"/>
              <a:t>Fourth level</a:t>
            </a:r>
          </a:p>
          <a:p>
            <a:pPr lvl="4"/>
            <a:r>
              <a:rPr lang="en-US" altLang="x-none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875" y="7627938"/>
            <a:ext cx="36258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775" y="7627938"/>
            <a:ext cx="49212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1075" y="7627938"/>
            <a:ext cx="3625850" cy="438150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pPr lvl="0" fontAlgn="base">
              <a:buNone/>
            </a:pPr>
            <a:fld id="{9A0DB2DC-4C9A-4742-B13C-FB6460FD3503}" type="slidenum">
              <a:rPr lang="vi-VN" altLang="vi-VN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vi-VN" altLang="vi-VN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hf sldNum="0" hdr="0" ftr="0" dt="0"/>
  <p:txStyles>
    <p:titleStyle>
      <a:lvl1pPr algn="ctr" defTabSz="1357630" rtl="0" eaLnBrk="0" fontAlgn="base" hangingPunct="0">
        <a:spcBef>
          <a:spcPct val="0"/>
        </a:spcBef>
        <a:spcAft>
          <a:spcPct val="0"/>
        </a:spcAft>
        <a:defRPr sz="6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35763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2pPr>
      <a:lvl3pPr algn="ctr" defTabSz="135763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3pPr>
      <a:lvl4pPr algn="ctr" defTabSz="135763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4pPr>
      <a:lvl5pPr algn="ctr" defTabSz="135763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5pPr>
      <a:lvl6pPr marL="457200" algn="ctr" defTabSz="1357630" rtl="0" fontAlgn="base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6pPr>
      <a:lvl7pPr marL="914400" algn="ctr" defTabSz="1357630" rtl="0" fontAlgn="base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7pPr>
      <a:lvl8pPr marL="1371600" algn="ctr" defTabSz="1357630" rtl="0" fontAlgn="base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8pPr>
      <a:lvl9pPr marL="1828800" algn="ctr" defTabSz="1357630" rtl="0" fontAlgn="base">
        <a:spcBef>
          <a:spcPct val="0"/>
        </a:spcBef>
        <a:spcAft>
          <a:spcPct val="0"/>
        </a:spcAft>
        <a:defRPr sz="65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508000" indent="-508000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3630" indent="-424180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697355" indent="-338455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6805" indent="-338455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6255" indent="-338455" algn="l" defTabSz="13576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5705" indent="-339725" algn="l" defTabSz="1358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5155" indent="-339725" algn="l" defTabSz="1358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4605" indent="-339725" algn="l" defTabSz="1358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73420" indent="-339725" algn="l" defTabSz="1358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945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8265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7715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7165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6615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543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488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4330" algn="l" defTabSz="13582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5"/>
          <p:cNvSpPr/>
          <p:nvPr/>
        </p:nvSpPr>
        <p:spPr>
          <a:xfrm>
            <a:off x="260350" y="688975"/>
            <a:ext cx="13554075" cy="13652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 defTabSz="914400" eaLnBrk="0" hangingPunct="0">
              <a:lnSpc>
                <a:spcPct val="115000"/>
              </a:lnSpc>
              <a:tabLst>
                <a:tab pos="539750" algn="l"/>
              </a:tabLst>
            </a:pP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Quan sát hình vẽ và cho biết đoạn thẳng AB hay CD dài hơn? Muốn biết chính xác ta phải làm gì?</a:t>
            </a:r>
            <a:endParaRPr lang="vi-VN" altLang="vi-VN" sz="3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8194" name="Group 25"/>
          <p:cNvGrpSpPr/>
          <p:nvPr/>
        </p:nvGrpSpPr>
        <p:grpSpPr>
          <a:xfrm>
            <a:off x="1150938" y="2401888"/>
            <a:ext cx="5689600" cy="4186237"/>
            <a:chOff x="1146175" y="2601913"/>
            <a:chExt cx="5689600" cy="4186237"/>
          </a:xfrm>
        </p:grpSpPr>
        <p:sp>
          <p:nvSpPr>
            <p:cNvPr id="2" name="Oval 1"/>
            <p:cNvSpPr/>
            <p:nvPr/>
          </p:nvSpPr>
          <p:spPr>
            <a:xfrm>
              <a:off x="2084387" y="2601913"/>
              <a:ext cx="935038" cy="936625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4964112" y="2601913"/>
              <a:ext cx="936625" cy="936625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6" name="Straight Connector 5"/>
            <p:cNvCxnSpPr>
              <a:stCxn id="2" idx="2"/>
              <a:endCxn id="5" idx="6"/>
            </p:cNvCxnSpPr>
            <p:nvPr/>
          </p:nvCxnSpPr>
          <p:spPr>
            <a:xfrm>
              <a:off x="2084387" y="3070225"/>
              <a:ext cx="3816350" cy="0"/>
            </a:xfrm>
            <a:prstGeom prst="line">
              <a:avLst/>
            </a:prstGeom>
            <a:ln w="571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98" name="TextBox 6"/>
            <p:cNvSpPr txBox="1"/>
            <p:nvPr/>
          </p:nvSpPr>
          <p:spPr>
            <a:xfrm>
              <a:off x="1523050" y="2691859"/>
              <a:ext cx="647700" cy="5842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vi-VN" sz="3200" b="1" dirty="0">
                  <a:latin typeface="Times New Roman" panose="02020603050405020304" pitchFamily="18" charset="0"/>
                </a:rPr>
                <a:t>A</a:t>
              </a:r>
              <a:endParaRPr lang="vi-VN" alt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199" name="TextBox 8"/>
            <p:cNvSpPr txBox="1"/>
            <p:nvPr/>
          </p:nvSpPr>
          <p:spPr>
            <a:xfrm>
              <a:off x="5940425" y="2691859"/>
              <a:ext cx="647700" cy="5842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vi-VN" sz="3200" b="1" dirty="0">
                  <a:latin typeface="Times New Roman" panose="02020603050405020304" pitchFamily="18" charset="0"/>
                </a:rPr>
                <a:t>B</a:t>
              </a:r>
              <a:endParaRPr lang="vi-VN" alt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46175" y="4875213"/>
              <a:ext cx="936625" cy="936625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900737" y="4891088"/>
              <a:ext cx="935038" cy="936625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2" name="Straight Connector 11"/>
            <p:cNvCxnSpPr>
              <a:stCxn id="2" idx="2"/>
              <a:endCxn id="5" idx="6"/>
            </p:cNvCxnSpPr>
            <p:nvPr/>
          </p:nvCxnSpPr>
          <p:spPr>
            <a:xfrm>
              <a:off x="2084387" y="5359400"/>
              <a:ext cx="3816350" cy="0"/>
            </a:xfrm>
            <a:prstGeom prst="line">
              <a:avLst/>
            </a:prstGeom>
            <a:ln w="571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03" name="TextBox 12"/>
            <p:cNvSpPr txBox="1"/>
            <p:nvPr/>
          </p:nvSpPr>
          <p:spPr>
            <a:xfrm>
              <a:off x="2082800" y="4834442"/>
              <a:ext cx="647700" cy="5842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vi-VN" sz="3200" b="1" dirty="0">
                  <a:latin typeface="Times New Roman" panose="02020603050405020304" pitchFamily="18" charset="0"/>
                </a:rPr>
                <a:t>C</a:t>
              </a:r>
              <a:endParaRPr lang="vi-VN" alt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204" name="TextBox 13"/>
            <p:cNvSpPr txBox="1"/>
            <p:nvPr/>
          </p:nvSpPr>
          <p:spPr>
            <a:xfrm>
              <a:off x="5426595" y="4775200"/>
              <a:ext cx="647700" cy="5842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vi-VN" sz="3200" b="1" dirty="0">
                  <a:latin typeface="Times New Roman" panose="02020603050405020304" pitchFamily="18" charset="0"/>
                </a:rPr>
                <a:t>D</a:t>
              </a:r>
              <a:endParaRPr lang="vi-VN" altLang="vi-VN" sz="32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205" name="TextBox 17"/>
            <p:cNvSpPr txBox="1"/>
            <p:nvPr/>
          </p:nvSpPr>
          <p:spPr>
            <a:xfrm>
              <a:off x="3668713" y="6202363"/>
              <a:ext cx="647700" cy="5857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vi-VN" sz="3200" b="1" i="1" dirty="0">
                  <a:latin typeface="Times New Roman" panose="02020603050405020304" pitchFamily="18" charset="0"/>
                </a:rPr>
                <a:t>a)</a:t>
              </a:r>
              <a:endParaRPr lang="vi-VN" altLang="vi-VN" sz="3200" b="1" i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8206" name="Group 26"/>
          <p:cNvGrpSpPr/>
          <p:nvPr/>
        </p:nvGrpSpPr>
        <p:grpSpPr>
          <a:xfrm>
            <a:off x="7972425" y="2024063"/>
            <a:ext cx="6769100" cy="4754562"/>
            <a:chOff x="7972926" y="2024425"/>
            <a:chExt cx="6768752" cy="4687455"/>
          </a:xfrm>
        </p:grpSpPr>
        <p:sp>
          <p:nvSpPr>
            <p:cNvPr id="8207" name="TextBox 18"/>
            <p:cNvSpPr txBox="1"/>
            <p:nvPr/>
          </p:nvSpPr>
          <p:spPr>
            <a:xfrm>
              <a:off x="11223139" y="6126093"/>
              <a:ext cx="647700" cy="5857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vi-VN" sz="3200" b="1" i="1" dirty="0">
                  <a:latin typeface="Times New Roman" panose="02020603050405020304" pitchFamily="18" charset="0"/>
                </a:rPr>
                <a:t>b)</a:t>
              </a:r>
              <a:endParaRPr lang="vi-VN" altLang="vi-VN" sz="3200" b="1" i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8208" name="Group 24"/>
            <p:cNvGrpSpPr/>
            <p:nvPr/>
          </p:nvGrpSpPr>
          <p:grpSpPr>
            <a:xfrm>
              <a:off x="7972926" y="2024425"/>
              <a:ext cx="6768752" cy="3548856"/>
              <a:chOff x="7972926" y="2024425"/>
              <a:chExt cx="6768752" cy="3548856"/>
            </a:xfrm>
          </p:grpSpPr>
          <p:grpSp>
            <p:nvGrpSpPr>
              <p:cNvPr id="8209" name="Group 21"/>
              <p:cNvGrpSpPr/>
              <p:nvPr/>
            </p:nvGrpSpPr>
            <p:grpSpPr>
              <a:xfrm>
                <a:off x="7972926" y="2024425"/>
                <a:ext cx="6768752" cy="3548856"/>
                <a:chOff x="8492480" y="1810544"/>
                <a:chExt cx="6768752" cy="3548856"/>
              </a:xfrm>
            </p:grpSpPr>
            <p:cxnSp>
              <p:nvCxnSpPr>
                <p:cNvPr id="17" name="Straight Connector 16"/>
                <p:cNvCxnSpPr>
                  <a:stCxn id="2" idx="2"/>
                  <a:endCxn id="5" idx="6"/>
                </p:cNvCxnSpPr>
                <p:nvPr/>
              </p:nvCxnSpPr>
              <p:spPr>
                <a:xfrm>
                  <a:off x="10724390" y="2892023"/>
                  <a:ext cx="2520820" cy="0"/>
                </a:xfrm>
                <a:prstGeom prst="line">
                  <a:avLst/>
                </a:prstGeom>
                <a:ln w="5715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>
                  <a:stCxn id="2" idx="2"/>
                  <a:endCxn id="5" idx="6"/>
                </p:cNvCxnSpPr>
                <p:nvPr/>
              </p:nvCxnSpPr>
              <p:spPr>
                <a:xfrm>
                  <a:off x="10724390" y="4053323"/>
                  <a:ext cx="2520820" cy="0"/>
                </a:xfrm>
                <a:prstGeom prst="line">
                  <a:avLst/>
                </a:prstGeom>
                <a:ln w="5715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>
                  <a:stCxn id="2" idx="2"/>
                  <a:endCxn id="5" idx="6"/>
                </p:cNvCxnSpPr>
                <p:nvPr/>
              </p:nvCxnSpPr>
              <p:spPr>
                <a:xfrm>
                  <a:off x="10184668" y="1879408"/>
                  <a:ext cx="1881091" cy="3480769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>
                  <a:stCxn id="2" idx="2"/>
                  <a:endCxn id="5" idx="6"/>
                </p:cNvCxnSpPr>
                <p:nvPr/>
              </p:nvCxnSpPr>
              <p:spPr>
                <a:xfrm flipH="1">
                  <a:off x="12065759" y="1823065"/>
                  <a:ext cx="1717587" cy="3521461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>
                  <a:stCxn id="2" idx="2"/>
                  <a:endCxn id="5" idx="6"/>
                </p:cNvCxnSpPr>
                <p:nvPr/>
              </p:nvCxnSpPr>
              <p:spPr>
                <a:xfrm>
                  <a:off x="8492480" y="2026527"/>
                  <a:ext cx="3573279" cy="3317999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>
                  <a:stCxn id="2" idx="2"/>
                  <a:endCxn id="5" idx="6"/>
                </p:cNvCxnSpPr>
                <p:nvPr/>
              </p:nvCxnSpPr>
              <p:spPr>
                <a:xfrm flipH="1">
                  <a:off x="12065759" y="1810544"/>
                  <a:ext cx="3195473" cy="353398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16" name="TextBox 6"/>
              <p:cNvSpPr txBox="1"/>
              <p:nvPr/>
            </p:nvSpPr>
            <p:spPr>
              <a:xfrm>
                <a:off x="10152853" y="2601913"/>
                <a:ext cx="647700" cy="5842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eaLnBrk="0" hangingPunct="0"/>
                <a:r>
                  <a:rPr lang="en-US" altLang="vi-VN" sz="3200" b="1" dirty="0">
                    <a:latin typeface="Times New Roman" panose="02020603050405020304" pitchFamily="18" charset="0"/>
                  </a:rPr>
                  <a:t>A</a:t>
                </a:r>
                <a:endParaRPr lang="vi-VN" altLang="vi-VN" sz="32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8217" name="TextBox 8"/>
              <p:cNvSpPr txBox="1"/>
              <p:nvPr/>
            </p:nvSpPr>
            <p:spPr>
              <a:xfrm>
                <a:off x="12351396" y="2609850"/>
                <a:ext cx="647700" cy="5842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eaLnBrk="0" hangingPunct="0"/>
                <a:r>
                  <a:rPr lang="en-US" altLang="vi-VN" sz="3200" b="1" dirty="0">
                    <a:latin typeface="Times New Roman" panose="02020603050405020304" pitchFamily="18" charset="0"/>
                  </a:rPr>
                  <a:t>B</a:t>
                </a:r>
                <a:endParaRPr lang="vi-VN" altLang="vi-VN" sz="32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8218" name="TextBox 12"/>
              <p:cNvSpPr txBox="1"/>
              <p:nvPr/>
            </p:nvSpPr>
            <p:spPr>
              <a:xfrm>
                <a:off x="9789690" y="4253243"/>
                <a:ext cx="647700" cy="5842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eaLnBrk="0" hangingPunct="0"/>
                <a:r>
                  <a:rPr lang="en-US" altLang="vi-VN" sz="3200" b="1" dirty="0">
                    <a:latin typeface="Times New Roman" panose="02020603050405020304" pitchFamily="18" charset="0"/>
                  </a:rPr>
                  <a:t>C</a:t>
                </a:r>
                <a:endParaRPr lang="vi-VN" altLang="vi-VN" sz="32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8219" name="TextBox 13"/>
              <p:cNvSpPr txBox="1"/>
              <p:nvPr/>
            </p:nvSpPr>
            <p:spPr>
              <a:xfrm>
                <a:off x="12703104" y="4144398"/>
                <a:ext cx="647700" cy="5842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eaLnBrk="0" hangingPunct="0"/>
                <a:r>
                  <a:rPr lang="en-US" altLang="vi-VN" sz="3200" b="1" dirty="0">
                    <a:latin typeface="Times New Roman" panose="02020603050405020304" pitchFamily="18" charset="0"/>
                  </a:rPr>
                  <a:t>D</a:t>
                </a:r>
                <a:endParaRPr lang="vi-VN" altLang="vi-VN" sz="32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/>
          <p:nvPr/>
        </p:nvSpPr>
        <p:spPr>
          <a:xfrm>
            <a:off x="768350" y="285750"/>
            <a:ext cx="12995275" cy="901700"/>
          </a:xfrm>
          <a:prstGeom prst="rect">
            <a:avLst/>
          </a:prstGeom>
          <a:noFill/>
          <a:ln w="9525">
            <a:noFill/>
          </a:ln>
        </p:spPr>
        <p:txBody>
          <a:bodyPr lIns="177301" tIns="88650" rIns="177301" bIns="88650" anchor="ctr" anchorCtr="0">
            <a:spAutoFit/>
          </a:bodyPr>
          <a:lstStyle/>
          <a:p>
            <a:pPr algn="ctr" defTabSz="1192530" eaLnBrk="0" hangingPunct="0"/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Xác định GHĐ v</a:t>
            </a:r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ĐCNN của các th</a:t>
            </a:r>
            <a:r>
              <a:rPr lang="vi-VN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ư</a:t>
            </a:r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ớc sau:</a:t>
            </a:r>
            <a:endParaRPr lang="en-US" altLang="vi-VN" sz="4700" i="1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088688" y="1360488"/>
            <a:ext cx="4676775" cy="1625600"/>
          </a:xfrm>
          <a:prstGeom prst="rect">
            <a:avLst/>
          </a:prstGeom>
          <a:noFill/>
          <a:ln w="9525">
            <a:noFill/>
          </a:ln>
        </p:spPr>
        <p:txBody>
          <a:bodyPr lIns="177301" tIns="88650" rIns="177301" bIns="88650" anchor="ctr" anchorCtr="0">
            <a:spAutoFit/>
          </a:bodyPr>
          <a:lstStyle/>
          <a:p>
            <a:pPr defTabSz="1192530" eaLnBrk="0" hangingPunct="0"/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a) GHĐ: 100cm </a:t>
            </a:r>
          </a:p>
          <a:p>
            <a:pPr defTabSz="1192530" eaLnBrk="0" hangingPunct="0"/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   ĐCNN: 0,5cm</a:t>
            </a:r>
            <a:endParaRPr lang="en-US" altLang="vi-VN" sz="4700" i="1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088688" y="2911475"/>
            <a:ext cx="4676775" cy="1625600"/>
          </a:xfrm>
          <a:prstGeom prst="rect">
            <a:avLst/>
          </a:prstGeom>
          <a:noFill/>
          <a:ln w="9525">
            <a:noFill/>
          </a:ln>
        </p:spPr>
        <p:txBody>
          <a:bodyPr lIns="177301" tIns="88650" rIns="177301" bIns="88650" anchor="ctr" anchorCtr="0">
            <a:spAutoFit/>
          </a:bodyPr>
          <a:lstStyle/>
          <a:p>
            <a:pPr defTabSz="1192530" eaLnBrk="0" hangingPunct="0"/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b) GHĐ: 10cm </a:t>
            </a:r>
          </a:p>
          <a:p>
            <a:pPr defTabSz="1192530" eaLnBrk="0" hangingPunct="0"/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   ĐCNN: 0,5cm</a:t>
            </a:r>
            <a:endParaRPr lang="en-US" altLang="vi-VN" sz="4700" i="1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88688" y="4459288"/>
            <a:ext cx="4676775" cy="1625600"/>
          </a:xfrm>
          <a:prstGeom prst="rect">
            <a:avLst/>
          </a:prstGeom>
          <a:noFill/>
          <a:ln w="9525">
            <a:noFill/>
          </a:ln>
        </p:spPr>
        <p:txBody>
          <a:bodyPr lIns="177301" tIns="88650" rIns="177301" bIns="88650" anchor="ctr" anchorCtr="0">
            <a:spAutoFit/>
          </a:bodyPr>
          <a:lstStyle/>
          <a:p>
            <a:pPr defTabSz="1192530" eaLnBrk="0" hangingPunct="0"/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c) GHĐ: 10cm </a:t>
            </a:r>
          </a:p>
          <a:p>
            <a:pPr defTabSz="1192530" eaLnBrk="0" hangingPunct="0"/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   ĐCNN: 0,1cm</a:t>
            </a:r>
            <a:endParaRPr lang="en-US" altLang="vi-VN" sz="4700" i="1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95350" y="6262688"/>
            <a:ext cx="12966700" cy="901700"/>
          </a:xfrm>
          <a:prstGeom prst="rect">
            <a:avLst/>
          </a:prstGeom>
          <a:noFill/>
          <a:ln w="9525">
            <a:noFill/>
          </a:ln>
        </p:spPr>
        <p:txBody>
          <a:bodyPr lIns="177301" tIns="88650" rIns="177301" bIns="88650" anchor="ctr" anchorCtr="0">
            <a:spAutoFit/>
          </a:bodyPr>
          <a:lstStyle/>
          <a:p>
            <a:pPr defTabSz="1192530" eaLnBrk="0" hangingPunct="0"/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Thước n</a:t>
            </a:r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o cho kết quả chính xác hơn?</a:t>
            </a:r>
            <a:endParaRPr lang="en-US" altLang="vi-VN" sz="4700" i="1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7420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0813"/>
            <a:ext cx="11088688" cy="46640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2F4D71"/>
            </a:prst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/>
          <p:nvPr/>
        </p:nvSpPr>
        <p:spPr>
          <a:xfrm>
            <a:off x="715963" y="442913"/>
            <a:ext cx="2074862" cy="98425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x-none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Lưu ý</a:t>
            </a:r>
            <a:endParaRPr lang="en-US" altLang="x-none" sz="5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1292225" y="1811338"/>
            <a:ext cx="12695238" cy="1814512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x-none" sz="5400" dirty="0">
                <a:solidFill>
                  <a:srgbClr val="004376"/>
                </a:solidFill>
                <a:latin typeface="Times New Roman" panose="02020603050405020304" pitchFamily="18" charset="0"/>
              </a:rPr>
              <a:t>- Nên chọn dụng cụ đo có GHĐ lớn hơn giá trị cần đo một chút để chỉ đo một lần.</a:t>
            </a:r>
            <a:endParaRPr lang="en-US" altLang="x-none" sz="54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 Box 8"/>
          <p:cNvSpPr txBox="1"/>
          <p:nvPr/>
        </p:nvSpPr>
        <p:spPr>
          <a:xfrm>
            <a:off x="1319213" y="3663950"/>
            <a:ext cx="12695237" cy="1814513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x-none" sz="5400" dirty="0">
                <a:solidFill>
                  <a:srgbClr val="004376"/>
                </a:solidFill>
                <a:latin typeface="Times New Roman" panose="02020603050405020304" pitchFamily="18" charset="0"/>
              </a:rPr>
              <a:t>- Muốn đo tới đơn vị đo n</a:t>
            </a:r>
            <a:r>
              <a:rPr lang="en-US" altLang="x-none" sz="54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5400" dirty="0">
                <a:solidFill>
                  <a:srgbClr val="004376"/>
                </a:solidFill>
                <a:latin typeface="Times New Roman" panose="02020603050405020304" pitchFamily="18" charset="0"/>
              </a:rPr>
              <a:t>o, nên chọn dụng cụ đo có ĐCNN bằng đơn vị đo đó.</a:t>
            </a:r>
            <a:endParaRPr lang="en-US" altLang="x-none" sz="54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Group 1"/>
          <p:cNvGrpSpPr/>
          <p:nvPr/>
        </p:nvGrpSpPr>
        <p:grpSpPr>
          <a:xfrm>
            <a:off x="2886075" y="327025"/>
            <a:ext cx="12887325" cy="992188"/>
            <a:chOff x="871868" y="679371"/>
            <a:chExt cx="7581016" cy="620927"/>
          </a:xfrm>
        </p:grpSpPr>
        <p:sp>
          <p:nvSpPr>
            <p:cNvPr id="3" name="Oval 2"/>
            <p:cNvSpPr/>
            <p:nvPr/>
          </p:nvSpPr>
          <p:spPr>
            <a:xfrm>
              <a:off x="967121" y="715136"/>
              <a:ext cx="627549" cy="564298"/>
            </a:xfrm>
            <a:prstGeom prst="ellipse">
              <a:avLst/>
            </a:prstGeom>
            <a:noFill/>
            <a:ln w="28575">
              <a:solidFill>
                <a:srgbClr val="00518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5300" b="0" i="0" u="none" strike="noStrike" kern="1200" cap="none" spc="0" normalizeH="0" baseline="0" noProof="0" dirty="0">
                <a:ln>
                  <a:noFill/>
                </a:ln>
                <a:solidFill>
                  <a:srgbClr val="00518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579" name="TextBox 3"/>
            <p:cNvSpPr txBox="1"/>
            <p:nvPr/>
          </p:nvSpPr>
          <p:spPr>
            <a:xfrm>
              <a:off x="871868" y="715523"/>
              <a:ext cx="818708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 eaLnBrk="0" hangingPunct="0"/>
              <a:r>
                <a:rPr lang="en-US" altLang="x-none" sz="5300" b="1" dirty="0">
                  <a:solidFill>
                    <a:srgbClr val="00518E"/>
                  </a:solidFill>
                  <a:latin typeface="Times New Roman" panose="02020603050405020304" pitchFamily="18" charset="0"/>
                </a:rPr>
                <a:t>III</a:t>
              </a:r>
              <a:endParaRPr lang="en-US" altLang="x-none" sz="5300" b="1" dirty="0">
                <a:solidFill>
                  <a:srgbClr val="00518E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580" name="TextBox 4"/>
            <p:cNvSpPr txBox="1"/>
            <p:nvPr/>
          </p:nvSpPr>
          <p:spPr>
            <a:xfrm>
              <a:off x="1786270" y="679371"/>
              <a:ext cx="666661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b="1" dirty="0">
                  <a:solidFill>
                    <a:srgbClr val="00518E"/>
                  </a:solidFill>
                  <a:latin typeface="Times New Roman" panose="02020603050405020304" pitchFamily="18" charset="0"/>
                </a:rPr>
                <a:t>CÁCH ĐO CHIỀU DÀI</a:t>
              </a:r>
              <a:endParaRPr lang="en-US" altLang="x-none" sz="5300" b="1" dirty="0">
                <a:solidFill>
                  <a:srgbClr val="00518E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7" name="Group 12"/>
          <p:cNvGrpSpPr/>
          <p:nvPr/>
        </p:nvGrpSpPr>
        <p:grpSpPr>
          <a:xfrm>
            <a:off x="379413" y="2435225"/>
            <a:ext cx="13833475" cy="3552825"/>
            <a:chOff x="223134" y="1521895"/>
            <a:chExt cx="8137094" cy="2220608"/>
          </a:xfrm>
        </p:grpSpPr>
        <p:sp>
          <p:nvSpPr>
            <p:cNvPr id="12" name="Rounded Rectangle 11"/>
            <p:cNvSpPr/>
            <p:nvPr/>
          </p:nvSpPr>
          <p:spPr>
            <a:xfrm>
              <a:off x="1025264" y="1564561"/>
              <a:ext cx="7334964" cy="2177942"/>
            </a:xfrm>
            <a:prstGeom prst="roundRect">
              <a:avLst/>
            </a:prstGeom>
            <a:noFill/>
            <a:ln>
              <a:solidFill>
                <a:srgbClr val="22B7C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223134" y="1521895"/>
              <a:ext cx="2388649" cy="2220608"/>
            </a:xfrm>
            <a:prstGeom prst="ellipse">
              <a:avLst/>
            </a:prstGeom>
            <a:solidFill>
              <a:srgbClr val="EB2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584" name="TextBox 7"/>
            <p:cNvSpPr txBox="1"/>
            <p:nvPr/>
          </p:nvSpPr>
          <p:spPr>
            <a:xfrm>
              <a:off x="733473" y="2298390"/>
              <a:ext cx="1941780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Bước 1</a:t>
              </a:r>
              <a:endParaRPr lang="en-US" altLang="x-none" sz="53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585" name="TextBox 9"/>
            <p:cNvSpPr txBox="1"/>
            <p:nvPr/>
          </p:nvSpPr>
          <p:spPr>
            <a:xfrm>
              <a:off x="2779060" y="1921539"/>
              <a:ext cx="5333044" cy="10772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Ước lượng chiều d</a:t>
              </a:r>
              <a:r>
                <a:rPr lang="en-US" altLang="x-none" sz="5300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x-none" sz="53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i cần đo để chọn thước đo thích hợp.</a:t>
              </a:r>
              <a:endParaRPr lang="en-US" altLang="x-none" sz="53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1243013" y="4365625"/>
            <a:ext cx="12815887" cy="2900363"/>
            <a:chOff x="548640" y="2414727"/>
            <a:chExt cx="7538640" cy="1813084"/>
          </a:xfrm>
        </p:grpSpPr>
        <p:sp>
          <p:nvSpPr>
            <p:cNvPr id="13" name="Rectangle 12"/>
            <p:cNvSpPr/>
            <p:nvPr/>
          </p:nvSpPr>
          <p:spPr>
            <a:xfrm>
              <a:off x="1522603" y="2414727"/>
              <a:ext cx="6564677" cy="1813084"/>
            </a:xfrm>
            <a:prstGeom prst="rect">
              <a:avLst/>
            </a:prstGeom>
            <a:solidFill>
              <a:srgbClr val="22B7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Diamond 11"/>
            <p:cNvSpPr/>
            <p:nvPr/>
          </p:nvSpPr>
          <p:spPr>
            <a:xfrm>
              <a:off x="548640" y="2414727"/>
              <a:ext cx="1964734" cy="1813084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604" name="TextBox 7"/>
            <p:cNvSpPr txBox="1"/>
            <p:nvPr/>
          </p:nvSpPr>
          <p:spPr>
            <a:xfrm>
              <a:off x="835818" y="2942449"/>
              <a:ext cx="1677144" cy="50975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47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Bước 2</a:t>
              </a:r>
              <a:endParaRPr lang="en-US" altLang="x-none" sz="47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5605" name="TextBox 9"/>
            <p:cNvSpPr txBox="1"/>
            <p:nvPr/>
          </p:nvSpPr>
          <p:spPr>
            <a:xfrm>
              <a:off x="2385378" y="2467929"/>
              <a:ext cx="5701902" cy="141384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47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Đặt thước dọc theo chiều d</a:t>
              </a:r>
              <a:r>
                <a:rPr lang="en-US" altLang="x-none" sz="4700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x-none" sz="47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i cần đo, vạch số 0 của thước ngang với một đầu của vật.</a:t>
              </a:r>
              <a:endParaRPr lang="en-US" altLang="x-none" sz="47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10343" y="710620"/>
            <a:ext cx="13079839" cy="3093285"/>
          </a:xfrm>
          <a:prstGeom prst="rect">
            <a:avLst/>
          </a:prstGeom>
          <a:blipFill>
            <a:blip r:embed="rId2"/>
            <a:stretch>
              <a:fillRect l="-625" t="3488" r="-1253" b="-3488"/>
            </a:stretch>
          </a:blipFill>
          <a:ln>
            <a:solidFill>
              <a:srgbClr val="22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1243013" y="4365625"/>
            <a:ext cx="13025437" cy="2900363"/>
            <a:chOff x="548640" y="2414727"/>
            <a:chExt cx="7661250" cy="1813084"/>
          </a:xfrm>
        </p:grpSpPr>
        <p:sp>
          <p:nvSpPr>
            <p:cNvPr id="13" name="Rectangle 12"/>
            <p:cNvSpPr/>
            <p:nvPr/>
          </p:nvSpPr>
          <p:spPr>
            <a:xfrm>
              <a:off x="1522520" y="2414727"/>
              <a:ext cx="6565052" cy="1813084"/>
            </a:xfrm>
            <a:prstGeom prst="rect">
              <a:avLst/>
            </a:prstGeom>
            <a:solidFill>
              <a:srgbClr val="22B7CB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Diamond 11"/>
            <p:cNvSpPr/>
            <p:nvPr/>
          </p:nvSpPr>
          <p:spPr>
            <a:xfrm>
              <a:off x="548640" y="2414727"/>
              <a:ext cx="1964567" cy="1813084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628" name="TextBox 7"/>
            <p:cNvSpPr txBox="1"/>
            <p:nvPr/>
          </p:nvSpPr>
          <p:spPr>
            <a:xfrm>
              <a:off x="835818" y="2942449"/>
              <a:ext cx="167714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Bước 3</a:t>
              </a:r>
              <a:endPara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6629" name="TextBox 9"/>
            <p:cNvSpPr txBox="1"/>
            <p:nvPr/>
          </p:nvSpPr>
          <p:spPr>
            <a:xfrm>
              <a:off x="2507988" y="2727005"/>
              <a:ext cx="5701902" cy="10772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Mắt nhìn theo hướng vuông góc với cạnh thước  đầu kia của vật</a:t>
              </a:r>
              <a:endPara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10343" y="710620"/>
            <a:ext cx="12948929" cy="3093285"/>
          </a:xfrm>
          <a:prstGeom prst="rect">
            <a:avLst/>
          </a:prstGeom>
          <a:blipFill>
            <a:blip r:embed="rId2"/>
            <a:srcRect/>
            <a:stretch>
              <a:fillRect l="-4754" t="-13514" b="-2130"/>
            </a:stretch>
          </a:blipFill>
          <a:ln>
            <a:solidFill>
              <a:srgbClr val="22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1243013" y="4365625"/>
            <a:ext cx="13025437" cy="2900363"/>
            <a:chOff x="548640" y="2414727"/>
            <a:chExt cx="7661250" cy="1813084"/>
          </a:xfrm>
        </p:grpSpPr>
        <p:sp>
          <p:nvSpPr>
            <p:cNvPr id="13" name="Rectangle 12"/>
            <p:cNvSpPr/>
            <p:nvPr/>
          </p:nvSpPr>
          <p:spPr>
            <a:xfrm>
              <a:off x="1522520" y="2414727"/>
              <a:ext cx="6565052" cy="1813084"/>
            </a:xfrm>
            <a:prstGeom prst="rect">
              <a:avLst/>
            </a:prstGeom>
            <a:solidFill>
              <a:srgbClr val="22B7CB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Diamond 11"/>
            <p:cNvSpPr/>
            <p:nvPr/>
          </p:nvSpPr>
          <p:spPr>
            <a:xfrm>
              <a:off x="548640" y="2414727"/>
              <a:ext cx="1964567" cy="1813084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652" name="TextBox 7"/>
            <p:cNvSpPr txBox="1"/>
            <p:nvPr/>
          </p:nvSpPr>
          <p:spPr>
            <a:xfrm>
              <a:off x="835818" y="2942449"/>
              <a:ext cx="167714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Bước 4</a:t>
              </a:r>
              <a:endPara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7653" name="TextBox 9"/>
            <p:cNvSpPr txBox="1"/>
            <p:nvPr/>
          </p:nvSpPr>
          <p:spPr>
            <a:xfrm>
              <a:off x="2507988" y="2727005"/>
              <a:ext cx="5701902" cy="10772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Đọc kết quả đo theo vạch chia gần nhất với đầu kia của vật</a:t>
              </a:r>
              <a:endPara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09663" y="711200"/>
            <a:ext cx="12949238" cy="30924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solidFill>
              <a:srgbClr val="22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43013" y="4365625"/>
            <a:ext cx="12815887" cy="2900363"/>
            <a:chOff x="548640" y="2414727"/>
            <a:chExt cx="7538640" cy="1813084"/>
          </a:xfrm>
        </p:grpSpPr>
        <p:sp>
          <p:nvSpPr>
            <p:cNvPr id="3" name="Rectangle 2"/>
            <p:cNvSpPr/>
            <p:nvPr/>
          </p:nvSpPr>
          <p:spPr>
            <a:xfrm>
              <a:off x="1522603" y="2414727"/>
              <a:ext cx="6564677" cy="1813084"/>
            </a:xfrm>
            <a:prstGeom prst="rect">
              <a:avLst/>
            </a:prstGeom>
            <a:solidFill>
              <a:srgbClr val="22B7CB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Diamond 3"/>
            <p:cNvSpPr/>
            <p:nvPr/>
          </p:nvSpPr>
          <p:spPr>
            <a:xfrm>
              <a:off x="548640" y="2414727"/>
              <a:ext cx="1964734" cy="1813084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676" name="TextBox 4"/>
            <p:cNvSpPr txBox="1"/>
            <p:nvPr/>
          </p:nvSpPr>
          <p:spPr>
            <a:xfrm>
              <a:off x="835818" y="2942449"/>
              <a:ext cx="167714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Bước 5 </a:t>
              </a:r>
              <a:endPara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8677" name="TextBox 5"/>
            <p:cNvSpPr txBox="1"/>
            <p:nvPr/>
          </p:nvSpPr>
          <p:spPr>
            <a:xfrm>
              <a:off x="2800140" y="2782660"/>
              <a:ext cx="4335415" cy="10772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Ghi kết quả theo ĐCNN của thước</a:t>
              </a:r>
              <a:endPara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243586" y="668817"/>
            <a:ext cx="12815688" cy="2946981"/>
          </a:xfrm>
          <a:prstGeom prst="rect">
            <a:avLst/>
          </a:prstGeom>
          <a:blipFill>
            <a:blip r:embed="rId2"/>
            <a:stretch>
              <a:fillRect l="-625" t="3488" r="-1253" b="-3488"/>
            </a:stretch>
          </a:blipFill>
          <a:ln>
            <a:solidFill>
              <a:srgbClr val="22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1"/>
          <p:cNvGrpSpPr/>
          <p:nvPr/>
        </p:nvGrpSpPr>
        <p:grpSpPr>
          <a:xfrm>
            <a:off x="2011363" y="1042988"/>
            <a:ext cx="2144712" cy="1668462"/>
            <a:chOff x="2068621" y="1371601"/>
            <a:chExt cx="847362" cy="685800"/>
          </a:xfrm>
        </p:grpSpPr>
        <p:sp>
          <p:nvSpPr>
            <p:cNvPr id="3" name="Oval Callout 2"/>
            <p:cNvSpPr/>
            <p:nvPr/>
          </p:nvSpPr>
          <p:spPr>
            <a:xfrm>
              <a:off x="2068621" y="1371601"/>
              <a:ext cx="726310" cy="685800"/>
            </a:xfrm>
            <a:prstGeom prst="wedgeEllipseCallout">
              <a:avLst>
                <a:gd name="adj1" fmla="val 43982"/>
                <a:gd name="adj2" fmla="val 80147"/>
              </a:avLst>
            </a:prstGeom>
            <a:solidFill>
              <a:srgbClr val="DAEF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85636" y="1371601"/>
              <a:ext cx="630347" cy="6074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 eaLnBrk="0" hangingPunct="0">
                <a:buClrTx/>
                <a:buSzTx/>
                <a:buFontTx/>
                <a:buNone/>
                <a:defRPr/>
              </a:pPr>
              <a:r>
                <a:rPr kumimoji="0" lang="en-US" sz="9000" b="1" kern="1200" cap="none" spc="0" normalizeH="0" baseline="0" noProof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5" name="Explosion 2 4"/>
          <p:cNvSpPr/>
          <p:nvPr/>
        </p:nvSpPr>
        <p:spPr>
          <a:xfrm rot="14030342">
            <a:off x="4003675" y="-887412"/>
            <a:ext cx="7829550" cy="10093325"/>
          </a:xfrm>
          <a:prstGeom prst="irregularSeal2">
            <a:avLst/>
          </a:prstGeom>
          <a:solidFill>
            <a:srgbClr val="22B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701" name="TextBox 5"/>
          <p:cNvSpPr txBox="1"/>
          <p:nvPr/>
        </p:nvSpPr>
        <p:spPr>
          <a:xfrm>
            <a:off x="5208588" y="3040063"/>
            <a:ext cx="7369175" cy="178435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</a:rPr>
              <a:t>Tại sao cần ước lượng chiều d</a:t>
            </a:r>
            <a:r>
              <a: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5300" dirty="0">
                <a:solidFill>
                  <a:schemeClr val="bg1"/>
                </a:solidFill>
                <a:latin typeface="Times New Roman" panose="02020603050405020304" pitchFamily="18" charset="0"/>
              </a:rPr>
              <a:t>i trước khi đo?</a:t>
            </a:r>
            <a:endParaRPr lang="en-US" altLang="x-none" sz="53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92237" y="1247886"/>
            <a:ext cx="8201956" cy="5378823"/>
          </a:xfrm>
          <a:prstGeom prst="rect">
            <a:avLst/>
          </a:prstGeom>
          <a:blipFill>
            <a:blip r:embed="rId2"/>
            <a:srcRect/>
            <a:stretch>
              <a:fillRect t="-9956" b="-99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353175" y="1549400"/>
            <a:ext cx="8480425" cy="5572125"/>
          </a:xfrm>
          <a:prstGeom prst="roundRect">
            <a:avLst/>
          </a:prstGeom>
          <a:noFill/>
          <a:ln w="28575">
            <a:solidFill>
              <a:srgbClr val="22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0723" name="Group 3"/>
          <p:cNvGrpSpPr/>
          <p:nvPr/>
        </p:nvGrpSpPr>
        <p:grpSpPr>
          <a:xfrm>
            <a:off x="1714500" y="-569912"/>
            <a:ext cx="1760538" cy="1477962"/>
            <a:chOff x="2068621" y="1308911"/>
            <a:chExt cx="805517" cy="787832"/>
          </a:xfrm>
        </p:grpSpPr>
        <p:sp>
          <p:nvSpPr>
            <p:cNvPr id="5" name="Oval Callout 4"/>
            <p:cNvSpPr/>
            <p:nvPr/>
          </p:nvSpPr>
          <p:spPr>
            <a:xfrm>
              <a:off x="2068621" y="1371531"/>
              <a:ext cx="726345" cy="686285"/>
            </a:xfrm>
            <a:prstGeom prst="wedgeEllipseCallout">
              <a:avLst>
                <a:gd name="adj1" fmla="val 43982"/>
                <a:gd name="adj2" fmla="val 80147"/>
              </a:avLst>
            </a:prstGeom>
            <a:solidFill>
              <a:srgbClr val="DAEF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243670" y="1308911"/>
              <a:ext cx="630468" cy="7878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 eaLnBrk="0" hangingPunct="0">
                <a:buClrTx/>
                <a:buSzTx/>
                <a:buFontTx/>
                <a:buNone/>
                <a:defRPr/>
              </a:pPr>
              <a:r>
                <a:rPr kumimoji="0" lang="en-US" sz="9000" b="1" kern="1200" cap="none" spc="0" normalizeH="0" baseline="0" noProof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17575" y="1652588"/>
            <a:ext cx="4767263" cy="5213985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latin typeface="Times New Roman" panose="02020603050405020304" pitchFamily="18" charset="0"/>
              </a:rPr>
              <a:t>Em hãy phân tích v</a:t>
            </a:r>
            <a:r>
              <a:rPr lang="en-US" altLang="x-none" sz="4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latin typeface="Times New Roman" panose="02020603050405020304" pitchFamily="18" charset="0"/>
              </a:rPr>
              <a:t> nêu nhận xét về cách đặt mắt v</a:t>
            </a:r>
            <a:r>
              <a:rPr lang="en-US" altLang="x-none" sz="4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latin typeface="Times New Roman" panose="02020603050405020304" pitchFamily="18" charset="0"/>
              </a:rPr>
              <a:t> đặt thước ở hình bên. Hãy chỉ ra các lỗi (nếu có) trong phép</a:t>
            </a:r>
            <a:r>
              <a:rPr lang="en-US" altLang="x-none" sz="2000" dirty="0">
                <a:latin typeface="Times New Roman" panose="02020603050405020304" pitchFamily="18" charset="0"/>
              </a:rPr>
              <a:t> </a:t>
            </a:r>
            <a:r>
              <a:rPr lang="en-US" altLang="x-none" sz="4700" dirty="0">
                <a:latin typeface="Times New Roman" panose="02020603050405020304" pitchFamily="18" charset="0"/>
              </a:rPr>
              <a:t>đo n</a:t>
            </a:r>
            <a:r>
              <a:rPr lang="en-US" altLang="x-none" sz="4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latin typeface="Times New Roman" panose="02020603050405020304" pitchFamily="18" charset="0"/>
              </a:rPr>
              <a:t>y.</a:t>
            </a:r>
            <a:endParaRPr lang="en-US" altLang="x-none" sz="4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28700" y="1030288"/>
            <a:ext cx="14227175" cy="66929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 w="6350">
                <a:solidFill>
                  <a:schemeClr val="tx1"/>
                </a:solidFill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746" name="TextBox 1"/>
          <p:cNvSpPr txBox="1"/>
          <p:nvPr/>
        </p:nvSpPr>
        <p:spPr>
          <a:xfrm>
            <a:off x="1230313" y="192088"/>
            <a:ext cx="18538825" cy="877887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Thực h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nh: Đo chiều d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i v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 độ d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y quyển sách KHTN 6</a:t>
            </a:r>
            <a:endParaRPr lang="en-US" altLang="x-none" sz="47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747" name="TextBox 3"/>
          <p:cNvSpPr txBox="1"/>
          <p:nvPr/>
        </p:nvSpPr>
        <p:spPr>
          <a:xfrm>
            <a:off x="1028700" y="1030288"/>
            <a:ext cx="13738225" cy="5184775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ctr" eaLnBrk="0" hangingPunct="0"/>
            <a:r>
              <a:rPr lang="en-US" altLang="x-none" sz="4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Mẫu báo cáo thực h</a:t>
            </a:r>
            <a:r>
              <a:rPr lang="en-US" altLang="x-none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nh</a:t>
            </a:r>
          </a:p>
          <a:p>
            <a:pPr algn="just" eaLnBrk="0" hangingPunct="0"/>
            <a:r>
              <a:rPr lang="vi-VN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1. Ước lượng chiều d</a:t>
            </a:r>
            <a:r>
              <a:rPr lang="vi-VN" sz="4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i, độ d</a:t>
            </a:r>
            <a:r>
              <a:rPr lang="vi-VN" sz="4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y của</a:t>
            </a:r>
            <a:r>
              <a:rPr lang="en-US" altLang="x-none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vi-VN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sách:</a:t>
            </a:r>
            <a:r>
              <a:rPr lang="en-US" altLang="x-none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x-none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....................</a:t>
            </a:r>
            <a:endParaRPr lang="en-US" altLang="x-none" sz="40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eaLnBrk="0" hangingPunct="0"/>
            <a:r>
              <a:rPr lang="vi-VN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2. Chọn dụng cụ đo</a:t>
            </a:r>
            <a:endParaRPr lang="en-US" altLang="x-none" sz="40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eaLnBrk="0" hangingPunct="0"/>
            <a:r>
              <a:rPr lang="vi-VN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+ Tên dụng cụ đo: </a:t>
            </a:r>
            <a:endParaRPr lang="en-US" altLang="x-none" sz="40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eaLnBrk="0" hangingPunct="0"/>
            <a:r>
              <a:rPr lang="vi-VN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+ GHĐ: </a:t>
            </a:r>
            <a:r>
              <a:rPr lang="it-IT" altLang="x-none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.......................... </a:t>
            </a:r>
          </a:p>
          <a:p>
            <a:pPr eaLnBrk="0" hangingPunct="0"/>
            <a:r>
              <a:rPr lang="vi-VN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+ ĐCNN: </a:t>
            </a:r>
            <a:r>
              <a:rPr lang="it-IT" altLang="x-none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..........................</a:t>
            </a:r>
            <a:r>
              <a:rPr lang="vi-VN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endParaRPr lang="en-US" altLang="x-none" sz="4000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eaLnBrk="0" hangingPunct="0"/>
            <a:r>
              <a:rPr lang="vi-VN" sz="4000" i="1" dirty="0">
                <a:solidFill>
                  <a:srgbClr val="0070C0"/>
                </a:solidFill>
                <a:latin typeface="Times New Roman" panose="02020603050405020304" pitchFamily="18" charset="0"/>
              </a:rPr>
              <a:t>3. Kết quả đo</a:t>
            </a:r>
            <a:endParaRPr lang="en-US" altLang="x-none" sz="40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eaLnBrk="0" hangingPunct="0"/>
            <a:endParaRPr lang="en-US" altLang="x-none" sz="47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0725" name="Table 30724"/>
          <p:cNvGraphicFramePr/>
          <p:nvPr/>
        </p:nvGraphicFramePr>
        <p:xfrm>
          <a:off x="1230313" y="5395278"/>
          <a:ext cx="13247688" cy="2193925"/>
        </p:xfrm>
        <a:graphic>
          <a:graphicData uri="http://schemas.openxmlformats.org/drawingml/2006/table">
            <a:tbl>
              <a:tblPr/>
              <a:tblGrid>
                <a:gridCol w="284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7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3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8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8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 đo</a:t>
                      </a:r>
                      <a:endParaRPr lang="en-US" altLang="x-none" sz="3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 đo 1</a:t>
                      </a:r>
                      <a:endParaRPr lang="en-US" altLang="x-none" sz="3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 đo 2</a:t>
                      </a:r>
                      <a:endParaRPr lang="en-US" altLang="x-none" sz="3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 đo 3</a:t>
                      </a:r>
                      <a:endParaRPr lang="en-US" altLang="x-none" sz="3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trị TB</a:t>
                      </a:r>
                      <a:endParaRPr lang="en-US" altLang="x-none" sz="3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 d</a:t>
                      </a: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altLang="x-none" sz="3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altLang="x-none" sz="3800" i="1" baseline="-25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=?</a:t>
                      </a:r>
                      <a:endParaRPr lang="en-US" altLang="x-none" sz="3800" i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Clr>
                          <a:srgbClr val="000000"/>
                        </a:buClr>
                        <a:buNone/>
                      </a:pP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altLang="x-none" sz="3800" i="1" baseline="-25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=?</a:t>
                      </a:r>
                      <a:endParaRPr lang="en-US" altLang="x-none" sz="3800" i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altLang="x-none" sz="3800" i="1" baseline="-25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=?</a:t>
                      </a:r>
                      <a:endParaRPr lang="en-US" altLang="x-none" sz="3800" i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Clr>
                          <a:srgbClr val="000000"/>
                        </a:buClr>
                        <a:buNone/>
                      </a:pP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altLang="x-none" sz="3800" i="1" baseline="-25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</a:t>
                      </a: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=?</a:t>
                      </a:r>
                      <a:endParaRPr lang="en-US" altLang="x-none" sz="3800" i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8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1357630" eaLnBrk="1" hangingPunct="1"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 d</a:t>
                      </a: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altLang="x-none" sz="3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Clr>
                          <a:srgbClr val="000000"/>
                        </a:buClr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x-none" sz="3800" i="1" baseline="-25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=?</a:t>
                      </a:r>
                      <a:endParaRPr lang="en-US" altLang="x-none" sz="3800" i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Clr>
                          <a:srgbClr val="000000"/>
                        </a:buClr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x-none" sz="3800" i="1" baseline="-25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=?</a:t>
                      </a:r>
                      <a:endParaRPr lang="en-US" altLang="x-none" sz="3800" i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Clr>
                          <a:srgbClr val="000000"/>
                        </a:buClr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x-none" sz="3800" i="1" baseline="-25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=?</a:t>
                      </a:r>
                      <a:endParaRPr lang="en-US" altLang="x-none" sz="3800" i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678180" lvl="1" indent="-2209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1357630" lvl="2" indent="-4432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2037080" lvl="3" indent="-66548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2716530" lvl="4" indent="-88773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Clr>
                          <a:srgbClr val="000000"/>
                        </a:buClr>
                        <a:buNone/>
                      </a:pPr>
                      <a:r>
                        <a:rPr lang="en-US" altLang="x-none" sz="3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x-none" sz="3800" i="1" baseline="-25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</a:t>
                      </a:r>
                      <a:r>
                        <a:rPr lang="en-US" altLang="x-none" sz="3800" i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=?</a:t>
                      </a:r>
                      <a:endParaRPr lang="en-US" altLang="x-none" sz="3800" i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5436" marR="155436" marT="73131" marB="73131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209;p15"/>
          <p:cNvSpPr>
            <a:spLocks noGrp="1"/>
          </p:cNvSpPr>
          <p:nvPr>
            <p:ph type="ctrTitle"/>
          </p:nvPr>
        </p:nvSpPr>
        <p:spPr>
          <a:xfrm>
            <a:off x="0" y="-152400"/>
            <a:ext cx="13212763" cy="1855788"/>
          </a:xfrm>
        </p:spPr>
        <p:txBody>
          <a:bodyPr vert="horz" wrap="square" lIns="152131" tIns="152131" rIns="152131" bIns="152131" anchor="b" anchorCtr="0"/>
          <a:lstStyle>
            <a:lvl1pPr lvl="0">
              <a:buClrTx/>
              <a:buSzTx/>
              <a:buFontTx/>
              <a:defRPr/>
            </a:lvl1pPr>
          </a:lstStyle>
          <a:p>
            <a:pPr lvl="0" defTabSz="1357630" eaLnBrk="1" hangingPunct="1"/>
            <a:r>
              <a:rPr lang="vi-VN" altLang="x-none" sz="8000" b="1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8 - </a:t>
            </a:r>
            <a:r>
              <a:rPr lang="en-US" altLang="x-none" sz="8000" b="1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x-none" sz="80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altLang="x-none" sz="8000" b="1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Google Shape;210;p15"/>
          <p:cNvSpPr>
            <a:spLocks noGrp="1"/>
          </p:cNvSpPr>
          <p:nvPr>
            <p:ph type="subTitle"/>
          </p:nvPr>
        </p:nvSpPr>
        <p:spPr>
          <a:xfrm>
            <a:off x="1219200" y="5218430"/>
            <a:ext cx="13039725" cy="2924175"/>
          </a:xfrm>
        </p:spPr>
        <p:txBody>
          <a:bodyPr vert="horz" wrap="square" lIns="152131" tIns="152131" rIns="152131" bIns="152131" anchor="t" anchorCtr="0"/>
          <a:lstStyle>
            <a:lvl1pPr marL="0" lvl="0" indent="0" algn="ctr">
              <a:buClrTx/>
              <a:buSzTx/>
              <a:buFont typeface="Arial" panose="020B0604020202020204" pitchFamily="34" charset="0"/>
              <a:defRPr/>
            </a:lvl1pPr>
            <a:lvl2pPr marL="457200" lvl="1" indent="222250" algn="ctr">
              <a:buClrTx/>
              <a:buSzTx/>
              <a:buFont typeface="Arial" panose="020B0604020202020204" pitchFamily="34" charset="0"/>
              <a:defRPr/>
            </a:lvl2pPr>
            <a:lvl3pPr marL="914400" lvl="2" indent="444500" algn="ctr">
              <a:buClrTx/>
              <a:buSzTx/>
              <a:buFont typeface="Arial" panose="020B0604020202020204" pitchFamily="34" charset="0"/>
              <a:defRPr/>
            </a:lvl3pPr>
            <a:lvl4pPr marL="1371600" lvl="3" indent="666750" algn="ctr">
              <a:buClrTx/>
              <a:buSzTx/>
              <a:buFont typeface="Arial" panose="020B0604020202020204" pitchFamily="34" charset="0"/>
              <a:defRPr/>
            </a:lvl4pPr>
            <a:lvl5pPr marL="1828800" lvl="4" indent="889000" algn="ctr">
              <a:buClrTx/>
              <a:buSzTx/>
              <a:buFont typeface="Arial" panose="020B0604020202020204" pitchFamily="34" charset="0"/>
              <a:defRPr/>
            </a:lvl5pPr>
          </a:lstStyle>
          <a:p>
            <a:pPr marL="0" lvl="0" indent="0" algn="ctr" defTabSz="1357630" eaLnBrk="1" hangingPunct="1">
              <a:spcBef>
                <a:spcPts val="1000"/>
              </a:spcBef>
              <a:buFontTx/>
              <a:buNone/>
            </a:pPr>
            <a:r>
              <a:rPr lang="en-US" altLang="x-none" sz="133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ĐO CHIỀU DÀI</a:t>
            </a:r>
            <a:endParaRPr lang="en-US" altLang="x-none" sz="133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259925" y="1820294"/>
            <a:ext cx="4663442" cy="3589550"/>
          </a:xfrm>
          <a:prstGeom prst="ellipse">
            <a:avLst/>
          </a:prstGeom>
          <a:blipFill>
            <a:blip r:embed="rId3"/>
            <a:srcRect/>
            <a:stretch>
              <a:fillRect t="-5956" b="-59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1"/>
          <p:cNvGrpSpPr/>
          <p:nvPr/>
        </p:nvGrpSpPr>
        <p:grpSpPr>
          <a:xfrm>
            <a:off x="1295400" y="241300"/>
            <a:ext cx="12887325" cy="1527175"/>
            <a:chOff x="871868" y="679371"/>
            <a:chExt cx="7581016" cy="954107"/>
          </a:xfrm>
        </p:grpSpPr>
        <p:sp>
          <p:nvSpPr>
            <p:cNvPr id="3" name="Oval 2"/>
            <p:cNvSpPr/>
            <p:nvPr/>
          </p:nvSpPr>
          <p:spPr>
            <a:xfrm>
              <a:off x="967121" y="715076"/>
              <a:ext cx="627549" cy="564332"/>
            </a:xfrm>
            <a:prstGeom prst="ellipse">
              <a:avLst/>
            </a:prstGeom>
            <a:noFill/>
            <a:ln w="28575">
              <a:solidFill>
                <a:srgbClr val="00518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4700" b="0" i="0" u="none" strike="noStrike" kern="1200" cap="none" spc="0" normalizeH="0" baseline="0" noProof="0" dirty="0">
                <a:ln>
                  <a:noFill/>
                </a:ln>
                <a:solidFill>
                  <a:srgbClr val="00518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771" name="TextBox 3"/>
            <p:cNvSpPr txBox="1"/>
            <p:nvPr/>
          </p:nvSpPr>
          <p:spPr>
            <a:xfrm>
              <a:off x="871868" y="715523"/>
              <a:ext cx="818708" cy="50898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 eaLnBrk="0" hangingPunct="0"/>
              <a:r>
                <a:rPr lang="en-US" altLang="x-none" sz="4700" b="1" dirty="0">
                  <a:solidFill>
                    <a:srgbClr val="00518E"/>
                  </a:solidFill>
                  <a:latin typeface="Times New Roman" panose="02020603050405020304" pitchFamily="18" charset="0"/>
                </a:rPr>
                <a:t>IV</a:t>
              </a:r>
              <a:endParaRPr lang="en-US" altLang="x-none" sz="4700" b="1" dirty="0">
                <a:solidFill>
                  <a:srgbClr val="00518E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2772" name="TextBox 4"/>
            <p:cNvSpPr txBox="1"/>
            <p:nvPr/>
          </p:nvSpPr>
          <p:spPr>
            <a:xfrm>
              <a:off x="1786270" y="679371"/>
              <a:ext cx="6666614" cy="95410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 eaLnBrk="0" hangingPunct="0"/>
              <a:r>
                <a:rPr lang="en-US" altLang="x-none" sz="4700" b="1" dirty="0">
                  <a:solidFill>
                    <a:srgbClr val="00518E"/>
                  </a:solidFill>
                  <a:latin typeface="Times New Roman" panose="02020603050405020304" pitchFamily="18" charset="0"/>
                </a:rPr>
                <a:t>VẬN DỤNG CÁCH ĐO CHIỀU DÀI VÀO ĐO THỂ TÍCH</a:t>
              </a:r>
              <a:endParaRPr lang="en-US" altLang="x-none" sz="4700" b="1" dirty="0">
                <a:solidFill>
                  <a:srgbClr val="00518E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457325" y="2022475"/>
            <a:ext cx="12620625" cy="874395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Em hãy kể tên các đơn vị đo thể tích m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em biết?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62100" y="3114675"/>
            <a:ext cx="12620625" cy="16002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- Đơn vị đo thể tích thường dùng l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mét khối (m</a:t>
            </a:r>
            <a:r>
              <a:rPr lang="en-US" altLang="x-none" sz="4700" baseline="30000" dirty="0">
                <a:solidFill>
                  <a:srgbClr val="004376"/>
                </a:solidFill>
                <a:latin typeface="Times New Roman" panose="02020603050405020304" pitchFamily="18" charset="0"/>
              </a:rPr>
              <a:t>3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) v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lít (L)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6888" y="4462463"/>
            <a:ext cx="12620625" cy="877887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1 m</a:t>
            </a:r>
            <a:r>
              <a:rPr lang="en-US" altLang="x-none" sz="4700" baseline="30000" dirty="0">
                <a:solidFill>
                  <a:srgbClr val="004376"/>
                </a:solidFill>
                <a:latin typeface="Times New Roman" panose="02020603050405020304" pitchFamily="18" charset="0"/>
              </a:rPr>
              <a:t>3 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= 1000L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6888" y="5081588"/>
            <a:ext cx="12620625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 1mL = 1 cm</a:t>
            </a:r>
            <a:r>
              <a:rPr lang="en-US" altLang="x-none" sz="4700" baseline="30000" dirty="0">
                <a:solidFill>
                  <a:srgbClr val="004376"/>
                </a:solidFill>
                <a:latin typeface="Times New Roman" panose="02020603050405020304" pitchFamily="18" charset="0"/>
              </a:rPr>
              <a:t>3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621838" y="1446213"/>
            <a:ext cx="4573588" cy="58689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794" name="TextBox 1"/>
          <p:cNvSpPr txBox="1"/>
          <p:nvPr/>
        </p:nvSpPr>
        <p:spPr>
          <a:xfrm>
            <a:off x="1476375" y="509588"/>
            <a:ext cx="12619038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Hãy dựa v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o Hình 5.4 để mô tả cách đo thể tích?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6738" y="2619375"/>
            <a:ext cx="4435475" cy="23241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Vật rắn không thấm nước bỏ lọt v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o bình chia độ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3796" name="Picture 4" descr="Do_the_tich_vat_ran_khong_tham_nuoc_bang_binh_chia_do H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0500" y="2032000"/>
            <a:ext cx="3306763" cy="4654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621838" y="1089025"/>
            <a:ext cx="4573588" cy="58689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4818" name="Picture 4" descr="Do_the_tich_vat_ran_khong_tham_nuoc_bang_binh_chia_do H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5250" y="1519238"/>
            <a:ext cx="3308350" cy="46529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7"/>
          <p:cNvSpPr txBox="1"/>
          <p:nvPr/>
        </p:nvSpPr>
        <p:spPr>
          <a:xfrm>
            <a:off x="277813" y="712788"/>
            <a:ext cx="9344025" cy="16002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r>
              <a:rPr lang="en-US" altLang="x-none" sz="4700" u="sng" dirty="0">
                <a:latin typeface="Times New Roman" panose="02020603050405020304" pitchFamily="18" charset="0"/>
              </a:rPr>
              <a:t>Bước 1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: Đổ nước v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o bình chia độ (V</a:t>
            </a:r>
            <a:r>
              <a:rPr lang="en-US" altLang="x-none" sz="47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) </a:t>
            </a:r>
            <a:endParaRPr lang="en-US" altLang="x-none" sz="47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 Box 8"/>
          <p:cNvSpPr txBox="1"/>
          <p:nvPr/>
        </p:nvSpPr>
        <p:spPr>
          <a:xfrm>
            <a:off x="277813" y="2165350"/>
            <a:ext cx="8550275" cy="2322513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r>
              <a:rPr lang="en-US" altLang="x-none" sz="4700" u="sng" dirty="0">
                <a:latin typeface="Times New Roman" panose="02020603050405020304" pitchFamily="18" charset="0"/>
              </a:rPr>
              <a:t>Bước 2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: Thả vật cần đo thể tích v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o bình chia độ thì mực chất lỏng trong bình l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  V</a:t>
            </a:r>
            <a:r>
              <a:rPr lang="en-US" altLang="x-none" sz="47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= 200c</a:t>
            </a:r>
            <a:r>
              <a:rPr lang="en-US" altLang="x-none" sz="4700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en-US" altLang="x-none" sz="47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 Box 9"/>
          <p:cNvSpPr txBox="1"/>
          <p:nvPr/>
        </p:nvSpPr>
        <p:spPr>
          <a:xfrm>
            <a:off x="277813" y="4646613"/>
            <a:ext cx="8550275" cy="16002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r>
              <a:rPr lang="en-US" altLang="x-none" sz="4700" u="sng" dirty="0">
                <a:latin typeface="Times New Roman" panose="02020603050405020304" pitchFamily="18" charset="0"/>
              </a:rPr>
              <a:t>Bước 3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: Tính thể tích của vật bằng cách lấy V</a:t>
            </a:r>
            <a:r>
              <a:rPr lang="en-US" altLang="x-none" sz="47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 - V</a:t>
            </a:r>
            <a:r>
              <a:rPr lang="en-US" altLang="x-none" sz="47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altLang="x-none" sz="47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563" y="3141663"/>
            <a:ext cx="5526087" cy="23241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solidFill>
                  <a:srgbClr val="0000FF"/>
                </a:solidFill>
                <a:latin typeface="Times New Roman" panose="02020603050405020304" pitchFamily="18" charset="0"/>
              </a:rPr>
              <a:t>Vật rắn không thấm nước không bỏ lọt v</a:t>
            </a:r>
            <a:r>
              <a:rPr lang="en-US" altLang="x-none" sz="47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00FF"/>
                </a:solidFill>
                <a:latin typeface="Times New Roman" panose="02020603050405020304" pitchFamily="18" charset="0"/>
              </a:rPr>
              <a:t>o bình chia độ</a:t>
            </a:r>
            <a:endParaRPr lang="en-US" altLang="x-none" sz="47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12" descr="Do_the_tich_vat_ran_khong_tham_nuoc_bang_binh_tran H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075" y="2014538"/>
            <a:ext cx="7851775" cy="4799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3" name="TextBox 6"/>
          <p:cNvSpPr txBox="1"/>
          <p:nvPr/>
        </p:nvSpPr>
        <p:spPr>
          <a:xfrm>
            <a:off x="1406525" y="639763"/>
            <a:ext cx="12619038" cy="877887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x-none" sz="4700" dirty="0">
                <a:latin typeface="Times New Roman" panose="02020603050405020304" pitchFamily="18" charset="0"/>
              </a:rPr>
              <a:t>Hãy dựa v</a:t>
            </a:r>
            <a:r>
              <a:rPr lang="en-US" altLang="x-none" sz="4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latin typeface="Times New Roman" panose="02020603050405020304" pitchFamily="18" charset="0"/>
              </a:rPr>
              <a:t>o Hình 5.4 để mô tả cách đo thể tích?</a:t>
            </a:r>
            <a:endParaRPr lang="en-US" altLang="x-none" sz="4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/>
          <p:nvPr/>
        </p:nvSpPr>
        <p:spPr>
          <a:xfrm>
            <a:off x="1785938" y="3368675"/>
            <a:ext cx="5048250" cy="16002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r>
              <a:rPr lang="en-US" altLang="x-none" sz="47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Bước 1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: Đổ đầy nước v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o bình tr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endParaRPr lang="en-US" altLang="x-none" sz="47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5863" y="155575"/>
            <a:ext cx="12700000" cy="16002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ctr" eaLnBrk="0" hangingPunct="0"/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</a:rPr>
              <a:t>Cách đo thể tích vật rắn không thấm nước không bỏ lọt v</a:t>
            </a:r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</a:rPr>
              <a:t>o bình chia độ</a:t>
            </a:r>
            <a:endParaRPr lang="en-US" altLang="x-none" sz="4700" dirty="0">
              <a:solidFill>
                <a:srgbClr val="00407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05825" y="2235200"/>
            <a:ext cx="5048250" cy="521176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solidFill>
              <a:srgbClr val="22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05825" y="6596063"/>
            <a:ext cx="758825" cy="850900"/>
          </a:xfrm>
          <a:prstGeom prst="rect">
            <a:avLst/>
          </a:prstGeom>
          <a:solidFill>
            <a:srgbClr val="D5CA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/>
          <p:nvPr/>
        </p:nvSpPr>
        <p:spPr>
          <a:xfrm>
            <a:off x="1185863" y="2727325"/>
            <a:ext cx="7038975" cy="23241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r>
              <a:rPr lang="en-US" altLang="x-none" sz="47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Bước 2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: Thả chìm vật cần đo thể tích v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o bình tr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n cho nước tr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n ra.</a:t>
            </a:r>
            <a:endParaRPr lang="en-US" altLang="x-none" sz="47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890" name="TextBox 4"/>
          <p:cNvSpPr txBox="1"/>
          <p:nvPr/>
        </p:nvSpPr>
        <p:spPr>
          <a:xfrm>
            <a:off x="1185863" y="155575"/>
            <a:ext cx="12700000" cy="16002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ctr" eaLnBrk="0" hangingPunct="0"/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</a:rPr>
              <a:t>Cách đo thể tích vật rắn không thấm nước không bỏ lọt v</a:t>
            </a:r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</a:rPr>
              <a:t>o bình chia độ</a:t>
            </a:r>
            <a:endParaRPr lang="en-US" altLang="x-none" sz="4700" dirty="0">
              <a:solidFill>
                <a:srgbClr val="00407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05825" y="2235200"/>
            <a:ext cx="5048250" cy="521176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solidFill>
              <a:srgbClr val="22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/>
          <p:nvPr/>
        </p:nvSpPr>
        <p:spPr>
          <a:xfrm>
            <a:off x="1384300" y="2643188"/>
            <a:ext cx="6297613" cy="3770312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r>
              <a:rPr lang="en-US" altLang="x-none" sz="47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Bước 3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: Thể tích nước tr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n ra khi thả chìm vật bằng thể tích vật. Muốn biết thể tích của vật ta đo thể tích nước tr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n ra.</a:t>
            </a:r>
            <a:endParaRPr lang="en-US" altLang="x-none" sz="4700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38914" name="TextBox 4"/>
          <p:cNvSpPr txBox="1"/>
          <p:nvPr/>
        </p:nvSpPr>
        <p:spPr>
          <a:xfrm>
            <a:off x="1185863" y="155575"/>
            <a:ext cx="12700000" cy="16002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ctr" eaLnBrk="0" hangingPunct="0"/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</a:rPr>
              <a:t>Cách đo thể tích vật rắn không thấm nước không bỏ lọt v</a:t>
            </a:r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4070"/>
                </a:solidFill>
                <a:latin typeface="Times New Roman" panose="02020603050405020304" pitchFamily="18" charset="0"/>
              </a:rPr>
              <a:t>o bình chia độ</a:t>
            </a:r>
            <a:endParaRPr lang="en-US" altLang="x-none" sz="4700" dirty="0">
              <a:solidFill>
                <a:srgbClr val="00407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218613" y="1939925"/>
            <a:ext cx="4500563" cy="5307013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38100">
            <a:solidFill>
              <a:srgbClr val="22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977813" y="6362700"/>
            <a:ext cx="704850" cy="458788"/>
          </a:xfrm>
          <a:prstGeom prst="roundRect">
            <a:avLst/>
          </a:prstGeom>
          <a:solidFill>
            <a:srgbClr val="D5CA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ch_do_do_dai hinh_ 3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613" y="1314450"/>
            <a:ext cx="6327775" cy="5137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38" name="Text Box 4">
            <a:hlinkClick r:id="" action="ppaction://noaction"/>
          </p:cNvPr>
          <p:cNvSpPr txBox="1"/>
          <p:nvPr/>
        </p:nvSpPr>
        <p:spPr>
          <a:xfrm>
            <a:off x="1276350" y="2430463"/>
            <a:ext cx="4471988" cy="3046412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x-none" sz="4700" dirty="0">
                <a:latin typeface="Times New Roman" panose="02020603050405020304" pitchFamily="18" charset="0"/>
              </a:rPr>
              <a:t>B</a:t>
            </a:r>
            <a:r>
              <a:rPr lang="en-US" altLang="x-none" sz="4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latin typeface="Times New Roman" panose="02020603050405020304" pitchFamily="18" charset="0"/>
              </a:rPr>
              <a:t>i tập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: Đọc kết quả đo chiều d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</a:rPr>
              <a:t>i của các bút chì ở hình bên</a:t>
            </a:r>
            <a:endParaRPr lang="en-US" altLang="x-none" sz="47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4927600" y="6856413"/>
            <a:ext cx="792163" cy="769938"/>
          </a:xfrm>
          <a:prstGeom prst="ellipse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1201738" y="5022850"/>
            <a:ext cx="792163" cy="769938"/>
          </a:xfrm>
          <a:prstGeom prst="ellipse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1616075" y="2027238"/>
            <a:ext cx="792163" cy="769938"/>
          </a:xfrm>
          <a:prstGeom prst="ellipse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965" name="Rectangle 3"/>
          <p:cNvSpPr/>
          <p:nvPr/>
        </p:nvSpPr>
        <p:spPr>
          <a:xfrm>
            <a:off x="3994150" y="3475038"/>
            <a:ext cx="77724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defTabSz="914400">
              <a:tabLst>
                <a:tab pos="563880" algn="l"/>
              </a:tabLst>
            </a:pP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0425" y="1377950"/>
            <a:ext cx="14041438" cy="6248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defTabSz="914400">
              <a:buNone/>
              <a:tabLst>
                <a:tab pos="563880" algn="l"/>
              </a:tabLst>
            </a:pP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Để đo độ d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của một vật, ta nên dùng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defTabSz="914400">
              <a:buNone/>
              <a:tabLst>
                <a:tab pos="563880" algn="l"/>
              </a:tabLst>
            </a:pPr>
            <a:r>
              <a:rPr lang="vi-VN" altLang="en-US" sz="4000" dirty="0">
                <a:latin typeface="Times New Roman" panose="02020603050405020304" pitchFamily="18" charset="0"/>
                <a:cs typeface="Calibri" panose="020F0502020204030204" pitchFamily="34" charset="0"/>
              </a:rPr>
              <a:t>       </a:t>
            </a:r>
            <a:r>
              <a:rPr lang="vi-VN" alt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A.</a:t>
            </a:r>
            <a:r>
              <a:rPr lang="vi-VN" altLang="en-US" sz="4000" dirty="0">
                <a:latin typeface="Times New Roman" panose="02020603050405020304" pitchFamily="18" charset="0"/>
                <a:cs typeface="Calibri" panose="020F0502020204030204" pitchFamily="34" charset="0"/>
              </a:rPr>
              <a:t> thước đo.          </a:t>
            </a:r>
            <a:r>
              <a:rPr lang="vi-VN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B. 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gang b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à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n tay.         </a:t>
            </a:r>
            <a:endParaRPr lang="en-US" altLang="en-US" sz="4000" dirty="0">
              <a:solidFill>
                <a:srgbClr val="00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defTabSz="914400">
              <a:buNone/>
              <a:tabLst>
                <a:tab pos="563880" algn="l"/>
              </a:tabLst>
            </a:pP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</a:t>
            </a:r>
            <a:r>
              <a:rPr lang="vi-VN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C. 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sợi dây.           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D. 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b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à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n chân.</a:t>
            </a:r>
            <a:endParaRPr lang="en-US" alt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buNone/>
              <a:tabLst>
                <a:tab pos="563880" algn="l"/>
              </a:tabLst>
            </a:pP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Giới hạn đo của thước l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defTabSz="914400">
              <a:buNone/>
              <a:tabLst>
                <a:tab pos="563880" algn="l"/>
              </a:tabLst>
            </a:pPr>
            <a:r>
              <a:rPr lang="fr-FR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d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giữa hai vạch chia liên tiếp trên thước.		</a:t>
            </a:r>
            <a:endParaRPr lang="en-US" alt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defTabSz="914400">
              <a:buNone/>
              <a:tabLst>
                <a:tab pos="563880" algn="l"/>
              </a:tabLst>
            </a:pPr>
            <a:r>
              <a:rPr lang="vi-VN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B. 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d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nhỏ nhất ghi trên thước. </a:t>
            </a:r>
            <a:r>
              <a:rPr lang="fr-FR" altLang="en-US" sz="4000" dirty="0">
                <a:solidFill>
                  <a:srgbClr val="361F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defTabSz="914400">
              <a:buNone/>
              <a:tabLst>
                <a:tab pos="563880" algn="l"/>
              </a:tabLst>
            </a:pPr>
            <a:r>
              <a:rPr lang="fr-FR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 d</a:t>
            </a:r>
            <a:r>
              <a:rPr lang="fr-FR" alt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fr-FR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lớn nhất ghi trên thước.	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defTabSz="914400">
              <a:buNone/>
              <a:tabLst>
                <a:tab pos="563880" algn="l"/>
              </a:tabLst>
            </a:pPr>
            <a:r>
              <a:rPr lang="fr-FR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d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giữa hai vạch chia bất kỳ ghi trên thước.</a:t>
            </a:r>
            <a:endParaRPr lang="en-US" alt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buNone/>
              <a:tabLst>
                <a:tab pos="563880" algn="l"/>
              </a:tabLst>
            </a:pP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 vị dùng để đo chiều d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của một vật l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fr-FR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buNone/>
              <a:tabLst>
                <a:tab pos="563880" algn="l"/>
              </a:tabLst>
            </a:pP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vi-VN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A.</a:t>
            </a:r>
            <a:r>
              <a:rPr lang="vi-VN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vi-VN" altLang="en-US" sz="40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lang="vi-VN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     </a:t>
            </a:r>
            <a:r>
              <a:rPr lang="vi-VN" altLang="en-US" sz="4000" b="1" dirty="0">
                <a:latin typeface="Times New Roman" panose="02020603050405020304" pitchFamily="18" charset="0"/>
                <a:cs typeface="Calibri" panose="020F0502020204030204" pitchFamily="34" charset="0"/>
              </a:rPr>
              <a:t>B.</a:t>
            </a:r>
            <a:r>
              <a:rPr lang="vi-VN" altLang="en-US" sz="4000" dirty="0">
                <a:latin typeface="Times New Roman" panose="02020603050405020304" pitchFamily="18" charset="0"/>
                <a:cs typeface="Calibri" panose="020F0502020204030204" pitchFamily="34" charset="0"/>
              </a:rPr>
              <a:t> m                       </a:t>
            </a:r>
            <a:r>
              <a:rPr lang="vi-VN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C. 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kg                       </a:t>
            </a:r>
            <a:r>
              <a:rPr lang="vi-VN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D. </a:t>
            </a:r>
            <a:r>
              <a:rPr lang="vi-VN" altLang="en-US" sz="4000" i="1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l</a:t>
            </a:r>
            <a:r>
              <a:rPr lang="vi-VN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altLang="en-US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67" name="AutoShape 10"/>
          <p:cNvSpPr/>
          <p:nvPr/>
        </p:nvSpPr>
        <p:spPr>
          <a:xfrm>
            <a:off x="2659063" y="427038"/>
            <a:ext cx="6858000" cy="95091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35852" tIns="67926" rIns="135852" bIns="67926" anchor="ctr" anchorCtr="0"/>
          <a:lstStyle>
            <a:lvl1pPr marL="5080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03630" indent="-42418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  <a:cs typeface="+mn-cs"/>
              </a:defRPr>
            </a:lvl2pPr>
            <a:lvl3pPr marL="169735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cs typeface="+mn-cs"/>
              </a:defRPr>
            </a:lvl3pPr>
            <a:lvl4pPr marL="237680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  <a:cs typeface="+mn-cs"/>
              </a:defRPr>
            </a:lvl4pPr>
            <a:lvl5pPr marL="305625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vi-VN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altLang="vi-VN" sz="42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7" grpId="0" bldLvl="0" animBg="1"/>
      <p:bldP spid="6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6067425" y="6923088"/>
            <a:ext cx="576263" cy="600075"/>
          </a:xfrm>
          <a:prstGeom prst="ellipse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1939925" y="3251200"/>
            <a:ext cx="576263" cy="647700"/>
          </a:xfrm>
          <a:prstGeom prst="ellipse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6325" y="1306513"/>
            <a:ext cx="13825538" cy="6216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 defTabSz="914400">
              <a:buNone/>
              <a:tabLst>
                <a:tab pos="630555" algn="l"/>
              </a:tabLst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fr-FR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giới hạn đo (GHĐ) v</a:t>
            </a:r>
            <a:r>
              <a:rPr lang="fr-FR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fr-FR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độ chia nhỏ nhất (ĐCNN) của thước trong hình</a:t>
            </a:r>
          </a:p>
          <a:p>
            <a:pPr algn="just" defTabSz="914400">
              <a:buNone/>
              <a:tabLst>
                <a:tab pos="630555" algn="l"/>
              </a:tabLst>
            </a:pPr>
            <a:endParaRPr lang="fr-FR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>
              <a:buNone/>
              <a:tabLst>
                <a:tab pos="630555" algn="l"/>
              </a:tabLst>
            </a:pPr>
            <a:endParaRPr lang="fr-FR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 defTabSz="914400">
              <a:buNone/>
              <a:tabLst>
                <a:tab pos="630555" algn="l"/>
              </a:tabLst>
            </a:pPr>
            <a:r>
              <a:rPr lang="fr-FR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A.</a:t>
            </a:r>
            <a:r>
              <a:rPr lang="fr-FR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fr-FR" altLang="en-US" sz="3200" dirty="0">
                <a:latin typeface="Times New Roman" panose="02020603050405020304" pitchFamily="18" charset="0"/>
                <a:cs typeface="Calibri" panose="020F0502020204030204" pitchFamily="34" charset="0"/>
              </a:rPr>
              <a:t>GHĐ 10cm ; ĐCNN 0 cm</a:t>
            </a:r>
            <a:r>
              <a:rPr lang="fr-FR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	         </a:t>
            </a:r>
            <a:r>
              <a:rPr lang="fr-FR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B.</a:t>
            </a:r>
            <a:r>
              <a:rPr lang="fr-FR" altLang="en-US" sz="3200" b="1" dirty="0">
                <a:solidFill>
                  <a:srgbClr val="361FE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fr-FR" altLang="en-US" sz="3200" dirty="0">
                <a:latin typeface="Times New Roman" panose="02020603050405020304" pitchFamily="18" charset="0"/>
                <a:cs typeface="Calibri" panose="020F0502020204030204" pitchFamily="34" charset="0"/>
              </a:rPr>
              <a:t>GHĐ 10cm ; ĐCNN 1cm.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 defTabSz="914400">
              <a:buNone/>
              <a:tabLst>
                <a:tab pos="630555" algn="l"/>
              </a:tabLst>
            </a:pPr>
            <a:r>
              <a:rPr lang="fr-FR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C.</a:t>
            </a:r>
            <a:r>
              <a:rPr lang="fr-FR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fr-FR" altLang="en-US" sz="3200" dirty="0">
                <a:latin typeface="Times New Roman" panose="02020603050405020304" pitchFamily="18" charset="0"/>
                <a:cs typeface="Calibri" panose="020F0502020204030204" pitchFamily="34" charset="0"/>
              </a:rPr>
              <a:t>GHĐ 10cm ; ĐCNN 0,5cm.</a:t>
            </a:r>
            <a:r>
              <a:rPr lang="fr-FR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  </a:t>
            </a:r>
            <a:r>
              <a:rPr lang="fr-FR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D. </a:t>
            </a:r>
            <a:r>
              <a:rPr lang="fr-FR" altLang="en-US" sz="3200" dirty="0">
                <a:latin typeface="Times New Roman" panose="02020603050405020304" pitchFamily="18" charset="0"/>
                <a:cs typeface="Calibri" panose="020F0502020204030204" pitchFamily="34" charset="0"/>
              </a:rPr>
              <a:t>GHĐ 10cm ; ĐCNN 1mm.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>
              <a:buNone/>
              <a:tabLst>
                <a:tab pos="630555" algn="l"/>
              </a:tabLst>
            </a:pP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>
              <a:buNone/>
              <a:tabLst>
                <a:tab pos="630555" algn="l"/>
              </a:tabLst>
            </a:pP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Cho các bước đo độ d</a:t>
            </a:r>
            <a:r>
              <a:rPr lang="vi-VN" alt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gồm: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 defTabSz="914400">
              <a:buNone/>
              <a:tabLst>
                <a:tab pos="630555" algn="l"/>
              </a:tabLst>
            </a:pP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Đặt thước đo v</a:t>
            </a:r>
            <a:r>
              <a:rPr lang="vi-VN" alt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mắt nhìn đúng cách.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 defTabSz="914400">
              <a:buNone/>
              <a:tabLst>
                <a:tab pos="630555" algn="l"/>
              </a:tabLst>
            </a:pP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Ước lượng độ d</a:t>
            </a:r>
            <a:r>
              <a:rPr lang="vi-VN" alt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cần đo để chọn thước đo thích hợp.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 defTabSz="914400">
              <a:buNone/>
              <a:tabLst>
                <a:tab pos="630555" algn="l"/>
              </a:tabLst>
            </a:pP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Đọc, ghi kết quả đo đúng quy định.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>
              <a:buNone/>
              <a:tabLst>
                <a:tab pos="630555" algn="l"/>
              </a:tabLst>
            </a:pP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tự đúng các bước thực hiện để đo độ d</a:t>
            </a:r>
            <a:r>
              <a:rPr lang="vi-VN" alt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l</a:t>
            </a:r>
            <a:r>
              <a:rPr lang="vi-VN" alt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 defTabSz="914400">
              <a:buNone/>
              <a:tabLst>
                <a:tab pos="630555" algn="l"/>
              </a:tabLst>
            </a:pPr>
            <a:r>
              <a:rPr lang="fr-FR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A.  </a:t>
            </a:r>
            <a:r>
              <a:rPr lang="fr-FR" altLang="en-US" sz="3200" dirty="0">
                <a:latin typeface="Times New Roman" panose="02020603050405020304" pitchFamily="18" charset="0"/>
                <a:cs typeface="Calibri" panose="020F0502020204030204" pitchFamily="34" charset="0"/>
              </a:rPr>
              <a:t>(2), (1), (3).</a:t>
            </a:r>
            <a:r>
              <a:rPr lang="fr-FR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     </a:t>
            </a:r>
            <a:r>
              <a:rPr lang="vi-V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B. </a:t>
            </a:r>
            <a:r>
              <a:rPr lang="fr-FR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(3), (2), (1).             </a:t>
            </a:r>
          </a:p>
          <a:p>
            <a:pPr lvl="2" algn="just" defTabSz="914400">
              <a:buNone/>
              <a:tabLst>
                <a:tab pos="630555" algn="l"/>
              </a:tabLst>
            </a:pPr>
            <a:r>
              <a:rPr lang="fr-FR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C. </a:t>
            </a:r>
            <a:r>
              <a:rPr lang="fr-FR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(1), (2), (3).                 </a:t>
            </a:r>
            <a:r>
              <a:rPr lang="fr-FR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D. </a:t>
            </a:r>
            <a:r>
              <a:rPr lang="fr-FR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(2), (3), (1).</a:t>
            </a:r>
            <a:endParaRPr lang="fr-FR" alt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625" y="1811338"/>
            <a:ext cx="6337300" cy="1008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90" name="AutoShape 10"/>
          <p:cNvSpPr/>
          <p:nvPr/>
        </p:nvSpPr>
        <p:spPr>
          <a:xfrm>
            <a:off x="2600325" y="355600"/>
            <a:ext cx="6858000" cy="950913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35852" tIns="67926" rIns="135852" bIns="67926" anchor="ctr" anchorCtr="0"/>
          <a:lstStyle>
            <a:lvl1pPr marL="5080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03630" indent="-42418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  <a:cs typeface="+mn-cs"/>
              </a:defRPr>
            </a:lvl2pPr>
            <a:lvl3pPr marL="169735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cs typeface="+mn-cs"/>
              </a:defRPr>
            </a:lvl3pPr>
            <a:lvl4pPr marL="237680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  <a:cs typeface="+mn-cs"/>
              </a:defRPr>
            </a:lvl4pPr>
            <a:lvl5pPr marL="305625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vi-VN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altLang="vi-VN" sz="42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elay 20"/>
          <p:cNvSpPr/>
          <p:nvPr/>
        </p:nvSpPr>
        <p:spPr>
          <a:xfrm>
            <a:off x="-287337" y="1924050"/>
            <a:ext cx="6251575" cy="5832475"/>
          </a:xfrm>
          <a:prstGeom prst="flowChartDelay">
            <a:avLst/>
          </a:prstGeom>
          <a:noFill/>
          <a:ln>
            <a:solidFill>
              <a:srgbClr val="22B7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119313" y="203200"/>
            <a:ext cx="11306175" cy="1271588"/>
          </a:xfrm>
          <a:prstGeom prst="roundRect">
            <a:avLst/>
          </a:prstGeom>
          <a:solidFill>
            <a:srgbClr val="22B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1268" name="Group 2"/>
          <p:cNvGrpSpPr/>
          <p:nvPr/>
        </p:nvGrpSpPr>
        <p:grpSpPr>
          <a:xfrm>
            <a:off x="4030663" y="339725"/>
            <a:ext cx="12725400" cy="939800"/>
            <a:chOff x="967562" y="659219"/>
            <a:chExt cx="7485322" cy="586602"/>
          </a:xfrm>
        </p:grpSpPr>
        <p:sp>
          <p:nvSpPr>
            <p:cNvPr id="4" name="Oval 3"/>
            <p:cNvSpPr/>
            <p:nvPr/>
          </p:nvSpPr>
          <p:spPr>
            <a:xfrm>
              <a:off x="967562" y="659219"/>
              <a:ext cx="627512" cy="563276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53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270" name="TextBox 4"/>
            <p:cNvSpPr txBox="1"/>
            <p:nvPr/>
          </p:nvSpPr>
          <p:spPr>
            <a:xfrm>
              <a:off x="967562" y="659219"/>
              <a:ext cx="627322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 eaLnBrk="0" hangingPunct="0"/>
              <a:r>
                <a:rPr lang="en-US" altLang="x-none" sz="53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I</a:t>
              </a:r>
              <a:endParaRPr lang="en-US" altLang="x-none" sz="53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271" name="TextBox 5"/>
            <p:cNvSpPr txBox="1"/>
            <p:nvPr/>
          </p:nvSpPr>
          <p:spPr>
            <a:xfrm>
              <a:off x="1786270" y="679371"/>
              <a:ext cx="6666614" cy="5664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Đơn vị độ dài</a:t>
              </a:r>
              <a:endParaRPr lang="en-US" altLang="x-none" sz="53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650875" y="3119438"/>
            <a:ext cx="4137025" cy="34798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indent="598805" algn="just" eaLnBrk="0" hangingPunct="0">
              <a:lnSpc>
                <a:spcPct val="115000"/>
              </a:lnSpc>
            </a:pPr>
            <a:r>
              <a:rPr lang="vi-VN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 h</a:t>
            </a:r>
            <a:r>
              <a:rPr lang="vi-VN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ãy kể tên những đơn vị đo </a:t>
            </a:r>
            <a:r>
              <a:rPr lang="en-US" altLang="x-none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độ</a:t>
            </a:r>
            <a:r>
              <a:rPr lang="vi-VN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 d</a:t>
            </a:r>
            <a:r>
              <a:rPr lang="vi-VN" sz="47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à</a:t>
            </a:r>
            <a:r>
              <a:rPr lang="vi-VN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i m</a:t>
            </a:r>
            <a:r>
              <a:rPr lang="vi-VN" sz="47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à</a:t>
            </a:r>
            <a:r>
              <a:rPr lang="vi-VN" sz="4700" dirty="0">
                <a:solidFill>
                  <a:srgbClr val="0070C0"/>
                </a:solidFill>
                <a:latin typeface="Times New Roman" panose="02020603050405020304" pitchFamily="18" charset="0"/>
              </a:rPr>
              <a:t> em biết? </a:t>
            </a:r>
            <a:endParaRPr lang="en-US" altLang="x-none" sz="47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7" name="Group 25"/>
          <p:cNvGrpSpPr/>
          <p:nvPr/>
        </p:nvGrpSpPr>
        <p:grpSpPr>
          <a:xfrm>
            <a:off x="9351963" y="3603625"/>
            <a:ext cx="3306762" cy="2203450"/>
            <a:chOff x="4761421" y="1500636"/>
            <a:chExt cx="1772755" cy="1251425"/>
          </a:xfrm>
        </p:grpSpPr>
        <p:sp>
          <p:nvSpPr>
            <p:cNvPr id="11274" name="Rectangle 22"/>
            <p:cNvSpPr/>
            <p:nvPr/>
          </p:nvSpPr>
          <p:spPr>
            <a:xfrm>
              <a:off x="4761421" y="1784635"/>
              <a:ext cx="1772755" cy="48695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indent="598805" algn="just" eaLnBrk="0" hangingPunct="0">
                <a:lnSpc>
                  <a:spcPct val="115000"/>
                </a:lnSpc>
              </a:pPr>
              <a:r>
                <a:rPr lang="en-US" altLang="x-none" sz="47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mét</a:t>
              </a:r>
              <a:endParaRPr lang="en-US" altLang="x-none" sz="47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5" name="Donut 24"/>
            <p:cNvSpPr/>
            <p:nvPr/>
          </p:nvSpPr>
          <p:spPr>
            <a:xfrm>
              <a:off x="4761421" y="1500636"/>
              <a:ext cx="1274886" cy="1251425"/>
            </a:xfrm>
            <a:prstGeom prst="donut">
              <a:avLst>
                <a:gd name="adj" fmla="val 1032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" name="Group 26"/>
          <p:cNvGrpSpPr/>
          <p:nvPr/>
        </p:nvGrpSpPr>
        <p:grpSpPr>
          <a:xfrm>
            <a:off x="6454142" y="1904968"/>
            <a:ext cx="3607991" cy="2416387"/>
            <a:chOff x="4644748" y="1275626"/>
            <a:chExt cx="1772755" cy="1251425"/>
          </a:xfrm>
          <a:solidFill>
            <a:srgbClr val="22B7CB"/>
          </a:solidFill>
        </p:grpSpPr>
        <p:sp>
          <p:nvSpPr>
            <p:cNvPr id="28" name="Rectangle 27"/>
            <p:cNvSpPr/>
            <p:nvPr/>
          </p:nvSpPr>
          <p:spPr>
            <a:xfrm>
              <a:off x="4644748" y="1433539"/>
              <a:ext cx="1772755" cy="9093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598805" algn="just" defTabSz="914400" rtl="0" eaLnBrk="0" fontAlgn="base" latinLnBrk="0" hangingPunct="0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700" b="0" i="0" u="none" strike="noStrike" kern="1200" cap="none" spc="0" normalizeH="0" baseline="0" noProof="0" dirty="0">
                  <a:ln>
                    <a:noFill/>
                  </a:ln>
                  <a:solidFill>
                    <a:srgbClr val="22B7C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mile</a:t>
              </a:r>
            </a:p>
            <a:p>
              <a:pPr marL="0" marR="0" lvl="0" indent="598805" algn="just" defTabSz="914400" rtl="0" eaLnBrk="0" fontAlgn="base" latinLnBrk="0" hangingPunct="0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700" b="0" i="0" u="none" strike="noStrike" kern="1200" cap="none" spc="0" normalizeH="0" baseline="0" noProof="0" dirty="0">
                  <a:ln>
                    <a:noFill/>
                  </a:ln>
                  <a:solidFill>
                    <a:srgbClr val="22B7C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</a:t>
              </a:r>
              <a:r>
                <a:rPr kumimoji="0" lang="en-US" sz="4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2B7C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dặm</a:t>
              </a:r>
              <a:r>
                <a:rPr kumimoji="0" lang="en-US" sz="4700" b="0" i="0" u="none" strike="noStrike" kern="1200" cap="none" spc="0" normalizeH="0" baseline="0" noProof="0" dirty="0">
                  <a:ln>
                    <a:noFill/>
                  </a:ln>
                  <a:solidFill>
                    <a:srgbClr val="22B7C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9" name="Donut 28"/>
            <p:cNvSpPr/>
            <p:nvPr/>
          </p:nvSpPr>
          <p:spPr>
            <a:xfrm>
              <a:off x="4696690" y="1275626"/>
              <a:ext cx="1274619" cy="1251425"/>
            </a:xfrm>
            <a:prstGeom prst="donut">
              <a:avLst>
                <a:gd name="adj" fmla="val 103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0" name="Group 29"/>
          <p:cNvGrpSpPr/>
          <p:nvPr/>
        </p:nvGrpSpPr>
        <p:grpSpPr>
          <a:xfrm>
            <a:off x="9918700" y="1760538"/>
            <a:ext cx="2397125" cy="1527175"/>
            <a:chOff x="4452806" y="1275626"/>
            <a:chExt cx="1772755" cy="1251425"/>
          </a:xfrm>
        </p:grpSpPr>
        <p:sp>
          <p:nvSpPr>
            <p:cNvPr id="31" name="Rectangle 30"/>
            <p:cNvSpPr/>
            <p:nvPr/>
          </p:nvSpPr>
          <p:spPr>
            <a:xfrm>
              <a:off x="4452806" y="1462949"/>
              <a:ext cx="1772755" cy="75709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598805" algn="just" defTabSz="914400" rtl="0" eaLnBrk="0" fontAlgn="base" latinLnBrk="0" hangingPunct="0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7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km</a:t>
              </a:r>
            </a:p>
          </p:txBody>
        </p:sp>
        <p:sp>
          <p:nvSpPr>
            <p:cNvPr id="32" name="Donut 31"/>
            <p:cNvSpPr/>
            <p:nvPr/>
          </p:nvSpPr>
          <p:spPr>
            <a:xfrm>
              <a:off x="4697000" y="1275626"/>
              <a:ext cx="1273801" cy="1251425"/>
            </a:xfrm>
            <a:prstGeom prst="donut">
              <a:avLst>
                <a:gd name="adj" fmla="val 19973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1" name="Group 32"/>
          <p:cNvGrpSpPr/>
          <p:nvPr/>
        </p:nvGrpSpPr>
        <p:grpSpPr>
          <a:xfrm>
            <a:off x="6771194" y="4966258"/>
            <a:ext cx="2170743" cy="1408338"/>
            <a:chOff x="4447621" y="1275626"/>
            <a:chExt cx="1772755" cy="1251425"/>
          </a:xfrm>
          <a:solidFill>
            <a:srgbClr val="EB2264"/>
          </a:solidFill>
        </p:grpSpPr>
        <p:sp>
          <p:nvSpPr>
            <p:cNvPr id="34" name="Rectangle 33"/>
            <p:cNvSpPr/>
            <p:nvPr/>
          </p:nvSpPr>
          <p:spPr>
            <a:xfrm>
              <a:off x="4447621" y="1436882"/>
              <a:ext cx="1772755" cy="82113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598805" algn="just" defTabSz="914400" rtl="0" eaLnBrk="0" fontAlgn="base" latinLnBrk="0" hangingPunct="0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B226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dm</a:t>
              </a:r>
              <a:endParaRPr kumimoji="0" lang="en-US" sz="4700" b="0" i="0" u="none" strike="noStrike" kern="1200" cap="none" spc="0" normalizeH="0" baseline="0" noProof="0" dirty="0">
                <a:ln>
                  <a:noFill/>
                </a:ln>
                <a:solidFill>
                  <a:srgbClr val="EB22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Donut 34"/>
            <p:cNvSpPr/>
            <p:nvPr/>
          </p:nvSpPr>
          <p:spPr>
            <a:xfrm>
              <a:off x="4696690" y="1275626"/>
              <a:ext cx="1274619" cy="1251425"/>
            </a:xfrm>
            <a:prstGeom prst="donut">
              <a:avLst>
                <a:gd name="adj" fmla="val 103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2" name="Group 35"/>
          <p:cNvGrpSpPr/>
          <p:nvPr/>
        </p:nvGrpSpPr>
        <p:grpSpPr>
          <a:xfrm>
            <a:off x="12407215" y="2363558"/>
            <a:ext cx="2170741" cy="1408339"/>
            <a:chOff x="4447621" y="1275626"/>
            <a:chExt cx="1772755" cy="1251425"/>
          </a:xfrm>
          <a:solidFill>
            <a:srgbClr val="FFC000"/>
          </a:solidFill>
        </p:grpSpPr>
        <p:sp>
          <p:nvSpPr>
            <p:cNvPr id="37" name="Rectangle 36"/>
            <p:cNvSpPr/>
            <p:nvPr/>
          </p:nvSpPr>
          <p:spPr>
            <a:xfrm>
              <a:off x="4447621" y="1436882"/>
              <a:ext cx="1772755" cy="82113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598805" algn="just" defTabSz="914400" rtl="0" eaLnBrk="0" fontAlgn="base" latinLnBrk="0" hangingPunct="0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7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cm</a:t>
              </a:r>
            </a:p>
          </p:txBody>
        </p:sp>
        <p:sp>
          <p:nvSpPr>
            <p:cNvPr id="38" name="Donut 37"/>
            <p:cNvSpPr/>
            <p:nvPr/>
          </p:nvSpPr>
          <p:spPr>
            <a:xfrm>
              <a:off x="4696690" y="1275626"/>
              <a:ext cx="1274619" cy="1251425"/>
            </a:xfrm>
            <a:prstGeom prst="donut">
              <a:avLst>
                <a:gd name="adj" fmla="val 103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3" name="Group 38"/>
          <p:cNvGrpSpPr/>
          <p:nvPr/>
        </p:nvGrpSpPr>
        <p:grpSpPr>
          <a:xfrm>
            <a:off x="8804462" y="6193379"/>
            <a:ext cx="2954653" cy="1889550"/>
            <a:chOff x="4569547" y="1275626"/>
            <a:chExt cx="1772755" cy="1251425"/>
          </a:xfrm>
          <a:solidFill>
            <a:srgbClr val="FF0000"/>
          </a:solidFill>
        </p:grpSpPr>
        <p:sp>
          <p:nvSpPr>
            <p:cNvPr id="40" name="Rectangle 39"/>
            <p:cNvSpPr/>
            <p:nvPr/>
          </p:nvSpPr>
          <p:spPr>
            <a:xfrm>
              <a:off x="4569547" y="1507363"/>
              <a:ext cx="1772755" cy="61201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598805" algn="just" defTabSz="914400" rtl="0" eaLnBrk="0" fontAlgn="base" latinLnBrk="0" hangingPunct="0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7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mm</a:t>
              </a:r>
            </a:p>
          </p:txBody>
        </p:sp>
        <p:sp>
          <p:nvSpPr>
            <p:cNvPr id="41" name="Donut 40"/>
            <p:cNvSpPr/>
            <p:nvPr/>
          </p:nvSpPr>
          <p:spPr>
            <a:xfrm>
              <a:off x="4696690" y="1275626"/>
              <a:ext cx="1274619" cy="1251425"/>
            </a:xfrm>
            <a:prstGeom prst="donut">
              <a:avLst>
                <a:gd name="adj" fmla="val 103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4" name="Group 41"/>
          <p:cNvGrpSpPr/>
          <p:nvPr/>
        </p:nvGrpSpPr>
        <p:grpSpPr>
          <a:xfrm>
            <a:off x="11830975" y="4659999"/>
            <a:ext cx="3607990" cy="2416387"/>
            <a:chOff x="4644748" y="1275626"/>
            <a:chExt cx="1772755" cy="1251425"/>
          </a:xfrm>
          <a:solidFill>
            <a:srgbClr val="22B7CB"/>
          </a:solidFill>
        </p:grpSpPr>
        <p:sp>
          <p:nvSpPr>
            <p:cNvPr id="43" name="Rectangle 42"/>
            <p:cNvSpPr/>
            <p:nvPr/>
          </p:nvSpPr>
          <p:spPr>
            <a:xfrm>
              <a:off x="4644748" y="1433539"/>
              <a:ext cx="1772755" cy="9093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598805" algn="just" defTabSz="914400" rtl="0" eaLnBrk="0" fontAlgn="base" latinLnBrk="0" hangingPunct="0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7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inch</a:t>
              </a:r>
            </a:p>
            <a:p>
              <a:pPr marL="0" marR="0" lvl="0" indent="598805" algn="just" defTabSz="914400" rtl="0" eaLnBrk="0" fontAlgn="base" latinLnBrk="0" hangingPunct="0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7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(in)</a:t>
              </a:r>
            </a:p>
          </p:txBody>
        </p:sp>
        <p:sp>
          <p:nvSpPr>
            <p:cNvPr id="44" name="Donut 43"/>
            <p:cNvSpPr/>
            <p:nvPr/>
          </p:nvSpPr>
          <p:spPr>
            <a:xfrm>
              <a:off x="4696690" y="1275626"/>
              <a:ext cx="1274619" cy="1251425"/>
            </a:xfrm>
            <a:prstGeom prst="donut">
              <a:avLst>
                <a:gd name="adj" fmla="val 10327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777875" y="366713"/>
            <a:ext cx="7426325" cy="1803400"/>
          </a:xfrm>
        </p:spPr>
        <p:txBody>
          <a:bodyPr vert="horz" wrap="square" lIns="135852" tIns="67926" rIns="135852" bIns="67926" anchor="ctr" anchorCtr="0"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trải nghiệm</a:t>
            </a:r>
            <a:br>
              <a:rPr lang="en-US" alt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Đo đường kính nắp chai</a:t>
            </a:r>
            <a:endParaRPr lang="vi-VN" altLang="vi-VN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875" y="2443163"/>
            <a:ext cx="7642225" cy="5430838"/>
          </a:xfrm>
        </p:spPr>
        <p:txBody>
          <a:bodyPr vert="horz" wrap="square" lIns="135852" tIns="67926" rIns="135852" bIns="67926" numCol="1" anchor="t" anchorCtr="0" compatLnSpc="1"/>
          <a:lstStyle/>
          <a:p>
            <a:r>
              <a:rPr lang="en-US" altLang="x-none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cụ: Có thể dùng</a:t>
            </a:r>
          </a:p>
          <a:p>
            <a:pPr>
              <a:buNone/>
            </a:pPr>
            <a:r>
              <a:rPr lang="en-US" alt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+ dây</a:t>
            </a:r>
          </a:p>
          <a:p>
            <a:pPr>
              <a:buNone/>
            </a:pPr>
            <a:r>
              <a:rPr lang="en-US" alt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+ thước kẻ</a:t>
            </a:r>
          </a:p>
          <a:p>
            <a:pPr>
              <a:buNone/>
            </a:pPr>
            <a:r>
              <a:rPr lang="en-US" alt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+ bút chì</a:t>
            </a:r>
          </a:p>
          <a:p>
            <a:pPr>
              <a:buNone/>
            </a:pPr>
            <a:r>
              <a:rPr lang="en-US" alt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+ giấy A4</a:t>
            </a:r>
          </a:p>
          <a:p>
            <a:pPr>
              <a:buNone/>
            </a:pPr>
            <a:r>
              <a:rPr lang="en-US" alt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+ kéo</a:t>
            </a:r>
            <a:endParaRPr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3012" name="Picture 2" descr="Nắp chai nước tinh khiết phi 28 - NAP CHAI NHUA | CONG TY SAN XUAT NAP CHAI  NHUA TRUC GIA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100" y="966788"/>
            <a:ext cx="6337300" cy="5235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7"/>
          <p:cNvGraphicFramePr>
            <a:graphicFrameLocks noGrp="1" noChangeAspect="1"/>
          </p:cNvGraphicFramePr>
          <p:nvPr>
            <p:ph/>
          </p:nvPr>
        </p:nvGraphicFramePr>
        <p:xfrm>
          <a:off x="860425" y="442913"/>
          <a:ext cx="13704888" cy="742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192780" imgH="3749675" progId="MS_ClipArt_Gallery.2">
                  <p:embed/>
                </p:oleObj>
              </mc:Choice>
              <mc:Fallback>
                <p:oleObj r:id="rId2" imgW="3192780" imgH="3749675" progId="MS_ClipArt_Gallery.2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>
                      <a:xfrm>
                        <a:off x="860425" y="442913"/>
                        <a:ext cx="13704888" cy="74295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5" name="Text Box 5"/>
          <p:cNvSpPr txBox="1"/>
          <p:nvPr/>
        </p:nvSpPr>
        <p:spPr>
          <a:xfrm>
            <a:off x="6324600" y="1524000"/>
            <a:ext cx="3305175" cy="876300"/>
          </a:xfrm>
          <a:prstGeom prst="rect">
            <a:avLst/>
          </a:prstGeom>
          <a:noFill/>
          <a:ln w="9525">
            <a:noFill/>
          </a:ln>
        </p:spPr>
        <p:txBody>
          <a:bodyPr lIns="135852" tIns="67926" rIns="135852" bIns="67926">
            <a:spAutoFit/>
          </a:bodyPr>
          <a:lstStyle>
            <a:lvl1pPr marL="5080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03630" indent="-42418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  <a:cs typeface="+mn-cs"/>
              </a:defRPr>
            </a:lvl2pPr>
            <a:lvl3pPr marL="169735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cs typeface="+mn-cs"/>
              </a:defRPr>
            </a:lvl3pPr>
            <a:lvl4pPr marL="237680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  <a:cs typeface="+mn-cs"/>
              </a:defRPr>
            </a:lvl4pPr>
            <a:lvl5pPr marL="305625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vi-VN" altLang="vi-VN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630" name="Text Box 6"/>
          <p:cNvSpPr txBox="1"/>
          <p:nvPr/>
        </p:nvSpPr>
        <p:spPr>
          <a:xfrm>
            <a:off x="3800475" y="2674938"/>
            <a:ext cx="8351838" cy="1752600"/>
          </a:xfrm>
          <a:prstGeom prst="rect">
            <a:avLst/>
          </a:prstGeom>
          <a:noFill/>
          <a:ln w="9525">
            <a:noFill/>
          </a:ln>
        </p:spPr>
        <p:txBody>
          <a:bodyPr lIns="135852" tIns="67926" rIns="135852" bIns="67926">
            <a:spAutoFit/>
          </a:bodyPr>
          <a:lstStyle>
            <a:lvl1pPr marL="5080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03630" indent="-42418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  <a:cs typeface="+mn-cs"/>
              </a:defRPr>
            </a:lvl2pPr>
            <a:lvl3pPr marL="169735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cs typeface="+mn-cs"/>
              </a:defRPr>
            </a:lvl3pPr>
            <a:lvl4pPr marL="237680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  <a:cs typeface="+mn-cs"/>
              </a:defRPr>
            </a:lvl4pPr>
            <a:lvl5pPr marL="3056255" indent="-33845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vi-VN" altLang="vi-VN" sz="4200" dirty="0"/>
              <a:t> </a:t>
            </a:r>
            <a:r>
              <a:rPr lang="vi-VN" altLang="vi-VN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Học thuộc ghi nhớ.</a:t>
            </a:r>
          </a:p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vi-VN" altLang="vi-VN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altLang="vi-VN" sz="4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vi-VN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b</a:t>
            </a:r>
            <a:r>
              <a:rPr lang="vi-VN" altLang="vi-VN" sz="4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vi-VN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tập </a:t>
            </a:r>
            <a:r>
              <a:rPr lang="en-US" altLang="vi-VN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5.6-&gt;5.10 sbt/10,11</a:t>
            </a:r>
            <a:endParaRPr lang="en-US" altLang="vi-VN" sz="4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615950" y="327025"/>
            <a:ext cx="4419600" cy="719138"/>
          </a:xfrm>
        </p:spPr>
        <p:txBody>
          <a:bodyPr vert="horz" wrap="square" lIns="135852" tIns="67926" rIns="135852" bIns="67926" anchor="ctr" anchorCtr="0"/>
          <a:lstStyle/>
          <a:p>
            <a:pPr algn="l"/>
            <a:r>
              <a:rPr lang="en-US" altLang="vi-VN" sz="4400" b="1" dirty="0"/>
              <a:t>I. Đ</a:t>
            </a:r>
            <a:r>
              <a:rPr lang="vi-VN" altLang="vi-VN" sz="4400" b="1" dirty="0"/>
              <a:t>ơ</a:t>
            </a:r>
            <a:r>
              <a:rPr lang="en-US" altLang="vi-VN" sz="4400" b="1" dirty="0"/>
              <a:t>n vị độ d</a:t>
            </a:r>
            <a:r>
              <a:rPr lang="en-US" altLang="vi-VN" sz="4400" b="1" dirty="0">
                <a:cs typeface="Times New Roman" panose="02020603050405020304" pitchFamily="18" charset="0"/>
              </a:rPr>
              <a:t>à</a:t>
            </a:r>
            <a:r>
              <a:rPr lang="en-US" altLang="vi-VN" sz="4400" b="1" dirty="0"/>
              <a:t>i:</a:t>
            </a:r>
            <a:endParaRPr lang="vi-VN" altLang="vi-VN" sz="4400" b="1" dirty="0">
              <a:ea typeface="Times New Roman" panose="02020603050405020304" pitchFamily="18" charset="0"/>
            </a:endParaRPr>
          </a:p>
        </p:txBody>
      </p:sp>
      <p:sp>
        <p:nvSpPr>
          <p:cNvPr id="4" name="Title 1"/>
          <p:cNvSpPr txBox="1"/>
          <p:nvPr/>
        </p:nvSpPr>
        <p:spPr>
          <a:xfrm>
            <a:off x="1651000" y="1504950"/>
            <a:ext cx="7329488" cy="757238"/>
          </a:xfrm>
          <a:prstGeom prst="rect">
            <a:avLst/>
          </a:prstGeom>
          <a:noFill/>
          <a:ln w="9525">
            <a:noFill/>
          </a:ln>
        </p:spPr>
        <p:txBody>
          <a:bodyPr lIns="135852" tIns="67926" rIns="135852" bIns="67926" anchor="ctr" anchorCtr="0"/>
          <a:lstStyle/>
          <a:p>
            <a:pPr eaLnBrk="0" hangingPunct="0"/>
            <a:r>
              <a:rPr lang="en-US" altLang="vi-VN" sz="4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+ Đ</a:t>
            </a:r>
            <a:r>
              <a:rPr lang="vi-VN" altLang="vi-VN" sz="4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ơ</a:t>
            </a:r>
            <a:r>
              <a:rPr lang="en-US" altLang="vi-VN" sz="4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n vị chuẩn l</a:t>
            </a:r>
            <a:r>
              <a:rPr lang="en-US" altLang="vi-VN" sz="44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4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mét (m)</a:t>
            </a:r>
            <a:endParaRPr lang="en-US" altLang="vi-VN" sz="4400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291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29894" flipH="1">
            <a:off x="1046163" y="1012825"/>
            <a:ext cx="733425" cy="487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968500" y="2992438"/>
            <a:ext cx="7104063" cy="877887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1milimét (mm)= 0,001m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1958975" y="3887788"/>
            <a:ext cx="6831013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1centimét (cm)= 0,01m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8975" y="4783138"/>
            <a:ext cx="6831013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1đềximét (dm)= 0,1m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1958975" y="5680075"/>
            <a:ext cx="6831013" cy="877888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1kilômét (km)= 1000m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40900" y="2936875"/>
            <a:ext cx="7104063" cy="877888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1m=1000 mm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0"/>
          <p:cNvSpPr txBox="1"/>
          <p:nvPr/>
        </p:nvSpPr>
        <p:spPr>
          <a:xfrm>
            <a:off x="9740900" y="3829050"/>
            <a:ext cx="7104063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1m=100 cm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1"/>
          <p:cNvSpPr txBox="1"/>
          <p:nvPr/>
        </p:nvSpPr>
        <p:spPr>
          <a:xfrm>
            <a:off x="9740900" y="4667250"/>
            <a:ext cx="7104063" cy="877888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1m=10 dm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2"/>
          <p:cNvSpPr txBox="1"/>
          <p:nvPr/>
        </p:nvSpPr>
        <p:spPr>
          <a:xfrm>
            <a:off x="9740900" y="5559425"/>
            <a:ext cx="7104063" cy="877888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4376"/>
                </a:solidFill>
                <a:latin typeface="Times New Roman" panose="02020603050405020304" pitchFamily="18" charset="0"/>
              </a:rPr>
              <a:t>1m=0,001 km</a:t>
            </a:r>
            <a:endParaRPr lang="en-US" altLang="x-none" sz="47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  <p:bldP spid="8" grpId="0"/>
      <p:bldP spid="5" grpId="0"/>
      <p:bldP spid="10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615950" y="327025"/>
            <a:ext cx="4419600" cy="719138"/>
          </a:xfrm>
        </p:spPr>
        <p:txBody>
          <a:bodyPr vert="horz" wrap="square" lIns="135852" tIns="67926" rIns="135852" bIns="67926" anchor="ctr" anchorCtr="0"/>
          <a:lstStyle/>
          <a:p>
            <a:pPr algn="l"/>
            <a:r>
              <a:rPr lang="en-US" altLang="vi-VN" sz="4400" b="1" dirty="0"/>
              <a:t>I. Đ</a:t>
            </a:r>
            <a:r>
              <a:rPr lang="vi-VN" altLang="vi-VN" sz="4400" b="1" dirty="0"/>
              <a:t>ơ</a:t>
            </a:r>
            <a:r>
              <a:rPr lang="en-US" altLang="vi-VN" sz="4400" b="1" dirty="0"/>
              <a:t>n vị độ d</a:t>
            </a:r>
            <a:r>
              <a:rPr lang="en-US" altLang="vi-VN" sz="4400" b="1" dirty="0">
                <a:cs typeface="Times New Roman" panose="02020603050405020304" pitchFamily="18" charset="0"/>
              </a:rPr>
              <a:t>à</a:t>
            </a:r>
            <a:r>
              <a:rPr lang="en-US" altLang="vi-VN" sz="4400" b="1" dirty="0"/>
              <a:t>i:</a:t>
            </a:r>
            <a:endParaRPr lang="vi-VN" altLang="vi-VN" sz="4400" b="1" dirty="0">
              <a:ea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763" y="1933575"/>
            <a:ext cx="13393737" cy="576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" name="Rectangle 3"/>
          <p:cNvSpPr txBox="1"/>
          <p:nvPr/>
        </p:nvSpPr>
        <p:spPr>
          <a:xfrm>
            <a:off x="7772400" y="5629275"/>
            <a:ext cx="6345238" cy="1193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</a:pPr>
            <a:r>
              <a:rPr lang="en-US" altLang="en-US" sz="3200" b="1" dirty="0">
                <a:solidFill>
                  <a:srgbClr val="990000"/>
                </a:solidFill>
                <a:latin typeface="Times New Roman" panose="02020603050405020304" pitchFamily="18" charset="0"/>
              </a:rPr>
              <a:t>Foot.               : 1 foot =   30,48 cm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en-US" sz="3200" b="1" dirty="0">
                <a:solidFill>
                  <a:srgbClr val="990000"/>
                </a:solidFill>
                <a:latin typeface="Times New Roman" panose="02020603050405020304" pitchFamily="18" charset="0"/>
              </a:rPr>
              <a:t>Năm ánh sáng: 1 n.a.s = 9461 tỉ km</a:t>
            </a:r>
          </a:p>
          <a:p>
            <a:pPr marL="342900" indent="-342900">
              <a:spcBef>
                <a:spcPct val="20000"/>
              </a:spcBef>
            </a:pPr>
            <a:endParaRPr lang="en-US" altLang="en-US" sz="3200" b="1" dirty="0">
              <a:solidFill>
                <a:srgbClr val="99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7763" y="1306513"/>
            <a:ext cx="12888912" cy="22148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just" eaLnBrk="0" hangingPunct="0">
              <a:lnSpc>
                <a:spcPct val="115000"/>
              </a:lnSpc>
            </a:pPr>
            <a:r>
              <a:rPr lang="en-US" altLang="en-US" sz="4000" dirty="0">
                <a:latin typeface="Times New Roman" panose="02020603050405020304" pitchFamily="18" charset="0"/>
              </a:rPr>
              <a:t>Đổi đơn vị </a:t>
            </a:r>
          </a:p>
          <a:p>
            <a:pPr algn="just" eaLnBrk="0" hangingPunct="0">
              <a:lnSpc>
                <a:spcPct val="115000"/>
              </a:lnSpc>
            </a:pPr>
            <a:r>
              <a:rPr lang="en-US" altLang="en-US" sz="4000" dirty="0">
                <a:latin typeface="Times New Roman" panose="02020603050405020304" pitchFamily="18" charset="0"/>
              </a:rPr>
              <a:t>a)</a:t>
            </a:r>
            <a:r>
              <a:rPr lang="vi-VN" altLang="en-US" sz="4000" dirty="0">
                <a:latin typeface="Times New Roman" panose="02020603050405020304" pitchFamily="18" charset="0"/>
              </a:rPr>
              <a:t> 1,25m = </a:t>
            </a:r>
            <a:r>
              <a:rPr lang="en-US" altLang="en-US" sz="4000" dirty="0">
                <a:latin typeface="Times New Roman" panose="02020603050405020304" pitchFamily="18" charset="0"/>
              </a:rPr>
              <a:t> ......... </a:t>
            </a:r>
            <a:r>
              <a:rPr lang="vi-VN" altLang="en-US" sz="4000" dirty="0">
                <a:latin typeface="Times New Roman" panose="02020603050405020304" pitchFamily="18" charset="0"/>
              </a:rPr>
              <a:t>dm                            </a:t>
            </a:r>
            <a:r>
              <a:rPr lang="en-US" altLang="en-US" sz="4000" dirty="0">
                <a:latin typeface="Times New Roman" panose="02020603050405020304" pitchFamily="18" charset="0"/>
              </a:rPr>
              <a:t>b) </a:t>
            </a:r>
            <a:r>
              <a:rPr lang="vi-VN" altLang="en-US" sz="4000" dirty="0">
                <a:latin typeface="Times New Roman" panose="02020603050405020304" pitchFamily="18" charset="0"/>
              </a:rPr>
              <a:t> 0,1dm = </a:t>
            </a:r>
            <a:r>
              <a:rPr lang="en-US" altLang="en-US" sz="4000" dirty="0">
                <a:latin typeface="Times New Roman" panose="02020603050405020304" pitchFamily="18" charset="0"/>
              </a:rPr>
              <a:t> ....... </a:t>
            </a:r>
            <a:r>
              <a:rPr lang="vi-VN" altLang="en-US" sz="4000" dirty="0">
                <a:latin typeface="Times New Roman" panose="02020603050405020304" pitchFamily="18" charset="0"/>
              </a:rPr>
              <a:t>mm</a:t>
            </a:r>
            <a:endParaRPr lang="en-US" altLang="en-US" sz="4000" dirty="0">
              <a:latin typeface="Times New Roman" panose="02020603050405020304" pitchFamily="18" charset="0"/>
            </a:endParaRPr>
          </a:p>
          <a:p>
            <a:pPr algn="just" eaLnBrk="0" hangingPunct="0">
              <a:lnSpc>
                <a:spcPct val="115000"/>
              </a:lnSpc>
            </a:pPr>
            <a:r>
              <a:rPr lang="en-US" altLang="en-US" sz="4000" dirty="0">
                <a:latin typeface="Times New Roman" panose="02020603050405020304" pitchFamily="18" charset="0"/>
              </a:rPr>
              <a:t>c)</a:t>
            </a:r>
            <a:r>
              <a:rPr lang="vi-VN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vi-VN" altLang="en-US" sz="4000" dirty="0">
                <a:latin typeface="Times New Roman" panose="02020603050405020304" pitchFamily="18" charset="0"/>
              </a:rPr>
              <a:t>......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vi-VN" altLang="en-US" sz="4000" dirty="0">
                <a:latin typeface="Times New Roman" panose="02020603050405020304" pitchFamily="18" charset="0"/>
              </a:rPr>
              <a:t>mm = 0,1m                                </a:t>
            </a:r>
            <a:r>
              <a:rPr lang="en-US" altLang="en-US" sz="4000" dirty="0">
                <a:latin typeface="Times New Roman" panose="02020603050405020304" pitchFamily="18" charset="0"/>
              </a:rPr>
              <a:t>d)  </a:t>
            </a:r>
            <a:r>
              <a:rPr lang="vi-VN" altLang="en-US" sz="4000" dirty="0">
                <a:latin typeface="Times New Roman" panose="02020603050405020304" pitchFamily="18" charset="0"/>
              </a:rPr>
              <a:t>......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vi-VN" altLang="en-US" sz="4000" dirty="0">
                <a:latin typeface="Times New Roman" panose="02020603050405020304" pitchFamily="18" charset="0"/>
              </a:rPr>
              <a:t>cm = 0,5dm</a:t>
            </a:r>
            <a:endParaRPr lang="en-US" altLang="en-US" sz="4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5950" y="327025"/>
            <a:ext cx="4419600" cy="719138"/>
          </a:xfrm>
        </p:spPr>
        <p:txBody>
          <a:bodyPr vert="horz" wrap="square" lIns="135852" tIns="67926" rIns="135852" bIns="67926" anchor="ctr" anchorCtr="0"/>
          <a:lstStyle/>
          <a:p>
            <a:pPr algn="l"/>
            <a:r>
              <a:rPr lang="en-US" altLang="vi-VN" sz="4400" b="1" dirty="0"/>
              <a:t>I. Đ</a:t>
            </a:r>
            <a:r>
              <a:rPr lang="vi-VN" altLang="vi-VN" sz="4400" b="1" dirty="0"/>
              <a:t>ơ</a:t>
            </a:r>
            <a:r>
              <a:rPr lang="en-US" altLang="vi-VN" sz="4400" b="1" dirty="0"/>
              <a:t>n vị độ d</a:t>
            </a:r>
            <a:r>
              <a:rPr lang="en-US" altLang="vi-VN" sz="4400" b="1" dirty="0">
                <a:cs typeface="Times New Roman" panose="02020603050405020304" pitchFamily="18" charset="0"/>
              </a:rPr>
              <a:t>à</a:t>
            </a:r>
            <a:r>
              <a:rPr lang="en-US" altLang="vi-VN" sz="4400" b="1" dirty="0"/>
              <a:t>i:</a:t>
            </a:r>
            <a:endParaRPr lang="vi-VN" altLang="vi-VN" sz="4400" b="1" dirty="0"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40150" y="2038350"/>
            <a:ext cx="108267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/>
            <a:r>
              <a:rPr lang="vi-VN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12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24025" y="2792730"/>
            <a:ext cx="954088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/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100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949113" y="2084705"/>
            <a:ext cx="696912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/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10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117138" y="2792730"/>
            <a:ext cx="44132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/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5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charRg st="15" end="9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91" end="1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charRg st="91" end="1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/>
          <p:cNvSpPr txBox="1"/>
          <p:nvPr/>
        </p:nvSpPr>
        <p:spPr>
          <a:xfrm>
            <a:off x="1460500" y="398463"/>
            <a:ext cx="12647613" cy="16002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Trong thực tế, để đo các độ d</a:t>
            </a:r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i sau đây, người ta sử dụng đơn vị n</a:t>
            </a:r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o? 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965660" y="1925581"/>
            <a:ext cx="3273829" cy="3217226"/>
          </a:xfrm>
          <a:prstGeom prst="ellipse">
            <a:avLst/>
          </a:prstGeom>
          <a:blipFill>
            <a:blip r:embed="rId2"/>
            <a:srcRect/>
            <a:stretch>
              <a:fillRect l="-2207" r="-220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Oval 3"/>
          <p:cNvSpPr/>
          <p:nvPr/>
        </p:nvSpPr>
        <p:spPr>
          <a:xfrm>
            <a:off x="6323907" y="1925581"/>
            <a:ext cx="3273829" cy="3217226"/>
          </a:xfrm>
          <a:prstGeom prst="ellipse">
            <a:avLst/>
          </a:prstGeom>
          <a:blipFill>
            <a:blip r:embed="rId3"/>
            <a:srcRect/>
            <a:stretch>
              <a:fillRect l="-2553" t="-3445" r="-68705" b="-757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999123" y="1925581"/>
            <a:ext cx="3273829" cy="3217226"/>
          </a:xfrm>
          <a:prstGeom prst="ellipse">
            <a:avLst/>
          </a:prstGeom>
          <a:blipFill>
            <a:blip r:embed="rId4"/>
            <a:srcRect/>
            <a:stretch>
              <a:fillRect l="-35712" t="-5512" r="-7338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680113" y="4541320"/>
            <a:ext cx="3273829" cy="3217226"/>
          </a:xfrm>
          <a:prstGeom prst="ellipse">
            <a:avLst/>
          </a:prstGeom>
          <a:blipFill>
            <a:blip r:embed="rId5"/>
            <a:srcRect/>
            <a:stretch>
              <a:fillRect l="-62050" t="-1378" r="-396" b="-27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8661515" y="4541320"/>
            <a:ext cx="3273829" cy="3217226"/>
          </a:xfrm>
          <a:prstGeom prst="ellipse">
            <a:avLst/>
          </a:prstGeom>
          <a:blipFill>
            <a:blip r:embed="rId6" cstate="print"/>
            <a:srcRect/>
            <a:stretch>
              <a:fillRect l="-15958" t="1378" r="-35431" b="-137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2156" tIns="76078" rIns="152156" bIns="7607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1"/>
          <p:cNvGrpSpPr/>
          <p:nvPr/>
        </p:nvGrpSpPr>
        <p:grpSpPr>
          <a:xfrm>
            <a:off x="2209800" y="217488"/>
            <a:ext cx="12725400" cy="992187"/>
            <a:chOff x="967562" y="659219"/>
            <a:chExt cx="7485322" cy="619829"/>
          </a:xfrm>
        </p:grpSpPr>
        <p:sp>
          <p:nvSpPr>
            <p:cNvPr id="3" name="Oval 2"/>
            <p:cNvSpPr/>
            <p:nvPr/>
          </p:nvSpPr>
          <p:spPr>
            <a:xfrm>
              <a:off x="967562" y="715747"/>
              <a:ext cx="627512" cy="563301"/>
            </a:xfrm>
            <a:prstGeom prst="ellipse">
              <a:avLst/>
            </a:prstGeom>
            <a:noFill/>
            <a:ln w="28575">
              <a:solidFill>
                <a:srgbClr val="00518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5300" b="0" i="0" u="none" strike="noStrike" kern="1200" cap="none" spc="0" normalizeH="0" baseline="0" noProof="0" dirty="0">
                <a:ln>
                  <a:noFill/>
                </a:ln>
                <a:solidFill>
                  <a:srgbClr val="00518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387" name="TextBox 3"/>
            <p:cNvSpPr txBox="1"/>
            <p:nvPr/>
          </p:nvSpPr>
          <p:spPr>
            <a:xfrm>
              <a:off x="967562" y="659219"/>
              <a:ext cx="627322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 eaLnBrk="0" hangingPunct="0"/>
              <a:r>
                <a:rPr lang="en-US" altLang="x-none" sz="5300" b="1" dirty="0">
                  <a:solidFill>
                    <a:srgbClr val="00518E"/>
                  </a:solidFill>
                  <a:latin typeface="Times New Roman" panose="02020603050405020304" pitchFamily="18" charset="0"/>
                </a:rPr>
                <a:t>II</a:t>
              </a:r>
              <a:endParaRPr lang="en-US" altLang="x-none" sz="5300" b="1" dirty="0">
                <a:solidFill>
                  <a:srgbClr val="00518E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388" name="TextBox 4"/>
            <p:cNvSpPr txBox="1"/>
            <p:nvPr/>
          </p:nvSpPr>
          <p:spPr>
            <a:xfrm>
              <a:off x="1786270" y="679371"/>
              <a:ext cx="666661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/>
              <a:r>
                <a:rPr lang="en-US" altLang="x-none" sz="5300" b="1" dirty="0">
                  <a:solidFill>
                    <a:srgbClr val="00518E"/>
                  </a:solidFill>
                  <a:latin typeface="Times New Roman" panose="02020603050405020304" pitchFamily="18" charset="0"/>
                </a:rPr>
                <a:t>DỤNG CỤ ĐO CHIỀU DÀI</a:t>
              </a:r>
              <a:endParaRPr lang="en-US" altLang="x-none" sz="5300" b="1" dirty="0">
                <a:solidFill>
                  <a:srgbClr val="00518E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6389" name="Rectangle 5"/>
          <p:cNvSpPr/>
          <p:nvPr/>
        </p:nvSpPr>
        <p:spPr>
          <a:xfrm>
            <a:off x="503238" y="1274763"/>
            <a:ext cx="10231437" cy="895350"/>
          </a:xfrm>
          <a:prstGeom prst="rect">
            <a:avLst/>
          </a:prstGeom>
          <a:noFill/>
          <a:ln w="9525">
            <a:noFill/>
          </a:ln>
        </p:spPr>
        <p:txBody>
          <a:bodyPr lIns="169543" tIns="84772" rIns="169543" bIns="84772" anchor="ctr" anchorCtr="0">
            <a:spAutoFit/>
          </a:bodyPr>
          <a:lstStyle/>
          <a:p>
            <a:pPr eaLnBrk="0" hangingPunct="0"/>
            <a:r>
              <a:rPr lang="en-US" altLang="vi-VN" sz="4700" b="1" dirty="0">
                <a:solidFill>
                  <a:srgbClr val="00518E"/>
                </a:solidFill>
                <a:latin typeface="Times New Roman" panose="02020603050405020304" pitchFamily="18" charset="0"/>
              </a:rPr>
              <a:t>   Kể tên các loại th</a:t>
            </a:r>
            <a:r>
              <a:rPr lang="vi-VN" altLang="vi-VN" sz="4700" b="1" dirty="0">
                <a:solidFill>
                  <a:srgbClr val="00518E"/>
                </a:solidFill>
                <a:latin typeface="Times New Roman" panose="02020603050405020304" pitchFamily="18" charset="0"/>
              </a:rPr>
              <a:t>ư</a:t>
            </a:r>
            <a:r>
              <a:rPr lang="en-US" altLang="vi-VN" sz="4700" b="1" dirty="0">
                <a:solidFill>
                  <a:srgbClr val="00518E"/>
                </a:solidFill>
                <a:latin typeface="Times New Roman" panose="02020603050405020304" pitchFamily="18" charset="0"/>
              </a:rPr>
              <a:t>ớc sau:</a:t>
            </a:r>
            <a:endParaRPr lang="en-US" altLang="vi-VN" sz="4700" b="1" i="1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390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713" y="3036888"/>
            <a:ext cx="5275262" cy="950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1" name="TextBox 7"/>
          <p:cNvSpPr txBox="1"/>
          <p:nvPr/>
        </p:nvSpPr>
        <p:spPr>
          <a:xfrm>
            <a:off x="1776413" y="4083050"/>
            <a:ext cx="908050" cy="877888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a)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392" name="TextBox 8"/>
          <p:cNvSpPr txBox="1"/>
          <p:nvPr/>
        </p:nvSpPr>
        <p:spPr>
          <a:xfrm>
            <a:off x="9493250" y="6746875"/>
            <a:ext cx="908050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d)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393" name="TextBox 9"/>
          <p:cNvSpPr txBox="1"/>
          <p:nvPr/>
        </p:nvSpPr>
        <p:spPr>
          <a:xfrm>
            <a:off x="1728788" y="7005638"/>
            <a:ext cx="908050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c)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394" name="TextBox 10"/>
          <p:cNvSpPr txBox="1"/>
          <p:nvPr/>
        </p:nvSpPr>
        <p:spPr>
          <a:xfrm>
            <a:off x="9493250" y="3860800"/>
            <a:ext cx="908050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b)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395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650" y="5030788"/>
            <a:ext cx="4498975" cy="2082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6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838" y="2119313"/>
            <a:ext cx="2995612" cy="177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7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0125" y="5030788"/>
            <a:ext cx="5075238" cy="1616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2636838" y="4057650"/>
            <a:ext cx="3838575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Thước kẻ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248900" y="3860800"/>
            <a:ext cx="3838575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Thước dây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3200" y="7031038"/>
            <a:ext cx="3838575" cy="877887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Thước cuộn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48900" y="6746875"/>
            <a:ext cx="3838575" cy="876300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eaLnBrk="0" hangingPunct="0"/>
            <a:r>
              <a:rPr lang="en-US" altLang="x-none" sz="4700" dirty="0">
                <a:solidFill>
                  <a:srgbClr val="00518E"/>
                </a:solidFill>
                <a:latin typeface="Times New Roman" panose="02020603050405020304" pitchFamily="18" charset="0"/>
              </a:rPr>
              <a:t>Thước kẹp</a:t>
            </a:r>
            <a:endParaRPr lang="en-US" altLang="x-none" sz="4700" dirty="0">
              <a:solidFill>
                <a:srgbClr val="00518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/>
          <p:nvPr/>
        </p:nvSpPr>
        <p:spPr>
          <a:xfrm>
            <a:off x="1233488" y="3376613"/>
            <a:ext cx="12695237" cy="1693862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* GHĐ của thước l</a:t>
            </a: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 độ d</a:t>
            </a: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i lớn nhất ghi trên thước.</a:t>
            </a:r>
            <a:endParaRPr lang="en-US" altLang="x-none" sz="50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1233488" y="5302250"/>
            <a:ext cx="12695237" cy="1692275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* ĐCNN của thước l</a:t>
            </a: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 độ d</a:t>
            </a: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i giữa hai vạch chia liên tiếp trên thước.</a:t>
            </a:r>
            <a:endParaRPr lang="en-US" altLang="x-none" sz="50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411" name="Rectangle 5"/>
          <p:cNvSpPr/>
          <p:nvPr/>
        </p:nvSpPr>
        <p:spPr>
          <a:xfrm>
            <a:off x="1382713" y="1530350"/>
            <a:ext cx="12398375" cy="1693863"/>
          </a:xfrm>
          <a:prstGeom prst="rect">
            <a:avLst/>
          </a:prstGeom>
          <a:noFill/>
          <a:ln w="9525">
            <a:noFill/>
          </a:ln>
        </p:spPr>
        <p:txBody>
          <a:bodyPr lIns="152156" tIns="76078" rIns="152156" bIns="76078" anchor="t" anchorCtr="0">
            <a:spAutoFit/>
          </a:bodyPr>
          <a:lstStyle/>
          <a:p>
            <a:pPr algn="just" eaLnBrk="0" hangingPunct="0"/>
            <a:r>
              <a:rPr lang="en-US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Khi d</a:t>
            </a:r>
            <a:r>
              <a:rPr lang="en-SG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ùng thước cần biết giới hạn đo</a:t>
            </a:r>
            <a:r>
              <a:rPr lang="en-US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 (GH</a:t>
            </a:r>
            <a:r>
              <a:rPr lang="en-SG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) </a:t>
            </a:r>
            <a:r>
              <a:rPr lang="en-SG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v</a:t>
            </a:r>
            <a:r>
              <a:rPr lang="en-SG" altLang="en-US" sz="5000" dirty="0">
                <a:solidFill>
                  <a:srgbClr val="00437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SG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 độ chia nhỏ nhất</a:t>
            </a:r>
            <a:r>
              <a:rPr lang="en-US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 (</a:t>
            </a:r>
            <a:r>
              <a:rPr lang="en-SG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CNN) </a:t>
            </a:r>
            <a:r>
              <a:rPr lang="en-SG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của thước</a:t>
            </a:r>
            <a:r>
              <a:rPr lang="en-US" altLang="en-US" sz="5000" dirty="0">
                <a:solidFill>
                  <a:srgbClr val="004376"/>
                </a:solidFill>
                <a:latin typeface="Times New Roman" panose="02020603050405020304" pitchFamily="18" charset="0"/>
              </a:rPr>
              <a:t>.</a:t>
            </a:r>
            <a:endParaRPr lang="en-US" altLang="en-US" sz="5000" dirty="0">
              <a:solidFill>
                <a:srgbClr val="00437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1245</Words>
  <Application>Microsoft Office PowerPoint</Application>
  <PresentationFormat>Tùy chỉnh</PresentationFormat>
  <Paragraphs>166</Paragraphs>
  <Slides>31</Slides>
  <Notes>1</Notes>
  <HiddenSlides>0</HiddenSlides>
  <MMClips>0</MMClips>
  <ScaleCrop>false</ScaleCrop>
  <HeadingPairs>
    <vt:vector size="8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2</vt:i4>
      </vt:variant>
      <vt:variant>
        <vt:lpstr>Máy chủ nhúng OLE</vt:lpstr>
      </vt:variant>
      <vt:variant>
        <vt:i4>1</vt:i4>
      </vt:variant>
      <vt:variant>
        <vt:lpstr>Tiêu đề Bản chiếu</vt:lpstr>
      </vt:variant>
      <vt:variant>
        <vt:i4>31</vt:i4>
      </vt:variant>
    </vt:vector>
  </HeadingPairs>
  <TitlesOfParts>
    <vt:vector size="38" baseType="lpstr">
      <vt:lpstr>.VnArial</vt:lpstr>
      <vt:lpstr>Arial</vt:lpstr>
      <vt:lpstr>Calibri</vt:lpstr>
      <vt:lpstr>Times New Roman</vt:lpstr>
      <vt:lpstr>Office Theme</vt:lpstr>
      <vt:lpstr>1_Office Theme</vt:lpstr>
      <vt:lpstr>MS_ClipArt_Gallery.2</vt:lpstr>
      <vt:lpstr>Bản trình bày PowerPoint</vt:lpstr>
      <vt:lpstr>TIẾT 8 - Bài 5</vt:lpstr>
      <vt:lpstr>Bản trình bày PowerPoint</vt:lpstr>
      <vt:lpstr>I. Đơn vị độ dài:</vt:lpstr>
      <vt:lpstr>I. Đơn vị độ dài:</vt:lpstr>
      <vt:lpstr>I. Đơn vị độ dài: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Hoạt động trải nghiệm Đo đường kính nắp chai</vt:lpstr>
      <vt:lpstr>Bản trình bày PowerPoint</vt:lpstr>
    </vt:vector>
  </TitlesOfParts>
  <Company>DT:0918 660951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TAN THANH</dc:creator>
  <cp:lastModifiedBy>Huế Vũ</cp:lastModifiedBy>
  <cp:revision>453</cp:revision>
  <dcterms:created xsi:type="dcterms:W3CDTF">2008-09-14T08:39:00Z</dcterms:created>
  <dcterms:modified xsi:type="dcterms:W3CDTF">2024-02-26T18:31:54Z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FB730ADE1AEE46A1A930DDFC4BA454FC</vt:lpwstr>
  </property>
  <property fmtid="{D5CDD505-2E9C-101B-9397-08002B2CF9AE}" pid="3" name="KSOProductBuildVer">
    <vt:lpwstr>1033-11.2.0.11191</vt:lpwstr>
  </property>
</Properties>
</file>