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  <p:sldMasterId id="2147483744" r:id="rId4"/>
    <p:sldMasterId id="2147483756" r:id="rId5"/>
    <p:sldMasterId id="2147483768" r:id="rId6"/>
    <p:sldMasterId id="2147483780" r:id="rId7"/>
    <p:sldMasterId id="2147483792" r:id="rId8"/>
    <p:sldMasterId id="2147483804" r:id="rId9"/>
    <p:sldMasterId id="2147483816" r:id="rId10"/>
    <p:sldMasterId id="2147483828" r:id="rId11"/>
    <p:sldMasterId id="2147483840" r:id="rId12"/>
    <p:sldMasterId id="2147483852" r:id="rId13"/>
  </p:sldMasterIdLst>
  <p:sldIdLst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8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6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62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1324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1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7023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6965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8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88866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5768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2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2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5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8679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029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38535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304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5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82210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69297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8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0897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26878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45675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2472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312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601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61981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97686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61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4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563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39727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6908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1056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8312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3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04558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5959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50367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70317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1991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970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30766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49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0915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650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-10583" y="-7938"/>
            <a:ext cx="12225868" cy="6873876"/>
            <a:chOff x="-8466" y="-8468"/>
            <a:chExt cx="9169804" cy="6874935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6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D51243-7015-4EC0-880D-EE6F7A3F3699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8209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4CA7-FEE7-4AD6-94A1-172BC9ACD48C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4193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EFDC8-C482-4569-BACA-074BDC9AC28D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32593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F843E-FCF6-4686-9301-420EC7EF0488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79641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45D5A-3EAF-4189-9B16-D58B1D95F416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7486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609600"/>
            <a:ext cx="8463619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6F7AD-D6BE-4B51-A921-5EBC3EBD59E4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28076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20448-046B-4E4E-829C-7DA95A9B52EF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328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2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44432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5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ACFA6-763B-4EAC-897E-1F87DDFB1CF9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8325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8" y="609600"/>
            <a:ext cx="8463619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8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AB37F-890A-4987-A900-05870847BAE1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001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0A1E1-041B-4C7B-983A-481C62070C35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95257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3467" y="790575"/>
            <a:ext cx="6096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997951" y="2886075"/>
            <a:ext cx="6096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9C0FFA-6A12-44E4-8424-75BCF3C9BBBD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95416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10803-6C03-41B9-AA17-A8F379B984F6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56286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3467" y="790575"/>
            <a:ext cx="6096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997951" y="2886075"/>
            <a:ext cx="6096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792276-ED7D-4178-9659-C9A6B6C4F011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58428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8D831-7101-4F10-816F-9A58D8DB417A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0190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1BC66-34D2-49F4-8491-1D07F9D2CA83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77655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045A5-9C4D-4AB9-A525-456D5A6AE28A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138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2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1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1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71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81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300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41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346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373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508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105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3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211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47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5452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3362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0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0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476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4313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429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3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87506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9921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3264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1101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8738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2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5795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3698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9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665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955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0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0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98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307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159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8195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0571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2847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1364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4545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1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408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8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73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1499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9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9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60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2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2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7855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6073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3236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5458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68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08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3806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9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8461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797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6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6561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01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178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3640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1592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7681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9637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2988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267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1283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7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2268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060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5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294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2675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067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348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5160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7327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9044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9015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925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853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5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1329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122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5031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3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03705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7214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5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5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1344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0613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784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0028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8079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6081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847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0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27170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7519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21124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6306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4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4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566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5032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30494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51924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3077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4068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19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8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16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3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69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0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042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8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77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6"/>
          <p:cNvGrpSpPr>
            <a:grpSpLocks/>
          </p:cNvGrpSpPr>
          <p:nvPr/>
        </p:nvGrpSpPr>
        <p:grpSpPr bwMode="auto">
          <a:xfrm>
            <a:off x="-10583" y="-7938"/>
            <a:ext cx="12225868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Title Placeholder 1"/>
          <p:cNvSpPr>
            <a:spLocks noGrp="1"/>
          </p:cNvSpPr>
          <p:nvPr>
            <p:ph type="title"/>
          </p:nvPr>
        </p:nvSpPr>
        <p:spPr bwMode="auto">
          <a:xfrm>
            <a:off x="812801" y="609600"/>
            <a:ext cx="8464551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7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2801" y="2160589"/>
            <a:ext cx="8464551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251" y="6042026"/>
            <a:ext cx="912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.VnTime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0" y="6042026"/>
            <a:ext cx="6163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.VnTime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667" y="6042026"/>
            <a:ext cx="683684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smtClean="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221F54-844D-4906-97F9-0C5EC115A8F0}" type="slidenum">
              <a:rPr lang="en-US" altLang="en-US">
                <a:solidFill>
                  <a:srgbClr val="90C226"/>
                </a:solidFill>
                <a:latin typeface=".VnTime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90C226"/>
              </a:solidFill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57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7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48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59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4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97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3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72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1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7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42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8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97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96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0.png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18.gif"/><Relationship Id="rId3" Type="http://schemas.openxmlformats.org/officeDocument/2006/relationships/slideLayout" Target="../slideLayouts/slideLayout13.xml"/><Relationship Id="rId7" Type="http://schemas.openxmlformats.org/officeDocument/2006/relationships/slide" Target="slide18.xml"/><Relationship Id="rId12" Type="http://schemas.openxmlformats.org/officeDocument/2006/relationships/slide" Target="slide1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16.xml"/><Relationship Id="rId11" Type="http://schemas.openxmlformats.org/officeDocument/2006/relationships/image" Target="../media/image21.png"/><Relationship Id="rId5" Type="http://schemas.openxmlformats.org/officeDocument/2006/relationships/slide" Target="slide15.xml"/><Relationship Id="rId10" Type="http://schemas.openxmlformats.org/officeDocument/2006/relationships/image" Target="../media/image20.png"/><Relationship Id="rId4" Type="http://schemas.openxmlformats.org/officeDocument/2006/relationships/slide" Target="slide14.xml"/><Relationship Id="rId9" Type="http://schemas.openxmlformats.org/officeDocument/2006/relationships/image" Target="../media/image17.gif"/><Relationship Id="rId1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8.pn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png"/><Relationship Id="rId4" Type="http://schemas.openxmlformats.org/officeDocument/2006/relationships/image" Target="../media/image9.emf"/><Relationship Id="rId9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15.png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7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3.wmf"/><Relationship Id="rId4" Type="http://schemas.openxmlformats.org/officeDocument/2006/relationships/image" Target="../media/image15.emf"/><Relationship Id="rId9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0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GIAO AN\NĂM HỌC 2021 - 2022\TOÁN 6\MỚI\BỘ ẢNH NÉN POWERPOI\background (1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593" y="0"/>
            <a:ext cx="125189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29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8000" y="762003"/>
                <a:ext cx="10871200" cy="3247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LUYỆN TẬP 2</a:t>
                </a:r>
              </a:p>
              <a:p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tập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sau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cách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liệt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kê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phần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tử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chúng</a:t>
                </a:r>
                <a:endPara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   A =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{ x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nl-NL" sz="2400" i="1">
                        <a:solidFill>
                          <a:prstClr val="black"/>
                        </a:solidFill>
                        <a:latin typeface="Cambria Math"/>
                        <a:ea typeface="Calibri"/>
                      </a:rPr>
                      <m:t>∈</m:t>
                    </m:r>
                  </m:oMath>
                </a14:m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nl-NL" sz="2400" i="1">
                        <a:solidFill>
                          <a:prstClr val="black"/>
                        </a:solidFill>
                        <a:latin typeface="Cambria Math"/>
                        <a:ea typeface="Calibri"/>
                      </a:rPr>
                      <m:t>ℕ</m:t>
                    </m:r>
                  </m:oMath>
                </a14:m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, 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x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&lt; 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5}</a:t>
                </a: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    B =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{ x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nl-NL" sz="2400" i="1">
                        <a:solidFill>
                          <a:prstClr val="black"/>
                        </a:solidFill>
                        <a:latin typeface="Cambria Math"/>
                        <a:ea typeface="Calibri"/>
                      </a:rPr>
                      <m:t>∈</m:t>
                    </m:r>
                    <m:sSup>
                      <m:sSupPr>
                        <m:ctrlPr>
                          <a:rPr lang="nl-NL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ℕ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,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x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&lt; 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5}</a:t>
                </a:r>
                <a:endParaRPr lang="nl-NL" sz="2400" dirty="0">
                  <a:solidFill>
                    <a:prstClr val="black"/>
                  </a:solidFill>
                  <a:latin typeface="Times New Roman"/>
                  <a:ea typeface="Calibri"/>
                </a:endParaRPr>
              </a:p>
              <a:p>
                <a:pPr algn="ctr">
                  <a:lnSpc>
                    <a:spcPct val="150000"/>
                  </a:lnSpc>
                  <a:spcAft>
                    <a:spcPts val="1000"/>
                  </a:spcAft>
                </a:pPr>
                <a:endParaRPr lang="en-US" sz="2400" dirty="0">
                  <a:solidFill>
                    <a:prstClr val="black"/>
                  </a:solidFill>
                  <a:latin typeface="Times New Roman"/>
                  <a:ea typeface="Calibri"/>
                </a:endParaRPr>
              </a:p>
              <a:p>
                <a:endParaRPr lang="en-US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762000"/>
                <a:ext cx="8153400" cy="3247043"/>
              </a:xfrm>
              <a:prstGeom prst="rect">
                <a:avLst/>
              </a:prstGeom>
              <a:blipFill rotWithShape="1">
                <a:blip r:embed="rId2"/>
                <a:stretch>
                  <a:fillRect l="-1197" t="-1501" r="-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525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3199" y="445256"/>
                <a:ext cx="11672277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LUYỆN TẬP 3</a:t>
                </a:r>
              </a:p>
              <a:p>
                <a:pPr algn="ctr"/>
                <a:endParaRPr lang="en-US" sz="32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Gọi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M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lớn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hơn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6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nhỏ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hơn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10</a:t>
                </a:r>
              </a:p>
              <a:p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Thay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thế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dấu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“?”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dấu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∉</m:t>
                    </m:r>
                  </m:oMath>
                </a14:m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hoặc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∉ </m:t>
                    </m:r>
                  </m:oMath>
                </a14:m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:   5        M ;    9       M ;  </a:t>
                </a:r>
              </a:p>
              <a:p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b)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Mô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tả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tập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M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cách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99" y="445256"/>
                <a:ext cx="11672277" cy="2554545"/>
              </a:xfrm>
              <a:prstGeom prst="rect">
                <a:avLst/>
              </a:prstGeom>
              <a:blipFill rotWithShape="1">
                <a:blip r:embed="rId2"/>
                <a:stretch>
                  <a:fillRect l="-1305" t="-3341" b="-66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014677" y="2012674"/>
            <a:ext cx="508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80246" y="2012674"/>
            <a:ext cx="508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89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1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997" y="478513"/>
            <a:ext cx="714375" cy="1190625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3079424" y="395328"/>
            <a:ext cx="5986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TRÒ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Ô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-11488" y="1426547"/>
            <a:ext cx="114805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trò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chơi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quay may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quay may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5490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2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hlinkClick r:id="rId4" action="ppaction://hlinksldjump"/>
          </p:cNvPr>
          <p:cNvSpPr/>
          <p:nvPr/>
        </p:nvSpPr>
        <p:spPr>
          <a:xfrm>
            <a:off x="792493" y="2448240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5" action="ppaction://hlinksldjump"/>
          </p:cNvPr>
          <p:cNvSpPr/>
          <p:nvPr/>
        </p:nvSpPr>
        <p:spPr>
          <a:xfrm>
            <a:off x="2290411" y="2448240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6" action="ppaction://hlinksldjump"/>
          </p:cNvPr>
          <p:cNvSpPr/>
          <p:nvPr/>
        </p:nvSpPr>
        <p:spPr>
          <a:xfrm>
            <a:off x="3788327" y="2448240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7" action="ppaction://hlinksldjump"/>
          </p:cNvPr>
          <p:cNvSpPr/>
          <p:nvPr/>
        </p:nvSpPr>
        <p:spPr>
          <a:xfrm>
            <a:off x="1537833" y="399431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8" action="ppaction://hlinksldjump"/>
          </p:cNvPr>
          <p:cNvSpPr/>
          <p:nvPr/>
        </p:nvSpPr>
        <p:spPr>
          <a:xfrm>
            <a:off x="3035751" y="399431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63067"/>
            <a:ext cx="605651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 </a:t>
            </a:r>
            <a:r>
              <a:rPr lang="en-US" sz="6000" b="1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60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1" y="680278"/>
            <a:ext cx="495300" cy="438150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grpSp>
        <p:nvGrpSpPr>
          <p:cNvPr id="13" name="vong quay"/>
          <p:cNvGrpSpPr/>
          <p:nvPr/>
        </p:nvGrpSpPr>
        <p:grpSpPr>
          <a:xfrm>
            <a:off x="5825984" y="478514"/>
            <a:ext cx="5042125" cy="5036855"/>
            <a:chOff x="5425622" y="292790"/>
            <a:chExt cx="5834378" cy="582828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 rot="14949661">
              <a:off x="6674685" y="1055602"/>
              <a:ext cx="2025648" cy="110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noProof="0" dirty="0" err="1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Phần</a:t>
              </a:r>
              <a:r>
                <a:rPr lang="en-GB" sz="2800" b="1" noProof="0" dirty="0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2800" b="1" noProof="0" dirty="0" err="1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thưởng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200" b="1" noProof="0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7590276">
              <a:off x="8006075" y="1180235"/>
              <a:ext cx="2025648" cy="605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dirty="0" smtClean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200" b="1" noProof="0" dirty="0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9501114">
              <a:off x="5697321" y="3560278"/>
              <a:ext cx="2025648" cy="605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noProof="0" dirty="0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9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6703311">
              <a:off x="6689916" y="4492328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3829829">
              <a:off x="8019635" y="4286551"/>
              <a:ext cx="2025648" cy="110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noProof="0" dirty="0" err="1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Phần</a:t>
              </a:r>
              <a:r>
                <a:rPr lang="en-GB" sz="2800" b="1" noProof="0" dirty="0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2800" b="1" noProof="0" dirty="0" err="1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thưởng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1321648">
              <a:off x="8940448" y="3591787"/>
              <a:ext cx="2025648" cy="605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noProof="0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quay dung"/>
          <p:cNvSpPr/>
          <p:nvPr/>
        </p:nvSpPr>
        <p:spPr>
          <a:xfrm>
            <a:off x="9287691" y="5878536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Picture 24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997" y="478513"/>
            <a:ext cx="714375" cy="11906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6" y="2397345"/>
            <a:ext cx="1354215" cy="1155064"/>
          </a:xfrm>
          <a:prstGeom prst="rect">
            <a:avLst/>
          </a:prstGeom>
        </p:spPr>
      </p:pic>
      <p:sp>
        <p:nvSpPr>
          <p:cNvPr id="30" name="Isosceles Triangle 29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Isosceles Triangle 30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Isosceles Triangle 37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" name="Isosceles Triangle 38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Isosceles Triangle 39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7" name="Isosceles Triangle 46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Heart 56">
            <a:hlinkClick r:id="" action="ppaction://noaction"/>
          </p:cNvPr>
          <p:cNvSpPr/>
          <p:nvPr/>
        </p:nvSpPr>
        <p:spPr>
          <a:xfrm rot="5400000">
            <a:off x="11351621" y="2586573"/>
            <a:ext cx="783772" cy="783771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775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1" grpId="0"/>
      <p:bldP spid="30" grpId="0" animBg="1"/>
      <p:bldP spid="31" grpId="0" animBg="1"/>
      <p:bldP spid="32" grpId="0" animBg="1"/>
      <p:bldP spid="33" grpId="0" animBg="1"/>
      <p:bldP spid="34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Các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viết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tập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hợp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nào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đây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đúng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10224" y="1994791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A.</a:t>
            </a:r>
            <a:r>
              <a:rPr lang="en-US" sz="4400">
                <a:solidFill>
                  <a:prstClr val="black"/>
                </a:solidFill>
                <a:latin typeface="Calibri Light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A </a:t>
            </a:r>
            <a:r>
              <a:rPr lang="en-US" sz="3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= [1; 2; 3; 4]     </a:t>
            </a:r>
            <a:endParaRPr lang="en-US" sz="3200">
              <a:latin typeface="Times New Roman"/>
              <a:ea typeface="Calibri"/>
            </a:endParaRPr>
          </a:p>
          <a:p>
            <a:pPr lvl="0"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30636" y="1953535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B.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= (1; 2; 3; 4)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0224" y="2838518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C.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= 1; 2; 3; 4     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30636" y="2846763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D.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</a:t>
            </a:r>
            <a:r>
              <a:rPr lang="en-US" sz="3200" dirty="0" smtClean="0">
                <a:latin typeface="Times New Roman"/>
                <a:ea typeface="Calibri"/>
              </a:rPr>
              <a:t>A </a:t>
            </a:r>
            <a:r>
              <a:rPr lang="en-US" sz="3200" dirty="0">
                <a:latin typeface="Times New Roman"/>
                <a:ea typeface="Calibri"/>
              </a:rPr>
              <a:t>= {1; 2; 3; 4}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  <p:sp>
        <p:nvSpPr>
          <p:cNvPr id="8" name="Oval 7"/>
          <p:cNvSpPr/>
          <p:nvPr/>
        </p:nvSpPr>
        <p:spPr>
          <a:xfrm>
            <a:off x="6130617" y="2842957"/>
            <a:ext cx="438627" cy="76662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11" descr="Digit 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5619199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5403455"/>
            <a:ext cx="65746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3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Cho B = {2; 3; 4; 5}.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Chọn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đáp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án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sai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trong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các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đáp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án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0224" y="1994791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A. 2 </a:t>
            </a:r>
            <a:r>
              <a:rPr lang="en-US" sz="3200" dirty="0">
                <a:solidFill>
                  <a:srgbClr val="000000"/>
                </a:solidFill>
                <a:latin typeface="Cambria Math"/>
                <a:ea typeface="Times New Roman"/>
                <a:cs typeface="Cambria Math"/>
              </a:rPr>
              <a:t>∈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B     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0636" y="1953535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B. 5 </a:t>
            </a:r>
            <a:r>
              <a:rPr lang="en-US" sz="3200" dirty="0">
                <a:solidFill>
                  <a:srgbClr val="000000"/>
                </a:solidFill>
                <a:latin typeface="Cambria Math"/>
                <a:ea typeface="Times New Roman"/>
                <a:cs typeface="Cambria Math"/>
              </a:rPr>
              <a:t>∈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B     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0224" y="2838518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C.  6 </a:t>
            </a:r>
            <a:r>
              <a:rPr lang="en-US" sz="3200" dirty="0">
                <a:solidFill>
                  <a:prstClr val="black"/>
                </a:solidFill>
                <a:latin typeface="Cambria Math"/>
                <a:ea typeface="Calibri"/>
                <a:cs typeface="Cambria Math"/>
              </a:rPr>
              <a:t>∈</a:t>
            </a:r>
            <a:r>
              <a:rPr lang="en-US" sz="3200" dirty="0">
                <a:solidFill>
                  <a:prstClr val="black"/>
                </a:solidFill>
                <a:latin typeface="Times New Roman"/>
                <a:ea typeface="Calibri"/>
              </a:rPr>
              <a:t> B</a:t>
            </a:r>
            <a:endParaRPr lang="vi-VN" sz="3200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30636" y="2846763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latin typeface="Times New Roman"/>
                <a:ea typeface="Calibri"/>
              </a:rPr>
              <a:t>D.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1 </a:t>
            </a:r>
            <a:r>
              <a:rPr lang="en-US" sz="3200" dirty="0">
                <a:solidFill>
                  <a:srgbClr val="000000"/>
                </a:solidFill>
                <a:latin typeface="Cambria Math"/>
                <a:ea typeface="Times New Roman"/>
                <a:cs typeface="Cambria Math"/>
              </a:rPr>
              <a:t>∉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B     </a:t>
            </a:r>
            <a:endParaRPr lang="vi-VN" sz="3200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253685" y="2851180"/>
            <a:ext cx="438627" cy="76662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" name="Picture 11" descr="Digit 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716" y="5727700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00" y="5285889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3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Viết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tập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hợp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số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tự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nhiên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lớn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hơn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5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nhỏ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hơn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10</a:t>
            </a:r>
            <a:r>
              <a:rPr lang="en-US" sz="4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4000" dirty="0"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0224" y="1816938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 smtClean="0">
                <a:latin typeface="Times New Roman"/>
                <a:ea typeface="Calibri"/>
              </a:rPr>
              <a:t>A. A </a:t>
            </a:r>
            <a:r>
              <a:rPr lang="en-US" sz="3200" dirty="0">
                <a:latin typeface="Times New Roman"/>
                <a:ea typeface="Calibri"/>
              </a:rPr>
              <a:t>= {6; 7; 8; 9}     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0636" y="1775682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A = {5; 6; 7; 8; 9}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0224" y="2668910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A = {6; 7; 8; 9; 10}     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30636" y="2668910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A = {6; 7; 8}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10225" y="1862295"/>
            <a:ext cx="438627" cy="725459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1" descr="Digit 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5727700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8" y="5468770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6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22744" y="280537"/>
            <a:ext cx="11131063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Viết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tập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hợp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P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chữ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nhau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cụm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“HOC SINH”</a:t>
            </a:r>
            <a:endParaRPr lang="en-US" sz="2800" dirty="0">
              <a:latin typeface="Times New Roman"/>
              <a:ea typeface="Calibri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0224" y="1634053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4400" dirty="0" smtClean="0">
                <a:solidFill>
                  <a:prstClr val="black"/>
                </a:solidFill>
                <a:latin typeface="Calibri Light"/>
                <a:ea typeface="+mj-ea"/>
                <a:cs typeface="Times New Roman" panose="02020603050405020304" pitchFamily="18" charset="0"/>
              </a:rPr>
              <a:t>  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36" y="1606098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0224" y="2486025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  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0636" y="2486025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255969" y="1679410"/>
            <a:ext cx="438627" cy="725459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Picture 11" descr="Digit 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5727700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5667621"/>
            <a:ext cx="714375" cy="11906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10546" y="1537978"/>
            <a:ext cx="5364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A. P = {H; O; C; S; I; N; H}     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55970" y="1712818"/>
            <a:ext cx="4316374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Times New Roman"/>
                <a:ea typeface="Calibri"/>
              </a:rPr>
              <a:t>B. P = {H; O; C; S; I; N}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45086" y="2579271"/>
            <a:ext cx="38370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P = {H; C; S; I; N}     </a:t>
            </a:r>
            <a:endParaRPr lang="en-US" sz="3200" dirty="0"/>
          </a:p>
        </p:txBody>
      </p:sp>
      <p:sp>
        <p:nvSpPr>
          <p:cNvPr id="13" name="Rectangle 12"/>
          <p:cNvSpPr/>
          <p:nvPr/>
        </p:nvSpPr>
        <p:spPr>
          <a:xfrm>
            <a:off x="6113335" y="2410898"/>
            <a:ext cx="45103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D. P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= {H; O; C; H; I; N}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490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0" y="5667621"/>
            <a:ext cx="714375" cy="119062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130663" y="1073824"/>
            <a:ext cx="4023360" cy="1097280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3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MAY </a:t>
            </a:r>
            <a:r>
              <a:rPr lang="en-US" sz="3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34" descr="https://lh3.googleusercontent.com/-NeHMEc_9DgE/WsHOWM9r_oI/AAAAAAAAB94/lHliq6Zjgg0ZZ_X-ttYt5qx7qXd60iB2wCHMYCw/h136/6-mau_slide_powerpoint_dep_ctu.vn_(7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688" y="2270812"/>
            <a:ext cx="3657599" cy="21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87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ChangeArrowheads="1"/>
          </p:cNvSpPr>
          <p:nvPr/>
        </p:nvSpPr>
        <p:spPr bwMode="auto">
          <a:xfrm>
            <a:off x="515816" y="1107768"/>
            <a:ext cx="10769600" cy="4290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pt-BR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*) -Biết lấy ví dụ về tập hợp</a:t>
            </a:r>
          </a:p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pt-BR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Nắm được hai cách viết tập hợp.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t-BR" sz="2400" b="1" dirty="0">
                <a:solidFill>
                  <a:srgbClr val="000000"/>
                </a:solidFill>
                <a:latin typeface="Times New Roman"/>
                <a:ea typeface="Calibri"/>
              </a:rPr>
              <a:t>Vận dụng hoàn thành các bài tập: 1.31-SGK-tr20; </a:t>
            </a:r>
            <a:r>
              <a:rPr lang="pt-BR" sz="2400" b="1" dirty="0" smtClean="0">
                <a:solidFill>
                  <a:srgbClr val="000000"/>
                </a:solidFill>
                <a:latin typeface="Times New Roman"/>
                <a:ea typeface="Calibri"/>
              </a:rPr>
              <a:t>bài </a:t>
            </a:r>
            <a:r>
              <a:rPr lang="pt-BR" sz="2400" b="1" dirty="0">
                <a:solidFill>
                  <a:srgbClr val="000000"/>
                </a:solidFill>
                <a:latin typeface="Times New Roman"/>
                <a:ea typeface="Calibri"/>
              </a:rPr>
              <a:t>1.4 và 1.5- SGKtr8. </a:t>
            </a:r>
            <a:endParaRPr lang="en-US" sz="2400" b="1" dirty="0">
              <a:latin typeface="Times New Roman"/>
              <a:ea typeface="Calibri"/>
            </a:endParaRPr>
          </a:p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vi-VN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vi-VN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Xem trước 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“§ 2: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1. Cho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32 567</a:t>
            </a:r>
          </a:p>
          <a:p>
            <a:pPr marL="514350" indent="-51435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AutoNum type="alphaLcParenR"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AutoNum type="alphaLcParenR"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pt-BR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pt-BR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2. Viết các số 18, 24 bằng số La Mã.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>
          <a:xfrm>
            <a:off x="222738" y="-389175"/>
            <a:ext cx="109728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HỌC Ở NHÀ</a:t>
            </a:r>
          </a:p>
        </p:txBody>
      </p:sp>
    </p:spTree>
    <p:extLst>
      <p:ext uri="{BB962C8B-B14F-4D97-AF65-F5344CB8AC3E}">
        <p14:creationId xmlns:p14="http://schemas.microsoft.com/office/powerpoint/2010/main" val="121073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4"/>
            <a:ext cx="1076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48000" y="1690255"/>
            <a:ext cx="7112000" cy="2743200"/>
            <a:chOff x="2286000" y="1690255"/>
            <a:chExt cx="5334000" cy="2743200"/>
          </a:xfrm>
        </p:grpSpPr>
        <p:sp>
          <p:nvSpPr>
            <p:cNvPr id="3" name="Oval 2"/>
            <p:cNvSpPr/>
            <p:nvPr/>
          </p:nvSpPr>
          <p:spPr>
            <a:xfrm>
              <a:off x="2286000" y="1690255"/>
              <a:ext cx="4343400" cy="27432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white"/>
                  </a:solidFill>
                </a:rPr>
                <a:t>S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 rot="19681012">
              <a:off x="2314001" y="1953202"/>
              <a:ext cx="31676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Sách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giáo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khoa</a:t>
              </a:r>
              <a:endPara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038600" y="2362200"/>
              <a:ext cx="320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Sách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endPara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458532" y="3082637"/>
              <a:ext cx="381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Sách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tham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khảo</a:t>
              </a:r>
              <a:endPara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425878" y="3551229"/>
              <a:ext cx="41941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…………….</a:t>
              </a:r>
              <a:endPara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" name="Straight Arrow Connector 8"/>
          <p:cNvCxnSpPr/>
          <p:nvPr/>
        </p:nvCxnSpPr>
        <p:spPr>
          <a:xfrm flipV="1">
            <a:off x="8432800" y="2057400"/>
            <a:ext cx="8128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245600" y="1595735"/>
            <a:ext cx="4275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 HỢP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44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2437" y="304804"/>
            <a:ext cx="711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TẬP HỢP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1295400"/>
            <a:ext cx="12192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6971" y="2179451"/>
            <a:ext cx="975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28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24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291" y="-152400"/>
            <a:ext cx="5892800" cy="291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767415"/>
            <a:ext cx="4891533" cy="19246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013784" y="4837756"/>
            <a:ext cx="35108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Tập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hợp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học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sinh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lớp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6a2</a:t>
            </a:r>
            <a:endParaRPr lang="en-US" sz="2400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0"/>
            <a:ext cx="5907533" cy="291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9311" y="5638987"/>
            <a:ext cx="6493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nl-NL" sz="2400" dirty="0">
                <a:solidFill>
                  <a:prstClr val="black"/>
                </a:solidFill>
                <a:latin typeface="Times New Roman"/>
              </a:rPr>
              <a:t>T</a:t>
            </a:r>
            <a:r>
              <a:rPr lang="nl-NL" sz="2400" dirty="0" smtClean="0">
                <a:solidFill>
                  <a:prstClr val="black"/>
                </a:solidFill>
                <a:latin typeface="Times New Roman"/>
                <a:ea typeface="Calibri"/>
              </a:rPr>
              <a:t>ìm các ví dụ tương tự về tập hợp trong đời sống?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1" descr="Digit 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345" y="5727700"/>
            <a:ext cx="27432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17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1" y="20782"/>
            <a:ext cx="6197600" cy="2798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981" y="55418"/>
            <a:ext cx="5033819" cy="2078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567" y="2286000"/>
            <a:ext cx="5192889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124843"/>
              </p:ext>
            </p:extLst>
          </p:nvPr>
        </p:nvGraphicFramePr>
        <p:xfrm>
          <a:off x="4191909" y="3849562"/>
          <a:ext cx="441008" cy="330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quation" r:id="rId6" imgW="127055" imgH="127055" progId="Equation.DSMT4">
                  <p:embed/>
                </p:oleObj>
              </mc:Choice>
              <mc:Fallback>
                <p:oleObj name="Equation" r:id="rId6" imgW="127055" imgH="12705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909" y="3849562"/>
                        <a:ext cx="441008" cy="3307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8775913"/>
              </p:ext>
            </p:extLst>
          </p:nvPr>
        </p:nvGraphicFramePr>
        <p:xfrm>
          <a:off x="5039817" y="4209756"/>
          <a:ext cx="558800" cy="493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8" imgW="126720" imgH="152280" progId="Equation.DSMT4">
                  <p:embed/>
                </p:oleObj>
              </mc:Choice>
              <mc:Fallback>
                <p:oleObj name="Equation" r:id="rId8" imgW="12672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9817" y="4209756"/>
                        <a:ext cx="558800" cy="4930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-60809" y="3784108"/>
            <a:ext cx="89464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kí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hiệu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x      A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-14628" y="4241150"/>
            <a:ext cx="848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nl-NL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 không là phần tử của tập A kí hiệu là y       A</a:t>
            </a:r>
            <a:endParaRPr lang="nl-NL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-33100" y="4622476"/>
            <a:ext cx="9347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nl-NL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Kí hiệu tập hợp bằng chữ cái in hoa như : A,B,C,...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nl-NL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A={   ;   ;   } (với các số)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nl-NL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A={   ;   ;  } ( với các chữ,từ,dấu...)</a:t>
            </a:r>
            <a:endParaRPr lang="nl-NL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08" y="6015798"/>
            <a:ext cx="1178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 ta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“ x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A” , hay “ 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x”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64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930400" y="228600"/>
            <a:ext cx="568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Phiếu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1: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>
                <a:off x="-960169" y="619015"/>
                <a:ext cx="7108036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indent="45085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	   a)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Điền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kí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hiệu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∈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∉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vào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chỗ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trống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thích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:</a:t>
                </a: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60169" y="619015"/>
                <a:ext cx="7108036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667" r="-171" b="-30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5417" y="1233435"/>
            <a:ext cx="99341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.... A;      7.... A ;        5.... A;      6 ....A                                                        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-304801" y="1805601"/>
            <a:ext cx="808747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 phần tử nằm trong A gồm các số:.......................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A không chứa các phần tử  ...............................................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c) Người ta đặt tên tập hợp bằng ............................................</a:t>
            </a:r>
            <a:endParaRPr lang="nl-NL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36508"/>
            <a:ext cx="41656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689090"/>
              </p:ext>
            </p:extLst>
          </p:nvPr>
        </p:nvGraphicFramePr>
        <p:xfrm>
          <a:off x="3542747" y="1165103"/>
          <a:ext cx="586316" cy="530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" name="Equation" r:id="rId5" imgW="126720" imgH="126720" progId="Equation.DSMT4">
                  <p:embed/>
                </p:oleObj>
              </mc:Choice>
              <mc:Fallback>
                <p:oleObj name="Equation" r:id="rId5" imgW="126720" imgH="126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2747" y="1165103"/>
                        <a:ext cx="586316" cy="530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936379"/>
              </p:ext>
            </p:extLst>
          </p:nvPr>
        </p:nvGraphicFramePr>
        <p:xfrm>
          <a:off x="4822092" y="1150552"/>
          <a:ext cx="1066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" name="Equation" r:id="rId7" imgW="126720" imgH="152280" progId="Equation.DSMT4">
                  <p:embed/>
                </p:oleObj>
              </mc:Choice>
              <mc:Fallback>
                <p:oleObj name="Equation" r:id="rId7" imgW="12672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22092" y="1150552"/>
                        <a:ext cx="10668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601201"/>
              </p:ext>
            </p:extLst>
          </p:nvPr>
        </p:nvGraphicFramePr>
        <p:xfrm>
          <a:off x="726832" y="1182654"/>
          <a:ext cx="586317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4" name="Equation" r:id="rId9" imgW="126720" imgH="126720" progId="Equation.DSMT4">
                  <p:embed/>
                </p:oleObj>
              </mc:Choice>
              <mc:Fallback>
                <p:oleObj name="Equation" r:id="rId9" imgW="126720" imgH="126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832" y="1182654"/>
                        <a:ext cx="586317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468503"/>
              </p:ext>
            </p:extLst>
          </p:nvPr>
        </p:nvGraphicFramePr>
        <p:xfrm>
          <a:off x="2060449" y="1155883"/>
          <a:ext cx="1066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" name="Equation" r:id="rId11" imgW="126720" imgH="152280" progId="Equation.DSMT4">
                  <p:embed/>
                </p:oleObj>
              </mc:Choice>
              <mc:Fallback>
                <p:oleObj name="Equation" r:id="rId11" imgW="12672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0449" y="1155883"/>
                        <a:ext cx="1066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5283200" y="1782399"/>
            <a:ext cx="233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2; 4; 5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2737" y="2145814"/>
            <a:ext cx="1783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6; 7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356211" y="2535226"/>
            <a:ext cx="2095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chữ cái in hoa.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03200" y="3733800"/>
            <a:ext cx="11360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</a:p>
          <a:p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7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Shap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87" y="-29029"/>
            <a:ext cx="485368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hape 33"/>
          <p:cNvSpPr txBox="1">
            <a:spLocks noChangeArrowheads="1"/>
          </p:cNvSpPr>
          <p:nvPr/>
        </p:nvSpPr>
        <p:spPr bwMode="auto">
          <a:xfrm>
            <a:off x="7315200" y="1571171"/>
            <a:ext cx="3942581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1.4.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839" y="2244195"/>
            <a:ext cx="117856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Liệt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kê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tức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dấu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ngoặc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{}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thứ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tự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tuỳ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ý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nhưng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mỗi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chỉ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được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một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lần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Ví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dụ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0: 1: 2; 3: 4; 5 ở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1.4, ta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812800" y="3952354"/>
            <a:ext cx="255711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P={0; 1;2; 3; 4; 5}.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840" y="4114802"/>
            <a:ext cx="780053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8667" y="4945797"/>
            <a:ext cx="918527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Ví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dụ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P (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xem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H.1.4) ta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cũng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thể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>
              <a:lnSpc>
                <a:spcPct val="115000"/>
              </a:lnSpc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{n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| 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tự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nhỏ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6}.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58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>
                <a:spLocks noChangeArrowheads="1"/>
              </p:cNvSpPr>
              <p:nvPr/>
            </p:nvSpPr>
            <p:spPr bwMode="auto">
              <a:xfrm>
                <a:off x="85223" y="184592"/>
                <a:ext cx="11684000" cy="26776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Chú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ý:</a:t>
                </a: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Gọi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N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tập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gồm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0; 1; 2; 3;...</a:t>
                </a: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Ta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: N = {0; 1; 2; 3;...}.</a:t>
                </a:r>
                <a:endParaRPr lang="en-US" sz="2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Ta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n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∈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N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nghĩa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Chẳng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hạn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tập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P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nhỏ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hơn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6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:    P</a:t>
                </a:r>
                <a:r>
                  <a:rPr lang="en-US" sz="2400" i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 {n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| n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 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|n&lt;6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}.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hoặc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P 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{n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𝑁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, n &lt; 6}</a:t>
                </a:r>
                <a:endParaRPr lang="en-US" sz="2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223" y="184592"/>
                <a:ext cx="11684000" cy="2677656"/>
              </a:xfrm>
              <a:prstGeom prst="rect">
                <a:avLst/>
              </a:prstGeom>
              <a:blipFill rotWithShape="1">
                <a:blip r:embed="rId2"/>
                <a:stretch>
                  <a:fillRect l="-835" t="-136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343861" y="2446749"/>
            <a:ext cx="96008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897438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Ta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N*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897438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N* = {1; 2; 3;...}.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10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2583" y="0"/>
            <a:ext cx="11582400" cy="3923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500"/>
              </a:spcAft>
              <a:tabLst>
                <a:tab pos="502920" algn="l"/>
                <a:tab pos="4996815" algn="l"/>
              </a:tabLst>
            </a:pPr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Phiếu</a:t>
            </a: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học</a:t>
            </a: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tập</a:t>
            </a: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số</a:t>
            </a: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2: </a:t>
            </a:r>
            <a:endParaRPr lang="en-US" sz="24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1 - 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Khi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mô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tả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L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chữ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trong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từ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NHA TRANG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bằng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cách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liệt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kê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phần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tử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Nam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viêt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:</a:t>
            </a:r>
          </a:p>
          <a:p>
            <a:pPr>
              <a:lnSpc>
                <a:spcPct val="115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L = {N; H; A; T; R; A; N; G}.	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Theo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em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Nam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đúng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hay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sai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? 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Nếu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sai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hãy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sửa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lại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cho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đúng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………………………………………………………………...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2 -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K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tự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nhiên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nhỏ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hơn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7 (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theo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hai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cách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……………………………………………………………………</a:t>
            </a:r>
          </a:p>
          <a:p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……………………………………………………………………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4549" y="4500264"/>
            <a:ext cx="800090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1 - 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lặp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Sửa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L= {N; H; A; T; R; G}.	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2 -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 (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 ={0; 1;2; 3; 4; 5; 6}.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 = {n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3659678"/>
              </p:ext>
            </p:extLst>
          </p:nvPr>
        </p:nvGraphicFramePr>
        <p:xfrm>
          <a:off x="2565023" y="6032797"/>
          <a:ext cx="40640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quation" r:id="rId3" imgW="127055" imgH="127055" progId="Equation.DSMT4">
                  <p:embed/>
                </p:oleObj>
              </mc:Choice>
              <mc:Fallback>
                <p:oleObj name="Equation" r:id="rId3" imgW="127055" imgH="12705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023" y="6032797"/>
                        <a:ext cx="406400" cy="385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565043" y="5984605"/>
            <a:ext cx="18598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| n&lt; 7}.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5620" y="4038605"/>
            <a:ext cx="2487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 ÁN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17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1123</Words>
  <Application>Microsoft Office PowerPoint</Application>
  <PresentationFormat>Custom</PresentationFormat>
  <Paragraphs>128</Paragraphs>
  <Slides>19</Slides>
  <Notes>0</Notes>
  <HiddenSlides>0</HiddenSlides>
  <MMClips>2</MMClips>
  <ScaleCrop>false</ScaleCrop>
  <HeadingPairs>
    <vt:vector size="6" baseType="variant">
      <vt:variant>
        <vt:lpstr>Theme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Office Theme</vt:lpstr>
      <vt:lpstr>1_Office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Facet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hỏi: Các viết tập hợp nào sau đây đúng?</vt:lpstr>
      <vt:lpstr>PowerPoint Presentation</vt:lpstr>
      <vt:lpstr>PowerPoint Presentation</vt:lpstr>
      <vt:lpstr>PowerPoint Presentation</vt:lpstr>
      <vt:lpstr>PowerPoint Presentation</vt:lpstr>
      <vt:lpstr> HƯỚNG DẪN HỌC Ở NHÀ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TruongHoan</dc:creator>
  <cp:lastModifiedBy>TRAN MINH TUAN</cp:lastModifiedBy>
  <cp:revision>149</cp:revision>
  <dcterms:created xsi:type="dcterms:W3CDTF">2021-07-09T10:03:12Z</dcterms:created>
  <dcterms:modified xsi:type="dcterms:W3CDTF">2021-07-14T03:06:28Z</dcterms:modified>
</cp:coreProperties>
</file>