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8" r:id="rId3"/>
    <p:sldId id="259" r:id="rId4"/>
    <p:sldId id="260" r:id="rId5"/>
    <p:sldId id="277" r:id="rId6"/>
    <p:sldId id="280" r:id="rId7"/>
    <p:sldId id="263" r:id="rId8"/>
    <p:sldId id="264" r:id="rId9"/>
    <p:sldId id="279" r:id="rId10"/>
    <p:sldId id="268" r:id="rId11"/>
    <p:sldId id="269" r:id="rId12"/>
    <p:sldId id="276" r:id="rId13"/>
    <p:sldId id="271" r:id="rId14"/>
    <p:sldId id="278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4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49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CD47-8D42-42C9-96A6-521F535D0D7D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57AD-3CD8-4BC3-A143-9E9D0BA24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681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CD47-8D42-42C9-96A6-521F535D0D7D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57AD-3CD8-4BC3-A143-9E9D0BA24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740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CD47-8D42-42C9-96A6-521F535D0D7D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57AD-3CD8-4BC3-A143-9E9D0BA24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015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CD47-8D42-42C9-96A6-521F535D0D7D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57AD-3CD8-4BC3-A143-9E9D0BA24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27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CD47-8D42-42C9-96A6-521F535D0D7D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57AD-3CD8-4BC3-A143-9E9D0BA24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349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CD47-8D42-42C9-96A6-521F535D0D7D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57AD-3CD8-4BC3-A143-9E9D0BA24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432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CD47-8D42-42C9-96A6-521F535D0D7D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57AD-3CD8-4BC3-A143-9E9D0BA24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289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CD47-8D42-42C9-96A6-521F535D0D7D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57AD-3CD8-4BC3-A143-9E9D0BA24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78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CD47-8D42-42C9-96A6-521F535D0D7D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57AD-3CD8-4BC3-A143-9E9D0BA24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901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CD47-8D42-42C9-96A6-521F535D0D7D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57AD-3CD8-4BC3-A143-9E9D0BA24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714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CD47-8D42-42C9-96A6-521F535D0D7D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57AD-3CD8-4BC3-A143-9E9D0BA24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027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2CD47-8D42-42C9-96A6-521F535D0D7D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357AD-3CD8-4BC3-A143-9E9D0BA24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70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25414" y="520003"/>
            <a:ext cx="1026424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Above"/>
              <a:lightRig rig="threePt" dir="t"/>
            </a:scene3d>
          </a:bodyPr>
          <a:lstStyle/>
          <a:p>
            <a:pPr algn="ctr"/>
            <a:r>
              <a:rPr lang="en-US" sz="3600" b="1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</a:rPr>
              <a:t>Bài</a:t>
            </a:r>
            <a:r>
              <a:rPr lang="en-US" sz="36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</a:rPr>
              <a:t>  1: TỰ HÀO VỀ TRUYỀN THỐNG QUÊ HƯƠNG</a:t>
            </a:r>
            <a:endParaRPr lang="en-US" sz="3600" b="1" cap="none" spc="0" dirty="0">
              <a:ln w="22225">
                <a:solidFill>
                  <a:srgbClr val="FF0000"/>
                </a:solidFill>
                <a:prstDash val="solid"/>
              </a:ln>
              <a:solidFill>
                <a:schemeClr val="bg1"/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pic>
        <p:nvPicPr>
          <p:cNvPr id="7" name="Picture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462"/>
            <a:ext cx="1125415" cy="11827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3900" y="341195"/>
            <a:ext cx="450376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06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102795" y="167283"/>
            <a:ext cx="8861471" cy="1364727"/>
            <a:chOff x="3477549" y="83824"/>
            <a:chExt cx="8861471" cy="1252025"/>
          </a:xfrm>
        </p:grpSpPr>
        <p:sp>
          <p:nvSpPr>
            <p:cNvPr id="5" name="Rounded Rectangle 4"/>
            <p:cNvSpPr/>
            <p:nvPr/>
          </p:nvSpPr>
          <p:spPr>
            <a:xfrm>
              <a:off x="3477549" y="83824"/>
              <a:ext cx="6032968" cy="1252025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853717" y="385123"/>
              <a:ext cx="8485303" cy="6494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III. </a:t>
              </a:r>
              <a:r>
                <a:rPr lang="en-US" sz="4000" b="1" dirty="0" err="1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Hoạt</a:t>
              </a:r>
              <a:r>
                <a:rPr lang="en-US" sz="4000" b="1" dirty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0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động</a:t>
              </a:r>
              <a:r>
                <a:rPr lang="en-US" sz="40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0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luyện</a:t>
              </a:r>
              <a:r>
                <a:rPr lang="en-US" sz="40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0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tập</a:t>
              </a:r>
              <a:endParaRPr lang="en-US" sz="4000" b="1" dirty="0">
                <a:solidFill>
                  <a:schemeClr val="accent6">
                    <a:lumMod val="75000"/>
                  </a:schemeClr>
                </a:solidFill>
                <a:latin typeface="#9Slide03 AmpleSoft Bold" panose="02000000000000000000" pitchFamily="2" charset="0"/>
              </a:endParaRPr>
            </a:p>
          </p:txBody>
        </p:sp>
      </p:grpSp>
      <p:sp>
        <p:nvSpPr>
          <p:cNvPr id="3" name="Cloud 2"/>
          <p:cNvSpPr/>
          <p:nvPr/>
        </p:nvSpPr>
        <p:spPr>
          <a:xfrm rot="21242204">
            <a:off x="1392959" y="356114"/>
            <a:ext cx="1632615" cy="1571617"/>
          </a:xfrm>
          <a:prstGeom prst="cloud">
            <a:avLst/>
          </a:prstGeom>
          <a:solidFill>
            <a:srgbClr val="FFFF00"/>
          </a:solidFill>
          <a:ln w="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FF0000"/>
                </a:solidFill>
                <a:latin typeface="#9Slide03 AllRoundGothic" panose="020B0703020202020104" pitchFamily="34" charset="0"/>
                <a:cs typeface="#9Slide04 Chonburi" panose="00000500000000000000" pitchFamily="2" charset="-34"/>
              </a:rPr>
              <a:t>Trò</a:t>
            </a:r>
            <a:r>
              <a:rPr lang="en-US" dirty="0" smtClean="0">
                <a:solidFill>
                  <a:srgbClr val="FF0000"/>
                </a:solidFill>
                <a:latin typeface="#9Slide03 AllRoundGothic" panose="020B0703020202020104" pitchFamily="34" charset="0"/>
                <a:cs typeface="#9Slide04 Chonburi" panose="00000500000000000000" pitchFamily="2" charset="-34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#9Slide03 AllRoundGothic" panose="020B0703020202020104" pitchFamily="34" charset="0"/>
                <a:cs typeface="#9Slide04 Chonburi" panose="00000500000000000000" pitchFamily="2" charset="-34"/>
              </a:rPr>
              <a:t>chơi</a:t>
            </a:r>
            <a:r>
              <a:rPr lang="en-US" dirty="0" smtClean="0">
                <a:solidFill>
                  <a:srgbClr val="FF0000"/>
                </a:solidFill>
                <a:latin typeface="#9Slide03 AllRoundGothic" panose="020B0703020202020104" pitchFamily="34" charset="0"/>
                <a:cs typeface="#9Slide04 Chonburi" panose="00000500000000000000" pitchFamily="2" charset="-34"/>
              </a:rPr>
              <a:t>: “</a:t>
            </a:r>
            <a:r>
              <a:rPr lang="en-US" dirty="0" err="1" smtClean="0">
                <a:solidFill>
                  <a:srgbClr val="FF0000"/>
                </a:solidFill>
                <a:latin typeface="#9Slide03 AllRoundGothic" panose="020B0703020202020104" pitchFamily="34" charset="0"/>
                <a:cs typeface="#9Slide04 Chonburi" panose="00000500000000000000" pitchFamily="2" charset="-34"/>
              </a:rPr>
              <a:t>Tiếp</a:t>
            </a:r>
            <a:r>
              <a:rPr lang="en-US" dirty="0" smtClean="0">
                <a:solidFill>
                  <a:srgbClr val="FF0000"/>
                </a:solidFill>
                <a:latin typeface="#9Slide03 AllRoundGothic" panose="020B0703020202020104" pitchFamily="34" charset="0"/>
                <a:cs typeface="#9Slide04 Chonburi" panose="00000500000000000000" pitchFamily="2" charset="-34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#9Slide03 AllRoundGothic" panose="020B0703020202020104" pitchFamily="34" charset="0"/>
                <a:cs typeface="#9Slide04 Chonburi" panose="00000500000000000000" pitchFamily="2" charset="-34"/>
              </a:rPr>
              <a:t>sức</a:t>
            </a:r>
            <a:r>
              <a:rPr lang="en-US" dirty="0" smtClean="0">
                <a:solidFill>
                  <a:srgbClr val="FF0000"/>
                </a:solidFill>
                <a:latin typeface="#9Slide03 AllRoundGothic" panose="020B0703020202020104" pitchFamily="34" charset="0"/>
                <a:cs typeface="#9Slide04 Chonburi" panose="00000500000000000000" pitchFamily="2" charset="-34"/>
              </a:rPr>
              <a:t>”</a:t>
            </a:r>
            <a:endParaRPr lang="en-US" dirty="0">
              <a:solidFill>
                <a:srgbClr val="FF0000"/>
              </a:solidFill>
              <a:latin typeface="#9Slide03 AllRoundGothic" panose="020B0703020202020104" pitchFamily="34" charset="0"/>
              <a:cs typeface="#9Slide04 Chonburi" panose="00000500000000000000" pitchFamily="2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31981" y="2571078"/>
            <a:ext cx="5066852" cy="903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234259"/>
              </p:ext>
            </p:extLst>
          </p:nvPr>
        </p:nvGraphicFramePr>
        <p:xfrm>
          <a:off x="809017" y="4461786"/>
          <a:ext cx="10650317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1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2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563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  <a:latin typeface="#9Slide03 Ample" panose="02000000000000000000" pitchFamily="2" charset="0"/>
                        </a:rPr>
                        <a:t>Truyền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#9Slide03 Ample" panose="02000000000000000000" pitchFamily="2" charset="0"/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tx1"/>
                          </a:solidFill>
                          <a:latin typeface="#9Slide03 Ample" panose="02000000000000000000" pitchFamily="2" charset="0"/>
                        </a:rPr>
                        <a:t>thống</a:t>
                      </a:r>
                      <a:endParaRPr lang="en-US" dirty="0">
                        <a:solidFill>
                          <a:schemeClr val="tx1"/>
                        </a:solidFill>
                        <a:latin typeface="#9Slide03 Ample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  <a:latin typeface="#9Slide03 Ample" panose="02000000000000000000" pitchFamily="2" charset="0"/>
                        </a:rPr>
                        <a:t>Việc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#9Slide03 Ample" panose="02000000000000000000" pitchFamily="2" charset="0"/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tx1"/>
                          </a:solidFill>
                          <a:latin typeface="#9Slide03 Ample" panose="02000000000000000000" pitchFamily="2" charset="0"/>
                        </a:rPr>
                        <a:t>nên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#9Slide03 Ample" panose="02000000000000000000" pitchFamily="2" charset="0"/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tx1"/>
                          </a:solidFill>
                          <a:latin typeface="#9Slide03 Ample" panose="02000000000000000000" pitchFamily="2" charset="0"/>
                        </a:rPr>
                        <a:t>làm</a:t>
                      </a:r>
                      <a:endParaRPr lang="en-US" dirty="0">
                        <a:solidFill>
                          <a:schemeClr val="tx1"/>
                        </a:solidFill>
                        <a:latin typeface="#9Slide03 Ample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  <a:latin typeface="#9Slide03 Ample" panose="02000000000000000000" pitchFamily="2" charset="0"/>
                        </a:rPr>
                        <a:t>Việc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#9Slide03 Ample" panose="02000000000000000000" pitchFamily="2" charset="0"/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tx1"/>
                          </a:solidFill>
                          <a:latin typeface="#9Slide03 Ample" panose="02000000000000000000" pitchFamily="2" charset="0"/>
                        </a:rPr>
                        <a:t>không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#9Slide03 Ample" panose="02000000000000000000" pitchFamily="2" charset="0"/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tx1"/>
                          </a:solidFill>
                          <a:latin typeface="#9Slide03 Ample" panose="02000000000000000000" pitchFamily="2" charset="0"/>
                        </a:rPr>
                        <a:t>nên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#9Slide03 Ample" panose="02000000000000000000" pitchFamily="2" charset="0"/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tx1"/>
                          </a:solidFill>
                          <a:latin typeface="#9Slide03 Ample" panose="02000000000000000000" pitchFamily="2" charset="0"/>
                        </a:rPr>
                        <a:t>làm</a:t>
                      </a:r>
                      <a:endParaRPr lang="en-US" dirty="0">
                        <a:solidFill>
                          <a:schemeClr val="tx1"/>
                        </a:solidFill>
                        <a:latin typeface="#9Slide03 Ample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38629" y="1924747"/>
            <a:ext cx="1074435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C00000"/>
                </a:solidFill>
                <a:latin typeface="#9Slide03 Roboto Slab Bold" pitchFamily="2" charset="0"/>
                <a:ea typeface="#9Slide03 Roboto Slab Bold" pitchFamily="2" charset="0"/>
              </a:rPr>
              <a:t>BT 2/</a:t>
            </a:r>
            <a:r>
              <a:rPr lang="en-US" sz="2800" b="1" i="1" dirty="0" err="1" smtClean="0">
                <a:solidFill>
                  <a:srgbClr val="C00000"/>
                </a:solidFill>
                <a:latin typeface="#9Slide03 Roboto Slab Bold" pitchFamily="2" charset="0"/>
                <a:ea typeface="#9Slide03 Roboto Slab Bold" pitchFamily="2" charset="0"/>
              </a:rPr>
              <a:t>SGK</a:t>
            </a:r>
            <a:endParaRPr lang="en-US" sz="2800" b="1" i="1" dirty="0" smtClean="0">
              <a:solidFill>
                <a:srgbClr val="C00000"/>
              </a:solidFill>
              <a:latin typeface="#9Slide03 Roboto Slab Bold" pitchFamily="2" charset="0"/>
              <a:ea typeface="#9Slide03 Roboto Slab Bold" pitchFamily="2" charset="0"/>
            </a:endParaRPr>
          </a:p>
          <a:p>
            <a:pPr algn="just"/>
            <a:r>
              <a:rPr lang="en-US" sz="2800" b="1" i="1" dirty="0" smtClean="0">
                <a:latin typeface="#9Slide03 Roboto Slab Bold" pitchFamily="2" charset="0"/>
                <a:ea typeface="#9Slide03 Roboto Slab Bold" pitchFamily="2" charset="0"/>
              </a:rPr>
              <a:t>? </a:t>
            </a:r>
            <a:r>
              <a:rPr lang="vi-VN" sz="2800" b="1" i="1" dirty="0">
                <a:latin typeface="#9Slide03 Roboto Slab Bold" pitchFamily="2" charset="0"/>
                <a:ea typeface="#9Slide03 Roboto Slab Bold" pitchFamily="2" charset="0"/>
              </a:rPr>
              <a:t>Em hãy liệt k</a:t>
            </a:r>
            <a:r>
              <a:rPr lang="en-US" sz="2800" b="1" i="1" dirty="0">
                <a:latin typeface="#9Slide03 Roboto Slab Bold" pitchFamily="2" charset="0"/>
                <a:ea typeface="#9Slide03 Roboto Slab Bold" pitchFamily="2" charset="0"/>
              </a:rPr>
              <a:t>ê</a:t>
            </a:r>
            <a:r>
              <a:rPr lang="vi-VN" sz="2800" b="1" i="1" dirty="0">
                <a:latin typeface="#9Slide03 Roboto Slab Bold" pitchFamily="2" charset="0"/>
                <a:ea typeface="#9Slide03 Roboto Slab Bold" pitchFamily="2" charset="0"/>
              </a:rPr>
              <a:t> những việc nên làm, những việc không n</a:t>
            </a:r>
            <a:r>
              <a:rPr lang="en-US" sz="2800" b="1" i="1" dirty="0">
                <a:latin typeface="#9Slide03 Roboto Slab Bold" pitchFamily="2" charset="0"/>
                <a:ea typeface="#9Slide03 Roboto Slab Bold" pitchFamily="2" charset="0"/>
              </a:rPr>
              <a:t>ê</a:t>
            </a:r>
            <a:r>
              <a:rPr lang="vi-VN" sz="2800" b="1" i="1" dirty="0">
                <a:latin typeface="#9Slide03 Roboto Slab Bold" pitchFamily="2" charset="0"/>
                <a:ea typeface="#9Slide03 Roboto Slab Bold" pitchFamily="2" charset="0"/>
              </a:rPr>
              <a:t>n làm đế giữ g</a:t>
            </a:r>
            <a:r>
              <a:rPr lang="en-US" sz="2800" b="1" i="1" dirty="0">
                <a:latin typeface="#9Slide03 Roboto Slab Bold" pitchFamily="2" charset="0"/>
                <a:ea typeface="#9Slide03 Roboto Slab Bold" pitchFamily="2" charset="0"/>
              </a:rPr>
              <a:t>ì</a:t>
            </a:r>
            <a:r>
              <a:rPr lang="vi-VN" sz="2800" b="1" i="1" dirty="0">
                <a:latin typeface="#9Slide03 Roboto Slab Bold" pitchFamily="2" charset="0"/>
                <a:ea typeface="#9Slide03 Roboto Slab Bold" pitchFamily="2" charset="0"/>
              </a:rPr>
              <a:t>n và phát huy truyền thống tốt đẹp </a:t>
            </a:r>
            <a:r>
              <a:rPr lang="en-US" sz="2800" b="1" i="1" dirty="0" err="1" smtClean="0">
                <a:latin typeface="#9Slide03 Roboto Slab Bold" pitchFamily="2" charset="0"/>
                <a:ea typeface="#9Slide03 Roboto Slab Bold" pitchFamily="2" charset="0"/>
              </a:rPr>
              <a:t>củ</a:t>
            </a:r>
            <a:r>
              <a:rPr lang="vi-VN" sz="2800" b="1" i="1" dirty="0" smtClean="0">
                <a:latin typeface="#9Slide03 Roboto Slab Bold" pitchFamily="2" charset="0"/>
                <a:ea typeface="#9Slide03 Roboto Slab Bold" pitchFamily="2" charset="0"/>
              </a:rPr>
              <a:t>a </a:t>
            </a:r>
            <a:r>
              <a:rPr lang="vi-VN" sz="2800" b="1" i="1" dirty="0">
                <a:latin typeface="#9Slide03 Roboto Slab Bold" pitchFamily="2" charset="0"/>
                <a:ea typeface="#9Slide03 Roboto Slab Bold" pitchFamily="2" charset="0"/>
              </a:rPr>
              <a:t>quê hương theo gợi ý </a:t>
            </a:r>
            <a:r>
              <a:rPr lang="en-US" sz="2800" b="1" i="1" dirty="0" smtClean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800" b="1" i="1" dirty="0" err="1" smtClean="0">
                <a:latin typeface="#9Slide03 Roboto Slab Bold" pitchFamily="2" charset="0"/>
                <a:ea typeface="#9Slide03 Roboto Slab Bold" pitchFamily="2" charset="0"/>
              </a:rPr>
              <a:t>phiếu</a:t>
            </a:r>
            <a:r>
              <a:rPr lang="en-US" sz="2800" b="1" i="1" dirty="0" smtClean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800" b="1" i="1" dirty="0" err="1" smtClean="0">
                <a:latin typeface="#9Slide03 Roboto Slab Bold" pitchFamily="2" charset="0"/>
                <a:ea typeface="#9Slide03 Roboto Slab Bold" pitchFamily="2" charset="0"/>
              </a:rPr>
              <a:t>học</a:t>
            </a:r>
            <a:r>
              <a:rPr lang="en-US" sz="2800" b="1" i="1" dirty="0" smtClean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800" b="1" i="1" dirty="0" err="1" smtClean="0">
                <a:latin typeface="#9Slide03 Roboto Slab Bold" pitchFamily="2" charset="0"/>
                <a:ea typeface="#9Slide03 Roboto Slab Bold" pitchFamily="2" charset="0"/>
              </a:rPr>
              <a:t>tập</a:t>
            </a:r>
            <a:r>
              <a:rPr lang="en-US" sz="2800" b="1" i="1" dirty="0" smtClean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vi-VN" sz="2800" b="1" i="1" dirty="0" smtClean="0">
                <a:latin typeface="#9Slide03 Roboto Slab Bold" pitchFamily="2" charset="0"/>
                <a:ea typeface="#9Slide03 Roboto Slab Bold" pitchFamily="2" charset="0"/>
              </a:rPr>
              <a:t>dưới </a:t>
            </a:r>
            <a:r>
              <a:rPr lang="vi-VN" sz="2800" b="1" i="1" dirty="0">
                <a:latin typeface="#9Slide03 Roboto Slab Bold" pitchFamily="2" charset="0"/>
                <a:ea typeface="#9Slide03 Roboto Slab Bold" pitchFamily="2" charset="0"/>
              </a:rPr>
              <a:t>đây:</a:t>
            </a:r>
            <a:endParaRPr lang="en-US" sz="2800" dirty="0">
              <a:latin typeface="#9Slide03 Roboto Slab Bold" pitchFamily="2" charset="0"/>
              <a:ea typeface="#9Slide03 Roboto Slab Bold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79386" y="3740629"/>
            <a:ext cx="5622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C00000"/>
                </a:solidFill>
                <a:latin typeface="#9Slide03 AllRoundGothic" panose="020B0703020202020104" pitchFamily="34" charset="0"/>
              </a:rPr>
              <a:t>PHIẾU</a:t>
            </a:r>
            <a:r>
              <a:rPr lang="en-US" sz="3600" dirty="0" smtClean="0">
                <a:solidFill>
                  <a:srgbClr val="C0000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#9Slide03 AllRoundGothic" panose="020B0703020202020104" pitchFamily="34" charset="0"/>
              </a:rPr>
              <a:t>HỌC</a:t>
            </a:r>
            <a:r>
              <a:rPr lang="en-US" sz="3600" dirty="0" smtClean="0">
                <a:solidFill>
                  <a:srgbClr val="C0000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#9Slide03 AllRoundGothic" panose="020B0703020202020104" pitchFamily="34" charset="0"/>
              </a:rPr>
              <a:t>TẬP</a:t>
            </a:r>
            <a:endParaRPr lang="en-US" sz="3600" dirty="0">
              <a:solidFill>
                <a:srgbClr val="C00000"/>
              </a:solidFill>
              <a:latin typeface="#9Slide03 AllRoundGothic" panose="020B07030202020201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016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731981" y="2571078"/>
            <a:ext cx="5066852" cy="903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49701"/>
              </p:ext>
            </p:extLst>
          </p:nvPr>
        </p:nvGraphicFramePr>
        <p:xfrm>
          <a:off x="2338267" y="1254004"/>
          <a:ext cx="8543395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0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1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18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738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Truyền</a:t>
                      </a:r>
                      <a:r>
                        <a:rPr lang="en-US" sz="32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thống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32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r>
                        <a:rPr lang="en-US" sz="32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32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32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r>
                        <a:rPr lang="en-US" sz="32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8503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nước</a:t>
                      </a:r>
                      <a:endParaRPr lang="en-US" sz="2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tham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dọn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dẹp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trang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liệt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thăm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đình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mạng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....</a:t>
                      </a:r>
                      <a:endParaRPr lang="en-US" sz="2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Thiếu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trách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nhiệm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đóng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góp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800" b="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,…</a:t>
                      </a:r>
                      <a:endParaRPr lang="en-US" sz="2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8790">
                <a:tc>
                  <a:txBody>
                    <a:bodyPr/>
                    <a:lstStyle/>
                    <a:p>
                      <a:pPr algn="ctr"/>
                      <a:r>
                        <a:rPr lang="en-US" sz="2800" i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Hiếu</a:t>
                      </a:r>
                      <a:r>
                        <a:rPr lang="en-US" sz="280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8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chăm</a:t>
                      </a:r>
                      <a:r>
                        <a:rPr lang="en-US" sz="2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cực</a:t>
                      </a:r>
                      <a:r>
                        <a:rPr lang="en-US" sz="2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giác</a:t>
                      </a:r>
                      <a:r>
                        <a:rPr lang="en-US" sz="2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...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Bỏ</a:t>
                      </a:r>
                      <a:r>
                        <a:rPr lang="en-US" sz="2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lang="en-US" sz="2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bỏ</a:t>
                      </a:r>
                      <a:r>
                        <a:rPr lang="en-US" sz="2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8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8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.....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122577" y="316493"/>
            <a:ext cx="5622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C00000"/>
                </a:solidFill>
                <a:latin typeface="#9Slide03 AllRoundGothic" panose="020B0703020202020104" pitchFamily="34" charset="0"/>
              </a:rPr>
              <a:t>PHIẾU</a:t>
            </a:r>
            <a:r>
              <a:rPr lang="en-US" sz="3600" dirty="0" smtClean="0">
                <a:solidFill>
                  <a:srgbClr val="C0000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#9Slide03 AllRoundGothic" panose="020B0703020202020104" pitchFamily="34" charset="0"/>
              </a:rPr>
              <a:t>HỌC</a:t>
            </a:r>
            <a:r>
              <a:rPr lang="en-US" sz="3600" dirty="0" smtClean="0">
                <a:solidFill>
                  <a:srgbClr val="C0000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#9Slide03 AllRoundGothic" panose="020B0703020202020104" pitchFamily="34" charset="0"/>
              </a:rPr>
              <a:t>TẬP</a:t>
            </a:r>
            <a:endParaRPr lang="en-US" sz="3600" dirty="0">
              <a:solidFill>
                <a:srgbClr val="C00000"/>
              </a:solidFill>
              <a:latin typeface="#9Slide03 AllRoundGothic" panose="020B07030202020201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482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102795" y="167283"/>
            <a:ext cx="8861471" cy="1188603"/>
            <a:chOff x="3477549" y="83824"/>
            <a:chExt cx="8861471" cy="1252025"/>
          </a:xfrm>
        </p:grpSpPr>
        <p:sp>
          <p:nvSpPr>
            <p:cNvPr id="5" name="Rounded Rectangle 4"/>
            <p:cNvSpPr/>
            <p:nvPr/>
          </p:nvSpPr>
          <p:spPr>
            <a:xfrm>
              <a:off x="3477549" y="83824"/>
              <a:ext cx="6032968" cy="1252025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853717" y="385123"/>
              <a:ext cx="8485303" cy="6494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III. </a:t>
              </a:r>
              <a:r>
                <a:rPr lang="en-US" sz="4000" b="1" dirty="0" err="1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Hoạt</a:t>
              </a:r>
              <a:r>
                <a:rPr lang="en-US" sz="4000" b="1" dirty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0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động</a:t>
              </a:r>
              <a:r>
                <a:rPr lang="en-US" sz="40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0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luyện</a:t>
              </a:r>
              <a:r>
                <a:rPr lang="en-US" sz="40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0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tập</a:t>
              </a:r>
              <a:endParaRPr lang="en-US" sz="4000" b="1" dirty="0">
                <a:solidFill>
                  <a:schemeClr val="accent6">
                    <a:lumMod val="75000"/>
                  </a:schemeClr>
                </a:solidFill>
                <a:latin typeface="#9Slide03 AmpleSoft Bold" panose="02000000000000000000" pitchFamily="2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53718" y="371538"/>
              <a:ext cx="5378434" cy="6494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III. </a:t>
              </a:r>
              <a:r>
                <a:rPr lang="en-US" sz="4000" b="1" dirty="0" err="1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Hoạt</a:t>
              </a:r>
              <a:r>
                <a:rPr lang="en-US" sz="4000" b="1" dirty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0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động</a:t>
              </a:r>
              <a:r>
                <a:rPr lang="en-US" sz="40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0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luyện</a:t>
              </a:r>
              <a:r>
                <a:rPr lang="en-US" sz="40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0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tập</a:t>
              </a:r>
              <a:endParaRPr lang="en-US" sz="4000" b="1" dirty="0">
                <a:solidFill>
                  <a:schemeClr val="accent6">
                    <a:lumMod val="75000"/>
                  </a:schemeClr>
                </a:solidFill>
                <a:latin typeface="#9Slide03 AmpleSoft Bold" panose="02000000000000000000" pitchFamily="2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40543" y="1432717"/>
            <a:ext cx="88625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llRoundGothic" panose="020B0703020202020104" pitchFamily="34" charset="0"/>
              </a:rPr>
              <a:t>BT 3/SGK (</a:t>
            </a:r>
            <a:r>
              <a:rPr lang="en-US" sz="4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llRoundGothic" panose="020B0703020202020104" pitchFamily="34" charset="0"/>
              </a:rPr>
              <a:t>tr</a:t>
            </a:r>
            <a:r>
              <a:rPr lang="en-US" sz="4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llRoundGothic" panose="020B0703020202020104" pitchFamily="34" charset="0"/>
              </a:rPr>
              <a:t> 9): </a:t>
            </a:r>
            <a:r>
              <a:rPr lang="en-US" sz="4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llRoundGothic" panose="020B0703020202020104" pitchFamily="34" charset="0"/>
              </a:rPr>
              <a:t>Cá</a:t>
            </a:r>
            <a:r>
              <a:rPr lang="en-US" sz="4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llRoundGothic" panose="020B0703020202020104" pitchFamily="34" charset="0"/>
              </a:rPr>
              <a:t> </a:t>
            </a:r>
            <a:r>
              <a:rPr lang="en-US" sz="4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llRoundGothic" panose="020B0703020202020104" pitchFamily="34" charset="0"/>
              </a:rPr>
              <a:t>nhân</a:t>
            </a:r>
            <a:endParaRPr lang="en-US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#9Slide03 AllRoundGothic" panose="020B07030202020201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4149" y="2429301"/>
            <a:ext cx="113501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giữu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1181" y="3657600"/>
            <a:ext cx="109441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9655" y="4811151"/>
            <a:ext cx="108456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8233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102795" y="167283"/>
            <a:ext cx="8861471" cy="1364727"/>
            <a:chOff x="3477549" y="83824"/>
            <a:chExt cx="8861471" cy="1252025"/>
          </a:xfrm>
        </p:grpSpPr>
        <p:sp>
          <p:nvSpPr>
            <p:cNvPr id="5" name="Rounded Rectangle 4"/>
            <p:cNvSpPr/>
            <p:nvPr/>
          </p:nvSpPr>
          <p:spPr>
            <a:xfrm>
              <a:off x="3477549" y="83824"/>
              <a:ext cx="6032968" cy="1252025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853717" y="385123"/>
              <a:ext cx="8485303" cy="6494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III. </a:t>
              </a:r>
              <a:r>
                <a:rPr lang="en-US" sz="4000" b="1" dirty="0" err="1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Hoạt</a:t>
              </a:r>
              <a:r>
                <a:rPr lang="en-US" sz="4000" b="1" dirty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0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động</a:t>
              </a:r>
              <a:r>
                <a:rPr lang="en-US" sz="40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0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luyện</a:t>
              </a:r>
              <a:r>
                <a:rPr lang="en-US" sz="40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0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tập</a:t>
              </a:r>
              <a:endParaRPr lang="en-US" sz="4000" b="1" dirty="0">
                <a:solidFill>
                  <a:schemeClr val="accent6">
                    <a:lumMod val="75000"/>
                  </a:schemeClr>
                </a:solidFill>
                <a:latin typeface="#9Slide03 AmpleSoft Bold" panose="02000000000000000000" pitchFamily="2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53717" y="371538"/>
              <a:ext cx="8485303" cy="6494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III. </a:t>
              </a:r>
              <a:r>
                <a:rPr lang="en-US" sz="4000" b="1" dirty="0" err="1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Hoạt</a:t>
              </a:r>
              <a:r>
                <a:rPr lang="en-US" sz="4000" b="1" dirty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0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động</a:t>
              </a:r>
              <a:r>
                <a:rPr lang="en-US" sz="40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0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luyện</a:t>
              </a:r>
              <a:r>
                <a:rPr lang="en-US" sz="40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0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tập</a:t>
              </a:r>
              <a:endParaRPr lang="en-US" sz="4000" b="1" dirty="0">
                <a:solidFill>
                  <a:schemeClr val="accent6">
                    <a:lumMod val="75000"/>
                  </a:schemeClr>
                </a:solidFill>
                <a:latin typeface="#9Slide03 AmpleSoft Bold" panose="02000000000000000000" pitchFamily="2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731981" y="2571078"/>
            <a:ext cx="5066852" cy="903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127652" y="2551837"/>
            <a:ext cx="8101632" cy="212365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llRoundGothic" panose="020B0703020202020104" pitchFamily="34" charset="0"/>
              </a:rPr>
              <a:t>BT 4/</a:t>
            </a:r>
            <a:r>
              <a:rPr lang="en-US" sz="4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llRoundGothic" panose="020B0703020202020104" pitchFamily="34" charset="0"/>
              </a:rPr>
              <a:t>SGK</a:t>
            </a:r>
            <a:endParaRPr lang="en-US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00206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#9Slide03 AllRoundGothic" panose="020B0703020202020104" pitchFamily="34" charset="0"/>
            </a:endParaRPr>
          </a:p>
          <a:p>
            <a:r>
              <a:rPr lang="en-US" sz="4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llRoundGothic" panose="020B0703020202020104" pitchFamily="34" charset="0"/>
              </a:rPr>
              <a:t>+ </a:t>
            </a:r>
            <a:r>
              <a:rPr lang="en-US" sz="4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llRoundGothic" panose="020B0703020202020104" pitchFamily="34" charset="0"/>
              </a:rPr>
              <a:t>Nhóm</a:t>
            </a:r>
            <a:r>
              <a:rPr lang="en-US" sz="4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llRoundGothic" panose="020B0703020202020104" pitchFamily="34" charset="0"/>
              </a:rPr>
              <a:t> 1,2: </a:t>
            </a:r>
            <a:r>
              <a:rPr lang="en-US" sz="4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llRoundGothic" panose="020B0703020202020104" pitchFamily="34" charset="0"/>
              </a:rPr>
              <a:t>Tình</a:t>
            </a:r>
            <a:r>
              <a:rPr lang="en-US" sz="4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llRoundGothic" panose="020B0703020202020104" pitchFamily="34" charset="0"/>
              </a:rPr>
              <a:t> </a:t>
            </a:r>
            <a:r>
              <a:rPr lang="en-US" sz="4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llRoundGothic" panose="020B0703020202020104" pitchFamily="34" charset="0"/>
              </a:rPr>
              <a:t>huống</a:t>
            </a:r>
            <a:r>
              <a:rPr lang="en-US" sz="4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llRoundGothic" panose="020B0703020202020104" pitchFamily="34" charset="0"/>
              </a:rPr>
              <a:t> a</a:t>
            </a:r>
          </a:p>
          <a:p>
            <a:r>
              <a:rPr lang="en-US" sz="4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llRoundGothic" panose="020B0703020202020104" pitchFamily="34" charset="0"/>
              </a:rPr>
              <a:t>+ </a:t>
            </a:r>
            <a:r>
              <a:rPr lang="en-US" sz="4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llRoundGothic" panose="020B0703020202020104" pitchFamily="34" charset="0"/>
              </a:rPr>
              <a:t>Nhóm</a:t>
            </a:r>
            <a:r>
              <a:rPr lang="en-US" sz="4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llRoundGothic" panose="020B0703020202020104" pitchFamily="34" charset="0"/>
              </a:rPr>
              <a:t> 3,4: </a:t>
            </a:r>
            <a:r>
              <a:rPr lang="en-US" sz="4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llRoundGothic" panose="020B0703020202020104" pitchFamily="34" charset="0"/>
              </a:rPr>
              <a:t>Tình</a:t>
            </a:r>
            <a:r>
              <a:rPr lang="en-US" sz="4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llRoundGothic" panose="020B0703020202020104" pitchFamily="34" charset="0"/>
              </a:rPr>
              <a:t> </a:t>
            </a:r>
            <a:r>
              <a:rPr lang="en-US" sz="4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llRoundGothic" panose="020B0703020202020104" pitchFamily="34" charset="0"/>
              </a:rPr>
              <a:t>huống</a:t>
            </a:r>
            <a:r>
              <a:rPr lang="en-US" sz="4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3 AllRoundGothic" panose="020B0703020202020104" pitchFamily="34" charset="0"/>
              </a:rPr>
              <a:t> b</a:t>
            </a:r>
            <a:endParaRPr lang="en-US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00206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#9Slide03 AllRoundGothic" panose="020B0703020202020104" pitchFamily="34" charset="0"/>
            </a:endParaRPr>
          </a:p>
        </p:txBody>
      </p:sp>
      <p:sp>
        <p:nvSpPr>
          <p:cNvPr id="12" name="Cloud 11"/>
          <p:cNvSpPr/>
          <p:nvPr/>
        </p:nvSpPr>
        <p:spPr>
          <a:xfrm rot="21242204">
            <a:off x="1204874" y="519004"/>
            <a:ext cx="1632615" cy="1571617"/>
          </a:xfrm>
          <a:prstGeom prst="cloud">
            <a:avLst/>
          </a:prstGeom>
          <a:solidFill>
            <a:srgbClr val="FFFF00"/>
          </a:solidFill>
          <a:ln w="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FF0000"/>
                </a:solidFill>
                <a:latin typeface="#9Slide03 AllRoundGothic" panose="020B0703020202020104" pitchFamily="34" charset="0"/>
                <a:cs typeface="#9Slide04 Chonburi" panose="00000500000000000000" pitchFamily="2" charset="-34"/>
              </a:rPr>
              <a:t>Thảo</a:t>
            </a:r>
            <a:r>
              <a:rPr lang="en-US" dirty="0" smtClean="0">
                <a:solidFill>
                  <a:srgbClr val="FF0000"/>
                </a:solidFill>
                <a:latin typeface="#9Slide03 AllRoundGothic" panose="020B0703020202020104" pitchFamily="34" charset="0"/>
                <a:cs typeface="#9Slide04 Chonburi" panose="00000500000000000000" pitchFamily="2" charset="-34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#9Slide03 AllRoundGothic" panose="020B0703020202020104" pitchFamily="34" charset="0"/>
                <a:cs typeface="#9Slide04 Chonburi" panose="00000500000000000000" pitchFamily="2" charset="-34"/>
              </a:rPr>
              <a:t>luận</a:t>
            </a:r>
            <a:r>
              <a:rPr lang="en-US" dirty="0" smtClean="0">
                <a:solidFill>
                  <a:srgbClr val="FF0000"/>
                </a:solidFill>
                <a:latin typeface="#9Slide03 AllRoundGothic" panose="020B0703020202020104" pitchFamily="34" charset="0"/>
                <a:cs typeface="#9Slide04 Chonburi" panose="00000500000000000000" pitchFamily="2" charset="-34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#9Slide03 AllRoundGothic" panose="020B0703020202020104" pitchFamily="34" charset="0"/>
                <a:cs typeface="#9Slide04 Chonburi" panose="00000500000000000000" pitchFamily="2" charset="-34"/>
              </a:rPr>
              <a:t>nhóm</a:t>
            </a:r>
            <a:endParaRPr lang="en-US" dirty="0">
              <a:solidFill>
                <a:srgbClr val="FF0000"/>
              </a:solidFill>
              <a:latin typeface="#9Slide03 AllRoundGothic" panose="020B0703020202020104" pitchFamily="34" charset="0"/>
              <a:cs typeface="#9Slide04 Chonburi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922527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37" y="740431"/>
            <a:ext cx="11553808" cy="5377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17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7829" y="1988458"/>
            <a:ext cx="11016342" cy="280076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400" b="1" i="1" u="sng" dirty="0" err="1" smtClean="0">
                <a:latin typeface="#9Slide03 Roboto Slab Bold" pitchFamily="2" charset="0"/>
                <a:ea typeface="#9Slide03 Roboto Slab Bold" pitchFamily="2" charset="0"/>
              </a:rPr>
              <a:t>Tập</a:t>
            </a:r>
            <a:r>
              <a:rPr lang="en-US" sz="4400" b="1" i="1" u="sng" dirty="0" smtClean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u="sng" dirty="0" err="1" smtClean="0">
                <a:latin typeface="#9Slide03 Roboto Slab Bold" pitchFamily="2" charset="0"/>
                <a:ea typeface="#9Slide03 Roboto Slab Bold" pitchFamily="2" charset="0"/>
              </a:rPr>
              <a:t>thể</a:t>
            </a:r>
            <a:r>
              <a:rPr lang="en-US" sz="4400" b="1" i="1" u="sng" dirty="0" smtClean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u="sng" dirty="0" err="1" smtClean="0">
                <a:latin typeface="#9Slide03 Roboto Slab Bold" pitchFamily="2" charset="0"/>
                <a:ea typeface="#9Slide03 Roboto Slab Bold" pitchFamily="2" charset="0"/>
              </a:rPr>
              <a:t>lớp</a:t>
            </a:r>
            <a:r>
              <a:rPr lang="en-US" sz="4400" b="1" i="1" u="sng" dirty="0" smtClean="0">
                <a:latin typeface="#9Slide03 Roboto Slab Bold" pitchFamily="2" charset="0"/>
                <a:ea typeface="#9Slide03 Roboto Slab Bold" pitchFamily="2" charset="0"/>
              </a:rPr>
              <a:t>: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Cùng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các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dirty="0" err="1" smtClean="0">
                <a:latin typeface="#9Slide03 Roboto Slab Bold" pitchFamily="2" charset="0"/>
                <a:ea typeface="#9Slide03 Roboto Slab Bold" pitchFamily="2" charset="0"/>
              </a:rPr>
              <a:t>bạn</a:t>
            </a:r>
            <a:r>
              <a:rPr lang="en-US" sz="4400" b="1" i="1" dirty="0" smtClean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tập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một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làn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điệu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dân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ca,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điệu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múa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truyền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thống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hay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một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bài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hát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ca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ngọi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truyền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thống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quê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hương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sau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đó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biểu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diễn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trước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4400" b="1" i="1" dirty="0" err="1">
                <a:latin typeface="#9Slide03 Roboto Slab Bold" pitchFamily="2" charset="0"/>
                <a:ea typeface="#9Slide03 Roboto Slab Bold" pitchFamily="2" charset="0"/>
              </a:rPr>
              <a:t>lớp</a:t>
            </a:r>
            <a:r>
              <a:rPr lang="en-US" sz="4400" b="1" i="1" dirty="0">
                <a:latin typeface="#9Slide03 Roboto Slab Bold" pitchFamily="2" charset="0"/>
                <a:ea typeface="#9Slide03 Roboto Slab Bold" pitchFamily="2" charset="0"/>
              </a:rPr>
              <a:t>. </a:t>
            </a:r>
            <a:endParaRPr lang="en-US" sz="4400" dirty="0">
              <a:latin typeface="#9Slide03 Roboto Slab Bold" pitchFamily="2" charset="0"/>
              <a:ea typeface="#9Slide03 Roboto Slab Bold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320800" y="449944"/>
            <a:ext cx="9550400" cy="1538514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accent6">
                    <a:lumMod val="75000"/>
                  </a:schemeClr>
                </a:solidFill>
                <a:latin typeface="#9Slide03 AllRoundGothic" panose="020B0703020202020104" pitchFamily="34" charset="0"/>
              </a:rPr>
              <a:t>IV. </a:t>
            </a:r>
            <a:r>
              <a:rPr lang="en-US" sz="6000" b="1" dirty="0" err="1" smtClean="0">
                <a:solidFill>
                  <a:schemeClr val="accent6">
                    <a:lumMod val="75000"/>
                  </a:schemeClr>
                </a:solidFill>
                <a:latin typeface="#9Slide03 AllRoundGothic" panose="020B0703020202020104" pitchFamily="34" charset="0"/>
              </a:rPr>
              <a:t>Hoạt</a:t>
            </a:r>
            <a:r>
              <a:rPr lang="en-US" sz="6000" b="1" dirty="0" smtClean="0">
                <a:solidFill>
                  <a:schemeClr val="accent6">
                    <a:lumMod val="75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6000" b="1" dirty="0" err="1" smtClean="0">
                <a:solidFill>
                  <a:schemeClr val="accent6">
                    <a:lumMod val="75000"/>
                  </a:schemeClr>
                </a:solidFill>
                <a:latin typeface="#9Slide03 AllRoundGothic" panose="020B0703020202020104" pitchFamily="34" charset="0"/>
              </a:rPr>
              <a:t>động</a:t>
            </a:r>
            <a:r>
              <a:rPr lang="en-US" sz="6000" b="1" dirty="0" smtClean="0">
                <a:solidFill>
                  <a:schemeClr val="accent6">
                    <a:lumMod val="75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6000" b="1" dirty="0" err="1" smtClean="0">
                <a:solidFill>
                  <a:schemeClr val="accent6">
                    <a:lumMod val="75000"/>
                  </a:schemeClr>
                </a:solidFill>
                <a:latin typeface="#9Slide03 AllRoundGothic" panose="020B0703020202020104" pitchFamily="34" charset="0"/>
              </a:rPr>
              <a:t>vận</a:t>
            </a:r>
            <a:r>
              <a:rPr lang="en-US" sz="6000" b="1" dirty="0" smtClean="0">
                <a:solidFill>
                  <a:schemeClr val="accent6">
                    <a:lumMod val="75000"/>
                  </a:schemeClr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6000" b="1" dirty="0" err="1" smtClean="0">
                <a:solidFill>
                  <a:schemeClr val="accent6">
                    <a:lumMod val="75000"/>
                  </a:schemeClr>
                </a:solidFill>
                <a:latin typeface="#9Slide03 AllRoundGothic" panose="020B0703020202020104" pitchFamily="34" charset="0"/>
              </a:rPr>
              <a:t>dụng</a:t>
            </a:r>
            <a:endParaRPr lang="en-US" sz="6000" b="1" dirty="0">
              <a:solidFill>
                <a:schemeClr val="accent6">
                  <a:lumMod val="75000"/>
                </a:schemeClr>
              </a:solidFill>
              <a:latin typeface="#9Slide03 AllRoundGothic" panose="020B07030202020201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7829" y="4940490"/>
            <a:ext cx="11149246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u="sng" dirty="0" err="1" smtClean="0">
                <a:solidFill>
                  <a:srgbClr val="002060"/>
                </a:solidFill>
              </a:rPr>
              <a:t>Cá</a:t>
            </a:r>
            <a:r>
              <a:rPr lang="en-US" sz="3600" b="1" u="sng" dirty="0" smtClean="0">
                <a:solidFill>
                  <a:srgbClr val="002060"/>
                </a:solidFill>
              </a:rPr>
              <a:t> </a:t>
            </a:r>
            <a:r>
              <a:rPr lang="en-US" sz="3600" b="1" u="sng" dirty="0" err="1" smtClean="0">
                <a:solidFill>
                  <a:srgbClr val="002060"/>
                </a:solidFill>
              </a:rPr>
              <a:t>nhân</a:t>
            </a:r>
            <a:r>
              <a:rPr lang="en-US" sz="3600" b="1" dirty="0" smtClean="0">
                <a:solidFill>
                  <a:srgbClr val="002060"/>
                </a:solidFill>
              </a:rPr>
              <a:t>: </a:t>
            </a:r>
            <a:r>
              <a:rPr lang="en-US" sz="3600" b="1" dirty="0" err="1" smtClean="0">
                <a:solidFill>
                  <a:srgbClr val="002060"/>
                </a:solidFill>
              </a:rPr>
              <a:t>Tìm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hiểu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về</a:t>
            </a:r>
            <a:r>
              <a:rPr lang="en-US" sz="3600" b="1" dirty="0" smtClean="0">
                <a:solidFill>
                  <a:srgbClr val="002060"/>
                </a:solidFill>
              </a:rPr>
              <a:t> 1 </a:t>
            </a:r>
            <a:r>
              <a:rPr lang="en-US" sz="3600" b="1" dirty="0" err="1" smtClean="0">
                <a:solidFill>
                  <a:srgbClr val="002060"/>
                </a:solidFill>
              </a:rPr>
              <a:t>truyền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thống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quê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hương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và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viết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bài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giới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thiệu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truyền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thống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đó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cho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các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bạn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cả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lớp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42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89681" y="847946"/>
            <a:ext cx="4012637" cy="646331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none" rtlCol="0">
            <a:spAutoFit/>
          </a:bodyPr>
          <a:lstStyle/>
          <a:p>
            <a:pPr algn="ctr"/>
            <a:r>
              <a:rPr lang="en-US" sz="3600" dirty="0" err="1" smtClean="0">
                <a:latin typeface="#9Slide03 AllRoundGothic" panose="020B0703020202020104" pitchFamily="34" charset="0"/>
              </a:rPr>
              <a:t>Thảo</a:t>
            </a:r>
            <a:r>
              <a:rPr lang="en-US" sz="3600" dirty="0" smtClean="0">
                <a:latin typeface="#9Slide03 AllRoundGothic" panose="020B0703020202020104" pitchFamily="34" charset="0"/>
              </a:rPr>
              <a:t> </a:t>
            </a:r>
            <a:r>
              <a:rPr lang="en-US" sz="3600" dirty="0" err="1" smtClean="0">
                <a:latin typeface="#9Slide03 AllRoundGothic" panose="020B0703020202020104" pitchFamily="34" charset="0"/>
              </a:rPr>
              <a:t>luận</a:t>
            </a:r>
            <a:r>
              <a:rPr lang="en-US" sz="3600" dirty="0" smtClean="0">
                <a:latin typeface="#9Slide03 AllRoundGothic" panose="020B0703020202020104" pitchFamily="34" charset="0"/>
              </a:rPr>
              <a:t>: </a:t>
            </a:r>
            <a:r>
              <a:rPr lang="en-US" sz="3600" dirty="0" err="1" smtClean="0">
                <a:latin typeface="#9Slide03 AllRoundGothic" panose="020B0703020202020104" pitchFamily="34" charset="0"/>
              </a:rPr>
              <a:t>Cặp</a:t>
            </a:r>
            <a:r>
              <a:rPr lang="en-US" sz="3600" dirty="0" smtClean="0">
                <a:latin typeface="#9Slide03 AllRoundGothic" panose="020B0703020202020104" pitchFamily="34" charset="0"/>
              </a:rPr>
              <a:t> </a:t>
            </a:r>
            <a:r>
              <a:rPr lang="en-US" sz="3600" dirty="0" err="1" smtClean="0">
                <a:latin typeface="#9Slide03 AllRoundGothic" panose="020B0703020202020104" pitchFamily="34" charset="0"/>
              </a:rPr>
              <a:t>đôi</a:t>
            </a:r>
            <a:endParaRPr lang="en-US" sz="3600" dirty="0">
              <a:latin typeface="#9Slide03 AllRoundGothic" panose="020B07030202020201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764417"/>
            <a:ext cx="12192000" cy="50167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3600" b="1" dirty="0">
              <a:latin typeface="#9Slide04 Manuale Bold" panose="02040804050405060204" pitchFamily="18" charset="0"/>
            </a:endParaRPr>
          </a:p>
          <a:p>
            <a:r>
              <a:rPr lang="en-US" sz="4800" b="1" dirty="0" smtClean="0">
                <a:latin typeface="#9Slide04 Manuale Bold" panose="02040804050405060204" pitchFamily="18" charset="0"/>
              </a:rPr>
              <a:t>?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Quan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sát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các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bức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ảnh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dưới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đây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,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sau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đó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cho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biết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các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bức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tranh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nói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về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các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truyền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thống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nào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của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quê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hương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 ?</a:t>
            </a:r>
          </a:p>
          <a:p>
            <a:r>
              <a:rPr lang="en-US" sz="4800" b="1" dirty="0">
                <a:latin typeface="#9Slide04 Manuale Bold" panose="02040804050405060204" pitchFamily="18" charset="0"/>
              </a:rPr>
              <a:t>? </a:t>
            </a:r>
            <a:r>
              <a:rPr lang="en-US" sz="4800" b="1" dirty="0" err="1">
                <a:latin typeface="#9Slide04 Manuale Bold" panose="02040804050405060204" pitchFamily="18" charset="0"/>
              </a:rPr>
              <a:t>Hãy</a:t>
            </a:r>
            <a:r>
              <a:rPr lang="en-US" sz="4800" b="1" dirty="0">
                <a:latin typeface="#9Slide04 Manuale Bold" panose="02040804050405060204" pitchFamily="18" charset="0"/>
              </a:rPr>
              <a:t> chia </a:t>
            </a:r>
            <a:r>
              <a:rPr lang="en-US" sz="4800" b="1" dirty="0" err="1">
                <a:latin typeface="#9Slide04 Manuale Bold" panose="02040804050405060204" pitchFamily="18" charset="0"/>
              </a:rPr>
              <a:t>sẻ</a:t>
            </a:r>
            <a:r>
              <a:rPr lang="en-US" sz="4800" b="1" dirty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>
                <a:latin typeface="#9Slide04 Manuale Bold" panose="02040804050405060204" pitchFamily="18" charset="0"/>
              </a:rPr>
              <a:t>hiểu</a:t>
            </a:r>
            <a:r>
              <a:rPr lang="en-US" sz="4800" b="1" dirty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>
                <a:latin typeface="#9Slide04 Manuale Bold" panose="02040804050405060204" pitchFamily="18" charset="0"/>
              </a:rPr>
              <a:t>biết</a:t>
            </a:r>
            <a:r>
              <a:rPr lang="en-US" sz="4800" b="1" dirty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>
                <a:latin typeface="#9Slide04 Manuale Bold" panose="02040804050405060204" pitchFamily="18" charset="0"/>
              </a:rPr>
              <a:t>của</a:t>
            </a:r>
            <a:r>
              <a:rPr lang="en-US" sz="4800" b="1" dirty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>
                <a:latin typeface="#9Slide04 Manuale Bold" panose="02040804050405060204" pitchFamily="18" charset="0"/>
              </a:rPr>
              <a:t>em</a:t>
            </a:r>
            <a:r>
              <a:rPr lang="en-US" sz="4800" b="1" dirty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>
                <a:latin typeface="#9Slide04 Manuale Bold" panose="02040804050405060204" pitchFamily="18" charset="0"/>
              </a:rPr>
              <a:t>về</a:t>
            </a:r>
            <a:r>
              <a:rPr lang="en-US" sz="4800" b="1" dirty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>
                <a:latin typeface="#9Slide04 Manuale Bold" panose="02040804050405060204" pitchFamily="18" charset="0"/>
              </a:rPr>
              <a:t>những</a:t>
            </a:r>
            <a:r>
              <a:rPr lang="en-US" sz="4800" b="1" dirty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>
                <a:latin typeface="#9Slide04 Manuale Bold" panose="02040804050405060204" pitchFamily="18" charset="0"/>
              </a:rPr>
              <a:t>bức</a:t>
            </a:r>
            <a:r>
              <a:rPr lang="en-US" sz="4800" b="1" dirty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>
                <a:latin typeface="#9Slide04 Manuale Bold" panose="02040804050405060204" pitchFamily="18" charset="0"/>
              </a:rPr>
              <a:t>hình</a:t>
            </a:r>
            <a:r>
              <a:rPr lang="en-US" sz="4800" b="1" dirty="0">
                <a:latin typeface="#9Slide04 Manuale Bold" panose="02040804050405060204" pitchFamily="18" charset="0"/>
              </a:rPr>
              <a:t> </a:t>
            </a:r>
            <a:r>
              <a:rPr lang="en-US" sz="4800" b="1" dirty="0" err="1" smtClean="0">
                <a:latin typeface="#9Slide04 Manuale Bold" panose="02040804050405060204" pitchFamily="18" charset="0"/>
              </a:rPr>
              <a:t>đó</a:t>
            </a:r>
            <a:r>
              <a:rPr lang="en-US" sz="4800" b="1" dirty="0" smtClean="0">
                <a:latin typeface="#9Slide04 Manuale Bold" panose="02040804050405060204" pitchFamily="18" charset="0"/>
              </a:rPr>
              <a:t> ?</a:t>
            </a:r>
            <a:endParaRPr lang="en-US" sz="4800" b="1" dirty="0">
              <a:latin typeface="#9Slide04 Manuale Bold" panose="02040804050405060204" pitchFamily="18" charset="0"/>
            </a:endParaRPr>
          </a:p>
          <a:p>
            <a:endParaRPr lang="en-US" sz="4400" dirty="0"/>
          </a:p>
        </p:txBody>
      </p:sp>
      <p:sp>
        <p:nvSpPr>
          <p:cNvPr id="2" name="TextBox 1"/>
          <p:cNvSpPr txBox="1"/>
          <p:nvPr/>
        </p:nvSpPr>
        <p:spPr>
          <a:xfrm>
            <a:off x="614149" y="177416"/>
            <a:ext cx="237471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I. </a:t>
            </a:r>
            <a:r>
              <a:rPr lang="en-US" sz="3600" b="1" dirty="0" err="1" smtClean="0">
                <a:solidFill>
                  <a:srgbClr val="FF0000"/>
                </a:solidFill>
              </a:rPr>
              <a:t>Mở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đầu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70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95021" y="0"/>
            <a:ext cx="4030134" cy="2878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174088" y="0"/>
            <a:ext cx="4030134" cy="2878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95021" y="3429000"/>
            <a:ext cx="4030134" cy="2878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145867" y="3429000"/>
            <a:ext cx="4058355" cy="2878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"/>
            <a:ext cx="5062330" cy="262392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7313" y="0"/>
            <a:ext cx="4968339" cy="262393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1" y="3429000"/>
            <a:ext cx="5062330" cy="287866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7313" y="3429000"/>
            <a:ext cx="4968339" cy="285555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95020" y="2600981"/>
            <a:ext cx="4030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Tượng</a:t>
            </a:r>
            <a:r>
              <a:rPr lang="en-US" b="1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đài</a:t>
            </a:r>
            <a:r>
              <a:rPr lang="en-US" b="1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Quyết</a:t>
            </a:r>
            <a:r>
              <a:rPr lang="en-US" b="1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tử</a:t>
            </a:r>
            <a:r>
              <a:rPr lang="en-US" b="1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để</a:t>
            </a:r>
            <a:r>
              <a:rPr lang="en-US" b="1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Tổ</a:t>
            </a:r>
            <a:r>
              <a:rPr lang="en-US" b="1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quốc</a:t>
            </a:r>
            <a:r>
              <a:rPr lang="en-US" b="1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quyết</a:t>
            </a:r>
            <a:r>
              <a:rPr lang="en-US" b="1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sinh</a:t>
            </a:r>
            <a:r>
              <a:rPr lang="en-US" b="1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Hà</a:t>
            </a:r>
            <a:r>
              <a:rPr lang="en-US" b="1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Nội</a:t>
            </a:r>
            <a:endParaRPr lang="en-US" b="1" dirty="0">
              <a:solidFill>
                <a:srgbClr val="002060"/>
              </a:solidFill>
              <a:latin typeface="#9Slide03 AllRoundGothic" panose="020B07030202020201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74085" y="2725570"/>
            <a:ext cx="4030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Người</a:t>
            </a:r>
            <a:r>
              <a:rPr lang="en-US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Dao </a:t>
            </a:r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Đỏ</a:t>
            </a:r>
            <a:r>
              <a:rPr lang="en-US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ở </a:t>
            </a:r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Lào</a:t>
            </a:r>
            <a:r>
              <a:rPr lang="en-US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Cai</a:t>
            </a:r>
            <a:r>
              <a:rPr lang="en-US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trong</a:t>
            </a:r>
            <a:r>
              <a:rPr lang="en-US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trang</a:t>
            </a:r>
            <a:r>
              <a:rPr lang="en-US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phục</a:t>
            </a:r>
            <a:r>
              <a:rPr lang="en-US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truyền</a:t>
            </a:r>
            <a:r>
              <a:rPr lang="en-US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thống</a:t>
            </a:r>
            <a:endParaRPr lang="en-US" dirty="0">
              <a:solidFill>
                <a:srgbClr val="002060"/>
              </a:solidFill>
              <a:latin typeface="#9Slide03 AllRoundGothic" panose="020B07030202020201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95020" y="6284556"/>
            <a:ext cx="4139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Điệu</a:t>
            </a:r>
            <a:r>
              <a:rPr lang="en-US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múa</a:t>
            </a:r>
            <a:r>
              <a:rPr lang="en-US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truyền</a:t>
            </a:r>
            <a:r>
              <a:rPr lang="en-US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thống</a:t>
            </a:r>
            <a:r>
              <a:rPr lang="en-US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của</a:t>
            </a:r>
            <a:r>
              <a:rPr lang="en-US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người</a:t>
            </a:r>
            <a:r>
              <a:rPr lang="en-US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Chăm</a:t>
            </a:r>
            <a:r>
              <a:rPr lang="en-US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ở </a:t>
            </a:r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Khánh</a:t>
            </a:r>
            <a:r>
              <a:rPr lang="en-US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Hoà</a:t>
            </a:r>
            <a:endParaRPr lang="en-US" dirty="0">
              <a:solidFill>
                <a:srgbClr val="002060"/>
              </a:solidFill>
              <a:latin typeface="#9Slide03 AllRoundGothic" panose="020B07030202020201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74086" y="6264391"/>
            <a:ext cx="4030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Bánh</a:t>
            </a:r>
            <a:r>
              <a:rPr lang="en-US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Khọt</a:t>
            </a:r>
            <a:r>
              <a:rPr lang="en-US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– </a:t>
            </a:r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món</a:t>
            </a:r>
            <a:r>
              <a:rPr lang="en-US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ăn</a:t>
            </a:r>
            <a:r>
              <a:rPr lang="en-US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truyền</a:t>
            </a:r>
            <a:r>
              <a:rPr lang="en-US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thống</a:t>
            </a:r>
            <a:r>
              <a:rPr lang="en-US" dirty="0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 ở Nam </a:t>
            </a:r>
            <a:r>
              <a:rPr lang="en-US" dirty="0" err="1" smtClean="0">
                <a:solidFill>
                  <a:srgbClr val="002060"/>
                </a:solidFill>
                <a:latin typeface="#9Slide03 AllRoundGothic" panose="020B0703020202020104" pitchFamily="34" charset="0"/>
              </a:rPr>
              <a:t>Bộ</a:t>
            </a:r>
            <a:endParaRPr lang="en-US" dirty="0">
              <a:solidFill>
                <a:srgbClr val="002060"/>
              </a:solidFill>
              <a:latin typeface="#9Slide03 AllRoundGothic" panose="020B0703020202020104" pitchFamily="34" charset="0"/>
            </a:endParaRPr>
          </a:p>
        </p:txBody>
      </p:sp>
      <p:pic>
        <p:nvPicPr>
          <p:cNvPr id="19" name="Picture 1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679" y="2545377"/>
            <a:ext cx="885879" cy="92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91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221567" y="133735"/>
            <a:ext cx="9089900" cy="1231106"/>
            <a:chOff x="2221567" y="133735"/>
            <a:chExt cx="9089900" cy="1231106"/>
          </a:xfrm>
        </p:grpSpPr>
        <p:sp>
          <p:nvSpPr>
            <p:cNvPr id="3" name="Rounded Rectangle 2"/>
            <p:cNvSpPr/>
            <p:nvPr/>
          </p:nvSpPr>
          <p:spPr>
            <a:xfrm>
              <a:off x="2221567" y="133735"/>
              <a:ext cx="7994878" cy="1080916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540000" y="133735"/>
              <a:ext cx="8771467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II. </a:t>
              </a:r>
              <a:r>
                <a:rPr lang="en-US" sz="2800" b="1" dirty="0" err="1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Hoạt</a:t>
              </a:r>
              <a:r>
                <a:rPr lang="en-US" sz="2800" b="1" dirty="0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động</a:t>
              </a:r>
              <a:r>
                <a:rPr lang="en-US" sz="2800" b="1" dirty="0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khám</a:t>
              </a:r>
              <a:r>
                <a:rPr lang="en-US" sz="2800" b="1" dirty="0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phá</a:t>
              </a:r>
              <a:endParaRPr lang="en-US" sz="2800" b="1" dirty="0" smtClean="0">
                <a:solidFill>
                  <a:srgbClr val="C00000"/>
                </a:solidFill>
                <a:latin typeface="#9Slide03 AmpleSoft Bold" panose="02000000000000000000" pitchFamily="2" charset="0"/>
              </a:endParaRPr>
            </a:p>
            <a:p>
              <a:r>
                <a:rPr lang="en-US" sz="2800" b="1" dirty="0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1. </a:t>
              </a:r>
              <a:r>
                <a:rPr lang="en-US" sz="2800" b="1" dirty="0" err="1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Tìm</a:t>
              </a:r>
              <a:r>
                <a:rPr lang="en-US" sz="2800" b="1" dirty="0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hiểu</a:t>
              </a:r>
              <a:r>
                <a:rPr lang="en-US" sz="2800" b="1" dirty="0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một</a:t>
              </a:r>
              <a:r>
                <a:rPr lang="en-US" sz="2800" b="1" dirty="0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số</a:t>
              </a:r>
              <a:r>
                <a:rPr lang="en-US" sz="2800" b="1" dirty="0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truyền</a:t>
              </a:r>
              <a:r>
                <a:rPr lang="en-US" sz="2800" b="1" dirty="0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thống</a:t>
              </a:r>
              <a:r>
                <a:rPr lang="en-US" sz="2800" b="1" dirty="0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của</a:t>
              </a:r>
              <a:r>
                <a:rPr lang="en-US" sz="2800" b="1" dirty="0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quê</a:t>
              </a:r>
              <a:r>
                <a:rPr lang="en-US" sz="2800" b="1" dirty="0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rgbClr val="C00000"/>
                  </a:solidFill>
                  <a:latin typeface="#9Slide03 AmpleSoft Bold" panose="02000000000000000000" pitchFamily="2" charset="0"/>
                </a:rPr>
                <a:t>hương</a:t>
              </a:r>
              <a:endParaRPr lang="en-US" sz="2800" b="1" dirty="0" smtClean="0">
                <a:solidFill>
                  <a:srgbClr val="C00000"/>
                </a:solidFill>
                <a:latin typeface="#9Slide03 AmpleSoft Bold" panose="02000000000000000000" pitchFamily="2" charset="0"/>
              </a:endParaRPr>
            </a:p>
            <a:p>
              <a:endParaRPr lang="en-US" b="1" dirty="0">
                <a:solidFill>
                  <a:srgbClr val="C00000"/>
                </a:solidFill>
                <a:latin typeface="#9Slide03 AmpleSoft Bold" panose="02000000000000000000" pitchFamily="2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0" y="1580443"/>
            <a:ext cx="12192000" cy="37421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ĐỌC THÔNG TIN (SGK) VÀ TRẢ LỜI CÂU HỎI:</a:t>
            </a:r>
          </a:p>
          <a:p>
            <a:pPr>
              <a:lnSpc>
                <a:spcPct val="150000"/>
              </a:lnSpc>
            </a:pPr>
            <a:r>
              <a:rPr lang="en-US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a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)</a:t>
            </a:r>
            <a:r>
              <a:rPr lang="vi-VN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vi-VN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Những thông tin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đó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vi-VN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giới t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hiệu</a:t>
            </a:r>
            <a:r>
              <a:rPr lang="vi-VN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vi-VN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truyền thống nào của tỉnh Bắc Ninh và Bến Tre? Em có suy ng</a:t>
            </a:r>
            <a:r>
              <a:rPr lang="en-US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h</a:t>
            </a:r>
            <a:r>
              <a:rPr lang="vi-VN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ĩ gì về những truyền thống đó?</a:t>
            </a:r>
            <a:endParaRPr lang="en-US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#9Slide03 Roboto Slab Bold" pitchFamily="2" charset="0"/>
              <a:ea typeface="#9Slide03 Roboto Slab Bold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b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)</a:t>
            </a:r>
            <a:r>
              <a:rPr lang="vi-VN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vi-VN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Hãy k</a:t>
            </a:r>
            <a:r>
              <a:rPr lang="en-US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ể</a:t>
            </a:r>
            <a:r>
              <a:rPr lang="vi-VN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tên những truy</a:t>
            </a:r>
            <a:r>
              <a:rPr lang="en-US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ề</a:t>
            </a:r>
            <a:r>
              <a:rPr lang="vi-VN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n th</a:t>
            </a:r>
            <a:r>
              <a:rPr lang="en-US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ố</a:t>
            </a:r>
            <a:r>
              <a:rPr lang="vi-VN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ng ở quê hương em và chia sẻ cảm nhận c</a:t>
            </a:r>
            <a:r>
              <a:rPr lang="en-US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ủ</a:t>
            </a:r>
            <a:r>
              <a:rPr lang="vi-VN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a em về những truyền thống đó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c) Theo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em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thế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nào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là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tự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hào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về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truyền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thống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quê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hương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?</a:t>
            </a:r>
            <a:endParaRPr lang="en-US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#9Slide03 Roboto Slab Bold" pitchFamily="2" charset="0"/>
              <a:ea typeface="#9Slide03 Roboto Slab Bold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d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)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Truyền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thống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của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quê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hương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có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ý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nghĩa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như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thế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nào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đối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với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mỗi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 </a:t>
            </a:r>
            <a:r>
              <a:rPr lang="en-US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người</a:t>
            </a:r>
            <a:r>
              <a:rPr lang="en-US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? </a:t>
            </a:r>
            <a:endParaRPr lang="en-US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#9Slide03 Roboto Slab Bold" pitchFamily="2" charset="0"/>
              <a:ea typeface="#9Slide03 Roboto Slab Bold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8364" y="272955"/>
            <a:ext cx="450376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20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7546" y="122836"/>
            <a:ext cx="11409529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–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tin 1: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Ninh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tin 2: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khuất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Tre.</a:t>
            </a:r>
          </a:p>
          <a:p>
            <a:pPr algn="just"/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endParaRPr lang="en-US" sz="2800" b="1" i="1" dirty="0" smtClean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Truyền thống yêu nước, truyền thống </a:t>
            </a:r>
            <a:r>
              <a:rPr lang="vi-VN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vi-VN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 </a:t>
            </a:r>
            <a:r>
              <a:rPr lang="vi-VN" sz="28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mạng, truyền thống văn hoá</a:t>
            </a:r>
            <a:r>
              <a:rPr lang="en-US" sz="28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(h</a:t>
            </a:r>
            <a:r>
              <a:rPr lang="vi-VN" sz="28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át dân ca, các nhac cụ cổ truyền, lễ hội truyền thống, nghề truyền thống (nghề dệt, làm gốm,</a:t>
            </a:r>
            <a:r>
              <a:rPr lang="en-US" sz="28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8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đậu</a:t>
            </a:r>
            <a:r>
              <a:rPr lang="vi-VN" sz="28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...) </a:t>
            </a:r>
            <a:endParaRPr lang="en-US" sz="2800" b="1" i="1" dirty="0" smtClean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hãnh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endParaRPr lang="en-US" sz="2800" b="1" i="1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tin,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hãnh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Ý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đáu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;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them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800" b="1" i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endParaRPr lang="en-US" sz="2800" b="1" i="1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0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95754" y="457621"/>
            <a:ext cx="10156874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Ẩm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endParaRPr lang="en-US" sz="3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3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sz="3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endParaRPr lang="en-US" sz="3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  <a:p>
            <a:pPr marL="285750" indent="-285750">
              <a:buFontTx/>
              <a:buChar char="-"/>
            </a:pP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</a:p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tin,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hãnh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8364" y="272955"/>
            <a:ext cx="450376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692322" y="3370997"/>
            <a:ext cx="1678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17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264898" y="177470"/>
            <a:ext cx="8707901" cy="1364727"/>
            <a:chOff x="2264898" y="161931"/>
            <a:chExt cx="8707901" cy="1252025"/>
          </a:xfrm>
        </p:grpSpPr>
        <p:sp>
          <p:nvSpPr>
            <p:cNvPr id="5" name="Rounded Rectangle 4"/>
            <p:cNvSpPr/>
            <p:nvPr/>
          </p:nvSpPr>
          <p:spPr>
            <a:xfrm>
              <a:off x="2264898" y="161931"/>
              <a:ext cx="8285871" cy="1252025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487496" y="350285"/>
              <a:ext cx="8485303" cy="875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II.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Hoạt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động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khám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phá</a:t>
              </a:r>
              <a:endParaRPr lang="en-US" sz="2800" b="1" dirty="0">
                <a:solidFill>
                  <a:schemeClr val="accent6">
                    <a:lumMod val="75000"/>
                  </a:schemeClr>
                </a:solidFill>
                <a:latin typeface="#9Slide03 AmpleSoft Bold" panose="02000000000000000000" pitchFamily="2" charset="0"/>
              </a:endParaRPr>
            </a:p>
            <a:p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2</a:t>
              </a:r>
              <a:r>
                <a:rPr lang="en-US" sz="28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. </a:t>
              </a:r>
              <a:r>
                <a:rPr lang="en-US" sz="28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Giữ</a:t>
              </a:r>
              <a:r>
                <a:rPr lang="en-US" sz="28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gìn</a:t>
              </a:r>
              <a:r>
                <a:rPr lang="en-US" sz="28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và</a:t>
              </a:r>
              <a:r>
                <a:rPr lang="en-US" sz="28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phát</a:t>
              </a:r>
              <a:r>
                <a:rPr lang="en-US" sz="28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huy</a:t>
              </a:r>
              <a:r>
                <a:rPr lang="en-US" sz="28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truyền</a:t>
              </a:r>
              <a:r>
                <a:rPr lang="en-US" sz="28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thống</a:t>
              </a:r>
              <a:r>
                <a:rPr lang="en-US" sz="28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của</a:t>
              </a:r>
              <a:r>
                <a:rPr lang="en-US" sz="28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quê</a:t>
              </a:r>
              <a:r>
                <a:rPr lang="en-US" sz="28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hương</a:t>
              </a:r>
              <a:endParaRPr lang="en-US" sz="28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3" name="Cloud 2"/>
          <p:cNvSpPr/>
          <p:nvPr/>
        </p:nvSpPr>
        <p:spPr>
          <a:xfrm rot="21242204">
            <a:off x="5354260" y="2235232"/>
            <a:ext cx="1632615" cy="1571617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 w="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FF0000"/>
                </a:solidFill>
                <a:latin typeface="#9Slide03 AllRoundGothic" panose="020B0703020202020104" pitchFamily="34" charset="0"/>
                <a:cs typeface="#9Slide04 Chonburi" panose="00000500000000000000" pitchFamily="2" charset="-34"/>
              </a:rPr>
              <a:t>THẢO</a:t>
            </a:r>
            <a:r>
              <a:rPr lang="en-US" dirty="0" smtClean="0">
                <a:solidFill>
                  <a:srgbClr val="FF0000"/>
                </a:solidFill>
                <a:latin typeface="#9Slide03 AllRoundGothic" panose="020B0703020202020104" pitchFamily="34" charset="0"/>
                <a:cs typeface="#9Slide04 Chonburi" panose="00000500000000000000" pitchFamily="2" charset="-34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#9Slide03 AllRoundGothic" panose="020B0703020202020104" pitchFamily="34" charset="0"/>
                <a:cs typeface="#9Slide04 Chonburi" panose="00000500000000000000" pitchFamily="2" charset="-34"/>
              </a:rPr>
              <a:t>LUẬN</a:t>
            </a:r>
            <a:r>
              <a:rPr lang="en-US" dirty="0" smtClean="0">
                <a:solidFill>
                  <a:srgbClr val="FF0000"/>
                </a:solidFill>
                <a:latin typeface="#9Slide03 AllRoundGothic" panose="020B0703020202020104" pitchFamily="34" charset="0"/>
                <a:cs typeface="#9Slide04 Chonburi" panose="00000500000000000000" pitchFamily="2" charset="-34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#9Slide03 AllRoundGothic" panose="020B0703020202020104" pitchFamily="34" charset="0"/>
                <a:cs typeface="#9Slide04 Chonburi" panose="00000500000000000000" pitchFamily="2" charset="-34"/>
              </a:rPr>
              <a:t>CẶP</a:t>
            </a:r>
            <a:r>
              <a:rPr lang="en-US" dirty="0" smtClean="0">
                <a:solidFill>
                  <a:srgbClr val="FF0000"/>
                </a:solidFill>
                <a:latin typeface="#9Slide03 AllRoundGothic" panose="020B0703020202020104" pitchFamily="34" charset="0"/>
                <a:cs typeface="#9Slide04 Chonburi" panose="00000500000000000000" pitchFamily="2" charset="-34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#9Slide03 AllRoundGothic" panose="020B0703020202020104" pitchFamily="34" charset="0"/>
                <a:cs typeface="#9Slide04 Chonburi" panose="00000500000000000000" pitchFamily="2" charset="-34"/>
              </a:rPr>
              <a:t>ĐÔI</a:t>
            </a:r>
            <a:endParaRPr lang="en-US" dirty="0">
              <a:solidFill>
                <a:srgbClr val="FF0000"/>
              </a:solidFill>
              <a:latin typeface="#9Slide03 AllRoundGothic" panose="020B0703020202020104" pitchFamily="34" charset="0"/>
              <a:cs typeface="#9Slide04 Chonburi" panose="00000500000000000000" pitchFamily="2" charset="-34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23716"/>
            <a:ext cx="11431553" cy="27139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62734" y="1614950"/>
            <a:ext cx="5067413" cy="4544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i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Roboto Slab Bold" pitchFamily="2" charset="0"/>
                <a:ea typeface="#9Slide03 Roboto Slab Bold" pitchFamily="2" charset="0"/>
              </a:rPr>
              <a:t>ĐỌC THÔNG TIN (SGK) VÀ TRẢ LỜI CÂU HỎI:</a:t>
            </a:r>
            <a:endParaRPr lang="en-US" i="1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#9Slide03 Roboto Slab Bold" pitchFamily="2" charset="0"/>
              <a:ea typeface="#9Slide03 Roboto Slab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4858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3889612" y="391309"/>
            <a:ext cx="4674358" cy="2078498"/>
            <a:chOff x="4695711" y="419548"/>
            <a:chExt cx="2485058" cy="2078498"/>
          </a:xfrm>
        </p:grpSpPr>
        <p:sp>
          <p:nvSpPr>
            <p:cNvPr id="9" name="Hexagon 8"/>
            <p:cNvSpPr/>
            <p:nvPr/>
          </p:nvSpPr>
          <p:spPr>
            <a:xfrm>
              <a:off x="4695711" y="419548"/>
              <a:ext cx="2447365" cy="1828800"/>
            </a:xfrm>
            <a:prstGeom prst="hexagon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905525" y="559054"/>
              <a:ext cx="227524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Giữ</a:t>
              </a:r>
              <a:r>
                <a:rPr lang="en-US" sz="2400" b="1" dirty="0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400" b="1" dirty="0" err="1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gìn</a:t>
              </a:r>
              <a:r>
                <a:rPr lang="en-US" sz="2400" b="1" dirty="0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400" b="1" dirty="0" err="1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và</a:t>
              </a:r>
              <a:r>
                <a:rPr lang="en-US" sz="2400" b="1" dirty="0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400" b="1" dirty="0" err="1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phát</a:t>
              </a:r>
              <a:r>
                <a:rPr lang="en-US" sz="2400" b="1" dirty="0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400" b="1" dirty="0" err="1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huy</a:t>
              </a:r>
              <a:r>
                <a:rPr lang="en-US" sz="2400" b="1" dirty="0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400" b="1" dirty="0" err="1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truyền</a:t>
              </a:r>
              <a:r>
                <a:rPr lang="en-US" sz="2400" b="1" dirty="0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400" b="1" dirty="0" err="1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thống</a:t>
              </a:r>
              <a:r>
                <a:rPr lang="en-US" sz="2400" b="1" dirty="0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400" b="1" dirty="0" err="1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của</a:t>
              </a:r>
              <a:r>
                <a:rPr lang="en-US" sz="2400" b="1" dirty="0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400" b="1" dirty="0" err="1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quê</a:t>
              </a:r>
              <a:r>
                <a:rPr lang="en-US" sz="2400" b="1" dirty="0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400" b="1" dirty="0" err="1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hương</a:t>
              </a:r>
              <a:endPara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4 Chonburi" panose="00000500000000000000" pitchFamily="2" charset="-34"/>
                <a:cs typeface="#9Slide04 Chonburi" panose="00000500000000000000" pitchFamily="2" charset="-34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-327546" y="2220109"/>
            <a:ext cx="4674358" cy="4358111"/>
            <a:chOff x="925158" y="2220109"/>
            <a:chExt cx="3421654" cy="4358111"/>
          </a:xfrm>
        </p:grpSpPr>
        <p:sp>
          <p:nvSpPr>
            <p:cNvPr id="12" name="Hexagon 11"/>
            <p:cNvSpPr/>
            <p:nvPr/>
          </p:nvSpPr>
          <p:spPr>
            <a:xfrm>
              <a:off x="925158" y="2220109"/>
              <a:ext cx="3186884" cy="4358111"/>
            </a:xfrm>
            <a:prstGeom prst="hexagon">
              <a:avLst/>
            </a:prstGeom>
            <a:solidFill>
              <a:srgbClr val="FFFF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Tìm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hiểu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và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tự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hào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về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truyền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thống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quê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hương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mình</a:t>
              </a:r>
              <a:endParaRPr lang="en-US" sz="2800" dirty="0">
                <a:solidFill>
                  <a:schemeClr val="tx1"/>
                </a:solidFill>
                <a:latin typeface="#9Slide04 Chonburi" panose="00000500000000000000" pitchFamily="2" charset="-34"/>
                <a:cs typeface="#9Slide04 Chonburi" panose="00000500000000000000" pitchFamily="2" charset="-34"/>
              </a:endParaRPr>
            </a:p>
          </p:txBody>
        </p:sp>
        <p:cxnSp>
          <p:nvCxnSpPr>
            <p:cNvPr id="16" name="Straight Arrow Connector 15"/>
            <p:cNvCxnSpPr>
              <a:stCxn id="9" idx="2"/>
            </p:cNvCxnSpPr>
            <p:nvPr/>
          </p:nvCxnSpPr>
          <p:spPr>
            <a:xfrm flipH="1">
              <a:off x="2124632" y="2220109"/>
              <a:ext cx="2222180" cy="1208891"/>
            </a:xfrm>
            <a:prstGeom prst="straightConnector1">
              <a:avLst/>
            </a:prstGeom>
            <a:ln w="285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3825537" y="2220109"/>
            <a:ext cx="3889612" cy="4508237"/>
            <a:chOff x="4815836" y="2248348"/>
            <a:chExt cx="2646381" cy="3037691"/>
          </a:xfrm>
        </p:grpSpPr>
        <p:sp>
          <p:nvSpPr>
            <p:cNvPr id="13" name="Hexagon 12"/>
            <p:cNvSpPr/>
            <p:nvPr/>
          </p:nvSpPr>
          <p:spPr>
            <a:xfrm>
              <a:off x="4815836" y="2416597"/>
              <a:ext cx="2646381" cy="2869442"/>
            </a:xfrm>
            <a:prstGeom prst="hexagon">
              <a:avLst/>
            </a:prstGeom>
            <a:solidFill>
              <a:srgbClr val="92D05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Có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những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việc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làm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phù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hợp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: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tham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gia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,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hỗ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trợ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hoạt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động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tổ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chức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lễ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hội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;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kính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trọng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,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biết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ơn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……</a:t>
              </a:r>
              <a:endParaRPr lang="en-US" sz="2800" dirty="0">
                <a:solidFill>
                  <a:schemeClr val="tx1"/>
                </a:solidFill>
                <a:latin typeface="#9Slide04 Chonburi" panose="00000500000000000000" pitchFamily="2" charset="-34"/>
                <a:cs typeface="#9Slide04 Chonburi" panose="00000500000000000000" pitchFamily="2" charset="-34"/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>
              <a:off x="6096000" y="2248348"/>
              <a:ext cx="0" cy="1180652"/>
            </a:xfrm>
            <a:prstGeom prst="straightConnector1">
              <a:avLst/>
            </a:prstGeom>
            <a:ln w="19050">
              <a:solidFill>
                <a:srgbClr val="92D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7560861" y="2220109"/>
            <a:ext cx="3521308" cy="4508237"/>
            <a:chOff x="7560861" y="2220109"/>
            <a:chExt cx="3521308" cy="4508237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" name="Hexagon 9"/>
            <p:cNvSpPr/>
            <p:nvPr/>
          </p:nvSpPr>
          <p:spPr>
            <a:xfrm>
              <a:off x="7560861" y="2469807"/>
              <a:ext cx="3521308" cy="4258539"/>
            </a:xfrm>
            <a:prstGeom prst="hexagon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Phê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phán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,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ngăn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chặn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những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việc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làm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sai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trái</a:t>
              </a:r>
              <a:r>
                <a:rPr lang="en-US" sz="2800" dirty="0" smtClean="0">
                  <a:solidFill>
                    <a:schemeClr val="tx1"/>
                  </a:solidFill>
                  <a:latin typeface="#9Slide04 Chonburi" panose="00000500000000000000" pitchFamily="2" charset="-34"/>
                  <a:cs typeface="#9Slide04 Chonburi" panose="00000500000000000000" pitchFamily="2" charset="-34"/>
                </a:rPr>
                <a:t>.</a:t>
              </a:r>
              <a:endParaRPr lang="en-US" sz="2800" dirty="0">
                <a:solidFill>
                  <a:schemeClr val="tx1"/>
                </a:solidFill>
                <a:latin typeface="#9Slide04 Chonburi" panose="00000500000000000000" pitchFamily="2" charset="-34"/>
                <a:cs typeface="#9Slide04 Chonburi" panose="00000500000000000000" pitchFamily="2" charset="-34"/>
              </a:endParaRPr>
            </a:p>
          </p:txBody>
        </p:sp>
        <p:cxnSp>
          <p:nvCxnSpPr>
            <p:cNvPr id="20" name="Straight Arrow Connector 19"/>
            <p:cNvCxnSpPr>
              <a:stCxn id="9" idx="1"/>
            </p:cNvCxnSpPr>
            <p:nvPr/>
          </p:nvCxnSpPr>
          <p:spPr>
            <a:xfrm>
              <a:off x="8035870" y="2220109"/>
              <a:ext cx="1777792" cy="1180652"/>
            </a:xfrm>
            <a:prstGeom prst="straightConnector1">
              <a:avLst/>
            </a:prstGeom>
            <a:grpFill/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067207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264899" y="177470"/>
            <a:ext cx="2552762" cy="841508"/>
            <a:chOff x="2264898" y="161931"/>
            <a:chExt cx="8285871" cy="772014"/>
          </a:xfrm>
        </p:grpSpPr>
        <p:sp>
          <p:nvSpPr>
            <p:cNvPr id="5" name="Rounded Rectangle 4"/>
            <p:cNvSpPr/>
            <p:nvPr/>
          </p:nvSpPr>
          <p:spPr>
            <a:xfrm>
              <a:off x="2264898" y="161931"/>
              <a:ext cx="8285871" cy="772014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656448" y="310890"/>
              <a:ext cx="7582487" cy="4800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III. </a:t>
              </a:r>
              <a:r>
                <a:rPr lang="en-US" sz="28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Luyện</a:t>
              </a:r>
              <a:r>
                <a:rPr lang="en-US" sz="2800" b="1" dirty="0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accent6">
                      <a:lumMod val="75000"/>
                    </a:schemeClr>
                  </a:solidFill>
                  <a:latin typeface="#9Slide03 AmpleSoft Bold" panose="02000000000000000000" pitchFamily="2" charset="0"/>
                </a:rPr>
                <a:t>tập</a:t>
              </a:r>
              <a:endParaRPr lang="en-US" sz="2800" b="1" dirty="0">
                <a:solidFill>
                  <a:schemeClr val="accent6">
                    <a:lumMod val="75000"/>
                  </a:schemeClr>
                </a:solidFill>
                <a:latin typeface="#9Slide03 AmpleSoft Bold" panose="02000000000000000000" pitchFamily="2" charset="0"/>
              </a:endParaRPr>
            </a:p>
          </p:txBody>
        </p:sp>
      </p:grp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1567571"/>
              </p:ext>
            </p:extLst>
          </p:nvPr>
        </p:nvGraphicFramePr>
        <p:xfrm>
          <a:off x="-78888" y="1702383"/>
          <a:ext cx="12192000" cy="399278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832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68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9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440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8065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latin typeface="#9Slide03 AllRoundGothic" panose="020B0703020202020104" pitchFamily="34" charset="0"/>
                          <a:cs typeface="#9Slide04 Chonburi" panose="00000500000000000000" pitchFamily="2" charset="-34"/>
                        </a:rPr>
                        <a:t>Ý</a:t>
                      </a:r>
                      <a:r>
                        <a:rPr lang="en-US" sz="2800" b="0" baseline="0" dirty="0" smtClean="0">
                          <a:latin typeface="#9Slide03 AllRoundGothic" panose="020B0703020202020104" pitchFamily="34" charset="0"/>
                          <a:cs typeface="#9Slide04 Chonburi" panose="00000500000000000000" pitchFamily="2" charset="-34"/>
                        </a:rPr>
                        <a:t> </a:t>
                      </a:r>
                      <a:r>
                        <a:rPr lang="en-US" sz="2800" b="0" baseline="0" dirty="0" err="1" smtClean="0">
                          <a:latin typeface="#9Slide03 AllRoundGothic" panose="020B0703020202020104" pitchFamily="34" charset="0"/>
                          <a:cs typeface="#9Slide04 Chonburi" panose="00000500000000000000" pitchFamily="2" charset="-34"/>
                        </a:rPr>
                        <a:t>kiến</a:t>
                      </a:r>
                      <a:endParaRPr lang="en-US" sz="2800" b="0" dirty="0">
                        <a:latin typeface="#9Slide03 AllRoundGothic" panose="020B0703020202020104" pitchFamily="34" charset="0"/>
                        <a:cs typeface="#9Slide04 Chonburi" panose="00000500000000000000" pitchFamily="2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#9Slide03 AllRoundGothic" panose="020B0703020202020104" pitchFamily="34" charset="0"/>
                          <a:cs typeface="#9Slide04 Chonburi" panose="00000500000000000000" pitchFamily="2" charset="-34"/>
                        </a:rPr>
                        <a:t>Đồng</a:t>
                      </a:r>
                      <a:r>
                        <a:rPr lang="en-US" sz="2800" baseline="0" dirty="0" smtClean="0">
                          <a:latin typeface="#9Slide03 AllRoundGothic" panose="020B0703020202020104" pitchFamily="34" charset="0"/>
                          <a:cs typeface="#9Slide04 Chonburi" panose="00000500000000000000" pitchFamily="2" charset="-34"/>
                        </a:rPr>
                        <a:t> ý</a:t>
                      </a:r>
                      <a:endParaRPr lang="en-US" sz="2800" dirty="0">
                        <a:latin typeface="#9Slide03 AllRoundGothic" panose="020B0703020202020104" pitchFamily="34" charset="0"/>
                        <a:cs typeface="#9Slide04 Chonburi" panose="00000500000000000000" pitchFamily="2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#9Slide03 AllRoundGothic" panose="020B0703020202020104" pitchFamily="34" charset="0"/>
                          <a:cs typeface="#9Slide04 Chonburi" panose="00000500000000000000" pitchFamily="2" charset="-34"/>
                        </a:rPr>
                        <a:t>Không</a:t>
                      </a:r>
                      <a:r>
                        <a:rPr lang="en-US" sz="2800" baseline="0" dirty="0" smtClean="0">
                          <a:latin typeface="#9Slide03 AllRoundGothic" panose="020B0703020202020104" pitchFamily="34" charset="0"/>
                          <a:cs typeface="#9Slide04 Chonburi" panose="00000500000000000000" pitchFamily="2" charset="-34"/>
                        </a:rPr>
                        <a:t> </a:t>
                      </a:r>
                      <a:r>
                        <a:rPr lang="en-US" sz="2800" baseline="0" dirty="0" err="1" smtClean="0">
                          <a:latin typeface="#9Slide03 AllRoundGothic" panose="020B0703020202020104" pitchFamily="34" charset="0"/>
                          <a:cs typeface="#9Slide04 Chonburi" panose="00000500000000000000" pitchFamily="2" charset="-34"/>
                        </a:rPr>
                        <a:t>đồng</a:t>
                      </a:r>
                      <a:r>
                        <a:rPr lang="en-US" sz="2800" baseline="0" dirty="0" smtClean="0">
                          <a:latin typeface="#9Slide03 AllRoundGothic" panose="020B0703020202020104" pitchFamily="34" charset="0"/>
                          <a:cs typeface="#9Slide04 Chonburi" panose="00000500000000000000" pitchFamily="2" charset="-34"/>
                        </a:rPr>
                        <a:t> ý</a:t>
                      </a:r>
                      <a:endParaRPr lang="en-US" sz="2800" dirty="0">
                        <a:latin typeface="#9Slide03 AllRoundGothic" panose="020B0703020202020104" pitchFamily="34" charset="0"/>
                        <a:cs typeface="#9Slide04 Chonburi" panose="00000500000000000000" pitchFamily="2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#9Slide03 AllRoundGothic" panose="020B0703020202020104" pitchFamily="34" charset="0"/>
                          <a:cs typeface="#9Slide04 Chonburi" panose="00000500000000000000" pitchFamily="2" charset="-34"/>
                        </a:rPr>
                        <a:t>Giải</a:t>
                      </a:r>
                      <a:r>
                        <a:rPr lang="en-US" sz="2800" baseline="0" dirty="0" smtClean="0">
                          <a:latin typeface="#9Slide03 AllRoundGothic" panose="020B0703020202020104" pitchFamily="34" charset="0"/>
                          <a:cs typeface="#9Slide04 Chonburi" panose="00000500000000000000" pitchFamily="2" charset="-34"/>
                        </a:rPr>
                        <a:t> </a:t>
                      </a:r>
                      <a:r>
                        <a:rPr lang="en-US" sz="2800" baseline="0" dirty="0" err="1" smtClean="0">
                          <a:latin typeface="#9Slide03 AllRoundGothic" panose="020B0703020202020104" pitchFamily="34" charset="0"/>
                          <a:cs typeface="#9Slide04 Chonburi" panose="00000500000000000000" pitchFamily="2" charset="-34"/>
                        </a:rPr>
                        <a:t>thích</a:t>
                      </a:r>
                      <a:endParaRPr lang="en-US" sz="2800" dirty="0">
                        <a:latin typeface="#9Slide03 AllRoundGothic" panose="020B0703020202020104" pitchFamily="34" charset="0"/>
                        <a:cs typeface="#9Slide04 Chonburi" panose="00000500000000000000" pitchFamily="2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5969">
                <a:tc>
                  <a:txBody>
                    <a:bodyPr/>
                    <a:lstStyle/>
                    <a:p>
                      <a:pPr algn="just"/>
                      <a:r>
                        <a:rPr lang="vi-VN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#9Slide04 Chonburi" panose="00000500000000000000" pitchFamily="2" charset="-34"/>
                          <a:ea typeface="+mn-ea"/>
                          <a:cs typeface="#9Slide04 Chonburi" panose="00000500000000000000" pitchFamily="2" charset="-34"/>
                        </a:rPr>
                        <a:t>Tự hào vê truyên th</a:t>
                      </a:r>
                      <a:r>
                        <a:rPr lang="en-US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#9Slide04 Chonburi" panose="00000500000000000000" pitchFamily="2" charset="-34"/>
                          <a:ea typeface="+mn-ea"/>
                          <a:cs typeface="#9Slide04 Chonburi" panose="00000500000000000000" pitchFamily="2" charset="-34"/>
                        </a:rPr>
                        <a:t>ố</a:t>
                      </a:r>
                      <a:r>
                        <a:rPr lang="vi-VN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#9Slide04 Chonburi" panose="00000500000000000000" pitchFamily="2" charset="-34"/>
                          <a:ea typeface="+mn-ea"/>
                          <a:cs typeface="#9Slide04 Chonburi" panose="00000500000000000000" pitchFamily="2" charset="-34"/>
                        </a:rPr>
                        <a:t>ng quê hương cũng chính là tự hào về nguồn gốc, dòng họ, tổ tiên của mình.</a:t>
                      </a:r>
                      <a:endParaRPr lang="en-US" sz="1400" b="1" dirty="0">
                        <a:latin typeface="#9Slide04 Chonburi" panose="00000500000000000000" pitchFamily="2" charset="-34"/>
                        <a:cs typeface="#9Slide04 Chonburi" panose="00000500000000000000" pitchFamily="2" charset="-34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#9Slide04 Chonburi" panose="00000500000000000000" pitchFamily="2" charset="-34"/>
                        <a:cs typeface="#9Slide04 Chonburi" panose="00000500000000000000" pitchFamily="2" charset="-34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#9Slide04 Chonburi" panose="00000500000000000000" pitchFamily="2" charset="-34"/>
                        <a:cs typeface="#9Slide04 Chonburi" panose="00000500000000000000" pitchFamily="2" charset="-34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5969">
                <a:tc>
                  <a:txBody>
                    <a:bodyPr/>
                    <a:lstStyle/>
                    <a:p>
                      <a:pPr algn="just"/>
                      <a:r>
                        <a:rPr lang="vi-VN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#9Slide04 Chonburi" panose="00000500000000000000" pitchFamily="2" charset="-34"/>
                          <a:ea typeface="+mn-ea"/>
                          <a:cs typeface="#9Slide04 Chonburi" panose="00000500000000000000" pitchFamily="2" charset="-34"/>
                        </a:rPr>
                        <a:t>Nghề thủ công truyền thông không còn là niềm tự hào của quê hương vì không phù h</a:t>
                      </a:r>
                      <a:r>
                        <a:rPr lang="en-US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#9Slide04 Chonburi" panose="00000500000000000000" pitchFamily="2" charset="-34"/>
                          <a:ea typeface="+mn-ea"/>
                          <a:cs typeface="#9Slide04 Chonburi" panose="00000500000000000000" pitchFamily="2" charset="-34"/>
                        </a:rPr>
                        <a:t>ợ</a:t>
                      </a:r>
                      <a:r>
                        <a:rPr lang="vi-VN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#9Slide04 Chonburi" panose="00000500000000000000" pitchFamily="2" charset="-34"/>
                          <a:ea typeface="+mn-ea"/>
                          <a:cs typeface="#9Slide04 Chonburi" panose="00000500000000000000" pitchFamily="2" charset="-34"/>
                        </a:rPr>
                        <a:t>p với cuộc sống hiện đại.</a:t>
                      </a:r>
                      <a:endParaRPr lang="en-US" sz="1400" dirty="0">
                        <a:latin typeface="#9Slide04 Chonburi" panose="00000500000000000000" pitchFamily="2" charset="-34"/>
                        <a:cs typeface="#9Slide04 Chonburi" panose="00000500000000000000" pitchFamily="2" charset="-34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#9Slide04 Chonburi" panose="00000500000000000000" pitchFamily="2" charset="-34"/>
                        <a:cs typeface="#9Slide04 Chonburi" panose="00000500000000000000" pitchFamily="2" charset="-34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#9Slide04 Chonburi" panose="00000500000000000000" pitchFamily="2" charset="-34"/>
                        <a:cs typeface="#9Slide04 Chonburi" panose="00000500000000000000" pitchFamily="2" charset="-34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US" sz="1400" dirty="0">
                        <a:latin typeface="#9Slide04 Chonburi" panose="00000500000000000000" pitchFamily="2" charset="-34"/>
                        <a:cs typeface="#9Slide04 Chonburi" panose="00000500000000000000" pitchFamily="2" charset="-34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5969">
                <a:tc>
                  <a:txBody>
                    <a:bodyPr/>
                    <a:lstStyle/>
                    <a:p>
                      <a:pPr algn="just"/>
                      <a:r>
                        <a:rPr lang="vi-VN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#9Slide04 Chonburi" panose="00000500000000000000" pitchFamily="2" charset="-34"/>
                          <a:ea typeface="+mn-ea"/>
                          <a:cs typeface="#9Slide04 Chonburi" panose="00000500000000000000" pitchFamily="2" charset="-34"/>
                        </a:rPr>
                        <a:t>Truyện dân gian và những làn </a:t>
                      </a:r>
                      <a:r>
                        <a:rPr lang="vi-VN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#9Slide04 Chonburi" panose="00000500000000000000" pitchFamily="2" charset="-34"/>
                          <a:ea typeface="+mn-ea"/>
                          <a:cs typeface="#9Slide04 Chonburi" panose="00000500000000000000" pitchFamily="2" charset="-34"/>
                        </a:rPr>
                        <a:t>điệu dân ca đ</a:t>
                      </a:r>
                      <a:r>
                        <a:rPr lang="en-US" sz="1400" b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#9Slide04 Chonburi" panose="00000500000000000000" pitchFamily="2" charset="-34"/>
                          <a:ea typeface="+mn-ea"/>
                          <a:cs typeface="#9Slide04 Chonburi" panose="00000500000000000000" pitchFamily="2" charset="-34"/>
                        </a:rPr>
                        <a:t>ịa</a:t>
                      </a:r>
                      <a:r>
                        <a:rPr lang="vi-VN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#9Slide04 Chonburi" panose="00000500000000000000" pitchFamily="2" charset="-34"/>
                          <a:ea typeface="+mn-ea"/>
                          <a:cs typeface="#9Slide04 Chonburi" panose="00000500000000000000" pitchFamily="2" charset="-34"/>
                        </a:rPr>
                        <a:t> phương </a:t>
                      </a:r>
                      <a:r>
                        <a:rPr lang="vi-VN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#9Slide04 Chonburi" panose="00000500000000000000" pitchFamily="2" charset="-34"/>
                          <a:ea typeface="+mn-ea"/>
                          <a:cs typeface="#9Slide04 Chonburi" panose="00000500000000000000" pitchFamily="2" charset="-34"/>
                        </a:rPr>
                        <a:t>là </a:t>
                      </a:r>
                      <a:r>
                        <a:rPr lang="vi-VN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#9Slide04 Chonburi" panose="00000500000000000000" pitchFamily="2" charset="-34"/>
                          <a:ea typeface="+mn-ea"/>
                          <a:cs typeface="#9Slide04 Chonburi" panose="00000500000000000000" pitchFamily="2" charset="-34"/>
                        </a:rPr>
                        <a:t>một </a:t>
                      </a:r>
                      <a:r>
                        <a:rPr lang="vi-VN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#9Slide04 Chonburi" panose="00000500000000000000" pitchFamily="2" charset="-34"/>
                          <a:ea typeface="+mn-ea"/>
                          <a:cs typeface="#9Slide04 Chonburi" panose="00000500000000000000" pitchFamily="2" charset="-34"/>
                        </a:rPr>
                        <a:t>phần của truyền thống văn hoá quê hương.</a:t>
                      </a:r>
                      <a:endParaRPr lang="en-US" sz="1400" dirty="0">
                        <a:latin typeface="#9Slide04 Chonburi" panose="00000500000000000000" pitchFamily="2" charset="-34"/>
                        <a:cs typeface="#9Slide04 Chonburi" panose="00000500000000000000" pitchFamily="2" charset="-34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#9Slide04 Chonburi" panose="00000500000000000000" pitchFamily="2" charset="-34"/>
                        <a:cs typeface="#9Slide04 Chonburi" panose="00000500000000000000" pitchFamily="2" charset="-34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#9Slide04 Chonburi" panose="00000500000000000000" pitchFamily="2" charset="-34"/>
                        <a:cs typeface="#9Slide04 Chonburi" panose="00000500000000000000" pitchFamily="2" charset="-34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6590852" y="2720871"/>
            <a:ext cx="53501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Qu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ê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hương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là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nguồn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gốc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,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là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cội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nguồn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của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ông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bà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,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tổ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tiên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và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ông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bà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,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tổ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tiên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chính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là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những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người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góp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phần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xây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dựng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và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tạo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ra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các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giá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trị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tốt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đẹp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của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quê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hương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,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đất</a:t>
            </a:r>
            <a:r>
              <a:rPr lang="en-US" sz="1400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nước</a:t>
            </a:r>
            <a:endParaRPr lang="en-US" sz="1400" dirty="0">
              <a:latin typeface="#9Slide04 Chonburi" panose="00000500000000000000" pitchFamily="2" charset="-34"/>
              <a:cs typeface="#9Slide04 Chonburi" panose="00000500000000000000" pitchFamily="2" charset="-3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61995" y="3013258"/>
            <a:ext cx="699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#9Slide04 Chonburi" panose="00000500000000000000" pitchFamily="2" charset="-34"/>
                <a:cs typeface="#9Slide04 Chonburi" panose="00000500000000000000" pitchFamily="2" charset="-34"/>
              </a:rPr>
              <a:t>X</a:t>
            </a:r>
            <a:endParaRPr lang="en-US" dirty="0">
              <a:latin typeface="#9Slide04 Chonburi" panose="00000500000000000000" pitchFamily="2" charset="-34"/>
              <a:cs typeface="#9Slide04 Chonburi" panose="00000500000000000000" pitchFamily="2" charset="-3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76856" y="4024317"/>
            <a:ext cx="333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#9Slide04 Chonburi" panose="00000500000000000000" pitchFamily="2" charset="-34"/>
                <a:cs typeface="#9Slide04 Chonburi" panose="00000500000000000000" pitchFamily="2" charset="-34"/>
              </a:rPr>
              <a:t>X</a:t>
            </a:r>
            <a:endParaRPr lang="en-US" dirty="0">
              <a:latin typeface="#9Slide04 Chonburi" panose="00000500000000000000" pitchFamily="2" charset="-34"/>
              <a:cs typeface="#9Slide04 Chonburi" panose="00000500000000000000" pitchFamily="2" charset="-3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68617" y="3718698"/>
            <a:ext cx="51851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1400" i="1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Nghề thủ công truyền thống là những nghề do cha ông tạo ra, góp phần quan trọng trong sự phát triển kinh tế xã hộị. Nó cũng</a:t>
            </a:r>
            <a:r>
              <a:rPr lang="en-US" sz="1400" i="1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i="1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góp</a:t>
            </a:r>
            <a:r>
              <a:rPr lang="en-US" sz="1400" i="1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i="1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phần</a:t>
            </a:r>
            <a:r>
              <a:rPr lang="en-US" sz="1400" i="1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i="1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làm</a:t>
            </a:r>
            <a:r>
              <a:rPr lang="en-US" sz="1400" i="1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i="1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phong</a:t>
            </a:r>
            <a:r>
              <a:rPr lang="en-US" sz="1400" i="1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i="1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phú</a:t>
            </a:r>
            <a:r>
              <a:rPr lang="en-US" sz="1400" i="1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i="1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hơn</a:t>
            </a:r>
            <a:r>
              <a:rPr lang="en-US" sz="1400" i="1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i="1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cho</a:t>
            </a:r>
            <a:r>
              <a:rPr lang="en-US" sz="1400" i="1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i="1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truyền</a:t>
            </a:r>
            <a:r>
              <a:rPr lang="en-US" sz="1400" i="1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i="1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thống</a:t>
            </a:r>
            <a:r>
              <a:rPr lang="en-US" sz="1400" i="1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i="1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của</a:t>
            </a:r>
            <a:r>
              <a:rPr lang="en-US" sz="1400" i="1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i="1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dân</a:t>
            </a:r>
            <a:r>
              <a:rPr lang="en-US" sz="1400" i="1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i="1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tộc</a:t>
            </a:r>
            <a:r>
              <a:rPr lang="en-US" sz="1400" i="1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.</a:t>
            </a:r>
            <a:endParaRPr lang="en-US" sz="1400" dirty="0">
              <a:latin typeface="#9Slide04 Chonburi" panose="00000500000000000000" pitchFamily="2" charset="-34"/>
              <a:cs typeface="#9Slide04 Chonburi" panose="00000500000000000000" pitchFamily="2" charset="-3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21273" y="5011934"/>
            <a:ext cx="580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#9Slide04 Chonburi" panose="00000500000000000000" pitchFamily="2" charset="-34"/>
                <a:cs typeface="#9Slide04 Chonburi" panose="00000500000000000000" pitchFamily="2" charset="-34"/>
              </a:rPr>
              <a:t>X</a:t>
            </a:r>
            <a:endParaRPr lang="en-US" dirty="0">
              <a:latin typeface="#9Slide04 Chonburi" panose="00000500000000000000" pitchFamily="2" charset="-34"/>
              <a:cs typeface="#9Slide04 Chonburi" panose="00000500000000000000" pitchFamily="2" charset="-34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24745" y="4924591"/>
            <a:ext cx="4916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i="1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Nó</a:t>
            </a:r>
            <a:r>
              <a:rPr lang="en-US" sz="1400" i="1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i="1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chính</a:t>
            </a:r>
            <a:r>
              <a:rPr lang="en-US" sz="1400" i="1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i="1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là</a:t>
            </a:r>
            <a:r>
              <a:rPr lang="en-US" sz="1400" i="1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i="1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những</a:t>
            </a:r>
            <a:r>
              <a:rPr lang="en-US" sz="1400" i="1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i="1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giá</a:t>
            </a:r>
            <a:r>
              <a:rPr lang="en-US" sz="1400" i="1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i="1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trị</a:t>
            </a:r>
            <a:r>
              <a:rPr lang="en-US" sz="1400" i="1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i="1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tinh</a:t>
            </a:r>
            <a:r>
              <a:rPr lang="en-US" sz="1400" i="1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en-US" sz="1400" i="1" dirty="0" err="1">
                <a:latin typeface="#9Slide04 Chonburi" panose="00000500000000000000" pitchFamily="2" charset="-34"/>
                <a:cs typeface="#9Slide04 Chonburi" panose="00000500000000000000" pitchFamily="2" charset="-34"/>
              </a:rPr>
              <a:t>thần</a:t>
            </a:r>
            <a:r>
              <a:rPr lang="en-US" sz="1400" i="1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 </a:t>
            </a:r>
            <a:r>
              <a:rPr lang="vi-VN" sz="1400" i="1" dirty="0">
                <a:latin typeface="#9Slide04 Chonburi" panose="00000500000000000000" pitchFamily="2" charset="-34"/>
                <a:cs typeface="#9Slide04 Chonburi" panose="00000500000000000000" pitchFamily="2" charset="-34"/>
              </a:rPr>
              <a:t>và là nét đẹp truyền thống văn hoá của địa phương.</a:t>
            </a:r>
            <a:endParaRPr lang="en-US" sz="1400" dirty="0">
              <a:latin typeface="#9Slide04 Chonburi" panose="00000500000000000000" pitchFamily="2" charset="-34"/>
              <a:cs typeface="#9Slide04 Chonburi" panose="00000500000000000000" pitchFamily="2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3274" y="948768"/>
            <a:ext cx="112806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1499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1161</Words>
  <Application>Microsoft Office PowerPoint</Application>
  <PresentationFormat>Widescreen</PresentationFormat>
  <Paragraphs>90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#9Slide03 AllRoundGothic</vt:lpstr>
      <vt:lpstr>#9Slide03 Ample</vt:lpstr>
      <vt:lpstr>#9Slide03 AmpleSoft Bold</vt:lpstr>
      <vt:lpstr>#9Slide03 Roboto Slab Bold</vt:lpstr>
      <vt:lpstr>#9Slide04 Chonburi</vt:lpstr>
      <vt:lpstr>#9Slide04 Manuale Bold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Windows User</cp:lastModifiedBy>
  <cp:revision>85</cp:revision>
  <dcterms:created xsi:type="dcterms:W3CDTF">2022-08-06T08:40:19Z</dcterms:created>
  <dcterms:modified xsi:type="dcterms:W3CDTF">2024-02-26T10:19:23Z</dcterms:modified>
</cp:coreProperties>
</file>