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</p:sldMasterIdLst>
  <p:notesMasterIdLst>
    <p:notesMasterId r:id="rId38"/>
  </p:notesMasterIdLst>
  <p:sldIdLst>
    <p:sldId id="310" r:id="rId3"/>
    <p:sldId id="322" r:id="rId4"/>
    <p:sldId id="323" r:id="rId5"/>
    <p:sldId id="324" r:id="rId6"/>
    <p:sldId id="261" r:id="rId7"/>
    <p:sldId id="264" r:id="rId8"/>
    <p:sldId id="265" r:id="rId9"/>
    <p:sldId id="301" r:id="rId10"/>
    <p:sldId id="325" r:id="rId11"/>
    <p:sldId id="326" r:id="rId12"/>
    <p:sldId id="306" r:id="rId13"/>
    <p:sldId id="328" r:id="rId14"/>
    <p:sldId id="329" r:id="rId15"/>
    <p:sldId id="330" r:id="rId16"/>
    <p:sldId id="331" r:id="rId17"/>
    <p:sldId id="332" r:id="rId18"/>
    <p:sldId id="333" r:id="rId19"/>
    <p:sldId id="308" r:id="rId20"/>
    <p:sldId id="309" r:id="rId21"/>
    <p:sldId id="336" r:id="rId22"/>
    <p:sldId id="334" r:id="rId23"/>
    <p:sldId id="337" r:id="rId24"/>
    <p:sldId id="335" r:id="rId25"/>
    <p:sldId id="338" r:id="rId26"/>
    <p:sldId id="339" r:id="rId27"/>
    <p:sldId id="344" r:id="rId28"/>
    <p:sldId id="345" r:id="rId29"/>
    <p:sldId id="313" r:id="rId30"/>
    <p:sldId id="314" r:id="rId31"/>
    <p:sldId id="316" r:id="rId32"/>
    <p:sldId id="317" r:id="rId33"/>
    <p:sldId id="318" r:id="rId34"/>
    <p:sldId id="319" r:id="rId35"/>
    <p:sldId id="320" r:id="rId36"/>
    <p:sldId id="343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BC2"/>
    <a:srgbClr val="98DFBB"/>
    <a:srgbClr val="9AD3E9"/>
    <a:srgbClr val="F8B2A3"/>
    <a:srgbClr val="A4B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984" y="84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pPr/>
              <a:t>2024-02-26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46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70635D2-1FD4-42FB-A3A0-B9DFEF7C7F90}" type="datetimeFigureOut">
              <a:rPr lang="en-US" smtClean="0"/>
              <a:pPr/>
              <a:t>26/2/2024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51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7128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81" r:id="rId13"/>
    <p:sldLayoutId id="2147483682" r:id="rId14"/>
    <p:sldLayoutId id="2147483684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18" Type="http://schemas.openxmlformats.org/officeDocument/2006/relationships/slide" Target="slide34.xml"/><Relationship Id="rId3" Type="http://schemas.openxmlformats.org/officeDocument/2006/relationships/slide" Target="slide29.xml"/><Relationship Id="rId21" Type="http://schemas.openxmlformats.org/officeDocument/2006/relationships/image" Target="../media/image36.gif"/><Relationship Id="rId7" Type="http://schemas.openxmlformats.org/officeDocument/2006/relationships/image" Target="../media/image26.png"/><Relationship Id="rId12" Type="http://schemas.openxmlformats.org/officeDocument/2006/relationships/slide" Target="slide32.xml"/><Relationship Id="rId17" Type="http://schemas.openxmlformats.org/officeDocument/2006/relationships/image" Target="../media/image33.png"/><Relationship Id="rId2" Type="http://schemas.openxmlformats.org/officeDocument/2006/relationships/image" Target="../media/image23.jpeg"/><Relationship Id="rId16" Type="http://schemas.openxmlformats.org/officeDocument/2006/relationships/image" Target="../media/image32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6" Type="http://schemas.openxmlformats.org/officeDocument/2006/relationships/slide" Target="slide30.xml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slide" Target="slide33.xml"/><Relationship Id="rId10" Type="http://schemas.openxmlformats.org/officeDocument/2006/relationships/image" Target="../media/image28.png"/><Relationship Id="rId19" Type="http://schemas.openxmlformats.org/officeDocument/2006/relationships/image" Target="../media/image34.png"/><Relationship Id="rId4" Type="http://schemas.openxmlformats.org/officeDocument/2006/relationships/image" Target="../media/image24.png"/><Relationship Id="rId9" Type="http://schemas.openxmlformats.org/officeDocument/2006/relationships/slide" Target="slide31.xml"/><Relationship Id="rId14" Type="http://schemas.openxmlformats.org/officeDocument/2006/relationships/image" Target="../media/image31.png"/><Relationship Id="rId22" Type="http://schemas.openxmlformats.org/officeDocument/2006/relationships/slide" Target="slide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2.wav"/><Relationship Id="rId7" Type="http://schemas.openxmlformats.org/officeDocument/2006/relationships/image" Target="../media/image39.png"/><Relationship Id="rId12" Type="http://schemas.openxmlformats.org/officeDocument/2006/relationships/slide" Target="slide2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audio" Target="../media/audio3.wav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12" Type="http://schemas.openxmlformats.org/officeDocument/2006/relationships/slide" Target="slide2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11" Type="http://schemas.openxmlformats.org/officeDocument/2006/relationships/image" Target="../media/image44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audio" Target="../media/audio2.wav"/><Relationship Id="rId9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2.wav"/><Relationship Id="rId7" Type="http://schemas.openxmlformats.org/officeDocument/2006/relationships/image" Target="../media/image39.png"/><Relationship Id="rId12" Type="http://schemas.openxmlformats.org/officeDocument/2006/relationships/slide" Target="slide2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audio" Target="../media/audio3.wav"/><Relationship Id="rId9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11" Type="http://schemas.openxmlformats.org/officeDocument/2006/relationships/slide" Target="slide28.xml"/><Relationship Id="rId5" Type="http://schemas.openxmlformats.org/officeDocument/2006/relationships/image" Target="../media/image37.jpeg"/><Relationship Id="rId10" Type="http://schemas.openxmlformats.org/officeDocument/2006/relationships/image" Target="../media/image44.png"/><Relationship Id="rId4" Type="http://schemas.openxmlformats.org/officeDocument/2006/relationships/audio" Target="../media/audio2.wav"/><Relationship Id="rId9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12" Type="http://schemas.openxmlformats.org/officeDocument/2006/relationships/slide" Target="slide2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11" Type="http://schemas.openxmlformats.org/officeDocument/2006/relationships/image" Target="../media/image44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audio" Target="../media/audio2.wav"/><Relationship Id="rId9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11" Type="http://schemas.openxmlformats.org/officeDocument/2006/relationships/slide" Target="slide28.xml"/><Relationship Id="rId5" Type="http://schemas.openxmlformats.org/officeDocument/2006/relationships/image" Target="../media/image37.jpeg"/><Relationship Id="rId10" Type="http://schemas.openxmlformats.org/officeDocument/2006/relationships/image" Target="../media/image44.png"/><Relationship Id="rId4" Type="http://schemas.openxmlformats.org/officeDocument/2006/relationships/audio" Target="../media/audio2.wav"/><Relationship Id="rId9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20955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cũ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9800" y="742950"/>
            <a:ext cx="624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loud 3"/>
              <p:cNvSpPr/>
              <p:nvPr/>
            </p:nvSpPr>
            <p:spPr>
              <a:xfrm>
                <a:off x="69273" y="1272594"/>
                <a:ext cx="4191000" cy="1981200"/>
              </a:xfrm>
              <a:prstGeom prst="cloud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A = {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/10≤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&lt;15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4" name="Cloud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73" y="1272594"/>
                <a:ext cx="4191000" cy="1981200"/>
              </a:xfrm>
              <a:prstGeom prst="cloud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752600" y="3105150"/>
            <a:ext cx="4953000" cy="163121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/>
              <a:t>A = { 10;11;12;13;14}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/>
              <a:t>  B= { 1;2;3;4;5}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loud 6"/>
              <p:cNvSpPr/>
              <p:nvPr/>
            </p:nvSpPr>
            <p:spPr>
              <a:xfrm>
                <a:off x="4249882" y="1130450"/>
                <a:ext cx="4284518" cy="1981200"/>
              </a:xfrm>
              <a:prstGeom prst="cloud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B =</a:t>
                </a:r>
                <a:r>
                  <a:rPr lang="en-US" sz="2400" dirty="0"/>
                  <a:t>{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≤5</m:t>
                    </m:r>
                  </m:oMath>
                </a14:m>
                <a:r>
                  <a:rPr lang="en-US" sz="2400" dirty="0"/>
                  <a:t>}</a:t>
                </a:r>
              </a:p>
              <a:p>
                <a:pPr algn="ctr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Cloud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882" y="1130450"/>
                <a:ext cx="4284518" cy="1981200"/>
              </a:xfrm>
              <a:prstGeom prst="cloud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733919"/>
            <a:ext cx="8395856" cy="576064"/>
          </a:xfrm>
        </p:spPr>
        <p:txBody>
          <a:bodyPr/>
          <a:lstStyle/>
          <a:p>
            <a:r>
              <a:rPr lang="en-US" sz="4400" u="sng" dirty="0" err="1">
                <a:solidFill>
                  <a:srgbClr val="FF0000"/>
                </a:solidFill>
              </a:rPr>
              <a:t>Áp</a:t>
            </a:r>
            <a:r>
              <a:rPr lang="en-US" sz="4400" u="sng" dirty="0">
                <a:solidFill>
                  <a:srgbClr val="FF0000"/>
                </a:solidFill>
              </a:rPr>
              <a:t> </a:t>
            </a:r>
            <a:r>
              <a:rPr lang="en-US" sz="4400" u="sng" dirty="0" err="1">
                <a:solidFill>
                  <a:srgbClr val="FF0000"/>
                </a:solidFill>
              </a:rPr>
              <a:t>dụng</a:t>
            </a:r>
            <a:r>
              <a:rPr lang="en-US" sz="4400" u="sng" dirty="0">
                <a:solidFill>
                  <a:srgbClr val="FF0000"/>
                </a:solidFill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63 548 + 19 256 = ?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1962150"/>
            <a:ext cx="714375" cy="11906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266950"/>
            <a:ext cx="495300" cy="438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943" y="55480"/>
            <a:ext cx="714375" cy="11906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00550"/>
            <a:ext cx="495300" cy="4381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-304800" y="2864743"/>
            <a:ext cx="9144000" cy="288032"/>
          </a:xfrm>
        </p:spPr>
        <p:txBody>
          <a:bodyPr/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63 548 + 19 256 = 72 804 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117674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38200" y="774958"/>
            <a:ext cx="7848600" cy="1524000"/>
          </a:xfrm>
        </p:spPr>
        <p:txBody>
          <a:bodyPr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ko-K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ko-K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ko-K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ko-K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altLang="ko-K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ko-K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ko-K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ko-K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ko-KR" alt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dirty="0"/>
              <a:t>  </a:t>
            </a:r>
            <a:endParaRPr lang="ko-KR" altLang="en-US" dirty="0"/>
          </a:p>
        </p:txBody>
      </p:sp>
      <p:sp>
        <p:nvSpPr>
          <p:cNvPr id="4" name="Freeform 3"/>
          <p:cNvSpPr/>
          <p:nvPr/>
        </p:nvSpPr>
        <p:spPr>
          <a:xfrm>
            <a:off x="2082864" y="2298958"/>
            <a:ext cx="624548" cy="50405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52400" y="2148086"/>
            <a:ext cx="8839200" cy="576064"/>
          </a:xfrm>
        </p:spPr>
        <p:txBody>
          <a:bodyPr/>
          <a:lstStyle/>
          <a:p>
            <a:r>
              <a:rPr lang="en-US" sz="4400" u="sng" dirty="0">
                <a:solidFill>
                  <a:srgbClr val="FF0000"/>
                </a:solidFill>
              </a:rPr>
              <a:t>HD1: ( </a:t>
            </a:r>
            <a:r>
              <a:rPr lang="en-US" sz="4400" u="sng" dirty="0" err="1">
                <a:solidFill>
                  <a:srgbClr val="FF0000"/>
                </a:solidFill>
              </a:rPr>
              <a:t>Hoạt</a:t>
            </a:r>
            <a:r>
              <a:rPr lang="en-US" sz="4400" u="sng" dirty="0">
                <a:solidFill>
                  <a:srgbClr val="FF0000"/>
                </a:solidFill>
              </a:rPr>
              <a:t> </a:t>
            </a:r>
            <a:r>
              <a:rPr lang="en-US" sz="4400" u="sng" dirty="0" err="1">
                <a:solidFill>
                  <a:srgbClr val="FF0000"/>
                </a:solidFill>
              </a:rPr>
              <a:t>động</a:t>
            </a:r>
            <a:r>
              <a:rPr lang="en-US" sz="4400" u="sng" dirty="0">
                <a:solidFill>
                  <a:srgbClr val="FF0000"/>
                </a:solidFill>
              </a:rPr>
              <a:t> </a:t>
            </a:r>
            <a:r>
              <a:rPr lang="en-US" sz="4400" u="sng" dirty="0" err="1">
                <a:solidFill>
                  <a:srgbClr val="FF0000"/>
                </a:solidFill>
              </a:rPr>
              <a:t>nhóm</a:t>
            </a:r>
            <a:r>
              <a:rPr lang="en-US" sz="4400" u="sng" dirty="0">
                <a:solidFill>
                  <a:srgbClr val="FF0000"/>
                </a:solidFill>
              </a:rPr>
              <a:t>)</a:t>
            </a:r>
          </a:p>
          <a:p>
            <a:r>
              <a:rPr lang="en-US" sz="44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a = 28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= 34</a:t>
            </a:r>
          </a:p>
          <a:p>
            <a:r>
              <a:rPr lang="en-US" sz="44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a = 35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= 41</a:t>
            </a: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b+ a</a:t>
            </a:r>
          </a:p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So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a)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266950"/>
            <a:ext cx="495300" cy="438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1" y="396311"/>
            <a:ext cx="714375" cy="11906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00550"/>
            <a:ext cx="49530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0392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666750"/>
            <a:ext cx="6400800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0185" algn="just">
              <a:lnSpc>
                <a:spcPct val="115000"/>
              </a:lnSpc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</a:p>
          <a:p>
            <a:pPr indent="381635">
              <a:lnSpc>
                <a:spcPct val="115000"/>
              </a:lnSpc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 a + b = 62, b + a = 62.</a:t>
            </a:r>
          </a:p>
          <a:p>
            <a:pPr indent="381635">
              <a:lnSpc>
                <a:spcPct val="115000"/>
              </a:lnSpc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 a + b = b + a.</a:t>
            </a:r>
          </a:p>
          <a:p>
            <a:pPr indent="210185" algn="just">
              <a:lnSpc>
                <a:spcPct val="115000"/>
              </a:lnSpc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</a:p>
          <a:p>
            <a:pPr indent="381635">
              <a:lnSpc>
                <a:spcPct val="115000"/>
              </a:lnSpc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 a + b = 76, b + a = 76.</a:t>
            </a:r>
          </a:p>
          <a:p>
            <a:pPr indent="381635">
              <a:lnSpc>
                <a:spcPct val="115000"/>
              </a:lnSpc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 a + b = b + a.</a:t>
            </a:r>
          </a:p>
          <a:p>
            <a:pPr indent="381635">
              <a:lnSpc>
                <a:spcPct val="115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a+b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b+ a</a:t>
            </a:r>
          </a:p>
        </p:txBody>
      </p:sp>
    </p:spTree>
    <p:extLst>
      <p:ext uri="{BB962C8B-B14F-4D97-AF65-F5344CB8AC3E}">
        <p14:creationId xmlns:p14="http://schemas.microsoft.com/office/powerpoint/2010/main" val="169276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52400" y="2148086"/>
            <a:ext cx="8839200" cy="576064"/>
          </a:xfrm>
        </p:spPr>
        <p:txBody>
          <a:bodyPr/>
          <a:lstStyle/>
          <a:p>
            <a:r>
              <a:rPr lang="en-US" sz="4400" u="sng" dirty="0">
                <a:solidFill>
                  <a:srgbClr val="FF0000"/>
                </a:solidFill>
              </a:rPr>
              <a:t>HD1: ( </a:t>
            </a:r>
            <a:r>
              <a:rPr lang="en-US" sz="4400" u="sng" dirty="0" err="1">
                <a:solidFill>
                  <a:srgbClr val="FF0000"/>
                </a:solidFill>
              </a:rPr>
              <a:t>Hoạt</a:t>
            </a:r>
            <a:r>
              <a:rPr lang="en-US" sz="4400" u="sng" dirty="0">
                <a:solidFill>
                  <a:srgbClr val="FF0000"/>
                </a:solidFill>
              </a:rPr>
              <a:t> </a:t>
            </a:r>
            <a:r>
              <a:rPr lang="en-US" sz="4400" u="sng" dirty="0" err="1">
                <a:solidFill>
                  <a:srgbClr val="FF0000"/>
                </a:solidFill>
              </a:rPr>
              <a:t>động</a:t>
            </a:r>
            <a:r>
              <a:rPr lang="en-US" sz="4400" u="sng" dirty="0">
                <a:solidFill>
                  <a:srgbClr val="FF0000"/>
                </a:solidFill>
              </a:rPr>
              <a:t> </a:t>
            </a:r>
            <a:r>
              <a:rPr lang="en-US" sz="4400" u="sng" dirty="0" err="1">
                <a:solidFill>
                  <a:srgbClr val="FF0000"/>
                </a:solidFill>
              </a:rPr>
              <a:t>nhóm</a:t>
            </a:r>
            <a:r>
              <a:rPr lang="en-US" sz="4400" u="sng" dirty="0">
                <a:solidFill>
                  <a:srgbClr val="FF0000"/>
                </a:solidFill>
              </a:rPr>
              <a:t>)</a:t>
            </a:r>
          </a:p>
          <a:p>
            <a:r>
              <a:rPr lang="en-US" sz="44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a = 17, b = 21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=35</a:t>
            </a:r>
          </a:p>
          <a:p>
            <a:r>
              <a:rPr lang="en-US" sz="44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a = 15, b = 27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= 31</a:t>
            </a:r>
          </a:p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 + b)+ c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a+(b + c)</a:t>
            </a:r>
          </a:p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So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a)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266950"/>
            <a:ext cx="495300" cy="438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1" y="396311"/>
            <a:ext cx="714375" cy="11906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00550"/>
            <a:ext cx="49530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156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666750"/>
            <a:ext cx="84582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Nhóm</a:t>
            </a:r>
            <a:r>
              <a:rPr lang="en-US" sz="3200" dirty="0"/>
              <a:t> 1:</a:t>
            </a:r>
          </a:p>
          <a:p>
            <a:r>
              <a:rPr lang="en-US" sz="3200" dirty="0"/>
              <a:t>a) (a + b) + c = 73, a + (b + c) = 73.</a:t>
            </a:r>
          </a:p>
          <a:p>
            <a:r>
              <a:rPr lang="en-US" sz="3200" dirty="0"/>
              <a:t>b) (a + b) + c = a + (b + c).</a:t>
            </a:r>
          </a:p>
          <a:p>
            <a:r>
              <a:rPr lang="en-US" sz="3200" dirty="0" err="1"/>
              <a:t>Nhóm</a:t>
            </a:r>
            <a:r>
              <a:rPr lang="en-US" sz="3200" dirty="0"/>
              <a:t> 2:</a:t>
            </a:r>
          </a:p>
          <a:p>
            <a:r>
              <a:rPr lang="en-US" sz="3200" dirty="0"/>
              <a:t>a) (a + b) + c = 71, a + (b + c) = 71.</a:t>
            </a:r>
          </a:p>
          <a:p>
            <a:r>
              <a:rPr lang="en-US" sz="3200" dirty="0"/>
              <a:t>b) (a + b) + c = a + (b + c).</a:t>
            </a:r>
          </a:p>
          <a:p>
            <a:pPr indent="381635">
              <a:lnSpc>
                <a:spcPct val="115000"/>
              </a:lnSpc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(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a+b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+ c = a+(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b+c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590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1435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Vậy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cộng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nhiên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chất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384125" y="1276350"/>
            <a:ext cx="516904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81635">
              <a:lnSpc>
                <a:spcPct val="115000"/>
              </a:lnSpc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a+b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b+ a</a:t>
            </a:r>
          </a:p>
        </p:txBody>
      </p:sp>
      <p:sp>
        <p:nvSpPr>
          <p:cNvPr id="6" name="Rectangle 5"/>
          <p:cNvSpPr/>
          <p:nvPr/>
        </p:nvSpPr>
        <p:spPr>
          <a:xfrm>
            <a:off x="1384125" y="1782126"/>
            <a:ext cx="6132448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81635">
              <a:lnSpc>
                <a:spcPct val="115000"/>
              </a:lnSpc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(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a+b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+ c = a+(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b+c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2351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1435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Chú</a:t>
            </a:r>
            <a:r>
              <a:rPr lang="en-US" sz="2800" b="1" dirty="0"/>
              <a:t> ý: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5400" y="1276350"/>
            <a:ext cx="3141245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81635">
              <a:lnSpc>
                <a:spcPct val="115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a+ 0 = 0+ a = a</a:t>
            </a:r>
          </a:p>
        </p:txBody>
      </p:sp>
      <p:sp>
        <p:nvSpPr>
          <p:cNvPr id="6" name="Rectangle 5"/>
          <p:cNvSpPr/>
          <p:nvPr/>
        </p:nvSpPr>
        <p:spPr>
          <a:xfrm>
            <a:off x="-34636" y="1824449"/>
            <a:ext cx="9029075" cy="1083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81635">
              <a:lnSpc>
                <a:spcPct val="115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Tổng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a+b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)+c hay a+(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b+c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tổng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a,b,c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81635">
              <a:lnSpc>
                <a:spcPct val="115000"/>
              </a:lnSpc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a+b+c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7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6200" y="451471"/>
            <a:ext cx="8458200" cy="576064"/>
          </a:xfrm>
        </p:spPr>
        <p:txBody>
          <a:bodyPr/>
          <a:lstStyle/>
          <a:p>
            <a:pPr algn="l"/>
            <a:r>
              <a:rPr lang="en-US" sz="3200" u="sng" dirty="0" err="1">
                <a:solidFill>
                  <a:srgbClr val="0070C0"/>
                </a:solidFill>
                <a:latin typeface="Victorian" pitchFamily="2" charset="0"/>
              </a:rPr>
              <a:t>Ví</a:t>
            </a:r>
            <a:r>
              <a:rPr lang="en-US" sz="3200" u="sng" dirty="0">
                <a:solidFill>
                  <a:srgbClr val="0070C0"/>
                </a:solidFill>
                <a:latin typeface="Victorian" pitchFamily="2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Victorian" pitchFamily="2" charset="0"/>
              </a:rPr>
              <a:t>dụ</a:t>
            </a:r>
            <a:r>
              <a:rPr lang="en-US" sz="3200" u="sng" dirty="0">
                <a:solidFill>
                  <a:srgbClr val="0070C0"/>
                </a:solidFill>
                <a:latin typeface="Victorian" pitchFamily="2" charset="0"/>
              </a:rPr>
              <a:t>: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Tính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một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cách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hợp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lí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: 66+289+134+311  </a:t>
            </a:r>
          </a:p>
        </p:txBody>
      </p:sp>
      <p:sp>
        <p:nvSpPr>
          <p:cNvPr id="9" name="Action Button: Home 8">
            <a:hlinkClick r:id="rId3" action="ppaction://hlinksldjump" highlightClick="1"/>
          </p:cNvPr>
          <p:cNvSpPr/>
          <p:nvPr/>
        </p:nvSpPr>
        <p:spPr>
          <a:xfrm>
            <a:off x="8305800" y="4324350"/>
            <a:ext cx="609600" cy="609600"/>
          </a:xfrm>
          <a:prstGeom prst="actionButtonHom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0" y="2436118"/>
            <a:ext cx="9144000" cy="288032"/>
          </a:xfrm>
        </p:spPr>
        <p:txBody>
          <a:bodyPr/>
          <a:lstStyle/>
          <a:p>
            <a:r>
              <a:rPr lang="en-US" sz="2800" dirty="0" err="1"/>
              <a:t>Giải</a:t>
            </a:r>
            <a:r>
              <a:rPr lang="en-US" sz="2800" dirty="0"/>
              <a:t>: </a:t>
            </a:r>
          </a:p>
          <a:p>
            <a:pPr algn="l"/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 66+289+134+311 = 66 +</a:t>
            </a:r>
            <a:r>
              <a:rPr lang="en-US" sz="2800" dirty="0">
                <a:solidFill>
                  <a:srgbClr val="FF0000"/>
                </a:solidFill>
                <a:latin typeface="Victorian" pitchFamily="2" charset="0"/>
              </a:rPr>
              <a:t>134+289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+311  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(</a:t>
            </a:r>
            <a:r>
              <a:rPr lang="en-US" sz="1800" dirty="0" err="1">
                <a:solidFill>
                  <a:srgbClr val="FF0000"/>
                </a:solidFill>
                <a:latin typeface="Victorian" pitchFamily="2" charset="0"/>
              </a:rPr>
              <a:t>Tính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Victorian" pitchFamily="2" charset="0"/>
              </a:rPr>
              <a:t>chất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Victorian" pitchFamily="2" charset="0"/>
              </a:rPr>
              <a:t>giao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Victorian" pitchFamily="2" charset="0"/>
              </a:rPr>
              <a:t>hoán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)</a:t>
            </a:r>
          </a:p>
          <a:p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                          = (66+134) + ( 289 +311) 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(</a:t>
            </a:r>
            <a:r>
              <a:rPr lang="en-US" sz="1800" dirty="0" err="1">
                <a:solidFill>
                  <a:srgbClr val="FF0000"/>
                </a:solidFill>
                <a:latin typeface="Victorian" pitchFamily="2" charset="0"/>
              </a:rPr>
              <a:t>Tính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Victorian" pitchFamily="2" charset="0"/>
              </a:rPr>
              <a:t>chất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Victorian" pitchFamily="2" charset="0"/>
              </a:rPr>
              <a:t>kết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Victorian" pitchFamily="2" charset="0"/>
              </a:rPr>
              <a:t>hợp</a:t>
            </a:r>
            <a:r>
              <a:rPr lang="en-US" sz="1800" dirty="0">
                <a:solidFill>
                  <a:srgbClr val="FF0000"/>
                </a:solidFill>
                <a:latin typeface="Victorian" pitchFamily="2" charset="0"/>
              </a:rPr>
              <a:t>)</a:t>
            </a:r>
          </a:p>
          <a:p>
            <a:pPr algn="l"/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                               =200 + 600</a:t>
            </a:r>
          </a:p>
          <a:p>
            <a:pPr algn="l"/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                               =800.</a:t>
            </a:r>
            <a:endParaRPr lang="en-US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62000" y="1005086"/>
            <a:ext cx="7848600" cy="576064"/>
          </a:xfrm>
        </p:spPr>
        <p:txBody>
          <a:bodyPr/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Victorian" pitchFamily="2" charset="0"/>
              </a:rPr>
              <a:t>Luyện</a:t>
            </a:r>
            <a:r>
              <a:rPr lang="en-US" sz="2800" dirty="0">
                <a:solidFill>
                  <a:srgbClr val="FF0000"/>
                </a:solidFill>
                <a:latin typeface="Victorian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Victorian" pitchFamily="2" charset="0"/>
              </a:rPr>
              <a:t>tập</a:t>
            </a:r>
            <a:r>
              <a:rPr lang="en-US" sz="2800" dirty="0">
                <a:solidFill>
                  <a:srgbClr val="FF0000"/>
                </a:solidFill>
                <a:latin typeface="Victorian" pitchFamily="2" charset="0"/>
              </a:rPr>
              <a:t> 1: </a:t>
            </a:r>
          </a:p>
          <a:p>
            <a:pPr algn="l"/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Tính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một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cách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hợp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lí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: </a:t>
            </a:r>
            <a:r>
              <a:rPr lang="en-US" dirty="0"/>
              <a:t>117 + 68 + 23</a:t>
            </a:r>
          </a:p>
          <a:p>
            <a:pPr algn="l"/>
            <a:endParaRPr lang="en-US" sz="2800" dirty="0">
              <a:solidFill>
                <a:schemeClr val="tx2">
                  <a:lumMod val="50000"/>
                </a:schemeClr>
              </a:solidFill>
              <a:latin typeface="Victorian" pitchFamily="2" charset="0"/>
            </a:endParaRPr>
          </a:p>
          <a:p>
            <a:pPr algn="l"/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Giải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Victorian" pitchFamily="2" charset="0"/>
              </a:rPr>
              <a:t>:</a:t>
            </a: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8305800" y="4324350"/>
            <a:ext cx="609600" cy="609600"/>
          </a:xfrm>
          <a:prstGeom prst="actionButtonHom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144000" y="1885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6000" y="1909261"/>
            <a:ext cx="4572000" cy="173586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335">
              <a:lnSpc>
                <a:spcPct val="115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117 + 68 + 23</a:t>
            </a:r>
          </a:p>
          <a:p>
            <a:pPr indent="267335">
              <a:lnSpc>
                <a:spcPct val="115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(117 + 23) + 68</a:t>
            </a:r>
          </a:p>
          <a:p>
            <a:pPr indent="267335">
              <a:lnSpc>
                <a:spcPct val="115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140 + 68</a:t>
            </a: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= 208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304800" y="843558"/>
            <a:ext cx="8534400" cy="156966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/>
              <a:t>Tìm</a:t>
            </a:r>
            <a:r>
              <a:rPr lang="en-US" sz="2400" b="1" dirty="0"/>
              <a:t> </a:t>
            </a:r>
            <a:r>
              <a:rPr lang="en-US" sz="2400" b="1" dirty="0" err="1"/>
              <a:t>hiểu</a:t>
            </a:r>
            <a:r>
              <a:rPr lang="en-US" sz="2400" b="1" dirty="0"/>
              <a:t> </a:t>
            </a:r>
            <a:r>
              <a:rPr lang="en-US" sz="2400" b="1" dirty="0" err="1"/>
              <a:t>bài</a:t>
            </a:r>
            <a:r>
              <a:rPr lang="en-US" sz="2400" b="1" dirty="0"/>
              <a:t> </a:t>
            </a:r>
            <a:r>
              <a:rPr lang="en-US" sz="2400" b="1" dirty="0" err="1"/>
              <a:t>toán</a:t>
            </a:r>
            <a:r>
              <a:rPr lang="en-US" sz="2400" b="1" dirty="0"/>
              <a:t> ở </a:t>
            </a:r>
            <a:r>
              <a:rPr lang="en-US" sz="2400" b="1" dirty="0" err="1"/>
              <a:t>đầu</a:t>
            </a:r>
            <a:r>
              <a:rPr lang="en-US" sz="2400" b="1" dirty="0"/>
              <a:t> </a:t>
            </a:r>
            <a:r>
              <a:rPr lang="en-US" sz="2400" b="1" dirty="0" err="1"/>
              <a:t>bài</a:t>
            </a:r>
            <a:r>
              <a:rPr lang="en-US" sz="2400" dirty="0"/>
              <a:t>: “Mai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chợ</a:t>
            </a:r>
            <a:r>
              <a:rPr lang="en-US" sz="2400" dirty="0"/>
              <a:t> </a:t>
            </a:r>
            <a:r>
              <a:rPr lang="en-US" sz="2400" dirty="0" err="1"/>
              <a:t>mua</a:t>
            </a:r>
            <a:r>
              <a:rPr lang="en-US" sz="2400" dirty="0"/>
              <a:t> </a:t>
            </a:r>
            <a:r>
              <a:rPr lang="en-US" sz="2400" dirty="0" err="1"/>
              <a:t>cà</a:t>
            </a:r>
            <a:r>
              <a:rPr lang="en-US" sz="2400" dirty="0"/>
              <a:t> </a:t>
            </a:r>
            <a:r>
              <a:rPr lang="en-US" sz="2400" dirty="0" err="1"/>
              <a:t>tím</a:t>
            </a:r>
            <a:r>
              <a:rPr lang="en-US" sz="2400" dirty="0"/>
              <a:t> </a:t>
            </a:r>
            <a:r>
              <a:rPr lang="en-US" sz="2400" dirty="0" err="1"/>
              <a:t>hết</a:t>
            </a:r>
            <a:r>
              <a:rPr lang="en-US" sz="2400" dirty="0"/>
              <a:t> </a:t>
            </a:r>
          </a:p>
          <a:p>
            <a:r>
              <a:rPr lang="en-US" sz="2400" dirty="0"/>
              <a:t>18 000 </a:t>
            </a:r>
            <a:r>
              <a:rPr lang="en-US" sz="2400" dirty="0" err="1"/>
              <a:t>đồng</a:t>
            </a:r>
            <a:r>
              <a:rPr lang="en-US" sz="2400" dirty="0"/>
              <a:t>, </a:t>
            </a:r>
            <a:r>
              <a:rPr lang="en-US" sz="2400" dirty="0" err="1"/>
              <a:t>cà</a:t>
            </a:r>
            <a:r>
              <a:rPr lang="en-US" sz="2400" dirty="0"/>
              <a:t> </a:t>
            </a:r>
            <a:r>
              <a:rPr lang="en-US" sz="2400" dirty="0" err="1"/>
              <a:t>chua</a:t>
            </a:r>
            <a:r>
              <a:rPr lang="en-US" sz="2400" dirty="0"/>
              <a:t> </a:t>
            </a:r>
            <a:r>
              <a:rPr lang="en-US" sz="2400" dirty="0" err="1"/>
              <a:t>hết</a:t>
            </a:r>
            <a:r>
              <a:rPr lang="en-US" sz="2400" dirty="0"/>
              <a:t> 21 000 </a:t>
            </a:r>
            <a:r>
              <a:rPr lang="en-US" sz="2400" dirty="0" err="1"/>
              <a:t>đồng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rau</a:t>
            </a:r>
            <a:r>
              <a:rPr lang="en-US" sz="2400" dirty="0"/>
              <a:t> </a:t>
            </a:r>
            <a:r>
              <a:rPr lang="en-US" sz="2400" dirty="0" err="1"/>
              <a:t>cải</a:t>
            </a:r>
            <a:r>
              <a:rPr lang="en-US" sz="2400" dirty="0"/>
              <a:t> </a:t>
            </a:r>
            <a:r>
              <a:rPr lang="en-US" sz="2400" dirty="0" err="1"/>
              <a:t>hết</a:t>
            </a:r>
            <a:r>
              <a:rPr lang="en-US" sz="2400" dirty="0"/>
              <a:t> 30 000 </a:t>
            </a:r>
            <a:r>
              <a:rPr lang="en-US" sz="2400" dirty="0" err="1"/>
              <a:t>đồng</a:t>
            </a:r>
            <a:r>
              <a:rPr lang="en-US" sz="2400" dirty="0"/>
              <a:t>. Mai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cô</a:t>
            </a:r>
            <a:r>
              <a:rPr lang="en-US" sz="2400" dirty="0"/>
              <a:t> </a:t>
            </a:r>
            <a:r>
              <a:rPr lang="en-US" sz="2400" dirty="0" err="1"/>
              <a:t>bán</a:t>
            </a:r>
            <a:r>
              <a:rPr lang="en-US" sz="2400" dirty="0"/>
              <a:t> </a:t>
            </a:r>
            <a:r>
              <a:rPr lang="en-US" sz="2400" dirty="0" err="1"/>
              <a:t>hàng</a:t>
            </a:r>
            <a:r>
              <a:rPr lang="en-US" sz="2400" dirty="0"/>
              <a:t> </a:t>
            </a:r>
            <a:r>
              <a:rPr lang="en-US" sz="2400" dirty="0" err="1"/>
              <a:t>tờ</a:t>
            </a:r>
            <a:r>
              <a:rPr lang="en-US" sz="2400" dirty="0"/>
              <a:t> 100 000 </a:t>
            </a:r>
            <a:r>
              <a:rPr lang="en-US" sz="2400" dirty="0" err="1"/>
              <a:t>đồng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bao</a:t>
            </a:r>
            <a:r>
              <a:rPr lang="en-US" sz="2400" dirty="0"/>
              <a:t>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?”</a:t>
            </a:r>
          </a:p>
        </p:txBody>
      </p: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9756" y="2680686"/>
            <a:ext cx="833184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948435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8" grpId="0"/>
      <p:bldP spid="31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62000" y="1005086"/>
            <a:ext cx="7848600" cy="576064"/>
          </a:xfrm>
        </p:spPr>
        <p:txBody>
          <a:bodyPr/>
          <a:lstStyle/>
          <a:p>
            <a:pPr algn="l"/>
            <a:r>
              <a:rPr lang="en-US" dirty="0" err="1">
                <a:solidFill>
                  <a:srgbClr val="FF0000"/>
                </a:solidFill>
              </a:rPr>
              <a:t>Trả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lời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nhanh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algn="l"/>
            <a:r>
              <a:rPr lang="en-US" dirty="0" err="1"/>
              <a:t>Câu</a:t>
            </a:r>
            <a:r>
              <a:rPr lang="en-US" dirty="0"/>
              <a:t> 1: </a:t>
            </a:r>
            <a:r>
              <a:rPr lang="en-US" dirty="0" err="1"/>
              <a:t>Tính</a:t>
            </a:r>
            <a:r>
              <a:rPr lang="en-US" dirty="0"/>
              <a:t>: a) 3 + 4;       b) 7 – 4;</a:t>
            </a:r>
          </a:p>
          <a:p>
            <a:pPr algn="l"/>
            <a:r>
              <a:rPr lang="en-US" dirty="0" err="1"/>
              <a:t>Câu</a:t>
            </a:r>
            <a:r>
              <a:rPr lang="en-US" dirty="0"/>
              <a:t> 2: </a:t>
            </a:r>
            <a:r>
              <a:rPr lang="en-US" dirty="0" err="1"/>
              <a:t>Biết</a:t>
            </a:r>
            <a:r>
              <a:rPr lang="en-US" dirty="0"/>
              <a:t> 57 + 38 = 95. </a:t>
            </a:r>
          </a:p>
          <a:p>
            <a:pPr algn="l"/>
            <a:r>
              <a:rPr lang="en-US" dirty="0" err="1"/>
              <a:t>Tính</a:t>
            </a:r>
            <a:r>
              <a:rPr lang="en-US" dirty="0"/>
              <a:t> 95 – 57 </a:t>
            </a:r>
            <a:r>
              <a:rPr lang="en-US" dirty="0" err="1"/>
              <a:t>và</a:t>
            </a:r>
            <a:r>
              <a:rPr lang="en-US" dirty="0"/>
              <a:t> 95 – 38.</a:t>
            </a: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8305800" y="4324350"/>
            <a:ext cx="609600" cy="609600"/>
          </a:xfrm>
          <a:prstGeom prst="actionButtonHom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144000" y="1885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0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99592" y="1521505"/>
            <a:ext cx="864096" cy="1188088"/>
            <a:chOff x="2391994" y="1635646"/>
            <a:chExt cx="805454" cy="1584088"/>
          </a:xfrm>
        </p:grpSpPr>
        <p:sp>
          <p:nvSpPr>
            <p:cNvPr id="4" name="Rectangle 3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4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828800" y="1657350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nhiên</a:t>
            </a:r>
            <a:endParaRPr lang="en-US" altLang="ko-K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7080" y="1564253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648200" y="1809750"/>
            <a:ext cx="609599" cy="609600"/>
            <a:chOff x="2391994" y="1635646"/>
            <a:chExt cx="805454" cy="1584088"/>
          </a:xfrm>
          <a:solidFill>
            <a:srgbClr val="98DFBB"/>
          </a:solidFill>
        </p:grpSpPr>
        <p:sp>
          <p:nvSpPr>
            <p:cNvPr id="13" name="Rectangle 12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Isosceles Triangle 13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334000" y="165735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ko-KR" sz="2400" b="1" dirty="0">
                <a:latin typeface="Times New Roman" pitchFamily="18" charset="0"/>
                <a:cs typeface="Times New Roman" pitchFamily="18" charset="0"/>
              </a:rPr>
              <a:t>a       -      b    =      c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1354" y="2857679"/>
            <a:ext cx="1613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 err="1">
                <a:solidFill>
                  <a:srgbClr val="FFC000"/>
                </a:solidFill>
                <a:cs typeface="Arial" pitchFamily="34" charset="0"/>
              </a:rPr>
              <a:t>Ví</a:t>
            </a:r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 </a:t>
            </a:r>
            <a:r>
              <a:rPr lang="en-US" altLang="ko-KR" sz="3600" b="1" dirty="0" err="1">
                <a:solidFill>
                  <a:srgbClr val="FFC000"/>
                </a:solidFill>
                <a:cs typeface="Arial" pitchFamily="34" charset="0"/>
              </a:rPr>
              <a:t>dụ</a:t>
            </a:r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:</a:t>
            </a:r>
            <a:endParaRPr lang="ko-KR" altLang="en-US" sz="36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10200" y="2050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81800" y="2050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24800" y="2050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0"/>
          </p:nvPr>
        </p:nvSpPr>
        <p:spPr>
          <a:xfrm>
            <a:off x="381000" y="514350"/>
            <a:ext cx="7162800" cy="576064"/>
          </a:xfrm>
        </p:spPr>
        <p:txBody>
          <a:bodyPr/>
          <a:lstStyle/>
          <a:p>
            <a:pPr algn="l"/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ko-KR" altLang="en-US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652096"/>
            <a:ext cx="4190476" cy="14285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838" y="3652096"/>
            <a:ext cx="3809524" cy="14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21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6" grpId="0"/>
      <p:bldP spid="25" grpId="0"/>
      <p:bldP spid="34" grpId="0"/>
      <p:bldP spid="35" grpId="0"/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8305800" y="4324350"/>
            <a:ext cx="609600" cy="609600"/>
          </a:xfrm>
          <a:prstGeom prst="actionButtonHom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144000" y="1885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501312"/>
            <a:ext cx="910129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a, b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nếu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= b + c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phép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trừ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– b = c.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tập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hợp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nhiên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phép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trừ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– b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chỉ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thực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hiện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được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nếu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kumimoji="0" lang="en-US" altLang="en-U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56696"/>
            <a:ext cx="143904" cy="22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932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733919"/>
            <a:ext cx="8395856" cy="576064"/>
          </a:xfrm>
        </p:spPr>
        <p:txBody>
          <a:bodyPr/>
          <a:lstStyle/>
          <a:p>
            <a:r>
              <a:rPr lang="en-US" sz="4400" u="sng" dirty="0" err="1">
                <a:solidFill>
                  <a:srgbClr val="FF0000"/>
                </a:solidFill>
              </a:rPr>
              <a:t>Luyện</a:t>
            </a:r>
            <a:r>
              <a:rPr lang="en-US" sz="4400" u="sng" dirty="0">
                <a:solidFill>
                  <a:srgbClr val="FF0000"/>
                </a:solidFill>
              </a:rPr>
              <a:t> </a:t>
            </a:r>
            <a:r>
              <a:rPr lang="en-US" sz="4400" u="sng" dirty="0" err="1">
                <a:solidFill>
                  <a:srgbClr val="FF0000"/>
                </a:solidFill>
              </a:rPr>
              <a:t>tập</a:t>
            </a:r>
            <a:r>
              <a:rPr lang="en-US" sz="4400" u="sng" dirty="0">
                <a:solidFill>
                  <a:srgbClr val="FF0000"/>
                </a:solidFill>
              </a:rPr>
              <a:t> 2: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865 279 – 45 027 = ?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1962150"/>
            <a:ext cx="714375" cy="11906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266950"/>
            <a:ext cx="495300" cy="438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943" y="55480"/>
            <a:ext cx="714375" cy="11906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00550"/>
            <a:ext cx="495300" cy="4381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-304800" y="2864743"/>
            <a:ext cx="9144000" cy="288032"/>
          </a:xfrm>
        </p:spPr>
        <p:txBody>
          <a:bodyPr/>
          <a:lstStyle/>
          <a:p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865 279 – 45 027 = 820 252 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0569898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304800" y="843558"/>
            <a:ext cx="8610600" cy="120032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rgbClr val="FF0000"/>
                </a:solidFill>
              </a:rPr>
              <a:t>Vận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dụng</a:t>
            </a:r>
            <a:r>
              <a:rPr lang="en-US" sz="2400" b="1" dirty="0">
                <a:solidFill>
                  <a:srgbClr val="FF0000"/>
                </a:solidFill>
              </a:rPr>
              <a:t> 2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“Mai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chợ</a:t>
            </a:r>
            <a:r>
              <a:rPr lang="en-US" sz="2400" dirty="0"/>
              <a:t> </a:t>
            </a:r>
            <a:r>
              <a:rPr lang="en-US" sz="2400" dirty="0" err="1"/>
              <a:t>mua</a:t>
            </a:r>
            <a:r>
              <a:rPr lang="en-US" sz="2400" dirty="0"/>
              <a:t> </a:t>
            </a:r>
            <a:r>
              <a:rPr lang="en-US" sz="2400" dirty="0" err="1"/>
              <a:t>cà</a:t>
            </a:r>
            <a:r>
              <a:rPr lang="en-US" sz="2400" dirty="0"/>
              <a:t> </a:t>
            </a:r>
            <a:r>
              <a:rPr lang="en-US" sz="2400" dirty="0" err="1"/>
              <a:t>tím</a:t>
            </a:r>
            <a:r>
              <a:rPr lang="en-US" sz="2400" dirty="0"/>
              <a:t> </a:t>
            </a:r>
            <a:r>
              <a:rPr lang="en-US" sz="2400" dirty="0" err="1"/>
              <a:t>hết</a:t>
            </a:r>
            <a:r>
              <a:rPr lang="en-US" sz="2400" dirty="0"/>
              <a:t> 18 000 </a:t>
            </a:r>
            <a:r>
              <a:rPr lang="en-US" sz="2400" dirty="0" err="1"/>
              <a:t>đồng</a:t>
            </a:r>
            <a:r>
              <a:rPr lang="en-US" sz="2400" dirty="0"/>
              <a:t>, </a:t>
            </a:r>
            <a:r>
              <a:rPr lang="en-US" sz="2400" dirty="0" err="1"/>
              <a:t>cà</a:t>
            </a:r>
            <a:r>
              <a:rPr lang="en-US" sz="2400" dirty="0"/>
              <a:t> </a:t>
            </a:r>
            <a:r>
              <a:rPr lang="en-US" sz="2400" dirty="0" err="1"/>
              <a:t>chua</a:t>
            </a:r>
            <a:r>
              <a:rPr lang="en-US" sz="2400" dirty="0"/>
              <a:t> </a:t>
            </a:r>
            <a:r>
              <a:rPr lang="en-US" sz="2400" dirty="0" err="1"/>
              <a:t>hết</a:t>
            </a:r>
            <a:r>
              <a:rPr lang="en-US" sz="2400" dirty="0"/>
              <a:t> 21 000 </a:t>
            </a:r>
            <a:r>
              <a:rPr lang="en-US" sz="2400" dirty="0" err="1"/>
              <a:t>đồng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rau</a:t>
            </a:r>
            <a:r>
              <a:rPr lang="en-US" sz="2400" dirty="0"/>
              <a:t> </a:t>
            </a:r>
            <a:r>
              <a:rPr lang="en-US" sz="2400" dirty="0" err="1"/>
              <a:t>cải</a:t>
            </a:r>
            <a:r>
              <a:rPr lang="en-US" sz="2400" dirty="0"/>
              <a:t> </a:t>
            </a:r>
            <a:r>
              <a:rPr lang="en-US" sz="2400" dirty="0" err="1"/>
              <a:t>hết</a:t>
            </a:r>
            <a:r>
              <a:rPr lang="en-US" sz="2400" dirty="0"/>
              <a:t> 30 000 </a:t>
            </a:r>
            <a:r>
              <a:rPr lang="en-US" sz="2400" dirty="0" err="1"/>
              <a:t>đồng</a:t>
            </a:r>
            <a:r>
              <a:rPr lang="en-US" sz="2400" dirty="0"/>
              <a:t>. Mai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cô</a:t>
            </a:r>
            <a:r>
              <a:rPr lang="en-US" sz="2400" dirty="0"/>
              <a:t> </a:t>
            </a:r>
            <a:r>
              <a:rPr lang="en-US" sz="2400" dirty="0" err="1"/>
              <a:t>bán</a:t>
            </a:r>
            <a:r>
              <a:rPr lang="en-US" sz="2400" dirty="0"/>
              <a:t> </a:t>
            </a:r>
            <a:r>
              <a:rPr lang="en-US" sz="2400" dirty="0" err="1"/>
              <a:t>hàng</a:t>
            </a:r>
            <a:r>
              <a:rPr lang="en-US" sz="2400" dirty="0"/>
              <a:t> </a:t>
            </a:r>
            <a:r>
              <a:rPr lang="en-US" sz="2400" dirty="0" err="1"/>
              <a:t>tờ</a:t>
            </a:r>
            <a:r>
              <a:rPr lang="en-US" sz="2400" dirty="0"/>
              <a:t> 100 000 </a:t>
            </a:r>
            <a:r>
              <a:rPr lang="en-US" sz="2400" dirty="0" err="1"/>
              <a:t>đồng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bao</a:t>
            </a:r>
            <a:r>
              <a:rPr lang="en-US" sz="2400" dirty="0"/>
              <a:t>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?”</a:t>
            </a:r>
          </a:p>
        </p:txBody>
      </p: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2187449"/>
            <a:ext cx="833184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5807736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8" grpId="0"/>
      <p:bldP spid="31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1524000" y="1036899"/>
            <a:ext cx="8534400" cy="2062103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>
                <a:solidFill>
                  <a:srgbClr val="FF0000"/>
                </a:solidFill>
              </a:rPr>
              <a:t>Giải</a:t>
            </a:r>
            <a:r>
              <a:rPr lang="en-US" sz="2400" dirty="0"/>
              <a:t>: 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Mai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:</a:t>
            </a:r>
          </a:p>
          <a:p>
            <a:r>
              <a:rPr lang="en-US" sz="2400" dirty="0"/>
              <a:t>   18 000 + 21 000 + 30 000 = 69 000 (</a:t>
            </a:r>
            <a:r>
              <a:rPr lang="en-US" sz="2400" dirty="0" err="1"/>
              <a:t>đồng</a:t>
            </a:r>
            <a:r>
              <a:rPr lang="en-US" sz="2400" dirty="0"/>
              <a:t>)</a:t>
            </a:r>
          </a:p>
          <a:p>
            <a:r>
              <a:rPr lang="en-US" sz="2400" dirty="0"/>
              <a:t> 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Mai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:</a:t>
            </a:r>
          </a:p>
          <a:p>
            <a:r>
              <a:rPr lang="en-US" sz="2400" dirty="0"/>
              <a:t>    100 000 – 69 000 = 31 000 (</a:t>
            </a:r>
            <a:r>
              <a:rPr lang="en-US" sz="2400" dirty="0" err="1"/>
              <a:t>đồng</a:t>
            </a:r>
            <a:r>
              <a:rPr lang="en-US" sz="2400" dirty="0"/>
              <a:t>)</a:t>
            </a:r>
          </a:p>
          <a:p>
            <a:r>
              <a:rPr lang="en-US" sz="3200" dirty="0"/>
              <a:t>     </a:t>
            </a:r>
          </a:p>
        </p:txBody>
      </p: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6248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8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381000" y="666750"/>
            <a:ext cx="8534400" cy="95410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/>
              <a:t>Bài</a:t>
            </a:r>
            <a:r>
              <a:rPr lang="en-US" sz="2800" b="1" dirty="0"/>
              <a:t> 1.17</a:t>
            </a:r>
            <a:r>
              <a:rPr lang="en-US" sz="2800" dirty="0"/>
              <a:t>: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tổng</a:t>
            </a:r>
            <a:r>
              <a:rPr lang="en-US" sz="2800" dirty="0"/>
              <a:t>, </a:t>
            </a:r>
            <a:r>
              <a:rPr lang="en-US" sz="2800" dirty="0" err="1"/>
              <a:t>hiệu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cách</a:t>
            </a:r>
            <a:r>
              <a:rPr lang="en-US" sz="2800" dirty="0"/>
              <a:t> </a:t>
            </a:r>
            <a:r>
              <a:rPr lang="en-US" sz="2800" dirty="0" err="1"/>
              <a:t>đặt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:</a:t>
            </a:r>
          </a:p>
          <a:p>
            <a:r>
              <a:rPr lang="en-US" sz="2800" dirty="0"/>
              <a:t>a)  63 548 + 19 256;      b) 129 107 – 34 693.</a:t>
            </a:r>
          </a:p>
        </p:txBody>
      </p: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AutoShape 1"/>
          <p:cNvSpPr>
            <a:spLocks noChangeShapeType="1"/>
          </p:cNvSpPr>
          <p:nvPr/>
        </p:nvSpPr>
        <p:spPr bwMode="auto">
          <a:xfrm>
            <a:off x="2133600" y="3219565"/>
            <a:ext cx="1371600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/>
          <p:cNvSpPr>
            <a:spLocks noChangeShapeType="1"/>
          </p:cNvSpPr>
          <p:nvPr/>
        </p:nvSpPr>
        <p:spPr bwMode="auto">
          <a:xfrm>
            <a:off x="3076575" y="3529484"/>
            <a:ext cx="6762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28800" y="2090465"/>
            <a:ext cx="440377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kumimoji="0" lang="en-US" altLang="en-US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ài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1.17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a)  63 548                b) 129 107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567052" y="2804069"/>
            <a:ext cx="47997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+  19 256                   – 34 693.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82 804                       94 414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AutoShape 1"/>
          <p:cNvSpPr>
            <a:spLocks noChangeShapeType="1"/>
          </p:cNvSpPr>
          <p:nvPr/>
        </p:nvSpPr>
        <p:spPr bwMode="auto">
          <a:xfrm>
            <a:off x="4928067" y="3223384"/>
            <a:ext cx="1371600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6068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8" grpId="0"/>
      <p:bldP spid="31" grpId="0"/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73355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Vận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dụng</a:t>
            </a:r>
            <a:r>
              <a:rPr lang="en-US" sz="3200" dirty="0">
                <a:solidFill>
                  <a:srgbClr val="FF0000"/>
                </a:solidFill>
              </a:rPr>
              <a:t>: </a:t>
            </a:r>
            <a:r>
              <a:rPr lang="en-US" sz="3200" dirty="0" err="1">
                <a:solidFill>
                  <a:srgbClr val="FF0000"/>
                </a:solidFill>
              </a:rPr>
              <a:t>Trò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chơi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hộp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quà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kì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diệu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022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379513"/>
            <a:ext cx="9144000" cy="85630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3880995"/>
            <a:ext cx="9144000" cy="85630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742950"/>
            <a:ext cx="1476884" cy="1307705"/>
          </a:xfrm>
          <a:prstGeom prst="rect">
            <a:avLst/>
          </a:prstGeom>
        </p:spPr>
      </p:pic>
      <p:pic>
        <p:nvPicPr>
          <p:cNvPr id="9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590550"/>
            <a:ext cx="1545470" cy="1037934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666750"/>
            <a:ext cx="1476884" cy="1307705"/>
          </a:xfrm>
          <a:prstGeom prst="rect">
            <a:avLst/>
          </a:prstGeom>
        </p:spPr>
      </p:pic>
      <p:pic>
        <p:nvPicPr>
          <p:cNvPr id="11" name="Picture 10">
            <a:hlinkClick r:id="rId6" action="ppaction://hlinksldjump"/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14350"/>
            <a:ext cx="1545470" cy="1037934"/>
          </a:xfrm>
          <a:prstGeom prst="rect">
            <a:avLst/>
          </a:prstGeom>
        </p:spPr>
      </p:pic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42950"/>
            <a:ext cx="1476884" cy="1307705"/>
          </a:xfrm>
          <a:prstGeom prst="rect">
            <a:avLst/>
          </a:prstGeom>
        </p:spPr>
      </p:pic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8150"/>
            <a:ext cx="1545470" cy="1037934"/>
          </a:xfrm>
          <a:prstGeom prst="rect">
            <a:avLst/>
          </a:prstGeom>
        </p:spPr>
      </p:pic>
      <p:pic>
        <p:nvPicPr>
          <p:cNvPr id="14" name="Picture 13">
            <a:hlinkClick r:id="rId12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105150"/>
            <a:ext cx="1476884" cy="1307705"/>
          </a:xfrm>
          <a:prstGeom prst="rect">
            <a:avLst/>
          </a:prstGeom>
        </p:spPr>
      </p:pic>
      <p:pic>
        <p:nvPicPr>
          <p:cNvPr id="15" name="Picture 14">
            <a:hlinkClick r:id="rId12" action="ppaction://hlinksldjump"/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876550"/>
            <a:ext cx="1545470" cy="1037934"/>
          </a:xfrm>
          <a:prstGeom prst="rect">
            <a:avLst/>
          </a:prstGeom>
        </p:spPr>
      </p:pic>
      <p:pic>
        <p:nvPicPr>
          <p:cNvPr id="16" name="Picture 15">
            <a:hlinkClick r:id="rId15" action="ppaction://hlinksldjump"/>
            <a:extLst>
              <a:ext uri="{FF2B5EF4-FFF2-40B4-BE49-F238E27FC236}">
                <a16:creationId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181350"/>
            <a:ext cx="1476884" cy="1307705"/>
          </a:xfrm>
          <a:prstGeom prst="rect">
            <a:avLst/>
          </a:prstGeom>
        </p:spPr>
      </p:pic>
      <p:pic>
        <p:nvPicPr>
          <p:cNvPr id="17" name="Picture 16">
            <a:hlinkClick r:id="rId15" action="ppaction://hlinksldjump"/>
            <a:extLst>
              <a:ext uri="{FF2B5EF4-FFF2-40B4-BE49-F238E27FC236}">
                <a16:creationId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876550"/>
            <a:ext cx="1545470" cy="1037934"/>
          </a:xfrm>
          <a:prstGeom prst="rect">
            <a:avLst/>
          </a:prstGeom>
        </p:spPr>
      </p:pic>
      <p:pic>
        <p:nvPicPr>
          <p:cNvPr id="18" name="Picture 17">
            <a:hlinkClick r:id="rId18" action="ppaction://hlinksldjump"/>
            <a:extLst>
              <a:ext uri="{FF2B5EF4-FFF2-40B4-BE49-F238E27FC236}">
                <a16:creationId xmlns:a16="http://schemas.microsoft.com/office/drawing/2014/main" id="{72FC547B-FE68-4CD5-98AE-80D9F184E2A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181350"/>
            <a:ext cx="1476884" cy="1307705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  <a:extLst>
              <a:ext uri="{FF2B5EF4-FFF2-40B4-BE49-F238E27FC236}">
                <a16:creationId xmlns:a16="http://schemas.microsoft.com/office/drawing/2014/main" id="{12C318AC-1A9F-4496-B8ED-00C59FCFCB6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952750"/>
            <a:ext cx="1545470" cy="103793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31574"/>
            <a:ext cx="4571999" cy="25111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4731574"/>
            <a:ext cx="4571999" cy="25111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30972"/>
            <a:ext cx="4571999" cy="25111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2230972"/>
            <a:ext cx="4571999" cy="251114"/>
          </a:xfrm>
          <a:prstGeom prst="rect">
            <a:avLst/>
          </a:prstGeom>
        </p:spPr>
      </p:pic>
      <p:sp>
        <p:nvSpPr>
          <p:cNvPr id="42" name="Flowchart: Summing Junction 41">
            <a:hlinkClick r:id="rId22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8549017" y="4586196"/>
            <a:ext cx="486801" cy="486801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282684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384779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533400" y="209550"/>
            <a:ext cx="8305800" cy="194639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thỏa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mãn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defTabSz="685800" latinLnBrk="0"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+ x = 362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8200" y="2343150"/>
            <a:ext cx="3680099" cy="57811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355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67664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52687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648200" y="2343150"/>
            <a:ext cx="3680099" cy="57811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B.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160 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8200" y="3028950"/>
            <a:ext cx="3680099" cy="57811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150 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72000" y="3028950"/>
            <a:ext cx="3680099" cy="57811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136 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86200" y="2343150"/>
            <a:ext cx="663853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886200" y="3028950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105150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343150"/>
            <a:ext cx="603557" cy="530398"/>
          </a:xfrm>
          <a:prstGeom prst="rect">
            <a:avLst/>
          </a:prstGeom>
        </p:spPr>
      </p:pic>
      <p:sp>
        <p:nvSpPr>
          <p:cNvPr id="57" name="Cloud 56">
            <a:hlinkClick r:id="rId12" action="ppaction://hlinksldjump"/>
          </p:cNvPr>
          <p:cNvSpPr/>
          <p:nvPr/>
        </p:nvSpPr>
        <p:spPr>
          <a:xfrm>
            <a:off x="3581400" y="3867150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QUAY VỀ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152400" y="843558"/>
            <a:ext cx="8763000" cy="193899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Mai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cô</a:t>
            </a:r>
            <a:r>
              <a:rPr lang="en-US" sz="2400" dirty="0"/>
              <a:t> </a:t>
            </a:r>
            <a:r>
              <a:rPr lang="en-US" sz="2400" dirty="0" err="1"/>
              <a:t>bán</a:t>
            </a:r>
            <a:r>
              <a:rPr lang="en-US" sz="2400" dirty="0"/>
              <a:t> </a:t>
            </a:r>
            <a:r>
              <a:rPr lang="en-US" sz="2400" dirty="0" err="1"/>
              <a:t>hàng</a:t>
            </a:r>
            <a:r>
              <a:rPr lang="en-US" sz="2400" dirty="0"/>
              <a:t>, ta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cộng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mua</a:t>
            </a:r>
            <a:r>
              <a:rPr lang="en-US" sz="2400" dirty="0"/>
              <a:t> </a:t>
            </a:r>
            <a:r>
              <a:rPr lang="en-US" sz="2400" dirty="0" err="1"/>
              <a:t>cà</a:t>
            </a:r>
            <a:r>
              <a:rPr lang="en-US" sz="2400" dirty="0"/>
              <a:t> </a:t>
            </a:r>
            <a:r>
              <a:rPr lang="en-US" sz="2400" dirty="0" err="1"/>
              <a:t>tím</a:t>
            </a:r>
            <a:r>
              <a:rPr lang="en-US" sz="2400" dirty="0"/>
              <a:t>,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mua</a:t>
            </a:r>
            <a:r>
              <a:rPr lang="en-US" sz="2400" dirty="0"/>
              <a:t> </a:t>
            </a:r>
            <a:r>
              <a:rPr lang="en-US" sz="2400" dirty="0" err="1"/>
              <a:t>cà</a:t>
            </a:r>
            <a:r>
              <a:rPr lang="en-US" sz="2400" dirty="0"/>
              <a:t> </a:t>
            </a:r>
            <a:r>
              <a:rPr lang="en-US" sz="2400" dirty="0" err="1"/>
              <a:t>chua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mua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rau</a:t>
            </a:r>
            <a:r>
              <a:rPr lang="en-US" sz="2400" dirty="0"/>
              <a:t> </a:t>
            </a:r>
            <a:r>
              <a:rPr lang="en-US" sz="2400" dirty="0" err="1"/>
              <a:t>cải</a:t>
            </a:r>
            <a:r>
              <a:rPr lang="en-US" sz="2400" dirty="0"/>
              <a:t>.</a:t>
            </a:r>
          </a:p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Mai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, ta </a:t>
            </a:r>
            <a:r>
              <a:rPr lang="en-US" sz="2400" dirty="0" err="1"/>
              <a:t>lấy</a:t>
            </a:r>
            <a:r>
              <a:rPr lang="en-US" sz="2400" dirty="0"/>
              <a:t> 100 000 </a:t>
            </a:r>
            <a:r>
              <a:rPr lang="en-US" sz="2400" dirty="0" err="1"/>
              <a:t>đồng</a:t>
            </a:r>
            <a:r>
              <a:rPr lang="en-US" sz="2400" dirty="0"/>
              <a:t> </a:t>
            </a:r>
            <a:r>
              <a:rPr lang="en-US" sz="2400" dirty="0" err="1"/>
              <a:t>trừ</a:t>
            </a:r>
            <a:r>
              <a:rPr lang="en-US" sz="2400" dirty="0"/>
              <a:t>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Mai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.</a:t>
            </a:r>
            <a:endParaRPr lang="en-US" sz="2800" dirty="0"/>
          </a:p>
        </p:txBody>
      </p: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81629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8" grpId="0"/>
      <p:bldP spid="3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282684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384779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49902"/>
            <a:ext cx="7895046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thỏa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mãn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defTabSz="685800" latinLnBrk="0"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25 – x = 15</a:t>
            </a:r>
            <a:endParaRPr lang="vi-VN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5" y="146201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50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67664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52687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1" y="1465151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B.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212888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55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1" y="213203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61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2" y="1481116"/>
            <a:ext cx="604292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153912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3" y="2162610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3" y="1519870"/>
            <a:ext cx="603557" cy="482845"/>
          </a:xfrm>
          <a:prstGeom prst="rect">
            <a:avLst/>
          </a:prstGeom>
        </p:spPr>
      </p:pic>
      <p:sp>
        <p:nvSpPr>
          <p:cNvPr id="18" name="Cloud 17">
            <a:hlinkClick r:id="rId12" action="ppaction://hlinksldjump"/>
          </p:cNvPr>
          <p:cNvSpPr/>
          <p:nvPr/>
        </p:nvSpPr>
        <p:spPr>
          <a:xfrm>
            <a:off x="3500621" y="3526874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QUAY VỀ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38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282684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384779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49902"/>
            <a:ext cx="7895046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“?”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defTabSz="685800" latinLnBrk="0">
              <a:defRPr/>
            </a:pP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685800" latinLnBrk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?+2 895 = 2 895 + 6 789</a:t>
            </a:r>
            <a:endParaRPr lang="vi-VN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5" y="146201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6 789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67664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52687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1" y="1465151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B.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2080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212888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2895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1" y="213203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15690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1" y="1481116"/>
            <a:ext cx="663853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153912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3" y="2162610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3" y="1496094"/>
            <a:ext cx="603557" cy="530398"/>
          </a:xfrm>
          <a:prstGeom prst="rect">
            <a:avLst/>
          </a:prstGeom>
        </p:spPr>
      </p:pic>
      <p:sp>
        <p:nvSpPr>
          <p:cNvPr id="17" name="Cloud 16">
            <a:hlinkClick r:id="rId12" action="ppaction://hlinksldjump"/>
          </p:cNvPr>
          <p:cNvSpPr/>
          <p:nvPr/>
        </p:nvSpPr>
        <p:spPr>
          <a:xfrm>
            <a:off x="3500621" y="3526874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QUAY VỀ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7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282684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384779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49902"/>
            <a:ext cx="7895046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thỏa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mãn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 defTabSz="685800" latinLnBrk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 – 56 = 4 </a:t>
            </a:r>
            <a:endParaRPr lang="vi-VN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5" y="146201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40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67664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52687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1" y="1465151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B.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212888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60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1" y="213203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120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2" y="1481116"/>
            <a:ext cx="604292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362" y="2176584"/>
            <a:ext cx="603402" cy="48272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3" y="2162610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16" y="1519870"/>
            <a:ext cx="549444" cy="482845"/>
          </a:xfrm>
          <a:prstGeom prst="rect">
            <a:avLst/>
          </a:prstGeom>
        </p:spPr>
      </p:pic>
      <p:sp>
        <p:nvSpPr>
          <p:cNvPr id="18" name="Cloud 17">
            <a:hlinkClick r:id="rId11" action="ppaction://hlinksldjump"/>
          </p:cNvPr>
          <p:cNvSpPr/>
          <p:nvPr/>
        </p:nvSpPr>
        <p:spPr>
          <a:xfrm>
            <a:off x="3500621" y="3526874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QUAY VỀ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86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282684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384779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49902"/>
            <a:ext cx="7895046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defTabSz="685800" latinLnBrk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285 + 470 + 115 + 230</a:t>
            </a:r>
            <a:endParaRPr lang="vi-VN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5" y="146201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A.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2900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0" name="Cloud 39"/>
          <p:cNvSpPr/>
          <p:nvPr/>
        </p:nvSpPr>
        <p:spPr>
          <a:xfrm>
            <a:off x="-512509" y="367664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52687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1" y="1465151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B.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1100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212888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C.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88880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1" y="213203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2050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2" y="1481116"/>
            <a:ext cx="604292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153912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3" y="2162610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3" y="1519870"/>
            <a:ext cx="603557" cy="482845"/>
          </a:xfrm>
          <a:prstGeom prst="rect">
            <a:avLst/>
          </a:prstGeom>
        </p:spPr>
      </p:pic>
      <p:sp>
        <p:nvSpPr>
          <p:cNvPr id="18" name="Cloud 17">
            <a:hlinkClick r:id="rId12" action="ppaction://hlinksldjump"/>
          </p:cNvPr>
          <p:cNvSpPr/>
          <p:nvPr/>
        </p:nvSpPr>
        <p:spPr>
          <a:xfrm>
            <a:off x="3500621" y="3526874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QUAY VỀ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97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282684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384779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49902"/>
            <a:ext cx="7895046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6: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defTabSz="685800" latinLnBrk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571+ 216+ 129+124</a:t>
            </a:r>
            <a:endParaRPr lang="vi-VN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5" y="146201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2040</a:t>
            </a:r>
            <a:endParaRPr lang="vi-VN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67664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52687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endParaRPr lang="vi-VN" sz="1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1" y="1465151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vi-VN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212888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vi-VN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1041 </a:t>
            </a:r>
            <a:r>
              <a:rPr lang="vi-VN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97961" y="213203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 latinLnBrk="0"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1040 </a:t>
            </a:r>
            <a:endParaRPr lang="vi-VN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2" y="1481116"/>
            <a:ext cx="604292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461" y="2176584"/>
            <a:ext cx="549303" cy="48272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3" y="2186386"/>
            <a:ext cx="603557" cy="48284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16" y="1519870"/>
            <a:ext cx="549444" cy="482845"/>
          </a:xfrm>
          <a:prstGeom prst="rect">
            <a:avLst/>
          </a:prstGeom>
        </p:spPr>
      </p:pic>
      <p:sp>
        <p:nvSpPr>
          <p:cNvPr id="18" name="Cloud 17">
            <a:hlinkClick r:id="rId11" action="ppaction://hlinksldjump"/>
          </p:cNvPr>
          <p:cNvSpPr/>
          <p:nvPr/>
        </p:nvSpPr>
        <p:spPr>
          <a:xfrm>
            <a:off x="3500621" y="3526874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latinLnBrk="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QUAY VỀ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4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5800" y="943608"/>
            <a:ext cx="830580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tabLst>
                <a:tab pos="457200" algn="l"/>
              </a:tabLst>
            </a:pPr>
            <a:r>
              <a:rPr lang="nl-NL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Củng cố và dặn dò:</a:t>
            </a:r>
          </a:p>
          <a:p>
            <a:pPr indent="450215" algn="just">
              <a:lnSpc>
                <a:spcPct val="115000"/>
              </a:lnSpc>
              <a:tabLst>
                <a:tab pos="457200" algn="l"/>
              </a:tabLst>
            </a:pP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Ôn tập lại kiến thức về phép tính cộng và trừ số tự nhiên.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tabLst>
                <a:tab pos="457200" algn="l"/>
              </a:tabLst>
            </a:pPr>
            <a:r>
              <a:rPr lang="nl-NL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- Làm các bài tập 1.21, 1.22 (SGK/16).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buFontTx/>
              <a:buChar char="-"/>
              <a:tabLst>
                <a:tab pos="45720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5.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07712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438150"/>
            <a:ext cx="7582272" cy="2752329"/>
          </a:xfrm>
        </p:spPr>
        <p:txBody>
          <a:bodyPr/>
          <a:lstStyle/>
          <a:p>
            <a:pPr lvl="0" algn="ctr"/>
            <a:r>
              <a:rPr lang="en-US" altLang="ko-KR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ko-KR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4: PHÉP CỘNG VÀ PHÉP TRỪ SỐ TỰ NHIÊN</a:t>
            </a:r>
          </a:p>
        </p:txBody>
      </p:sp>
      <p:sp>
        <p:nvSpPr>
          <p:cNvPr id="21" name="5-Point Star 20">
            <a:hlinkClick r:id="rId3" action="ppaction://hlinksldjump"/>
          </p:cNvPr>
          <p:cNvSpPr/>
          <p:nvPr/>
        </p:nvSpPr>
        <p:spPr>
          <a:xfrm rot="19885495">
            <a:off x="2057400" y="3638550"/>
            <a:ext cx="859141" cy="85914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>
            <a:hlinkClick r:id="rId3" action="ppaction://hlinksldjump"/>
          </p:cNvPr>
          <p:cNvSpPr/>
          <p:nvPr/>
        </p:nvSpPr>
        <p:spPr>
          <a:xfrm rot="1691988">
            <a:off x="7848600" y="666750"/>
            <a:ext cx="859141" cy="85914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>
            <a:hlinkClick r:id="rId3" action="ppaction://hlinksldjump"/>
          </p:cNvPr>
          <p:cNvSpPr/>
          <p:nvPr/>
        </p:nvSpPr>
        <p:spPr>
          <a:xfrm rot="1554389">
            <a:off x="2667000" y="4400550"/>
            <a:ext cx="457200" cy="4572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>
            <a:hlinkClick r:id="rId3" action="ppaction://hlinksldjump"/>
          </p:cNvPr>
          <p:cNvSpPr/>
          <p:nvPr/>
        </p:nvSpPr>
        <p:spPr>
          <a:xfrm rot="18569550">
            <a:off x="2085949" y="4464345"/>
            <a:ext cx="377359" cy="44948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>
            <a:hlinkClick r:id="rId3" action="ppaction://hlinksldjump"/>
          </p:cNvPr>
          <p:cNvSpPr/>
          <p:nvPr/>
        </p:nvSpPr>
        <p:spPr>
          <a:xfrm rot="19576537">
            <a:off x="7338332" y="911847"/>
            <a:ext cx="487135" cy="505479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>
            <a:hlinkClick r:id="rId3" action="ppaction://hlinksldjump"/>
          </p:cNvPr>
          <p:cNvSpPr/>
          <p:nvPr/>
        </p:nvSpPr>
        <p:spPr>
          <a:xfrm rot="3746748">
            <a:off x="8308644" y="1564344"/>
            <a:ext cx="451511" cy="452007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714750"/>
            <a:ext cx="495300" cy="4381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72400" y="2343150"/>
            <a:ext cx="495300" cy="4381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495300" cy="4381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038350"/>
            <a:ext cx="495300" cy="4381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85750"/>
            <a:ext cx="495300" cy="4381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666750"/>
            <a:ext cx="49530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21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~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~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267744" y="1059582"/>
            <a:ext cx="6552728" cy="914400"/>
            <a:chOff x="1151472" y="3187501"/>
            <a:chExt cx="6552728" cy="914400"/>
          </a:xfrm>
        </p:grpSpPr>
        <p:sp>
          <p:nvSpPr>
            <p:cNvPr id="5" name="Pentagon 4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Pentagon 5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Diamond 6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Box 12"/>
          <p:cNvSpPr txBox="1"/>
          <p:nvPr/>
        </p:nvSpPr>
        <p:spPr bwMode="auto">
          <a:xfrm>
            <a:off x="3382961" y="1276350"/>
            <a:ext cx="4752528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4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64738" y="1982609"/>
            <a:ext cx="6552728" cy="914400"/>
            <a:chOff x="1151472" y="3187501"/>
            <a:chExt cx="6552728" cy="914400"/>
          </a:xfrm>
        </p:grpSpPr>
        <p:sp>
          <p:nvSpPr>
            <p:cNvPr id="13" name="Pentagon 12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Pentagon 13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Diamond 14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61732" y="2905636"/>
            <a:ext cx="6552728" cy="914400"/>
            <a:chOff x="1151472" y="3187501"/>
            <a:chExt cx="6552728" cy="914400"/>
          </a:xfrm>
        </p:grpSpPr>
        <p:sp>
          <p:nvSpPr>
            <p:cNvPr id="17" name="Pentagon 16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Pentagon 17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Diamond 18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7" name="TextBox 12"/>
          <p:cNvSpPr txBox="1"/>
          <p:nvPr/>
        </p:nvSpPr>
        <p:spPr bwMode="auto">
          <a:xfrm>
            <a:off x="3352800" y="2114550"/>
            <a:ext cx="4752528" cy="4001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nhiên</a:t>
            </a:r>
            <a:endParaRPr lang="ko-KR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3382961" y="3105150"/>
            <a:ext cx="4752528" cy="4001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nhiên</a:t>
            </a:r>
            <a:endParaRPr lang="ko-KR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24" grpId="0"/>
      <p:bldP spid="27" grpId="0"/>
      <p:bldP spid="28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00200" y="774958"/>
            <a:ext cx="6705600" cy="1524000"/>
          </a:xfrm>
        </p:spPr>
        <p:txBody>
          <a:bodyPr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I. PHÉP CỘNG SỐ TỰ NHIÊN</a:t>
            </a:r>
            <a:endParaRPr lang="ko-KR" alt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dirty="0"/>
              <a:t>  </a:t>
            </a:r>
            <a:endParaRPr lang="ko-KR" altLang="en-US" dirty="0"/>
          </a:p>
        </p:txBody>
      </p:sp>
      <p:sp>
        <p:nvSpPr>
          <p:cNvPr id="4" name="Freeform 3"/>
          <p:cNvSpPr/>
          <p:nvPr/>
        </p:nvSpPr>
        <p:spPr>
          <a:xfrm>
            <a:off x="2082864" y="2298958"/>
            <a:ext cx="624548" cy="50405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38200" y="1657350"/>
            <a:ext cx="365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nhiên</a:t>
            </a:r>
            <a:endParaRPr lang="en-US" altLang="ko-K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0" y="165735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ko-KR" sz="2400" b="1" dirty="0">
                <a:latin typeface="Times New Roman" pitchFamily="18" charset="0"/>
                <a:cs typeface="Times New Roman" pitchFamily="18" charset="0"/>
              </a:rPr>
              <a:t>a       +      b    =      c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7080" y="3256430"/>
            <a:ext cx="1613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 err="1">
                <a:solidFill>
                  <a:srgbClr val="FFC000"/>
                </a:solidFill>
                <a:cs typeface="Arial" pitchFamily="34" charset="0"/>
              </a:rPr>
              <a:t>Ví</a:t>
            </a:r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 </a:t>
            </a:r>
            <a:r>
              <a:rPr lang="en-US" altLang="ko-KR" sz="3600" b="1" dirty="0" err="1">
                <a:solidFill>
                  <a:srgbClr val="FFC000"/>
                </a:solidFill>
                <a:cs typeface="Arial" pitchFamily="34" charset="0"/>
              </a:rPr>
              <a:t>dụ</a:t>
            </a:r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:</a:t>
            </a:r>
            <a:endParaRPr lang="ko-KR" altLang="en-US" sz="36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10200" y="2050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81800" y="2050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24800" y="2050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0"/>
          </p:nvPr>
        </p:nvSpPr>
        <p:spPr>
          <a:xfrm>
            <a:off x="381000" y="514350"/>
            <a:ext cx="7162800" cy="576064"/>
          </a:xfrm>
        </p:spPr>
        <p:txBody>
          <a:bodyPr/>
          <a:lstStyle/>
          <a:p>
            <a:pPr algn="l"/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ko-KR" altLang="en-US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3250347"/>
            <a:ext cx="4266667" cy="15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5" grpId="0"/>
      <p:bldP spid="34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24319" y="1940042"/>
            <a:ext cx="8395856" cy="57606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i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</a:p>
          <a:p>
            <a:pPr algn="just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Thu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2019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Cửu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713 200 ha,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14 500 ha so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Thu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2018 (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10/2019).</a:t>
            </a:r>
          </a:p>
          <a:p>
            <a:pPr algn="l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Thu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2018 </a:t>
            </a:r>
          </a:p>
          <a:p>
            <a:pPr algn="l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Cửu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Long.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1962150"/>
            <a:ext cx="714375" cy="11906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266950"/>
            <a:ext cx="495300" cy="438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943" y="55480"/>
            <a:ext cx="714375" cy="11906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00550"/>
            <a:ext cx="495300" cy="4381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05689" y="4092974"/>
            <a:ext cx="9144000" cy="288032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24319" y="1940042"/>
            <a:ext cx="8395856" cy="576064"/>
          </a:xfrm>
        </p:spPr>
        <p:txBody>
          <a:bodyPr/>
          <a:lstStyle/>
          <a:p>
            <a:r>
              <a:rPr lang="en-US" u="sng" dirty="0" err="1">
                <a:solidFill>
                  <a:srgbClr val="FF0000"/>
                </a:solidFill>
              </a:rPr>
              <a:t>Giải</a:t>
            </a:r>
            <a:endParaRPr lang="en-US" u="sng" dirty="0">
              <a:solidFill>
                <a:srgbClr val="FF0000"/>
              </a:solidFill>
            </a:endParaRPr>
          </a:p>
          <a:p>
            <a:pPr algn="l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2018 </a:t>
            </a:r>
          </a:p>
          <a:p>
            <a:pPr algn="l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713 200 + 14 500 = 727 700 (ha)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1962150"/>
            <a:ext cx="714375" cy="11906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266950"/>
            <a:ext cx="495300" cy="438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943" y="55480"/>
            <a:ext cx="714375" cy="11906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00550"/>
            <a:ext cx="495300" cy="4381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05689" y="4092974"/>
            <a:ext cx="9144000" cy="28803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29732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4157</TotalTime>
  <Words>1469</Words>
  <Application>Microsoft Office PowerPoint</Application>
  <PresentationFormat>On-screen Show (16:9)</PresentationFormat>
  <Paragraphs>206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맑은 고딕</vt:lpstr>
      <vt:lpstr>Arial</vt:lpstr>
      <vt:lpstr>Cambria Math</vt:lpstr>
      <vt:lpstr>Times New Roman</vt:lpstr>
      <vt:lpstr>Victorian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Riddel 4050</cp:lastModifiedBy>
  <cp:revision>162</cp:revision>
  <dcterms:created xsi:type="dcterms:W3CDTF">2016-12-05T23:26:54Z</dcterms:created>
  <dcterms:modified xsi:type="dcterms:W3CDTF">2024-02-26T11:34:30Z</dcterms:modified>
</cp:coreProperties>
</file>