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8568" r:id="rId2"/>
  </p:sldMasterIdLst>
  <p:notesMasterIdLst>
    <p:notesMasterId r:id="rId12"/>
  </p:notesMasterIdLst>
  <p:sldIdLst>
    <p:sldId id="386" r:id="rId3"/>
    <p:sldId id="397" r:id="rId4"/>
    <p:sldId id="398" r:id="rId5"/>
    <p:sldId id="401" r:id="rId6"/>
    <p:sldId id="372" r:id="rId7"/>
    <p:sldId id="409" r:id="rId8"/>
    <p:sldId id="411" r:id="rId9"/>
    <p:sldId id="412" r:id="rId10"/>
    <p:sldId id="38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CC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54" autoAdjust="0"/>
    <p:restoredTop sz="94660" autoAdjust="0"/>
  </p:normalViewPr>
  <p:slideViewPr>
    <p:cSldViewPr snapToGrid="0">
      <p:cViewPr varScale="1">
        <p:scale>
          <a:sx n="70" d="100"/>
          <a:sy n="70" d="100"/>
        </p:scale>
        <p:origin x="576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50CF77-8CC2-4973-B4B0-6AA29A646DA6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0D4E2-0BCC-4F5D-AE1D-792F5BB881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645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115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109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861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0410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69B0A-7CE1-49BC-A256-E48FA3D35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DAD948-487D-4787-899D-27EABA14C5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2B5B4-A6B7-491F-9C17-409825687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26-02-2024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F1F753-2A2A-489F-BD6B-A7F6E747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8F653D-D0D5-4C8A-9E33-C05A87904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422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2D809-2C26-4D21-B837-E14356E00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08709-63D7-43CB-B2F4-4F7F55A15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47F56-1BF2-4351-9DD0-C8CF17B92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26-02-2024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EB02F-4EA7-4602-AE67-E60818D31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0ED4C-2D44-438F-B010-54C98D37D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919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3806E-37A8-4B43-9CB6-DBC0BAEAB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D48DD-7EA7-40AF-B4B0-581CFCEFD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2EA413-7CC5-445D-8144-A19C7A304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26-02-2024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DF15A-5497-439F-B6D8-150BEADFA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EE97A9-1B61-46D9-B63E-764F57581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3671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440C1-5033-42C0-9230-E1E6D609E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F3F97-280D-4727-B13B-B353884EB1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EC6825-994B-4D30-8280-3F1D05F16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2D5667-92E2-4532-B09B-D07C3AD89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26-02-2024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2255F6-84A6-4420-81B1-EBBCF8561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0FEAD3-5834-409C-B211-E0C06249C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1271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51F3F-8F8D-4651-82F5-3045A9062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3FB5F3-B34C-41D2-A9C2-2C5EB182D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2B0899-430F-44C3-8728-FEC8CAFFD1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490A7B-4EE5-4D88-BD51-B9275F8779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AD1AD2-C464-4901-A8A6-78E0552FB0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87244B-D31C-4F0D-B07A-6301694D3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26-02-2024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9C03C3-2B03-4F17-8CF8-3DD5AA114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A82AC1-2992-4BDB-A119-2F99429C2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094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8E4E2-C46A-49C4-8ABD-606DE637B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6BFD8E-4294-433E-A520-109F237AF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26-02-2024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B96176-1D5B-4EDB-9331-407A68E17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679753-5D54-43FD-AFCA-69543D9DF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104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C5B6E3-59A3-4032-BDDD-5C297964C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26-02-2024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51AC23-3462-4779-868C-9F7F48AFF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06D23-9A26-4BF1-98C1-1A556FB39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902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711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D69AF-CD5B-412C-97CB-43F101A17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B5181-AF67-458E-BB6A-1D682CEE0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635AB0-05B8-41F0-9F2A-61D87964AE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DB678E-6C86-4A27-8DD8-3401730B4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26-02-2024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0ADA6F-7133-4448-BA6F-EFFA2D11E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8E487A-5940-4F6B-80C5-257BD77B6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0962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7AA8F-E46F-4F5D-A512-72ACE9E21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1FF312-0381-47A3-B48C-7001F40043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EFA1B-DBDA-4523-B3B6-64717662B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C95088-2B68-48F3-AD2E-C00B097A3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26-02-2024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A90072-F9CA-4D2B-A0B2-0A19EBEBE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CED981-B3B9-4E75-9AF3-414A1EA3D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7443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1BE28-E49B-4BFC-8F4C-74A19A912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AE18AF-5C24-4B0E-8CAF-0B4A3AF1E0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BCB89-E751-4C8E-AD0B-98FDD05F9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26-02-2024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48DF5D-D9E2-453C-AABE-FA430CFEC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D66BE1-1321-4608-9442-8ADCA6A07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656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F13C3F-C14A-40E5-8FB6-12B792BBB3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94EE81-CF18-4436-9EDF-3E2156674A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524CE-914B-41B7-AEC2-AC61B6B85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26-02-2024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9622C-E965-46E0-880C-AE24F2EE1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2B8C69-2FB7-4506-AB74-2D344CC3E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9129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9234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1041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022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781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53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73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406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01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681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0132F-27AD-4901-812E-8330D5487512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863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C6423B-D8E8-42F1-8BC5-EE111AB39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B9B9FB-6E24-435A-A703-F5478933D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FA9A2-F58F-483A-B49B-009C0D956A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26-02-2024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5CF15-B3CF-474D-BAA4-C2208338BF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966FE-D496-49FB-9074-47ACFE7EAE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517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569" r:id="rId1"/>
    <p:sldLayoutId id="2147488570" r:id="rId2"/>
    <p:sldLayoutId id="2147488571" r:id="rId3"/>
    <p:sldLayoutId id="2147488572" r:id="rId4"/>
    <p:sldLayoutId id="2147488573" r:id="rId5"/>
    <p:sldLayoutId id="2147488574" r:id="rId6"/>
    <p:sldLayoutId id="2147488575" r:id="rId7"/>
    <p:sldLayoutId id="2147488576" r:id="rId8"/>
    <p:sldLayoutId id="2147488577" r:id="rId9"/>
    <p:sldLayoutId id="2147488578" r:id="rId10"/>
    <p:sldLayoutId id="2147488579" r:id="rId11"/>
    <p:sldLayoutId id="214748858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6762" y="0"/>
            <a:ext cx="1255238" cy="937524"/>
          </a:xfrm>
          <a:prstGeom prst="rect">
            <a:avLst/>
          </a:prstGeom>
        </p:spPr>
      </p:pic>
      <p:sp>
        <p:nvSpPr>
          <p:cNvPr id="14" name="Text Box 33"/>
          <p:cNvSpPr txBox="1">
            <a:spLocks noChangeArrowheads="1"/>
          </p:cNvSpPr>
          <p:nvPr/>
        </p:nvSpPr>
        <p:spPr bwMode="auto">
          <a:xfrm>
            <a:off x="3064042" y="2414260"/>
            <a:ext cx="8871284" cy="4154984"/>
          </a:xfrm>
          <a:prstGeom prst="rect">
            <a:avLst/>
          </a:prstGeom>
          <a:solidFill>
            <a:srgbClr val="FFFF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buNone/>
            </a:pPr>
            <a:r>
              <a:rPr lang="en-US" sz="2400" b="1" dirty="0">
                <a:solidFill>
                  <a:prstClr val="black"/>
                </a:solidFill>
              </a:rPr>
              <a:t>LUẬT CHƠI</a:t>
            </a:r>
            <a:r>
              <a:rPr lang="en-US" sz="2400" dirty="0">
                <a:solidFill>
                  <a:prstClr val="black"/>
                </a:solidFill>
              </a:rPr>
              <a:t>: </a:t>
            </a:r>
          </a:p>
          <a:p>
            <a:pPr algn="just" fontAlgn="base">
              <a:buNone/>
            </a:pPr>
            <a:r>
              <a:rPr lang="en-US" sz="2400" i="1" dirty="0"/>
              <a:t>- </a:t>
            </a:r>
            <a:r>
              <a:rPr lang="en-US" sz="2400" i="1" dirty="0" err="1"/>
              <a:t>Một</a:t>
            </a:r>
            <a:r>
              <a:rPr lang="en-US" sz="2400" i="1" dirty="0"/>
              <a:t> </a:t>
            </a:r>
            <a:r>
              <a:rPr lang="en-US" sz="2400" i="1" dirty="0" err="1"/>
              <a:t>bạn</a:t>
            </a:r>
            <a:r>
              <a:rPr lang="en-US" sz="2400" i="1" dirty="0"/>
              <a:t> </a:t>
            </a:r>
            <a:r>
              <a:rPr lang="en-US" sz="2400" i="1" dirty="0" err="1"/>
              <a:t>học</a:t>
            </a:r>
            <a:r>
              <a:rPr lang="en-US" sz="2400" i="1" dirty="0"/>
              <a:t> </a:t>
            </a:r>
            <a:r>
              <a:rPr lang="en-US" sz="2400" i="1" dirty="0" err="1"/>
              <a:t>sinh</a:t>
            </a:r>
            <a:r>
              <a:rPr lang="en-US" sz="2400" i="1" dirty="0"/>
              <a:t> </a:t>
            </a:r>
            <a:r>
              <a:rPr lang="en-US" sz="2400" i="1" dirty="0" err="1"/>
              <a:t>đóng</a:t>
            </a:r>
            <a:r>
              <a:rPr lang="en-US" sz="2400" i="1" dirty="0"/>
              <a:t> </a:t>
            </a:r>
            <a:r>
              <a:rPr lang="en-US" sz="2400" i="1" dirty="0" err="1"/>
              <a:t>vai</a:t>
            </a:r>
            <a:r>
              <a:rPr lang="en-US" sz="2400" i="1" dirty="0"/>
              <a:t> </a:t>
            </a:r>
            <a:r>
              <a:rPr lang="en-US" sz="2400" i="1" dirty="0" err="1"/>
              <a:t>phóng</a:t>
            </a:r>
            <a:r>
              <a:rPr lang="en-US" sz="2400" i="1" dirty="0"/>
              <a:t> </a:t>
            </a:r>
            <a:r>
              <a:rPr lang="en-US" sz="2400" i="1" dirty="0" err="1"/>
              <a:t>viên</a:t>
            </a:r>
            <a:r>
              <a:rPr lang="en-US" sz="2400" i="1" dirty="0"/>
              <a:t> </a:t>
            </a:r>
            <a:r>
              <a:rPr lang="en-US" sz="2400" i="1" dirty="0" err="1"/>
              <a:t>xuống</a:t>
            </a:r>
            <a:r>
              <a:rPr lang="en-US" sz="2400" i="1" dirty="0"/>
              <a:t> </a:t>
            </a:r>
            <a:r>
              <a:rPr lang="en-US" sz="2400" i="1" dirty="0" err="1"/>
              <a:t>dưới</a:t>
            </a:r>
            <a:r>
              <a:rPr lang="en-US" sz="2400" i="1" dirty="0"/>
              <a:t> </a:t>
            </a:r>
            <a:r>
              <a:rPr lang="en-US" sz="2400" i="1" dirty="0" err="1"/>
              <a:t>lớp</a:t>
            </a:r>
            <a:r>
              <a:rPr lang="en-US" sz="2400" i="1" dirty="0"/>
              <a:t> </a:t>
            </a:r>
            <a:r>
              <a:rPr lang="en-US" sz="2400" i="1" dirty="0" err="1"/>
              <a:t>để</a:t>
            </a:r>
            <a:r>
              <a:rPr lang="en-US" sz="2400" i="1" dirty="0"/>
              <a:t> </a:t>
            </a:r>
            <a:r>
              <a:rPr lang="en-US" sz="2400" i="1" dirty="0" err="1"/>
              <a:t>phỏng</a:t>
            </a:r>
            <a:r>
              <a:rPr lang="en-US" sz="2400" i="1" dirty="0"/>
              <a:t> </a:t>
            </a:r>
            <a:r>
              <a:rPr lang="en-US" sz="2400" i="1" dirty="0" err="1"/>
              <a:t>vấn</a:t>
            </a:r>
            <a:r>
              <a:rPr lang="en-US" sz="2400" i="1" dirty="0"/>
              <a:t> </a:t>
            </a:r>
            <a:r>
              <a:rPr lang="en-US" sz="2400" i="1" dirty="0" err="1"/>
              <a:t>một</a:t>
            </a:r>
            <a:r>
              <a:rPr lang="en-US" sz="2400" i="1" dirty="0"/>
              <a:t> </a:t>
            </a:r>
            <a:r>
              <a:rPr lang="en-US" sz="2400" i="1" dirty="0" err="1"/>
              <a:t>số</a:t>
            </a:r>
            <a:r>
              <a:rPr lang="en-US" sz="2400" i="1" dirty="0"/>
              <a:t> </a:t>
            </a:r>
            <a:r>
              <a:rPr lang="en-US" sz="2400" i="1" dirty="0" err="1"/>
              <a:t>bạn</a:t>
            </a:r>
            <a:r>
              <a:rPr lang="en-US" sz="2400" i="1" dirty="0"/>
              <a:t> </a:t>
            </a:r>
            <a:r>
              <a:rPr lang="en-US" sz="2400" i="1" dirty="0" err="1"/>
              <a:t>với</a:t>
            </a:r>
            <a:r>
              <a:rPr lang="en-US" sz="2400" i="1" dirty="0"/>
              <a:t> </a:t>
            </a:r>
            <a:r>
              <a:rPr lang="en-US" sz="2400" i="1" dirty="0" err="1"/>
              <a:t>những</a:t>
            </a:r>
            <a:r>
              <a:rPr lang="en-US" sz="2400" i="1" dirty="0"/>
              <a:t> </a:t>
            </a:r>
            <a:r>
              <a:rPr lang="en-US" sz="2400" i="1" dirty="0" err="1"/>
              <a:t>câu</a:t>
            </a:r>
            <a:r>
              <a:rPr lang="en-US" sz="2400" i="1" dirty="0"/>
              <a:t> </a:t>
            </a:r>
            <a:r>
              <a:rPr lang="en-US" sz="2400" i="1" dirty="0" err="1"/>
              <a:t>hỏi</a:t>
            </a:r>
            <a:r>
              <a:rPr lang="en-US" sz="2400" i="1" dirty="0"/>
              <a:t> </a:t>
            </a:r>
            <a:r>
              <a:rPr lang="en-US" sz="2400" i="1" dirty="0" err="1"/>
              <a:t>liên</a:t>
            </a:r>
            <a:r>
              <a:rPr lang="en-US" sz="2400" i="1" dirty="0"/>
              <a:t> </a:t>
            </a:r>
            <a:r>
              <a:rPr lang="en-US" sz="2400" i="1" dirty="0" err="1"/>
              <a:t>quan</a:t>
            </a:r>
            <a:r>
              <a:rPr lang="en-US" sz="2400" i="1" dirty="0"/>
              <a:t> </a:t>
            </a:r>
            <a:r>
              <a:rPr lang="en-US" sz="2400" i="1" dirty="0" err="1"/>
              <a:t>đến</a:t>
            </a:r>
            <a:r>
              <a:rPr lang="en-US" sz="2400" i="1" dirty="0"/>
              <a:t> </a:t>
            </a:r>
            <a:r>
              <a:rPr lang="en-US" sz="2400" i="1" dirty="0" err="1"/>
              <a:t>bài</a:t>
            </a:r>
            <a:r>
              <a:rPr lang="en-US" sz="2400" i="1" dirty="0"/>
              <a:t> </a:t>
            </a:r>
            <a:r>
              <a:rPr lang="en-US" sz="2400" i="1" dirty="0" err="1"/>
              <a:t>học</a:t>
            </a:r>
            <a:r>
              <a:rPr lang="en-US" sz="2400" i="1" dirty="0"/>
              <a:t> </a:t>
            </a:r>
            <a:r>
              <a:rPr lang="en-US" sz="2400" i="1" dirty="0" err="1"/>
              <a:t>như</a:t>
            </a:r>
            <a:r>
              <a:rPr lang="en-US" sz="2400" i="1" dirty="0"/>
              <a:t>:</a:t>
            </a:r>
          </a:p>
          <a:p>
            <a:pPr algn="just">
              <a:buNone/>
            </a:pPr>
            <a:r>
              <a:rPr lang="en-US" sz="2400" i="1" dirty="0"/>
              <a:t>? </a:t>
            </a:r>
            <a:r>
              <a:rPr lang="en-US" sz="2400" i="1" dirty="0" err="1"/>
              <a:t>Bạn</a:t>
            </a:r>
            <a:r>
              <a:rPr lang="en-US" sz="2400" i="1" dirty="0"/>
              <a:t> </a:t>
            </a:r>
            <a:r>
              <a:rPr lang="en-US" sz="2400" i="1" dirty="0" err="1"/>
              <a:t>đã</a:t>
            </a:r>
            <a:r>
              <a:rPr lang="en-US" sz="2400" i="1" dirty="0"/>
              <a:t> </a:t>
            </a:r>
            <a:r>
              <a:rPr lang="en-US" sz="2400" i="1" dirty="0" err="1"/>
              <a:t>hài</a:t>
            </a:r>
            <a:r>
              <a:rPr lang="en-US" sz="2400" i="1" dirty="0"/>
              <a:t> </a:t>
            </a:r>
            <a:r>
              <a:rPr lang="en-US" sz="2400" i="1" dirty="0" err="1"/>
              <a:t>lòng</a:t>
            </a:r>
            <a:r>
              <a:rPr lang="en-US" sz="2400" i="1" dirty="0"/>
              <a:t> </a:t>
            </a:r>
            <a:r>
              <a:rPr lang="en-US" sz="2400" i="1" dirty="0" err="1"/>
              <a:t>về</a:t>
            </a:r>
            <a:r>
              <a:rPr lang="en-US" sz="2400" i="1" dirty="0"/>
              <a:t> </a:t>
            </a:r>
            <a:r>
              <a:rPr lang="en-US" sz="2400" i="1" dirty="0" err="1"/>
              <a:t>những</a:t>
            </a:r>
            <a:r>
              <a:rPr lang="en-US" sz="2400" i="1" dirty="0"/>
              <a:t> </a:t>
            </a:r>
            <a:r>
              <a:rPr lang="en-US" sz="2400" i="1" dirty="0" err="1"/>
              <a:t>việc</a:t>
            </a:r>
            <a:r>
              <a:rPr lang="en-US" sz="2400" i="1" dirty="0"/>
              <a:t> </a:t>
            </a:r>
            <a:r>
              <a:rPr lang="en-US" sz="2400" i="1" dirty="0" err="1"/>
              <a:t>mà</a:t>
            </a:r>
            <a:r>
              <a:rPr lang="en-US" sz="2400" i="1" dirty="0"/>
              <a:t> </a:t>
            </a:r>
            <a:r>
              <a:rPr lang="en-US" sz="2400" i="1" dirty="0" err="1"/>
              <a:t>bản</a:t>
            </a:r>
            <a:r>
              <a:rPr lang="en-US" sz="2400" i="1" dirty="0"/>
              <a:t> </a:t>
            </a:r>
            <a:r>
              <a:rPr lang="en-US" sz="2400" i="1" dirty="0" err="1"/>
              <a:t>thân</a:t>
            </a:r>
            <a:r>
              <a:rPr lang="en-US" sz="2400" i="1" dirty="0"/>
              <a:t> </a:t>
            </a:r>
            <a:r>
              <a:rPr lang="en-US" sz="2400" i="1" dirty="0" err="1"/>
              <a:t>đã</a:t>
            </a:r>
            <a:r>
              <a:rPr lang="en-US" sz="2400" i="1" dirty="0"/>
              <a:t> </a:t>
            </a:r>
            <a:r>
              <a:rPr lang="en-US" sz="2400" i="1" dirty="0" err="1"/>
              <a:t>làm</a:t>
            </a:r>
            <a:r>
              <a:rPr lang="en-US" sz="2400" i="1" dirty="0"/>
              <a:t> </a:t>
            </a:r>
            <a:r>
              <a:rPr lang="en-US" sz="2400" i="1" dirty="0" err="1"/>
              <a:t>chưa</a:t>
            </a:r>
            <a:r>
              <a:rPr lang="en-US" sz="2400" i="1" dirty="0"/>
              <a:t>? </a:t>
            </a:r>
            <a:r>
              <a:rPr lang="en-US" sz="2400" i="1" dirty="0" err="1"/>
              <a:t>Vì</a:t>
            </a:r>
            <a:r>
              <a:rPr lang="en-US" sz="2400" i="1" dirty="0"/>
              <a:t> </a:t>
            </a:r>
            <a:r>
              <a:rPr lang="en-US" sz="2400" i="1" dirty="0" err="1"/>
              <a:t>sao</a:t>
            </a:r>
            <a:r>
              <a:rPr lang="en-US" sz="2400" i="1" dirty="0"/>
              <a:t>?</a:t>
            </a:r>
          </a:p>
          <a:p>
            <a:pPr algn="just">
              <a:buNone/>
            </a:pPr>
            <a:r>
              <a:rPr lang="en-US" sz="2400" i="1" dirty="0"/>
              <a:t>? </a:t>
            </a:r>
            <a:r>
              <a:rPr lang="en-US" sz="2400" i="1" dirty="0" err="1"/>
              <a:t>Kể</a:t>
            </a:r>
            <a:r>
              <a:rPr lang="en-US" sz="2400" i="1" dirty="0"/>
              <a:t> 2 </a:t>
            </a:r>
            <a:r>
              <a:rPr lang="en-US" sz="2400" i="1" dirty="0" err="1"/>
              <a:t>việc</a:t>
            </a:r>
            <a:r>
              <a:rPr lang="en-US" sz="2400" i="1" dirty="0"/>
              <a:t> </a:t>
            </a:r>
            <a:r>
              <a:rPr lang="en-US" sz="2400" i="1" dirty="0" err="1"/>
              <a:t>mà</a:t>
            </a:r>
            <a:r>
              <a:rPr lang="en-US" sz="2400" i="1" dirty="0"/>
              <a:t> </a:t>
            </a:r>
            <a:r>
              <a:rPr lang="en-US" sz="2400" i="1" dirty="0" err="1"/>
              <a:t>bạn</a:t>
            </a:r>
            <a:r>
              <a:rPr lang="en-US" sz="2400" i="1" dirty="0"/>
              <a:t> </a:t>
            </a:r>
            <a:r>
              <a:rPr lang="en-US" sz="2400" i="1" dirty="0" err="1"/>
              <a:t>thấy</a:t>
            </a:r>
            <a:r>
              <a:rPr lang="en-US" sz="2400" i="1" dirty="0"/>
              <a:t> </a:t>
            </a:r>
            <a:r>
              <a:rPr lang="en-US" sz="2400" i="1" dirty="0" err="1"/>
              <a:t>hài</a:t>
            </a:r>
            <a:r>
              <a:rPr lang="en-US" sz="2400" i="1" dirty="0"/>
              <a:t> </a:t>
            </a:r>
            <a:r>
              <a:rPr lang="en-US" sz="2400" i="1" dirty="0" err="1"/>
              <a:t>lòng</a:t>
            </a:r>
            <a:r>
              <a:rPr lang="en-US" sz="2400" i="1" dirty="0"/>
              <a:t> </a:t>
            </a:r>
            <a:r>
              <a:rPr lang="en-US" sz="2400" i="1" dirty="0" err="1"/>
              <a:t>về</a:t>
            </a:r>
            <a:r>
              <a:rPr lang="en-US" sz="2400" i="1" dirty="0"/>
              <a:t> </a:t>
            </a:r>
            <a:r>
              <a:rPr lang="en-US" sz="2400" i="1" dirty="0" err="1"/>
              <a:t>bản</a:t>
            </a:r>
            <a:r>
              <a:rPr lang="en-US" sz="2400" i="1" dirty="0"/>
              <a:t> </a:t>
            </a:r>
            <a:r>
              <a:rPr lang="en-US" sz="2400" i="1" dirty="0" err="1"/>
              <a:t>thân</a:t>
            </a:r>
            <a:r>
              <a:rPr lang="en-US" sz="2400" i="1" dirty="0"/>
              <a:t>?</a:t>
            </a:r>
          </a:p>
          <a:p>
            <a:pPr algn="just">
              <a:buNone/>
            </a:pPr>
            <a:r>
              <a:rPr lang="en-US" sz="2400" i="1" dirty="0"/>
              <a:t>? </a:t>
            </a:r>
            <a:r>
              <a:rPr lang="en-US" sz="2400" i="1" dirty="0" err="1"/>
              <a:t>Kể</a:t>
            </a:r>
            <a:r>
              <a:rPr lang="en-US" sz="2400" i="1" dirty="0"/>
              <a:t> 2 </a:t>
            </a:r>
            <a:r>
              <a:rPr lang="en-US" sz="2400" i="1" dirty="0" err="1"/>
              <a:t>việc</a:t>
            </a:r>
            <a:r>
              <a:rPr lang="en-US" sz="2400" i="1" dirty="0"/>
              <a:t> </a:t>
            </a:r>
            <a:r>
              <a:rPr lang="en-US" sz="2400" i="1" dirty="0" err="1"/>
              <a:t>mà</a:t>
            </a:r>
            <a:r>
              <a:rPr lang="en-US" sz="2400" i="1" dirty="0"/>
              <a:t> </a:t>
            </a:r>
            <a:r>
              <a:rPr lang="en-US" sz="2400" i="1" dirty="0" err="1"/>
              <a:t>bạn</a:t>
            </a:r>
            <a:r>
              <a:rPr lang="en-US" sz="2400" i="1" dirty="0"/>
              <a:t> </a:t>
            </a:r>
            <a:r>
              <a:rPr lang="en-US" sz="2400" i="1" dirty="0" err="1"/>
              <a:t>chưa</a:t>
            </a:r>
            <a:r>
              <a:rPr lang="en-US" sz="2400" i="1" dirty="0"/>
              <a:t> </a:t>
            </a:r>
            <a:r>
              <a:rPr lang="en-US" sz="2400" i="1" dirty="0" err="1"/>
              <a:t>thấy</a:t>
            </a:r>
            <a:r>
              <a:rPr lang="en-US" sz="2400" i="1" dirty="0"/>
              <a:t> </a:t>
            </a:r>
            <a:r>
              <a:rPr lang="en-US" sz="2400" i="1" dirty="0" err="1"/>
              <a:t>hài</a:t>
            </a:r>
            <a:r>
              <a:rPr lang="en-US" sz="2400" i="1" dirty="0"/>
              <a:t> </a:t>
            </a:r>
            <a:r>
              <a:rPr lang="en-US" sz="2400" i="1" dirty="0" err="1"/>
              <a:t>lòng</a:t>
            </a:r>
            <a:r>
              <a:rPr lang="en-US" sz="2400" i="1" dirty="0"/>
              <a:t> </a:t>
            </a:r>
            <a:r>
              <a:rPr lang="en-US" sz="2400" i="1" dirty="0" err="1"/>
              <a:t>về</a:t>
            </a:r>
            <a:r>
              <a:rPr lang="en-US" sz="2400" i="1" dirty="0"/>
              <a:t> </a:t>
            </a:r>
            <a:r>
              <a:rPr lang="en-US" sz="2400" i="1" dirty="0" err="1"/>
              <a:t>bản</a:t>
            </a:r>
            <a:r>
              <a:rPr lang="en-US" sz="2400" i="1" dirty="0"/>
              <a:t> </a:t>
            </a:r>
            <a:r>
              <a:rPr lang="en-US" sz="2400" i="1" dirty="0" err="1"/>
              <a:t>thân</a:t>
            </a:r>
            <a:r>
              <a:rPr lang="en-US" sz="2400" i="1" dirty="0"/>
              <a:t>?</a:t>
            </a:r>
          </a:p>
          <a:p>
            <a:pPr algn="just" fontAlgn="base">
              <a:buNone/>
            </a:pPr>
            <a:r>
              <a:rPr lang="en-US" sz="2400" i="1" dirty="0"/>
              <a:t>- </a:t>
            </a:r>
            <a:r>
              <a:rPr lang="en-US" sz="2400" i="1" dirty="0" err="1"/>
              <a:t>Các</a:t>
            </a:r>
            <a:r>
              <a:rPr lang="en-US" sz="2400" i="1" dirty="0"/>
              <a:t> </a:t>
            </a:r>
            <a:r>
              <a:rPr lang="en-US" sz="2400" i="1" dirty="0" err="1"/>
              <a:t>bạn</a:t>
            </a:r>
            <a:r>
              <a:rPr lang="en-US" sz="2400" i="1" dirty="0"/>
              <a:t> </a:t>
            </a:r>
            <a:r>
              <a:rPr lang="en-US" sz="2400" i="1" dirty="0" err="1"/>
              <a:t>được</a:t>
            </a:r>
            <a:r>
              <a:rPr lang="en-US" sz="2400" i="1" dirty="0"/>
              <a:t> </a:t>
            </a:r>
            <a:r>
              <a:rPr lang="en-US" sz="2400" i="1" dirty="0" err="1"/>
              <a:t>phỏng</a:t>
            </a:r>
            <a:r>
              <a:rPr lang="en-US" sz="2400" i="1" dirty="0"/>
              <a:t> </a:t>
            </a:r>
            <a:r>
              <a:rPr lang="en-US" sz="2400" i="1" dirty="0" err="1"/>
              <a:t>vấn</a:t>
            </a:r>
            <a:r>
              <a:rPr lang="en-US" sz="2400" i="1" dirty="0"/>
              <a:t> </a:t>
            </a:r>
            <a:r>
              <a:rPr lang="en-US" sz="2400" i="1" dirty="0" err="1"/>
              <a:t>tự</a:t>
            </a:r>
            <a:r>
              <a:rPr lang="en-US" sz="2400" i="1" dirty="0"/>
              <a:t> </a:t>
            </a:r>
            <a:r>
              <a:rPr lang="en-US" sz="2400" i="1" dirty="0" err="1"/>
              <a:t>giới</a:t>
            </a:r>
            <a:r>
              <a:rPr lang="en-US" sz="2400" i="1" dirty="0"/>
              <a:t> </a:t>
            </a:r>
            <a:r>
              <a:rPr lang="en-US" sz="2400" i="1" dirty="0" err="1"/>
              <a:t>thiệu</a:t>
            </a:r>
            <a:r>
              <a:rPr lang="en-US" sz="2400" i="1" dirty="0"/>
              <a:t> </a:t>
            </a:r>
            <a:r>
              <a:rPr lang="en-US" sz="2400" i="1" dirty="0" err="1"/>
              <a:t>về</a:t>
            </a:r>
            <a:r>
              <a:rPr lang="en-US" sz="2400" i="1" dirty="0"/>
              <a:t> </a:t>
            </a:r>
            <a:r>
              <a:rPr lang="en-US" sz="2400" i="1" dirty="0" err="1"/>
              <a:t>mình</a:t>
            </a:r>
            <a:r>
              <a:rPr lang="en-US" sz="2400" i="1" dirty="0"/>
              <a:t> </a:t>
            </a:r>
            <a:r>
              <a:rPr lang="en-US" sz="2400" i="1" dirty="0" err="1"/>
              <a:t>ngắn</a:t>
            </a:r>
            <a:r>
              <a:rPr lang="en-US" sz="2400" i="1" dirty="0"/>
              <a:t> </a:t>
            </a:r>
            <a:r>
              <a:rPr lang="en-US" sz="2400" i="1" dirty="0" err="1"/>
              <a:t>gọn</a:t>
            </a:r>
            <a:r>
              <a:rPr lang="en-US" sz="2400" i="1" dirty="0"/>
              <a:t> </a:t>
            </a:r>
            <a:r>
              <a:rPr lang="en-US" sz="2400" i="1" dirty="0" err="1"/>
              <a:t>trước</a:t>
            </a:r>
            <a:r>
              <a:rPr lang="en-US" sz="2400" i="1" dirty="0"/>
              <a:t> </a:t>
            </a:r>
            <a:r>
              <a:rPr lang="en-US" sz="2400" i="1" dirty="0" err="1"/>
              <a:t>khi</a:t>
            </a:r>
            <a:r>
              <a:rPr lang="en-US" sz="2400" i="1" dirty="0"/>
              <a:t> </a:t>
            </a:r>
            <a:r>
              <a:rPr lang="en-US" sz="2400" i="1" dirty="0" err="1"/>
              <a:t>trả</a:t>
            </a:r>
            <a:r>
              <a:rPr lang="en-US" sz="2400" i="1" dirty="0"/>
              <a:t> </a:t>
            </a:r>
            <a:r>
              <a:rPr lang="en-US" sz="2400" i="1" dirty="0" err="1"/>
              <a:t>lời</a:t>
            </a:r>
            <a:r>
              <a:rPr lang="en-US" sz="2400" i="1" dirty="0"/>
              <a:t> </a:t>
            </a:r>
            <a:r>
              <a:rPr lang="en-US" sz="2400" i="1" dirty="0" err="1"/>
              <a:t>phỏng</a:t>
            </a:r>
            <a:r>
              <a:rPr lang="en-US" sz="2400" i="1" dirty="0"/>
              <a:t> </a:t>
            </a:r>
            <a:r>
              <a:rPr lang="en-US" sz="2400" i="1" dirty="0" err="1"/>
              <a:t>vấn</a:t>
            </a:r>
            <a:r>
              <a:rPr lang="en-US" sz="2400" i="1" dirty="0"/>
              <a:t>.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27" y="240630"/>
            <a:ext cx="2277895" cy="6609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WordArt 5"/>
          <p:cNvSpPr>
            <a:spLocks noChangeArrowheads="1" noChangeShapeType="1" noTextEdit="1"/>
          </p:cNvSpPr>
          <p:nvPr/>
        </p:nvSpPr>
        <p:spPr bwMode="auto">
          <a:xfrm>
            <a:off x="1620251" y="0"/>
            <a:ext cx="9673389" cy="21198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75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ea typeface="Verdana" panose="020B0604030504040204" pitchFamily="34" charset="0"/>
              </a:rPr>
              <a:t>Trò chơi 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107763" dir="13500000" algn="ctr" rotWithShape="0">
                  <a:srgbClr val="808080">
                    <a:alpha val="50000"/>
                  </a:srgbClr>
                </a:outerShdw>
              </a:effectLst>
              <a:ea typeface="Verdana" panose="020B060403050404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ea typeface="Verdana" panose="020B0604030504040204" pitchFamily="34" charset="0"/>
              </a:rPr>
              <a:t> “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ea typeface="Verdana" panose="020B0604030504040204" pitchFamily="34" charset="0"/>
              </a:rPr>
              <a:t>PHÓNG VIÊN NHÍ</a:t>
            </a:r>
            <a:r>
              <a:rPr lang="en-A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ea typeface="Verdana" panose="020B0604030504040204" pitchFamily="34" charset="0"/>
              </a:rPr>
              <a:t>”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859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13"/>
          <p:cNvSpPr>
            <a:spLocks noChangeArrowheads="1"/>
          </p:cNvSpPr>
          <p:nvPr/>
        </p:nvSpPr>
        <p:spPr bwMode="auto">
          <a:xfrm>
            <a:off x="7026441" y="2117558"/>
            <a:ext cx="4908882" cy="380198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800" b="1" dirty="0">
              <a:solidFill>
                <a:srgbClr val="FF3300"/>
              </a:solidFill>
              <a:latin typeface="Tahoma" pitchFamily="34" charset="0"/>
            </a:endParaRPr>
          </a:p>
        </p:txBody>
      </p:sp>
      <p:sp>
        <p:nvSpPr>
          <p:cNvPr id="68" name="Rectangle 13"/>
          <p:cNvSpPr>
            <a:spLocks noChangeArrowheads="1"/>
          </p:cNvSpPr>
          <p:nvPr/>
        </p:nvSpPr>
        <p:spPr bwMode="auto">
          <a:xfrm>
            <a:off x="8261684" y="3150905"/>
            <a:ext cx="2374229" cy="1741938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800" b="1" dirty="0">
              <a:solidFill>
                <a:srgbClr val="FF3300"/>
              </a:solidFill>
              <a:latin typeface="Tahoma" pitchFamily="34" charset="0"/>
            </a:endParaRPr>
          </a:p>
        </p:txBody>
      </p:sp>
      <p:cxnSp>
        <p:nvCxnSpPr>
          <p:cNvPr id="70" name="Straight Connector 69"/>
          <p:cNvCxnSpPr/>
          <p:nvPr/>
        </p:nvCxnSpPr>
        <p:spPr>
          <a:xfrm>
            <a:off x="7042481" y="2133600"/>
            <a:ext cx="1235242" cy="10266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10619870" y="4892842"/>
            <a:ext cx="1299411" cy="9946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V="1">
            <a:off x="7058523" y="4900862"/>
            <a:ext cx="1227221" cy="101867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flipV="1">
            <a:off x="10635913" y="2133599"/>
            <a:ext cx="1283368" cy="10106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8454186" y="3577388"/>
            <a:ext cx="20213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latin typeface="Andalus" pitchFamily="18" charset="-78"/>
                <a:cs typeface="Andalus" pitchFamily="18" charset="-78"/>
              </a:rPr>
              <a:t>Ý </a:t>
            </a:r>
            <a:r>
              <a:rPr lang="en-AU" sz="2400" b="1" dirty="0" err="1">
                <a:latin typeface="Andalus" pitchFamily="18" charset="-78"/>
                <a:cs typeface="Andalus" pitchFamily="18" charset="-78"/>
              </a:rPr>
              <a:t>kiến</a:t>
            </a:r>
            <a:r>
              <a:rPr lang="en-AU" sz="24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AU" sz="2400" b="1" dirty="0" err="1">
                <a:latin typeface="Andalus" pitchFamily="18" charset="-78"/>
                <a:cs typeface="Andalus" pitchFamily="18" charset="-78"/>
              </a:rPr>
              <a:t>chung</a:t>
            </a:r>
            <a:r>
              <a:rPr lang="en-AU" sz="24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AU" sz="2400" b="1" dirty="0" err="1">
                <a:latin typeface="Andalus" pitchFamily="18" charset="-78"/>
                <a:cs typeface="Andalus" pitchFamily="18" charset="-78"/>
              </a:rPr>
              <a:t>của</a:t>
            </a:r>
            <a:r>
              <a:rPr lang="en-AU" sz="24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AU" sz="2400" b="1" dirty="0" err="1">
                <a:latin typeface="Andalus" pitchFamily="18" charset="-78"/>
                <a:cs typeface="Andalus" pitchFamily="18" charset="-78"/>
              </a:rPr>
              <a:t>cả</a:t>
            </a:r>
            <a:r>
              <a:rPr lang="en-AU" sz="24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AU" sz="2400" b="1" dirty="0" err="1">
                <a:latin typeface="Andalus" pitchFamily="18" charset="-78"/>
                <a:cs typeface="Andalus" pitchFamily="18" charset="-78"/>
              </a:rPr>
              <a:t>nhóm</a:t>
            </a:r>
            <a:r>
              <a:rPr lang="en-AU" sz="2400" b="1" dirty="0">
                <a:latin typeface="Andalus" pitchFamily="18" charset="-78"/>
                <a:cs typeface="Andalus" pitchFamily="18" charset="-78"/>
              </a:rPr>
              <a:t> </a:t>
            </a:r>
            <a:endParaRPr lang="en-US" sz="24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8438142" y="2406315"/>
            <a:ext cx="2358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 err="1">
                <a:latin typeface="Andalus" pitchFamily="18" charset="-78"/>
                <a:cs typeface="Andalus" pitchFamily="18" charset="-78"/>
              </a:rPr>
              <a:t>Viết</a:t>
            </a:r>
            <a:r>
              <a:rPr lang="en-AU" sz="2000" b="1" dirty="0">
                <a:latin typeface="Andalus" pitchFamily="18" charset="-78"/>
                <a:cs typeface="Andalus" pitchFamily="18" charset="-78"/>
              </a:rPr>
              <a:t> ý </a:t>
            </a:r>
            <a:r>
              <a:rPr lang="en-AU" sz="2000" b="1" dirty="0" err="1">
                <a:latin typeface="Andalus" pitchFamily="18" charset="-78"/>
                <a:cs typeface="Andalus" pitchFamily="18" charset="-78"/>
              </a:rPr>
              <a:t>kiến</a:t>
            </a:r>
            <a:r>
              <a:rPr lang="en-AU" sz="20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AU" sz="2000" b="1" dirty="0" err="1">
                <a:latin typeface="Andalus" pitchFamily="18" charset="-78"/>
                <a:cs typeface="Andalus" pitchFamily="18" charset="-78"/>
              </a:rPr>
              <a:t>cá</a:t>
            </a:r>
            <a:r>
              <a:rPr lang="en-AU" sz="20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AU" sz="2000" b="1" dirty="0" err="1">
                <a:latin typeface="Andalus" pitchFamily="18" charset="-78"/>
                <a:cs typeface="Andalus" pitchFamily="18" charset="-78"/>
              </a:rPr>
              <a:t>nhân</a:t>
            </a:r>
            <a:endParaRPr lang="en-US" sz="20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3" name="TextBox 82"/>
          <p:cNvSpPr txBox="1"/>
          <p:nvPr/>
        </p:nvSpPr>
        <p:spPr>
          <a:xfrm rot="16200000">
            <a:off x="10381015" y="3889794"/>
            <a:ext cx="22441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 err="1">
                <a:latin typeface="Andalus" pitchFamily="18" charset="-78"/>
                <a:cs typeface="Andalus" pitchFamily="18" charset="-78"/>
              </a:rPr>
              <a:t>Viết</a:t>
            </a:r>
            <a:r>
              <a:rPr lang="en-AU" sz="2000" b="1" dirty="0">
                <a:latin typeface="Andalus" pitchFamily="18" charset="-78"/>
                <a:cs typeface="Andalus" pitchFamily="18" charset="-78"/>
              </a:rPr>
              <a:t> ý </a:t>
            </a:r>
            <a:r>
              <a:rPr lang="en-AU" sz="2000" b="1" dirty="0" err="1">
                <a:latin typeface="Andalus" pitchFamily="18" charset="-78"/>
                <a:cs typeface="Andalus" pitchFamily="18" charset="-78"/>
              </a:rPr>
              <a:t>kiến</a:t>
            </a:r>
            <a:r>
              <a:rPr lang="en-AU" sz="20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AU" sz="2000" b="1" dirty="0" err="1">
                <a:latin typeface="Andalus" pitchFamily="18" charset="-78"/>
                <a:cs typeface="Andalus" pitchFamily="18" charset="-78"/>
              </a:rPr>
              <a:t>cá</a:t>
            </a:r>
            <a:r>
              <a:rPr lang="en-AU" sz="20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AU" sz="2000" b="1" dirty="0" err="1">
                <a:latin typeface="Andalus" pitchFamily="18" charset="-78"/>
                <a:cs typeface="Andalus" pitchFamily="18" charset="-78"/>
              </a:rPr>
              <a:t>nhân</a:t>
            </a:r>
            <a:endParaRPr lang="en-US" sz="20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8309807" y="5358063"/>
            <a:ext cx="23902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 err="1">
                <a:latin typeface="Andalus" pitchFamily="18" charset="-78"/>
                <a:cs typeface="Andalus" pitchFamily="18" charset="-78"/>
              </a:rPr>
              <a:t>Viết</a:t>
            </a:r>
            <a:r>
              <a:rPr lang="en-AU" sz="2000" b="1" dirty="0">
                <a:latin typeface="Andalus" pitchFamily="18" charset="-78"/>
                <a:cs typeface="Andalus" pitchFamily="18" charset="-78"/>
              </a:rPr>
              <a:t> ý </a:t>
            </a:r>
            <a:r>
              <a:rPr lang="en-AU" sz="2000" b="1" dirty="0" err="1">
                <a:latin typeface="Andalus" pitchFamily="18" charset="-78"/>
                <a:cs typeface="Andalus" pitchFamily="18" charset="-78"/>
              </a:rPr>
              <a:t>kiến</a:t>
            </a:r>
            <a:r>
              <a:rPr lang="en-AU" sz="20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AU" sz="2000" b="1" dirty="0" err="1">
                <a:latin typeface="Andalus" pitchFamily="18" charset="-78"/>
                <a:cs typeface="Andalus" pitchFamily="18" charset="-78"/>
              </a:rPr>
              <a:t>cá</a:t>
            </a:r>
            <a:r>
              <a:rPr lang="en-AU" sz="20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AU" sz="2000" b="1" dirty="0" err="1">
                <a:latin typeface="Andalus" pitchFamily="18" charset="-78"/>
                <a:cs typeface="Andalus" pitchFamily="18" charset="-78"/>
              </a:rPr>
              <a:t>nhân</a:t>
            </a:r>
            <a:endParaRPr lang="en-US" sz="20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5" name="TextBox 84"/>
          <p:cNvSpPr txBox="1"/>
          <p:nvPr/>
        </p:nvSpPr>
        <p:spPr>
          <a:xfrm rot="5400000">
            <a:off x="6351547" y="3849685"/>
            <a:ext cx="22316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 err="1">
                <a:latin typeface="Andalus" pitchFamily="18" charset="-78"/>
                <a:cs typeface="Andalus" pitchFamily="18" charset="-78"/>
              </a:rPr>
              <a:t>Viết</a:t>
            </a:r>
            <a:r>
              <a:rPr lang="en-AU" sz="2000" b="1" dirty="0">
                <a:latin typeface="Andalus" pitchFamily="18" charset="-78"/>
                <a:cs typeface="Andalus" pitchFamily="18" charset="-78"/>
              </a:rPr>
              <a:t> ý </a:t>
            </a:r>
            <a:r>
              <a:rPr lang="en-AU" sz="2000" b="1" dirty="0" err="1">
                <a:latin typeface="Andalus" pitchFamily="18" charset="-78"/>
                <a:cs typeface="Andalus" pitchFamily="18" charset="-78"/>
              </a:rPr>
              <a:t>kiến</a:t>
            </a:r>
            <a:r>
              <a:rPr lang="en-AU" sz="20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AU" sz="2000" b="1" dirty="0" err="1">
                <a:latin typeface="Andalus" pitchFamily="18" charset="-78"/>
                <a:cs typeface="Andalus" pitchFamily="18" charset="-78"/>
              </a:rPr>
              <a:t>cá</a:t>
            </a:r>
            <a:r>
              <a:rPr lang="en-AU" sz="20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AU" sz="2000" b="1" dirty="0" err="1">
                <a:latin typeface="Andalus" pitchFamily="18" charset="-78"/>
                <a:cs typeface="Andalus" pitchFamily="18" charset="-78"/>
              </a:rPr>
              <a:t>nhân</a:t>
            </a:r>
            <a:endParaRPr lang="en-US" sz="20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7507702" y="1267327"/>
            <a:ext cx="3914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i="1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Kĩ</a:t>
            </a:r>
            <a:r>
              <a:rPr lang="en-AU" sz="2800" b="1" i="1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AU" sz="2800" b="1" i="1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thuật</a:t>
            </a:r>
            <a:r>
              <a:rPr lang="en-AU" sz="2800" b="1" i="1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“</a:t>
            </a:r>
            <a:r>
              <a:rPr lang="en-AU" sz="2800" b="1" i="1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Khăn</a:t>
            </a:r>
            <a:r>
              <a:rPr lang="en-AU" sz="2800" b="1" i="1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AU" sz="2800" b="1" i="1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trải</a:t>
            </a:r>
            <a:r>
              <a:rPr lang="en-AU" sz="2800" b="1" i="1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AU" sz="2800" b="1" i="1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bàn</a:t>
            </a:r>
            <a:r>
              <a:rPr lang="en-AU" sz="2800" b="1" i="1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”</a:t>
            </a:r>
            <a:r>
              <a:rPr lang="vi-VN" sz="2800" b="1" i="1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- Câu 3</a:t>
            </a:r>
            <a:endParaRPr lang="en-US" sz="2800" b="1" i="1" dirty="0">
              <a:solidFill>
                <a:srgbClr val="FF000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13" name="图片 8" descr="6fc417983c9675ce1b60e983870aeb8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0632" y="0"/>
            <a:ext cx="2181726" cy="1166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" name="Google Shape;164;p9"/>
          <p:cNvPicPr preferRelativeResize="0"/>
          <p:nvPr/>
        </p:nvPicPr>
        <p:blipFill rotWithShape="1">
          <a:blip r:embed="rId3">
            <a:alphaModFix/>
          </a:blip>
          <a:srcRect l="15285" t="10430" r="46645" b="11190"/>
          <a:stretch/>
        </p:blipFill>
        <p:spPr>
          <a:xfrm>
            <a:off x="-641683" y="-609600"/>
            <a:ext cx="7700210" cy="78766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9661016A-ACC6-42C5-A502-28ED3A37D021}"/>
              </a:ext>
            </a:extLst>
          </p:cNvPr>
          <p:cNvCxnSpPr>
            <a:cxnSpLocks/>
            <a:endCxn id="124" idx="0"/>
          </p:cNvCxnSpPr>
          <p:nvPr/>
        </p:nvCxnSpPr>
        <p:spPr>
          <a:xfrm>
            <a:off x="3304674" y="1876926"/>
            <a:ext cx="1796715" cy="717854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22708614-0FF2-4E62-A678-E089C72AC34F}"/>
              </a:ext>
            </a:extLst>
          </p:cNvPr>
          <p:cNvCxnSpPr>
            <a:cxnSpLocks/>
            <a:endCxn id="122" idx="0"/>
          </p:cNvCxnSpPr>
          <p:nvPr/>
        </p:nvCxnSpPr>
        <p:spPr>
          <a:xfrm rot="10800000" flipV="1">
            <a:off x="1419727" y="1828798"/>
            <a:ext cx="1708484" cy="774540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3C8FB1BB-BF64-4C78-AACA-84C9F97ED11A}"/>
              </a:ext>
            </a:extLst>
          </p:cNvPr>
          <p:cNvCxnSpPr>
            <a:cxnSpLocks/>
          </p:cNvCxnSpPr>
          <p:nvPr/>
        </p:nvCxnSpPr>
        <p:spPr>
          <a:xfrm rot="16200000" flipH="1">
            <a:off x="2770520" y="2225083"/>
            <a:ext cx="725933" cy="21538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C76D9141-C5C8-4EDF-8BAE-38C3C91A0D8B}"/>
              </a:ext>
            </a:extLst>
          </p:cNvPr>
          <p:cNvCxnSpPr>
            <a:cxnSpLocks/>
          </p:cNvCxnSpPr>
          <p:nvPr/>
        </p:nvCxnSpPr>
        <p:spPr>
          <a:xfrm>
            <a:off x="1392977" y="3814783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18EAD728-281A-4CBC-B6CB-AC46CE78C292}"/>
              </a:ext>
            </a:extLst>
          </p:cNvPr>
          <p:cNvCxnSpPr>
            <a:cxnSpLocks/>
          </p:cNvCxnSpPr>
          <p:nvPr/>
        </p:nvCxnSpPr>
        <p:spPr>
          <a:xfrm>
            <a:off x="3236214" y="3814783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06C6F0E5-34EA-4A9B-B75B-08619F47AE1E}"/>
              </a:ext>
            </a:extLst>
          </p:cNvPr>
          <p:cNvCxnSpPr>
            <a:cxnSpLocks/>
          </p:cNvCxnSpPr>
          <p:nvPr/>
        </p:nvCxnSpPr>
        <p:spPr>
          <a:xfrm>
            <a:off x="5128047" y="3816653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2" name="Rectangle: Rounded Corners 13">
            <a:extLst>
              <a:ext uri="{FF2B5EF4-FFF2-40B4-BE49-F238E27FC236}">
                <a16:creationId xmlns:a16="http://schemas.microsoft.com/office/drawing/2014/main" id="{D57A15F4-FE97-4AD2-BA74-AA0DC8068413}"/>
              </a:ext>
            </a:extLst>
          </p:cNvPr>
          <p:cNvSpPr/>
          <p:nvPr/>
        </p:nvSpPr>
        <p:spPr>
          <a:xfrm>
            <a:off x="609601" y="2603338"/>
            <a:ext cx="1620252" cy="1375104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nl-NL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“Con gà” đại bàng đã mong ước điều gì?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23" name="Rectangle: Rounded Corners 15">
            <a:extLst>
              <a:ext uri="{FF2B5EF4-FFF2-40B4-BE49-F238E27FC236}">
                <a16:creationId xmlns:a16="http://schemas.microsoft.com/office/drawing/2014/main" id="{F00E3249-ACD5-4D11-8D94-2D016D6532E8}"/>
              </a:ext>
            </a:extLst>
          </p:cNvPr>
          <p:cNvSpPr/>
          <p:nvPr/>
        </p:nvSpPr>
        <p:spPr>
          <a:xfrm>
            <a:off x="2358189" y="2595850"/>
            <a:ext cx="1716506" cy="1398633"/>
          </a:xfrm>
          <a:prstGeom prst="roundRect">
            <a:avLst/>
          </a:prstGeom>
          <a:solidFill>
            <a:srgbClr val="CC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1600" b="1" dirty="0">
              <a:solidFill>
                <a:schemeClr val="tx1"/>
              </a:solidFill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algn="just"/>
            <a:r>
              <a:rPr 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15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Vì</a:t>
            </a:r>
            <a:r>
              <a:rPr 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sao</a:t>
            </a:r>
            <a:r>
              <a:rPr 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“Con </a:t>
            </a:r>
            <a:r>
              <a:rPr lang="en-US" sz="15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gà</a:t>
            </a:r>
            <a:r>
              <a:rPr lang="en-US" sz="15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5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đại</a:t>
            </a:r>
            <a:r>
              <a:rPr lang="en-US" sz="15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bàng</a:t>
            </a:r>
            <a:r>
              <a:rPr 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thực</a:t>
            </a:r>
            <a:r>
              <a:rPr 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hiện</a:t>
            </a:r>
            <a:r>
              <a:rPr 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mong</a:t>
            </a:r>
            <a:r>
              <a:rPr 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ước</a:t>
            </a:r>
            <a:r>
              <a:rPr 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đó</a:t>
            </a:r>
            <a:r>
              <a:rPr 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1500" b="1" dirty="0">
              <a:solidFill>
                <a:schemeClr val="tx1"/>
              </a:solidFill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algn="just"/>
            <a:endParaRPr lang="en-US" sz="1600" b="1" dirty="0">
              <a:solidFill>
                <a:schemeClr val="tx1"/>
              </a:solidFill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sp>
        <p:nvSpPr>
          <p:cNvPr id="124" name="Rectangle: Rounded Corners 15">
            <a:extLst>
              <a:ext uri="{FF2B5EF4-FFF2-40B4-BE49-F238E27FC236}">
                <a16:creationId xmlns:a16="http://schemas.microsoft.com/office/drawing/2014/main" id="{F00E3249-ACD5-4D11-8D94-2D016D6532E8}"/>
              </a:ext>
            </a:extLst>
          </p:cNvPr>
          <p:cNvSpPr/>
          <p:nvPr/>
        </p:nvSpPr>
        <p:spPr>
          <a:xfrm>
            <a:off x="4251158" y="2594780"/>
            <a:ext cx="1700462" cy="1399704"/>
          </a:xfrm>
          <a:prstGeom prst="roundRect">
            <a:avLst/>
          </a:prstGeom>
          <a:solidFill>
            <a:srgbClr val="CC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algn="just"/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Qua </a:t>
            </a:r>
            <a:r>
              <a:rPr lang="en-US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chuyện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rút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gì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bản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thân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1600" b="1" dirty="0">
              <a:solidFill>
                <a:schemeClr val="tx1"/>
              </a:solidFill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algn="ctr"/>
            <a:endParaRPr lang="en-US" sz="1600" b="1" dirty="0">
              <a:solidFill>
                <a:schemeClr val="tx1"/>
              </a:solidFill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sp>
        <p:nvSpPr>
          <p:cNvPr id="125" name="Rectangle: Rounded Corners 24">
            <a:extLst>
              <a:ext uri="{FF2B5EF4-FFF2-40B4-BE49-F238E27FC236}">
                <a16:creationId xmlns:a16="http://schemas.microsoft.com/office/drawing/2014/main" id="{ED9BAAF3-BB42-469D-9A1D-E12DA3DD343C}"/>
              </a:ext>
            </a:extLst>
          </p:cNvPr>
          <p:cNvSpPr/>
          <p:nvPr/>
        </p:nvSpPr>
        <p:spPr>
          <a:xfrm>
            <a:off x="2406316" y="4373048"/>
            <a:ext cx="1683458" cy="149836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.........................................................................................................</a:t>
            </a:r>
            <a:endParaRPr lang="en-US" sz="2000" dirty="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6" name="Rectangle: Rounded Corners 24">
            <a:extLst>
              <a:ext uri="{FF2B5EF4-FFF2-40B4-BE49-F238E27FC236}">
                <a16:creationId xmlns:a16="http://schemas.microsoft.com/office/drawing/2014/main" id="{ED9BAAF3-BB42-469D-9A1D-E12DA3DD343C}"/>
              </a:ext>
            </a:extLst>
          </p:cNvPr>
          <p:cNvSpPr/>
          <p:nvPr/>
        </p:nvSpPr>
        <p:spPr>
          <a:xfrm>
            <a:off x="4267200" y="4381069"/>
            <a:ext cx="1707520" cy="152242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.........................................................................................................</a:t>
            </a:r>
            <a:endParaRPr lang="en-US" sz="2000" dirty="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7" name="Picture 2" descr="F:\360安全浏览器下载\六一\Nipic_2531170_60e991fb751d3f8f\Nipic_2531170_20140501162158900000 [转换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40214" y="320843"/>
            <a:ext cx="2178860" cy="2112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" name="Rectangle 127"/>
          <p:cNvSpPr/>
          <p:nvPr/>
        </p:nvSpPr>
        <p:spPr>
          <a:xfrm>
            <a:off x="2422357" y="1171075"/>
            <a:ext cx="14117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0000FF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THẢO LUẬN NHÓM</a:t>
            </a:r>
          </a:p>
        </p:txBody>
      </p:sp>
      <p:sp>
        <p:nvSpPr>
          <p:cNvPr id="129" name="Rectangle: Rounded Corners 24">
            <a:extLst>
              <a:ext uri="{FF2B5EF4-FFF2-40B4-BE49-F238E27FC236}">
                <a16:creationId xmlns:a16="http://schemas.microsoft.com/office/drawing/2014/main" id="{ED9BAAF3-BB42-469D-9A1D-E12DA3DD343C}"/>
              </a:ext>
            </a:extLst>
          </p:cNvPr>
          <p:cNvSpPr/>
          <p:nvPr/>
        </p:nvSpPr>
        <p:spPr>
          <a:xfrm>
            <a:off x="561475" y="4381069"/>
            <a:ext cx="1684420" cy="149836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.........................................................................................................</a:t>
            </a:r>
            <a:endParaRPr lang="en-US" sz="2000" dirty="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1" name="Picture 14" descr="EXCESIZE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64505" y="385010"/>
            <a:ext cx="1652336" cy="1427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3398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81" grpId="0"/>
      <p:bldP spid="82" grpId="0"/>
      <p:bldP spid="83" grpId="0"/>
      <p:bldP spid="84" grpId="0"/>
      <p:bldP spid="85" grpId="0"/>
      <p:bldP spid="8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144380" y="2498982"/>
            <a:ext cx="2935706" cy="4359018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1256578" y="144917"/>
            <a:ext cx="4283581" cy="2228718"/>
          </a:xfrm>
          <a:prstGeom prst="cloudCallout">
            <a:avLst>
              <a:gd name="adj1" fmla="val -28323"/>
              <a:gd name="adj2" fmla="val 91292"/>
            </a:avLst>
          </a:prstGeom>
          <a:solidFill>
            <a:srgbClr val="00B0F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8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88169" y="818148"/>
            <a:ext cx="3625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>
                <a:latin typeface="Arial" pitchFamily="34" charset="0"/>
                <a:cs typeface="Arial" pitchFamily="34" charset="0"/>
              </a:rPr>
              <a:t>? </a:t>
            </a:r>
            <a:r>
              <a:rPr lang="en-AU" sz="2800" b="1" dirty="0" err="1">
                <a:latin typeface="Arial" pitchFamily="34" charset="0"/>
                <a:cs typeface="Arial" pitchFamily="34" charset="0"/>
              </a:rPr>
              <a:t>Em</a:t>
            </a:r>
            <a:r>
              <a:rPr lang="en-A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AU" sz="2800" b="1" dirty="0" err="1">
                <a:latin typeface="Arial" pitchFamily="34" charset="0"/>
                <a:cs typeface="Arial" pitchFamily="34" charset="0"/>
              </a:rPr>
              <a:t>đồng</a:t>
            </a:r>
            <a:r>
              <a:rPr lang="en-A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AU" sz="2800" b="1" dirty="0" err="1">
                <a:latin typeface="Arial" pitchFamily="34" charset="0"/>
                <a:cs typeface="Arial" pitchFamily="34" charset="0"/>
              </a:rPr>
              <a:t>tình</a:t>
            </a:r>
            <a:r>
              <a:rPr lang="en-A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AU" sz="2800" b="1" dirty="0" err="1">
                <a:latin typeface="Arial" pitchFamily="34" charset="0"/>
                <a:cs typeface="Arial" pitchFamily="34" charset="0"/>
              </a:rPr>
              <a:t>với</a:t>
            </a:r>
            <a:r>
              <a:rPr lang="en-AU" sz="2800" b="1" dirty="0">
                <a:latin typeface="Arial" pitchFamily="34" charset="0"/>
                <a:cs typeface="Arial" pitchFamily="34" charset="0"/>
              </a:rPr>
              <a:t> ý </a:t>
            </a:r>
            <a:r>
              <a:rPr lang="en-AU" sz="2800" b="1" dirty="0" err="1">
                <a:latin typeface="Arial" pitchFamily="34" charset="0"/>
                <a:cs typeface="Arial" pitchFamily="34" charset="0"/>
              </a:rPr>
              <a:t>kiến</a:t>
            </a:r>
            <a:r>
              <a:rPr lang="en-A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AU" sz="2800" b="1" dirty="0" err="1">
                <a:latin typeface="Arial" pitchFamily="34" charset="0"/>
                <a:cs typeface="Arial" pitchFamily="34" charset="0"/>
              </a:rPr>
              <a:t>nào</a:t>
            </a:r>
            <a:r>
              <a:rPr lang="en-AU" sz="2800" b="1" dirty="0">
                <a:latin typeface="Arial" pitchFamily="34" charset="0"/>
                <a:cs typeface="Arial" pitchFamily="34" charset="0"/>
              </a:rPr>
              <a:t>? </a:t>
            </a:r>
            <a:r>
              <a:rPr lang="en-AU" sz="2800" b="1" dirty="0" err="1">
                <a:latin typeface="Arial" pitchFamily="34" charset="0"/>
                <a:cs typeface="Arial" pitchFamily="34" charset="0"/>
              </a:rPr>
              <a:t>Vì</a:t>
            </a:r>
            <a:r>
              <a:rPr lang="en-A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AU" sz="2800" b="1" dirty="0" err="1">
                <a:latin typeface="Arial" pitchFamily="34" charset="0"/>
                <a:cs typeface="Arial" pitchFamily="34" charset="0"/>
              </a:rPr>
              <a:t>sao</a:t>
            </a:r>
            <a:r>
              <a:rPr lang="en-AU" sz="2800" b="1" dirty="0">
                <a:latin typeface="Arial" pitchFamily="34" charset="0"/>
                <a:cs typeface="Arial" pitchFamily="34" charset="0"/>
              </a:rPr>
              <a:t>?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72126" y="834191"/>
            <a:ext cx="35934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>
                <a:latin typeface="Arial" pitchFamily="34" charset="0"/>
                <a:cs typeface="Arial" pitchFamily="34" charset="0"/>
              </a:rPr>
              <a:t>? Theo </a:t>
            </a:r>
            <a:r>
              <a:rPr lang="en-AU" sz="2800" b="1" dirty="0" err="1">
                <a:latin typeface="Arial" pitchFamily="34" charset="0"/>
                <a:cs typeface="Arial" pitchFamily="34" charset="0"/>
              </a:rPr>
              <a:t>em</a:t>
            </a:r>
            <a:r>
              <a:rPr lang="en-AU" sz="2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AU" sz="2800" b="1" dirty="0" err="1">
                <a:latin typeface="Arial" pitchFamily="34" charset="0"/>
                <a:cs typeface="Arial" pitchFamily="34" charset="0"/>
              </a:rPr>
              <a:t>tự</a:t>
            </a:r>
            <a:r>
              <a:rPr lang="en-A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AU" sz="2800" b="1" dirty="0" err="1">
                <a:latin typeface="Arial" pitchFamily="34" charset="0"/>
                <a:cs typeface="Arial" pitchFamily="34" charset="0"/>
              </a:rPr>
              <a:t>nhận</a:t>
            </a:r>
            <a:r>
              <a:rPr lang="en-A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AU" sz="2800" b="1" dirty="0" err="1">
                <a:latin typeface="Arial" pitchFamily="34" charset="0"/>
                <a:cs typeface="Arial" pitchFamily="34" charset="0"/>
              </a:rPr>
              <a:t>thức</a:t>
            </a:r>
            <a:r>
              <a:rPr lang="en-A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AU" sz="2800" b="1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A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AU" sz="2800" b="1" dirty="0" err="1">
                <a:latin typeface="Arial" pitchFamily="34" charset="0"/>
                <a:cs typeface="Arial" pitchFamily="34" charset="0"/>
              </a:rPr>
              <a:t>thân</a:t>
            </a:r>
            <a:r>
              <a:rPr lang="en-A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AU" sz="2800" b="1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A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AU" sz="2800" b="1" dirty="0" err="1">
                <a:latin typeface="Arial" pitchFamily="34" charset="0"/>
                <a:cs typeface="Arial" pitchFamily="34" charset="0"/>
              </a:rPr>
              <a:t>gì</a:t>
            </a:r>
            <a:r>
              <a:rPr lang="en-AU" sz="2800" b="1" dirty="0">
                <a:latin typeface="Arial" pitchFamily="34" charset="0"/>
                <a:cs typeface="Arial" pitchFamily="34" charset="0"/>
              </a:rPr>
              <a:t>?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Google Shape;164;p9"/>
          <p:cNvPicPr preferRelativeResize="0"/>
          <p:nvPr/>
        </p:nvPicPr>
        <p:blipFill rotWithShape="1">
          <a:blip r:embed="rId3">
            <a:alphaModFix/>
          </a:blip>
          <a:srcRect l="15285" t="10430" r="46645" b="11190"/>
          <a:stretch/>
        </p:blipFill>
        <p:spPr>
          <a:xfrm>
            <a:off x="4764505" y="1122947"/>
            <a:ext cx="7636042" cy="5967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3" descr="C:\Users\DELL\Downloads\20210716_1446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69739" y="2227596"/>
            <a:ext cx="5596620" cy="4109036"/>
          </a:xfrm>
          <a:prstGeom prst="rect">
            <a:avLst/>
          </a:prstGeom>
          <a:noFill/>
        </p:spPr>
      </p:pic>
      <p:sp>
        <p:nvSpPr>
          <p:cNvPr id="22" name="AutoShape 3"/>
          <p:cNvSpPr>
            <a:spLocks noChangeArrowheads="1"/>
          </p:cNvSpPr>
          <p:nvPr/>
        </p:nvSpPr>
        <p:spPr bwMode="gray">
          <a:xfrm>
            <a:off x="6946233" y="421675"/>
            <a:ext cx="3481136" cy="765441"/>
          </a:xfrm>
          <a:prstGeom prst="roundRect">
            <a:avLst>
              <a:gd name="adj" fmla="val 50000"/>
            </a:avLst>
          </a:prstGeom>
          <a:solidFill>
            <a:srgbClr val="5B9BD5"/>
          </a:solidFill>
          <a:ln>
            <a:noFill/>
          </a:ln>
          <a:effectLst>
            <a:outerShdw dist="63500" dir="3187806" algn="ctr" rotWithShape="0">
              <a:srgbClr val="001D3A"/>
            </a:outerShdw>
          </a:effectLst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20000"/>
              </a:spcBef>
              <a:spcAft>
                <a:spcPct val="20000"/>
              </a:spcAft>
              <a:defRPr/>
            </a:pPr>
            <a:r>
              <a:rPr lang="en-US" altLang="en-US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QUAN SÁT TRANH </a:t>
            </a:r>
          </a:p>
          <a:p>
            <a:pPr algn="ctr">
              <a:spcBef>
                <a:spcPct val="20000"/>
              </a:spcBef>
              <a:spcAft>
                <a:spcPct val="20000"/>
              </a:spcAft>
              <a:defRPr/>
            </a:pPr>
            <a:r>
              <a:rPr lang="en-US" altLang="en-US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VÀ TRẢ LỜI CÂU HỎI</a:t>
            </a:r>
          </a:p>
        </p:txBody>
      </p:sp>
      <p:pic>
        <p:nvPicPr>
          <p:cNvPr id="23" name="Picture 18" descr="Cau hoi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23284" y="144378"/>
            <a:ext cx="1346745" cy="1203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2181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/>
      <p:bldP spid="18" grpId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50029"/>
              </p:ext>
            </p:extLst>
          </p:nvPr>
        </p:nvGraphicFramePr>
        <p:xfrm>
          <a:off x="371016" y="2158522"/>
          <a:ext cx="11484100" cy="4346236"/>
        </p:xfrm>
        <a:graphic>
          <a:graphicData uri="http://schemas.openxmlformats.org/drawingml/2006/table">
            <a:tbl>
              <a:tblPr firstRow="1" firstCol="1" bandRow="1"/>
              <a:tblGrid>
                <a:gridCol w="3018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47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61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447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07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vi-VN" sz="1800" dirty="0">
                          <a:effectLst/>
                          <a:latin typeface="+mn-lt"/>
                          <a:ea typeface="Courier New" panose="02070309020205020404" pitchFamily="49" charset="0"/>
                        </a:rPr>
                        <a:t> </a:t>
                      </a:r>
                      <a:r>
                        <a:rPr lang="en-US" sz="28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Nội</a:t>
                      </a:r>
                      <a:r>
                        <a:rPr lang="en-US" sz="2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dung ý </a:t>
                      </a:r>
                      <a:r>
                        <a:rPr lang="en-US" sz="28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kiến</a:t>
                      </a:r>
                      <a:endParaRPr lang="en-US" sz="4000" dirty="0">
                        <a:solidFill>
                          <a:srgbClr val="0000FF"/>
                        </a:solidFill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Đồng</a:t>
                      </a:r>
                      <a:r>
                        <a:rPr lang="en-US" sz="2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ý</a:t>
                      </a:r>
                      <a:endParaRPr lang="en-US" sz="2800" dirty="0"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Không</a:t>
                      </a:r>
                      <a:r>
                        <a:rPr lang="en-US" sz="2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đồng</a:t>
                      </a:r>
                      <a:r>
                        <a:rPr lang="en-US" sz="2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ý</a:t>
                      </a:r>
                      <a:endParaRPr lang="en-US" sz="2800" dirty="0"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Giải</a:t>
                      </a:r>
                      <a:r>
                        <a:rPr lang="en-US" sz="2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thích</a:t>
                      </a:r>
                      <a:endParaRPr lang="en-US" sz="2800" dirty="0"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1440">
                <a:tc>
                  <a:txBody>
                    <a:bodyPr/>
                    <a:lstStyle/>
                    <a:p>
                      <a:r>
                        <a:rPr lang="en-US" sz="1800" b="1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Có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cái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nhìn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trung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thực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về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ưu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điểm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nhược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điểm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của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mình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vi-VN" sz="1200" dirty="0">
                          <a:effectLst/>
                          <a:latin typeface="Arial" pitchFamily="34" charset="0"/>
                          <a:ea typeface="Courier New" panose="02070309020205020404" pitchFamily="49" charset="0"/>
                          <a:cs typeface="Arial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Arial" pitchFamily="34" charset="0"/>
                        <a:ea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3613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2.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Xác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định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được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những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việc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cần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làm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để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hoàn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thiện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bản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thân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 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vi-VN" sz="1200" dirty="0">
                          <a:effectLst/>
                          <a:latin typeface="Arial" pitchFamily="34" charset="0"/>
                          <a:ea typeface="Courier New" panose="02070309020205020404" pitchFamily="49" charset="0"/>
                          <a:cs typeface="Arial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Arial" pitchFamily="34" charset="0"/>
                        <a:ea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144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3.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Dễ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đồng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cảm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và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chia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sẻ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với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người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khác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vi-VN" sz="1200" dirty="0">
                          <a:effectLst/>
                          <a:latin typeface="Arial" pitchFamily="34" charset="0"/>
                          <a:ea typeface="Courier New" panose="02070309020205020404" pitchFamily="49" charset="0"/>
                          <a:cs typeface="Arial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Arial" pitchFamily="34" charset="0"/>
                        <a:ea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902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vi-VN" sz="1200" b="1" dirty="0">
                          <a:effectLst/>
                          <a:latin typeface="Arial" pitchFamily="34" charset="0"/>
                          <a:ea typeface="Courier New" panose="02070309020205020404" pitchFamily="49" charset="0"/>
                          <a:cs typeface="Arial" pitchFamily="34" charset="0"/>
                        </a:rPr>
                        <a:t> </a:t>
                      </a:r>
                      <a:r>
                        <a:rPr lang="en-AU" sz="1200" b="1" dirty="0">
                          <a:effectLst/>
                          <a:latin typeface="Arial" pitchFamily="34" charset="0"/>
                          <a:ea typeface="Courier New" panose="02070309020205020404" pitchFamily="49" charset="0"/>
                          <a:cs typeface="Arial" pitchFamily="34" charset="0"/>
                        </a:rPr>
                        <a:t>    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4.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Có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những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việc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làm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và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cách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ứng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xử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phù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hợp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với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mọi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người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xung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quanh</a:t>
                      </a:r>
                      <a:endParaRPr lang="en-US" sz="1100" b="1" dirty="0">
                        <a:effectLst/>
                        <a:latin typeface="Arial" pitchFamily="34" charset="0"/>
                        <a:ea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vi-VN" sz="1200" dirty="0">
                          <a:effectLst/>
                          <a:latin typeface="Arial" pitchFamily="34" charset="0"/>
                          <a:ea typeface="Courier New" panose="02070309020205020404" pitchFamily="49" charset="0"/>
                          <a:cs typeface="Arial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Arial" pitchFamily="34" charset="0"/>
                        <a:ea typeface="Arial" panose="020B0604020202020204" pitchFamily="34" charset="0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Rectangle: Rounded Corners 1">
            <a:extLst>
              <a:ext uri="{FF2B5EF4-FFF2-40B4-BE49-F238E27FC236}">
                <a16:creationId xmlns:a16="http://schemas.microsoft.com/office/drawing/2014/main" id="{49368C2B-08BB-4567-BA27-2402FAA3C31F}"/>
              </a:ext>
            </a:extLst>
          </p:cNvPr>
          <p:cNvSpPr/>
          <p:nvPr/>
        </p:nvSpPr>
        <p:spPr>
          <a:xfrm>
            <a:off x="4427622" y="0"/>
            <a:ext cx="4844716" cy="97005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FF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PHIẾU BÀI TẬP </a:t>
            </a:r>
          </a:p>
          <a:p>
            <a:pPr algn="ctr"/>
            <a:r>
              <a:rPr lang="en-US" sz="2400" b="1" dirty="0">
                <a:solidFill>
                  <a:srgbClr val="0000FF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(THẢO LUẬN NHÓM)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27159" y="1203158"/>
            <a:ext cx="8662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 err="1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Tìm</a:t>
            </a:r>
            <a:r>
              <a:rPr lang="en-AU" sz="2400" b="1" dirty="0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AU" sz="2400" b="1" dirty="0" err="1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hiểu</a:t>
            </a:r>
            <a:r>
              <a:rPr lang="en-AU" sz="2400" b="1" dirty="0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ý </a:t>
            </a:r>
            <a:r>
              <a:rPr lang="en-AU" sz="2400" b="1" dirty="0" err="1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nghĩa</a:t>
            </a:r>
            <a:r>
              <a:rPr lang="en-AU" sz="2400" b="1" dirty="0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AU" sz="2400" b="1" dirty="0" err="1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của</a:t>
            </a:r>
            <a:r>
              <a:rPr lang="en-AU" sz="2400" b="1" dirty="0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AU" sz="2400" b="1" dirty="0" err="1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tự</a:t>
            </a:r>
            <a:r>
              <a:rPr lang="en-AU" sz="2400" b="1" dirty="0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AU" sz="2400" b="1" dirty="0" err="1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nhận</a:t>
            </a:r>
            <a:r>
              <a:rPr lang="en-AU" sz="2400" b="1" dirty="0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AU" sz="2400" b="1" dirty="0" err="1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thức</a:t>
            </a:r>
            <a:r>
              <a:rPr lang="en-AU" sz="2400" b="1" dirty="0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AU" sz="2400" b="1" dirty="0" err="1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bản</a:t>
            </a:r>
            <a:r>
              <a:rPr lang="en-AU" sz="2400" b="1" dirty="0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AU" sz="2400" b="1" dirty="0" err="1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thân</a:t>
            </a:r>
            <a:r>
              <a:rPr lang="en-AU" sz="2400" b="1" dirty="0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AU" sz="2400" b="1" dirty="0" err="1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bằng</a:t>
            </a:r>
            <a:r>
              <a:rPr lang="en-AU" sz="2400" b="1" dirty="0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AU" sz="2400" b="1" dirty="0" err="1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cách</a:t>
            </a:r>
            <a:r>
              <a:rPr lang="en-AU" sz="2400" b="1" dirty="0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AU" sz="2400" b="1" dirty="0" err="1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hoàn</a:t>
            </a:r>
            <a:r>
              <a:rPr lang="en-AU" sz="2400" b="1" dirty="0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AU" sz="2400" b="1" dirty="0" err="1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thiện</a:t>
            </a:r>
            <a:r>
              <a:rPr lang="en-AU" sz="2400" b="1" dirty="0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AU" sz="2400" b="1" dirty="0" err="1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phiếu</a:t>
            </a:r>
            <a:r>
              <a:rPr lang="en-AU" sz="2400" b="1" dirty="0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AU" sz="2400" b="1" dirty="0" err="1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bài</a:t>
            </a:r>
            <a:r>
              <a:rPr lang="en-AU" sz="2400" b="1" dirty="0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AU" sz="2400" b="1" dirty="0" err="1">
                <a:solidFill>
                  <a:srgbClr val="FF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tập</a:t>
            </a:r>
            <a:endParaRPr lang="en-AU" sz="2400" b="1" dirty="0">
              <a:solidFill>
                <a:srgbClr val="FF0000"/>
              </a:solidFill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pic>
        <p:nvPicPr>
          <p:cNvPr id="10" name="Picture 2" descr="F:\360安全浏览器下载\六一\Nipic_2531170_60e991fb751d3f8f\Nipic_2531170_20140501162158900000 [转换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660122" cy="2112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73767" y="753978"/>
            <a:ext cx="1347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b="1" kern="0" dirty="0" err="1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软雅黑" pitchFamily="34" charset="-122"/>
                <a:cs typeface="Arial" pitchFamily="34" charset="0"/>
              </a:rPr>
              <a:t>Hoạt</a:t>
            </a:r>
            <a:r>
              <a:rPr lang="en-US" altLang="zh-CN" b="1" kern="0" dirty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软雅黑" pitchFamily="34" charset="-122"/>
                <a:cs typeface="Arial" pitchFamily="34" charset="0"/>
              </a:rPr>
              <a:t> </a:t>
            </a:r>
            <a:r>
              <a:rPr lang="en-US" altLang="zh-CN" b="1" kern="0" dirty="0" err="1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软雅黑" pitchFamily="34" charset="-122"/>
                <a:cs typeface="Arial" pitchFamily="34" charset="0"/>
              </a:rPr>
              <a:t>động</a:t>
            </a:r>
            <a:endParaRPr lang="en-US" altLang="zh-CN" b="1" kern="0" dirty="0">
              <a:solidFill>
                <a:prstClr val="black">
                  <a:lumMod val="75000"/>
                  <a:lumOff val="2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微软雅黑" pitchFamily="34" charset="-122"/>
              <a:cs typeface="Arial" pitchFamily="34" charset="0"/>
            </a:endParaRPr>
          </a:p>
          <a:p>
            <a:pPr algn="ctr">
              <a:defRPr/>
            </a:pPr>
            <a:r>
              <a:rPr lang="en-US" altLang="zh-CN" b="1" kern="0" dirty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软雅黑" pitchFamily="34" charset="-122"/>
                <a:cs typeface="Arial" pitchFamily="34" charset="0"/>
              </a:rPr>
              <a:t> </a:t>
            </a:r>
            <a:r>
              <a:rPr lang="en-US" altLang="zh-CN" b="1" kern="0" dirty="0" err="1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软雅黑" pitchFamily="34" charset="-122"/>
                <a:cs typeface="Arial" pitchFamily="34" charset="0"/>
              </a:rPr>
              <a:t>nhóm</a:t>
            </a:r>
            <a:endParaRPr lang="en-US" altLang="zh-CN" b="1" kern="0" dirty="0">
              <a:solidFill>
                <a:prstClr val="black">
                  <a:lumMod val="75000"/>
                  <a:lumOff val="2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5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Xin Chào Cuộc Sống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Google Shape;154;p8"/>
          <p:cNvPicPr preferRelativeResize="0"/>
          <p:nvPr/>
        </p:nvPicPr>
        <p:blipFill rotWithShape="1">
          <a:blip r:embed="rId2">
            <a:alphaModFix/>
          </a:blip>
          <a:srcRect l="16992" t="-937" r="50159" b="17086"/>
          <a:stretch/>
        </p:blipFill>
        <p:spPr>
          <a:xfrm>
            <a:off x="256669" y="-433137"/>
            <a:ext cx="9769642" cy="7291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5142" y="-144463"/>
            <a:ext cx="2584200" cy="19715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5921" y="1799724"/>
            <a:ext cx="3366079" cy="505827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51285" y="1379621"/>
            <a:ext cx="7202904" cy="4051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2807368" y="4812632"/>
            <a:ext cx="5053264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KỈ LỤC GIA RÈN LUYỆN TRÍ NHỚ</a:t>
            </a:r>
          </a:p>
        </p:txBody>
      </p:sp>
    </p:spTree>
    <p:extLst>
      <p:ext uri="{BB962C8B-B14F-4D97-AF65-F5344CB8AC3E}">
        <p14:creationId xmlns:p14="http://schemas.microsoft.com/office/powerpoint/2010/main" val="73261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Xin Chào Cuộc Sống - Home | Facebook"/>
          <p:cNvSpPr>
            <a:spLocks noChangeAspect="1" noChangeArrowheads="1"/>
          </p:cNvSpPr>
          <p:nvPr/>
        </p:nvSpPr>
        <p:spPr bwMode="auto">
          <a:xfrm>
            <a:off x="1294557" y="-25675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6762" y="-32084"/>
            <a:ext cx="1255238" cy="937524"/>
          </a:xfrm>
          <a:prstGeom prst="rect">
            <a:avLst/>
          </a:prstGeom>
        </p:spPr>
      </p:pic>
      <p:pic>
        <p:nvPicPr>
          <p:cNvPr id="13" name="Google Shape;12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8983" y="-112295"/>
            <a:ext cx="9545052" cy="7090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" descr="C:\Users\DELL\Downloads\20210717_0315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93568" y="2964281"/>
            <a:ext cx="6338131" cy="3500522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085340" y="5743075"/>
            <a:ext cx="1620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 err="1">
                <a:latin typeface="Arial" pitchFamily="34" charset="0"/>
                <a:cs typeface="Arial" pitchFamily="34" charset="0"/>
              </a:rPr>
              <a:t>Ngọc</a:t>
            </a:r>
            <a:r>
              <a:rPr lang="en-A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2400" b="1" dirty="0">
                <a:latin typeface="Arial" pitchFamily="34" charset="0"/>
                <a:cs typeface="Arial" pitchFamily="34" charset="0"/>
              </a:rPr>
              <a:t>Anh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61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565" y="264291"/>
            <a:ext cx="4360898" cy="1291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 descr="ORCHI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966278">
            <a:off x="415732" y="366763"/>
            <a:ext cx="1133836" cy="1438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ORCHI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18027" flipH="1">
            <a:off x="10572785" y="4931299"/>
            <a:ext cx="1239822" cy="1555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1507956" y="775232"/>
            <a:ext cx="336884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vi-VN" sz="2000" b="1" dirty="0">
                <a:cs typeface="Arial" pitchFamily="34" charset="0"/>
              </a:rPr>
              <a:t>K</a:t>
            </a:r>
            <a:r>
              <a:rPr lang="en-US" sz="2000" b="1" dirty="0" err="1">
                <a:cs typeface="Arial" pitchFamily="34" charset="0"/>
              </a:rPr>
              <a:t>hám</a:t>
            </a:r>
            <a:r>
              <a:rPr lang="en-US" sz="2000" b="1" dirty="0">
                <a:cs typeface="Arial" pitchFamily="34" charset="0"/>
              </a:rPr>
              <a:t> </a:t>
            </a:r>
            <a:r>
              <a:rPr lang="en-US" sz="2000" b="1" dirty="0" err="1">
                <a:cs typeface="Arial" pitchFamily="34" charset="0"/>
              </a:rPr>
              <a:t>phá</a:t>
            </a:r>
            <a:r>
              <a:rPr lang="en-US" sz="2000" b="1" dirty="0">
                <a:cs typeface="Arial" pitchFamily="34" charset="0"/>
              </a:rPr>
              <a:t> </a:t>
            </a:r>
            <a:r>
              <a:rPr lang="en-US" sz="2000" b="1" dirty="0" err="1">
                <a:cs typeface="Arial" pitchFamily="34" charset="0"/>
              </a:rPr>
              <a:t>chính</a:t>
            </a:r>
            <a:r>
              <a:rPr lang="en-US" sz="2000" b="1" dirty="0">
                <a:cs typeface="Arial" pitchFamily="34" charset="0"/>
              </a:rPr>
              <a:t> </a:t>
            </a:r>
            <a:r>
              <a:rPr lang="en-US" sz="2000" b="1" dirty="0" err="1">
                <a:cs typeface="Arial" pitchFamily="34" charset="0"/>
              </a:rPr>
              <a:t>mình</a:t>
            </a:r>
            <a:endParaRPr lang="vi-VN" sz="2000" b="1" dirty="0"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vi-VN" sz="2000" b="1" i="1" dirty="0"/>
              <a:t>(thảo luận cặp đôi)</a:t>
            </a:r>
            <a:endParaRPr lang="en-US" sz="2000" b="1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721895" y="1764634"/>
            <a:ext cx="51655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Tự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viết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lời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giới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thiệu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về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thân</a:t>
            </a:r>
            <a:r>
              <a:rPr lang="vi-VN" sz="2000" b="1" i="1" dirty="0">
                <a:latin typeface="Arial" pitchFamily="34" charset="0"/>
                <a:cs typeface="Arial" pitchFamily="34" charset="0"/>
              </a:rPr>
              <a:t> và nhờ bạn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viết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về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2000" b="1" i="1" dirty="0">
                <a:latin typeface="Arial" pitchFamily="34" charset="0"/>
                <a:cs typeface="Arial" pitchFamily="34" charset="0"/>
              </a:rPr>
              <a:t>mình theo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bảng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mô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tả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về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thân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theo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mẫu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sau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:</a:t>
            </a:r>
            <a:r>
              <a:rPr lang="en-US" sz="1600" b="1" i="1" dirty="0"/>
              <a:t> 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682541" y="3216842"/>
          <a:ext cx="5188870" cy="2880281"/>
        </p:xfrm>
        <a:graphic>
          <a:graphicData uri="http://schemas.openxmlformats.org/drawingml/2006/table">
            <a:tbl>
              <a:tblPr/>
              <a:tblGrid>
                <a:gridCol w="2117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95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47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r>
                        <a:rPr lang="en-US" sz="1700" b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Thông</a:t>
                      </a:r>
                      <a:r>
                        <a:rPr lang="en-US" sz="17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tin </a:t>
                      </a:r>
                      <a:r>
                        <a:rPr lang="en-US" sz="1700" b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cá</a:t>
                      </a:r>
                      <a:r>
                        <a:rPr lang="en-US" sz="17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nhân</a:t>
                      </a:r>
                      <a:endParaRPr lang="en-US" sz="17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r>
                        <a:rPr lang="vi-VN" sz="17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Tự đánh giá</a:t>
                      </a:r>
                      <a:endParaRPr lang="en-US" sz="17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r>
                        <a:rPr lang="vi-VN" sz="17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Bạn đánh giá</a:t>
                      </a:r>
                      <a:endParaRPr lang="en-US" sz="17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2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r>
                        <a:rPr lang="en-US" sz="17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Ngoại</a:t>
                      </a:r>
                      <a:r>
                        <a:rPr lang="en-US" sz="17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hình</a:t>
                      </a:r>
                      <a:endParaRPr lang="en-US" sz="17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endParaRPr lang="en-US" sz="17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endParaRPr lang="en-US" sz="17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2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r>
                        <a:rPr lang="en-US" sz="17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Tính</a:t>
                      </a:r>
                      <a:r>
                        <a:rPr lang="en-US" sz="17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cách</a:t>
                      </a:r>
                      <a:endParaRPr lang="en-US" sz="17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endParaRPr lang="en-US" sz="17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endParaRPr lang="en-US" sz="17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2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r>
                        <a:rPr lang="en-US" sz="17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Sở</a:t>
                      </a:r>
                      <a:r>
                        <a:rPr lang="en-US" sz="17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thích</a:t>
                      </a:r>
                      <a:endParaRPr lang="en-US" sz="17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endParaRPr lang="en-US" sz="17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endParaRPr lang="en-US" sz="17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92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r>
                        <a:rPr lang="en-US" sz="17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Thói</a:t>
                      </a:r>
                      <a:r>
                        <a:rPr lang="en-US" sz="17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quen</a:t>
                      </a:r>
                      <a:endParaRPr lang="en-US" sz="17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endParaRPr lang="en-US" sz="17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endParaRPr lang="en-US" sz="17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92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r>
                        <a:rPr lang="en-US" sz="17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Điểm</a:t>
                      </a:r>
                      <a:r>
                        <a:rPr lang="en-US" sz="17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mạnh</a:t>
                      </a:r>
                      <a:endParaRPr lang="en-US" sz="17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endParaRPr lang="en-US" sz="17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endParaRPr lang="en-US" sz="17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2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r>
                        <a:rPr lang="en-US" sz="17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Điểm</a:t>
                      </a:r>
                      <a:r>
                        <a:rPr lang="en-US" sz="17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cần</a:t>
                      </a:r>
                      <a:r>
                        <a:rPr lang="en-US" sz="17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cố</a:t>
                      </a:r>
                      <a:r>
                        <a:rPr lang="en-US" sz="17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gắng</a:t>
                      </a:r>
                      <a:endParaRPr lang="en-US" sz="17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endParaRPr lang="en-US" sz="17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endParaRPr lang="en-US" sz="17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6312569" y="1147012"/>
            <a:ext cx="516555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Căn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cứ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vào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bảng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mô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tả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thân</a:t>
            </a:r>
            <a:r>
              <a:rPr lang="vi-VN" sz="2000" b="1" i="1" dirty="0">
                <a:latin typeface="Arial" pitchFamily="34" charset="0"/>
                <a:cs typeface="Arial" pitchFamily="34" charset="0"/>
              </a:rPr>
              <a:t> vừa lập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2000" b="1" i="1" dirty="0">
                <a:latin typeface="Arial" pitchFamily="34" charset="0"/>
                <a:cs typeface="Arial" pitchFamily="34" charset="0"/>
              </a:rPr>
              <a:t>hãy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liệt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kê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nh</a:t>
            </a:r>
            <a:r>
              <a:rPr lang="en-AU" sz="2000" b="1" i="1" dirty="0">
                <a:latin typeface="Arial" pitchFamily="34" charset="0"/>
                <a:cs typeface="Arial" pitchFamily="34" charset="0"/>
              </a:rPr>
              <a:t>ữ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ng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ưu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/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hạn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chế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thân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đề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biện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phát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huy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ưu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/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khắc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phục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hạn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chế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thân</a:t>
            </a:r>
            <a:r>
              <a:rPr lang="vi-VN" sz="2000" b="1" i="1" dirty="0">
                <a:latin typeface="Arial" pitchFamily="34" charset="0"/>
                <a:cs typeface="Arial" pitchFamily="34" charset="0"/>
              </a:rPr>
              <a:t> theo mẫu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6569993" y="3209221"/>
          <a:ext cx="4835943" cy="2822608"/>
        </p:xfrm>
        <a:graphic>
          <a:graphicData uri="http://schemas.openxmlformats.org/drawingml/2006/table">
            <a:tbl>
              <a:tblPr/>
              <a:tblGrid>
                <a:gridCol w="17830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28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56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Ưu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điểm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/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hạn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chế</a:t>
                      </a:r>
                      <a:endParaRPr lang="en-US" sz="2000" dirty="0"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Biện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pháp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phát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huy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/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khắc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phục</a:t>
                      </a:r>
                      <a:endParaRPr lang="en-US" sz="2000" dirty="0"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56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endParaRPr lang="en-US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endParaRPr lang="en-US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56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endParaRPr lang="en-US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endParaRPr lang="en-US" sz="13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56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endParaRPr lang="en-US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68420" algn="l"/>
                        </a:tabLst>
                      </a:pPr>
                      <a:endParaRPr lang="en-US" sz="13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398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6762" y="0"/>
            <a:ext cx="1255238" cy="937524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80210" y="0"/>
            <a:ext cx="4989095" cy="3031955"/>
          </a:xfrm>
          <a:prstGeom prst="cloudCallout">
            <a:avLst>
              <a:gd name="adj1" fmla="val -16339"/>
              <a:gd name="adj2" fmla="val 27950"/>
            </a:avLst>
          </a:prstGeom>
          <a:solidFill>
            <a:srgbClr val="00B0F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8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Google Shape;164;p9"/>
          <p:cNvPicPr preferRelativeResize="0"/>
          <p:nvPr/>
        </p:nvPicPr>
        <p:blipFill rotWithShape="1">
          <a:blip r:embed="rId3">
            <a:alphaModFix/>
          </a:blip>
          <a:srcRect l="15285" t="10430" r="46645" b="11190"/>
          <a:stretch/>
        </p:blipFill>
        <p:spPr>
          <a:xfrm>
            <a:off x="4636164" y="3673640"/>
            <a:ext cx="5807242" cy="3328738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AutoShape 3"/>
          <p:cNvSpPr>
            <a:spLocks noChangeArrowheads="1"/>
          </p:cNvSpPr>
          <p:nvPr/>
        </p:nvSpPr>
        <p:spPr bwMode="gray">
          <a:xfrm>
            <a:off x="1957121" y="3080084"/>
            <a:ext cx="5422244" cy="705854"/>
          </a:xfrm>
          <a:prstGeom prst="roundRect">
            <a:avLst>
              <a:gd name="adj" fmla="val 50000"/>
            </a:avLst>
          </a:prstGeom>
          <a:solidFill>
            <a:srgbClr val="5B9BD5"/>
          </a:solidFill>
          <a:ln>
            <a:noFill/>
          </a:ln>
          <a:effectLst>
            <a:outerShdw dist="63500" dir="3187806" algn="ctr" rotWithShape="0">
              <a:srgbClr val="001D3A"/>
            </a:outerShdw>
          </a:effectLst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20000"/>
              </a:spcBef>
              <a:spcAft>
                <a:spcPct val="20000"/>
              </a:spcAft>
              <a:defRPr/>
            </a:pPr>
            <a:r>
              <a:rPr lang="en-US" altLang="en-US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QUAN SÁT TRANH VÀ TRẢ LỜI CÂU HỎI</a:t>
            </a:r>
          </a:p>
        </p:txBody>
      </p:sp>
      <p:pic>
        <p:nvPicPr>
          <p:cNvPr id="23" name="Picture 18" descr="Cau hoi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21766" y="2294025"/>
            <a:ext cx="1249280" cy="1116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Google Shape;164;p9"/>
          <p:cNvPicPr preferRelativeResize="0"/>
          <p:nvPr/>
        </p:nvPicPr>
        <p:blipFill rotWithShape="1">
          <a:blip r:embed="rId3">
            <a:alphaModFix/>
          </a:blip>
          <a:srcRect l="15285" t="10430" r="46645" b="11190"/>
          <a:stretch/>
        </p:blipFill>
        <p:spPr>
          <a:xfrm>
            <a:off x="4916911" y="-192504"/>
            <a:ext cx="6200274" cy="3280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64;p9"/>
          <p:cNvPicPr preferRelativeResize="0"/>
          <p:nvPr/>
        </p:nvPicPr>
        <p:blipFill rotWithShape="1">
          <a:blip r:embed="rId3">
            <a:alphaModFix/>
          </a:blip>
          <a:srcRect l="15285" t="10430" r="46645" b="11190"/>
          <a:stretch/>
        </p:blipFill>
        <p:spPr>
          <a:xfrm>
            <a:off x="-336879" y="3593436"/>
            <a:ext cx="5325970" cy="339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50" name="Picture 2" descr="C:\Users\DELL\Downloads\20210716_13055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04547" y="256679"/>
            <a:ext cx="3785936" cy="2509634"/>
          </a:xfrm>
          <a:prstGeom prst="rect">
            <a:avLst/>
          </a:prstGeom>
          <a:noFill/>
        </p:spPr>
      </p:pic>
      <p:pic>
        <p:nvPicPr>
          <p:cNvPr id="78851" name="Picture 3" descr="C:\Users\DELL\Downloads\20210716_13053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55469" y="4138870"/>
            <a:ext cx="3700364" cy="2440507"/>
          </a:xfrm>
          <a:prstGeom prst="rect">
            <a:avLst/>
          </a:prstGeom>
          <a:noFill/>
        </p:spPr>
      </p:pic>
      <p:pic>
        <p:nvPicPr>
          <p:cNvPr id="78852" name="Picture 4" descr="C:\Users\DELL\Downloads\20210716_13045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54756" y="4154905"/>
            <a:ext cx="3729869" cy="2452416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513347" y="481263"/>
            <a:ext cx="42351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FF0000"/>
                </a:solidFill>
              </a:rPr>
              <a:t>a) </a:t>
            </a:r>
            <a:r>
              <a:rPr lang="en-US" sz="2000" b="1" dirty="0" err="1">
                <a:solidFill>
                  <a:srgbClr val="FF0000"/>
                </a:solidFill>
              </a:rPr>
              <a:t>Em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hãy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nhận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xét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việc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làm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của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các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nhân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vật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trong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các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bức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tranh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và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cho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biết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hậu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quả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của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những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việc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làm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đó</a:t>
            </a:r>
            <a:r>
              <a:rPr lang="en-US" sz="2000" b="1" dirty="0">
                <a:solidFill>
                  <a:srgbClr val="FF0000"/>
                </a:solidFill>
              </a:rPr>
              <a:t>?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</a:rPr>
              <a:t>b) </a:t>
            </a:r>
            <a:r>
              <a:rPr lang="en-US" sz="2000" b="1" dirty="0" err="1">
                <a:solidFill>
                  <a:srgbClr val="FF0000"/>
                </a:solidFill>
              </a:rPr>
              <a:t>Em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có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lời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khuyên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gì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với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các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nhân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vật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trong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mỗi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bức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tranh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để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giúp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họ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vướt</a:t>
            </a:r>
            <a:r>
              <a:rPr lang="en-US" sz="2000" b="1" dirty="0">
                <a:solidFill>
                  <a:srgbClr val="FF0000"/>
                </a:solidFill>
              </a:rPr>
              <a:t> qua </a:t>
            </a:r>
            <a:r>
              <a:rPr lang="en-US" sz="2000" b="1" dirty="0" err="1">
                <a:solidFill>
                  <a:srgbClr val="FF0000"/>
                </a:solidFill>
              </a:rPr>
              <a:t>chính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mình</a:t>
            </a:r>
            <a:r>
              <a:rPr lang="en-US" sz="2000" b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2181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222069" y="128796"/>
            <a:ext cx="2141308" cy="2032264"/>
          </a:xfrm>
          <a:prstGeom prst="rect">
            <a:avLst/>
          </a:prstGeom>
        </p:spPr>
      </p:pic>
      <p:sp>
        <p:nvSpPr>
          <p:cNvPr id="4" name="AutoShape 3"/>
          <p:cNvSpPr>
            <a:spLocks noChangeArrowheads="1"/>
          </p:cNvSpPr>
          <p:nvPr/>
        </p:nvSpPr>
        <p:spPr bwMode="gray">
          <a:xfrm>
            <a:off x="3066020" y="232293"/>
            <a:ext cx="5378450" cy="57467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>
            <a:outerShdw dist="63500" dir="3187806" algn="ctr" rotWithShape="0">
              <a:srgbClr val="001D3A"/>
            </a:outerShdw>
          </a:effectLst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20000"/>
              </a:spcBef>
              <a:spcAft>
                <a:spcPct val="20000"/>
              </a:spcAft>
            </a:pP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DỰ ÁN</a:t>
            </a:r>
          </a:p>
        </p:txBody>
      </p:sp>
      <p:pic>
        <p:nvPicPr>
          <p:cNvPr id="5" name="Google Shape;164;p9"/>
          <p:cNvPicPr preferRelativeResize="0"/>
          <p:nvPr/>
        </p:nvPicPr>
        <p:blipFill rotWithShape="1">
          <a:blip r:embed="rId3">
            <a:alphaModFix/>
          </a:blip>
          <a:srcRect l="15285" t="10430" r="46645" b="11190"/>
          <a:stretch/>
        </p:blipFill>
        <p:spPr>
          <a:xfrm>
            <a:off x="-551747" y="2452768"/>
            <a:ext cx="6663096" cy="4477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7926" y="802105"/>
            <a:ext cx="6618671" cy="52136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6762" y="0"/>
            <a:ext cx="1255238" cy="93752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5643" y="3433006"/>
            <a:ext cx="462012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vi-VN" sz="2800" b="1" i="1" dirty="0">
                <a:solidFill>
                  <a:srgbClr val="0000FF"/>
                </a:solidFill>
              </a:rPr>
              <a:t>Em hãy </a:t>
            </a:r>
            <a:r>
              <a:rPr lang="en-AU" sz="2800" b="1" i="1" dirty="0" err="1">
                <a:solidFill>
                  <a:srgbClr val="0000FF"/>
                </a:solidFill>
              </a:rPr>
              <a:t>ghi</a:t>
            </a:r>
            <a:r>
              <a:rPr lang="en-AU" sz="2800" b="1" i="1" dirty="0">
                <a:solidFill>
                  <a:srgbClr val="0000FF"/>
                </a:solidFill>
              </a:rPr>
              <a:t> </a:t>
            </a:r>
            <a:r>
              <a:rPr lang="en-AU" sz="2800" b="1" i="1" dirty="0" err="1">
                <a:solidFill>
                  <a:srgbClr val="0000FF"/>
                </a:solidFill>
              </a:rPr>
              <a:t>chép</a:t>
            </a:r>
            <a:r>
              <a:rPr lang="en-AU" sz="2800" b="1" i="1" dirty="0">
                <a:solidFill>
                  <a:srgbClr val="0000FF"/>
                </a:solidFill>
              </a:rPr>
              <a:t> </a:t>
            </a:r>
            <a:r>
              <a:rPr lang="en-AU" sz="2800" b="1" i="1" dirty="0" err="1">
                <a:solidFill>
                  <a:srgbClr val="0000FF"/>
                </a:solidFill>
              </a:rPr>
              <a:t>lại</a:t>
            </a:r>
            <a:r>
              <a:rPr lang="en-AU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những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lời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nói</a:t>
            </a:r>
            <a:r>
              <a:rPr lang="en-US" sz="2800" b="1" i="1" dirty="0">
                <a:solidFill>
                  <a:srgbClr val="0000FF"/>
                </a:solidFill>
              </a:rPr>
              <a:t>, </a:t>
            </a:r>
            <a:r>
              <a:rPr lang="en-US" sz="2800" b="1" i="1" dirty="0" err="1">
                <a:solidFill>
                  <a:srgbClr val="0000FF"/>
                </a:solidFill>
              </a:rPr>
              <a:t>việc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làm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tốt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hoặc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chưa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tốt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của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bản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thân</a:t>
            </a:r>
            <a:r>
              <a:rPr lang="en-US" sz="2800" b="1" i="1" dirty="0">
                <a:solidFill>
                  <a:srgbClr val="0000FF"/>
                </a:solidFill>
              </a:rPr>
              <a:t>; </a:t>
            </a:r>
            <a:r>
              <a:rPr lang="en-US" sz="2800" b="1" i="1" dirty="0" err="1">
                <a:solidFill>
                  <a:srgbClr val="0000FF"/>
                </a:solidFill>
              </a:rPr>
              <a:t>cách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khắc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phục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những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điểm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chưa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tốt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trong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cuộc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sống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hàng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ngày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của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chính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bản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thân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các</a:t>
            </a:r>
            <a:r>
              <a:rPr lang="en-US" sz="2800" b="1" i="1" dirty="0">
                <a:solidFill>
                  <a:srgbClr val="0000FF"/>
                </a:solidFill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</a:rPr>
              <a:t>em</a:t>
            </a:r>
            <a:endParaRPr lang="en-US" sz="2800" b="1" i="1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25388" y="2502566"/>
            <a:ext cx="457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Em hãy </a:t>
            </a:r>
            <a:r>
              <a:rPr lang="en-AU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ghi</a:t>
            </a:r>
            <a:r>
              <a:rPr lang="en-AU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AU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AU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AU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AU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AU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trải</a:t>
            </a:r>
            <a:r>
              <a:rPr lang="en-AU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AU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nghiệm</a:t>
            </a:r>
            <a:r>
              <a:rPr lang="en-AU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đặc</a:t>
            </a:r>
            <a:r>
              <a:rPr lang="en-US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điểm</a:t>
            </a:r>
            <a:r>
              <a:rPr lang="en-US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khả</a:t>
            </a:r>
            <a:r>
              <a:rPr lang="en-US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năng</a:t>
            </a:r>
            <a:r>
              <a:rPr lang="en-US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mới</a:t>
            </a:r>
            <a:r>
              <a:rPr lang="en-US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mà</a:t>
            </a:r>
            <a:r>
              <a:rPr lang="en-US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khám</a:t>
            </a:r>
            <a:r>
              <a:rPr lang="en-US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phá</a:t>
            </a:r>
            <a:r>
              <a:rPr lang="en-US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ở </a:t>
            </a:r>
            <a:r>
              <a:rPr lang="en-US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chính</a:t>
            </a:r>
            <a:r>
              <a:rPr lang="en-US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mình</a:t>
            </a:r>
            <a:r>
              <a:rPr lang="en-US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khi</a:t>
            </a:r>
            <a:r>
              <a:rPr lang="en-US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tham</a:t>
            </a:r>
            <a:r>
              <a:rPr lang="en-US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gia</a:t>
            </a:r>
            <a:r>
              <a:rPr lang="en-US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hoạt</a:t>
            </a:r>
            <a:r>
              <a:rPr lang="en-US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28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thể</a:t>
            </a:r>
            <a:endParaRPr lang="en-US" sz="2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20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7677</TotalTime>
  <Words>564</Words>
  <Application>Microsoft Office PowerPoint</Application>
  <PresentationFormat>Widescreen</PresentationFormat>
  <Paragraphs>67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微软雅黑</vt:lpstr>
      <vt:lpstr>.VnTime</vt:lpstr>
      <vt:lpstr>Andalus</vt:lpstr>
      <vt:lpstr>Arial</vt:lpstr>
      <vt:lpstr>Calibri</vt:lpstr>
      <vt:lpstr>Calibri Light</vt:lpstr>
      <vt:lpstr>Courier New</vt:lpstr>
      <vt:lpstr>Tahoma</vt:lpstr>
      <vt:lpstr>Times New Roman</vt:lpstr>
      <vt:lpstr>Verdana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Windows User</cp:lastModifiedBy>
  <cp:revision>351</cp:revision>
  <dcterms:created xsi:type="dcterms:W3CDTF">2021-06-28T15:32:15Z</dcterms:created>
  <dcterms:modified xsi:type="dcterms:W3CDTF">2024-02-26T09:58:14Z</dcterms:modified>
</cp:coreProperties>
</file>