
<file path=[Content_Types].xml><?xml version="1.0" encoding="utf-8"?>
<Types xmlns="http://schemas.openxmlformats.org/package/2006/content-types">
  <Default Extension="jfif" ContentType="image/jpeg"/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71" r:id="rId11"/>
    <p:sldId id="266" r:id="rId12"/>
    <p:sldId id="267" r:id="rId13"/>
    <p:sldId id="265" r:id="rId14"/>
    <p:sldId id="268" r:id="rId15"/>
    <p:sldId id="269" r:id="rId16"/>
    <p:sldId id="270" r:id="rId17"/>
    <p:sldId id="272" r:id="rId18"/>
    <p:sldId id="273" r:id="rId19"/>
    <p:sldId id="274" r:id="rId20"/>
    <p:sldId id="275" r:id="rId21"/>
    <p:sldId id="277" r:id="rId22"/>
    <p:sldId id="278" r:id="rId23"/>
    <p:sldId id="279" r:id="rId24"/>
    <p:sldId id="281" r:id="rId25"/>
    <p:sldId id="280" r:id="rId26"/>
    <p:sldId id="282" r:id="rId27"/>
    <p:sldId id="283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37D4"/>
    <a:srgbClr val="9F21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79" autoAdjust="0"/>
    <p:restoredTop sz="94660"/>
  </p:normalViewPr>
  <p:slideViewPr>
    <p:cSldViewPr snapToGrid="0">
      <p:cViewPr varScale="1">
        <p:scale>
          <a:sx n="73" d="100"/>
          <a:sy n="73" d="100"/>
        </p:scale>
        <p:origin x="63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CD5-7458-41B0-9062-CD923062FB87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82744-3A69-4899-9933-4E9F730BA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669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CD5-7458-41B0-9062-CD923062FB87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82744-3A69-4899-9933-4E9F730BA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904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CD5-7458-41B0-9062-CD923062FB87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82744-3A69-4899-9933-4E9F730BA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028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CD5-7458-41B0-9062-CD923062FB87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82744-3A69-4899-9933-4E9F730BA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351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CD5-7458-41B0-9062-CD923062FB87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82744-3A69-4899-9933-4E9F730BA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052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CD5-7458-41B0-9062-CD923062FB87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82744-3A69-4899-9933-4E9F730BA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9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CD5-7458-41B0-9062-CD923062FB87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82744-3A69-4899-9933-4E9F730BA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668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CD5-7458-41B0-9062-CD923062FB87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82744-3A69-4899-9933-4E9F730BA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592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CD5-7458-41B0-9062-CD923062FB87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82744-3A69-4899-9933-4E9F730BA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069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CD5-7458-41B0-9062-CD923062FB87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82744-3A69-4899-9933-4E9F730BA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728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CD5-7458-41B0-9062-CD923062FB87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82744-3A69-4899-9933-4E9F730BA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320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86CD5-7458-41B0-9062-CD923062FB87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82744-3A69-4899-9933-4E9F730BA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077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10" Type="http://schemas.openxmlformats.org/officeDocument/2006/relationships/image" Target="../media/image20.png"/><Relationship Id="rId4" Type="http://schemas.openxmlformats.org/officeDocument/2006/relationships/image" Target="../media/image10.png"/><Relationship Id="rId9" Type="http://schemas.openxmlformats.org/officeDocument/2006/relationships/slide" Target="slide22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29.png"/><Relationship Id="rId18" Type="http://schemas.openxmlformats.org/officeDocument/2006/relationships/image" Target="../media/image2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10.png"/><Relationship Id="rId2" Type="http://schemas.openxmlformats.org/officeDocument/2006/relationships/audio" Target="../media/media2.wav"/><Relationship Id="rId16" Type="http://schemas.openxmlformats.org/officeDocument/2006/relationships/image" Target="../media/image25.png"/><Relationship Id="rId1" Type="http://schemas.microsoft.com/office/2007/relationships/media" Target="../media/media2.wav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22.png"/><Relationship Id="rId15" Type="http://schemas.openxmlformats.org/officeDocument/2006/relationships/image" Target="../media/image31.png"/><Relationship Id="rId10" Type="http://schemas.openxmlformats.org/officeDocument/2006/relationships/image" Target="../media/image24.jpeg"/><Relationship Id="rId19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12.png"/><Relationship Id="rId1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microsoft.com/office/2007/relationships/hdphoto" Target="../media/hdphoto5.wdp"/><Relationship Id="rId12" Type="http://schemas.microsoft.com/office/2007/relationships/hdphoto" Target="../media/hdphoto4.wdp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32.png"/><Relationship Id="rId11" Type="http://schemas.openxmlformats.org/officeDocument/2006/relationships/image" Target="../media/image24.jpeg"/><Relationship Id="rId5" Type="http://schemas.openxmlformats.org/officeDocument/2006/relationships/image" Target="../media/image25.png"/><Relationship Id="rId15" Type="http://schemas.openxmlformats.org/officeDocument/2006/relationships/image" Target="../media/image27.png"/><Relationship Id="rId10" Type="http://schemas.openxmlformats.org/officeDocument/2006/relationships/image" Target="../media/image12.png"/><Relationship Id="rId4" Type="http://schemas.openxmlformats.org/officeDocument/2006/relationships/image" Target="../media/image28.jpeg"/><Relationship Id="rId9" Type="http://schemas.microsoft.com/office/2007/relationships/hdphoto" Target="../media/hdphoto6.wdp"/><Relationship Id="rId1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12" Type="http://schemas.openxmlformats.org/officeDocument/2006/relationships/image" Target="../media/image26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microsoft.com/office/2007/relationships/hdphoto" Target="../media/hdphoto7.wdp"/><Relationship Id="rId11" Type="http://schemas.openxmlformats.org/officeDocument/2006/relationships/image" Target="../media/image10.png"/><Relationship Id="rId5" Type="http://schemas.openxmlformats.org/officeDocument/2006/relationships/image" Target="../media/image35.png"/><Relationship Id="rId10" Type="http://schemas.openxmlformats.org/officeDocument/2006/relationships/image" Target="../media/image25.png"/><Relationship Id="rId4" Type="http://schemas.openxmlformats.org/officeDocument/2006/relationships/image" Target="../media/image34.jpeg"/><Relationship Id="rId9" Type="http://schemas.microsoft.com/office/2007/relationships/hdphoto" Target="../media/hdphoto4.wdp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13" Type="http://schemas.openxmlformats.org/officeDocument/2006/relationships/image" Target="../media/image12.png"/><Relationship Id="rId18" Type="http://schemas.openxmlformats.org/officeDocument/2006/relationships/image" Target="../media/image2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8.png"/><Relationship Id="rId12" Type="http://schemas.microsoft.com/office/2007/relationships/hdphoto" Target="../media/hdphoto11.wdp"/><Relationship Id="rId17" Type="http://schemas.openxmlformats.org/officeDocument/2006/relationships/image" Target="../media/image10.png"/><Relationship Id="rId2" Type="http://schemas.openxmlformats.org/officeDocument/2006/relationships/audio" Target="../media/media2.wav"/><Relationship Id="rId16" Type="http://schemas.openxmlformats.org/officeDocument/2006/relationships/image" Target="../media/image25.png"/><Relationship Id="rId1" Type="http://schemas.microsoft.com/office/2007/relationships/media" Target="../media/media2.wav"/><Relationship Id="rId6" Type="http://schemas.microsoft.com/office/2007/relationships/hdphoto" Target="../media/hdphoto8.wdp"/><Relationship Id="rId11" Type="http://schemas.openxmlformats.org/officeDocument/2006/relationships/image" Target="../media/image40.png"/><Relationship Id="rId5" Type="http://schemas.openxmlformats.org/officeDocument/2006/relationships/image" Target="../media/image37.png"/><Relationship Id="rId15" Type="http://schemas.microsoft.com/office/2007/relationships/hdphoto" Target="../media/hdphoto4.wdp"/><Relationship Id="rId10" Type="http://schemas.microsoft.com/office/2007/relationships/hdphoto" Target="../media/hdphoto10.wdp"/><Relationship Id="rId19" Type="http://schemas.openxmlformats.org/officeDocument/2006/relationships/image" Target="../media/image27.png"/><Relationship Id="rId4" Type="http://schemas.openxmlformats.org/officeDocument/2006/relationships/image" Target="../media/image36.jpeg"/><Relationship Id="rId9" Type="http://schemas.openxmlformats.org/officeDocument/2006/relationships/image" Target="../media/image39.png"/><Relationship Id="rId14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3.png"/><Relationship Id="rId12" Type="http://schemas.openxmlformats.org/officeDocument/2006/relationships/image" Target="../media/image25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microsoft.com/office/2007/relationships/hdphoto" Target="../media/hdphoto12.wdp"/><Relationship Id="rId11" Type="http://schemas.microsoft.com/office/2007/relationships/hdphoto" Target="../media/hdphoto4.wdp"/><Relationship Id="rId5" Type="http://schemas.openxmlformats.org/officeDocument/2006/relationships/image" Target="../media/image42.png"/><Relationship Id="rId15" Type="http://schemas.openxmlformats.org/officeDocument/2006/relationships/image" Target="../media/image27.png"/><Relationship Id="rId10" Type="http://schemas.openxmlformats.org/officeDocument/2006/relationships/image" Target="../media/image24.jpeg"/><Relationship Id="rId4" Type="http://schemas.openxmlformats.org/officeDocument/2006/relationships/image" Target="../media/image41.jpeg"/><Relationship Id="rId9" Type="http://schemas.openxmlformats.org/officeDocument/2006/relationships/image" Target="../media/image44.png"/><Relationship Id="rId1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fif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23406" y="1136467"/>
                <a:ext cx="3357154" cy="1146404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3406" y="1136467"/>
                <a:ext cx="3357154" cy="11464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loud Callout 4"/>
              <p:cNvSpPr/>
              <p:nvPr/>
            </p:nvSpPr>
            <p:spPr>
              <a:xfrm>
                <a:off x="5603966" y="436041"/>
                <a:ext cx="6087291" cy="2965268"/>
              </a:xfrm>
              <a:prstGeom prst="cloudCallou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Thương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đặc</a:t>
                </a: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trưng</a:t>
                </a: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</a:t>
                </a: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chất</a:t>
                </a: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nào</a:t>
                </a: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chuyển</a:t>
                </a: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động</a:t>
                </a: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Tại</a:t>
                </a: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sao</a:t>
                </a:r>
                <a:r>
                  <a:rPr lang="en-US" sz="32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  <a:endParaRPr 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Cloud Callout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3966" y="436041"/>
                <a:ext cx="6087291" cy="2965268"/>
              </a:xfrm>
              <a:prstGeom prst="cloudCallou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74004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53143" y="181821"/>
            <a:ext cx="10228218" cy="84908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KHÁI NIỆM TỐC ĐỘ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3788229" y="2495006"/>
            <a:ext cx="4454434" cy="2847703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015906" y="1658983"/>
                <a:ext cx="1999080" cy="707886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𝑡</m:t>
                      </m:r>
                    </m:oMath>
                  </m:oMathPara>
                </a14:m>
                <a:endParaRPr lang="en-US"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906" y="1658983"/>
                <a:ext cx="1999080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393211" y="4908956"/>
                <a:ext cx="1534560" cy="915828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den>
                    </m:f>
                  </m:oMath>
                </a14:m>
                <a:endParaRPr lang="en-US"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3211" y="4908956"/>
                <a:ext cx="1534560" cy="915828"/>
              </a:xfrm>
              <a:prstGeom prst="rect">
                <a:avLst/>
              </a:prstGeom>
              <a:blipFill>
                <a:blip r:embed="rId3"/>
                <a:stretch>
                  <a:fillRect t="-3922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116183" y="4906278"/>
                <a:ext cx="1521498" cy="1146404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6183" y="4906278"/>
                <a:ext cx="1521498" cy="11464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/>
          <p:cNvSpPr/>
          <p:nvPr/>
        </p:nvSpPr>
        <p:spPr>
          <a:xfrm>
            <a:off x="5721531" y="3226526"/>
            <a:ext cx="653143" cy="496388"/>
          </a:xfrm>
          <a:prstGeom prst="ellipse">
            <a:avLst/>
          </a:prstGeom>
          <a:solidFill>
            <a:srgbClr val="F937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v</a:t>
            </a:r>
            <a:endParaRPr lang="en-US" sz="3200" dirty="0"/>
          </a:p>
        </p:txBody>
      </p:sp>
      <p:sp>
        <p:nvSpPr>
          <p:cNvPr id="9" name="Oval 8"/>
          <p:cNvSpPr/>
          <p:nvPr/>
        </p:nvSpPr>
        <p:spPr>
          <a:xfrm>
            <a:off x="6871525" y="4658084"/>
            <a:ext cx="653143" cy="496388"/>
          </a:xfrm>
          <a:prstGeom prst="ellipse">
            <a:avLst/>
          </a:prstGeom>
          <a:solidFill>
            <a:srgbClr val="F937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t</a:t>
            </a:r>
            <a:endParaRPr lang="en-US" sz="3200" dirty="0"/>
          </a:p>
        </p:txBody>
      </p:sp>
      <p:sp>
        <p:nvSpPr>
          <p:cNvPr id="10" name="Oval 9"/>
          <p:cNvSpPr/>
          <p:nvPr/>
        </p:nvSpPr>
        <p:spPr>
          <a:xfrm>
            <a:off x="4480097" y="4658084"/>
            <a:ext cx="653143" cy="496388"/>
          </a:xfrm>
          <a:prstGeom prst="ellipse">
            <a:avLst/>
          </a:prstGeom>
          <a:solidFill>
            <a:srgbClr val="F937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35121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2" grpId="0" animBg="1"/>
      <p:bldP spid="2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92777" y="325512"/>
            <a:ext cx="10228218" cy="84908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VÍ DỤ VỀ CHUYỂN ĐỘNG NHANH CHẬM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Usain Bolt vào bán kết nội dung chạy 200m n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60" y="1496367"/>
            <a:ext cx="3345271" cy="225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28309" y="1606731"/>
            <a:ext cx="63746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Usain Bolt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Jamaica (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100m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9,58s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Báo Cheetah: chạy 112km/h trong 3 giây và tăng tốc từ 0-80 km/h chỉ sau 3  bước - Tapil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594" y="3882743"/>
            <a:ext cx="3490662" cy="261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067005" y="4683231"/>
            <a:ext cx="47810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Gê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-pa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120 km/h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593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92777" y="325512"/>
            <a:ext cx="10228218" cy="84908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VÍ DỤ VỀ CHUYỂN ĐỘNG NHANH CHẬM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ách đối phó với sự xâm nhập của ốc sên vào nhà | Clean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172" y="1688215"/>
            <a:ext cx="3731597" cy="2487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786593" y="4467497"/>
                <a:ext cx="405275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ốc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sên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tốc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bò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5.10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(km/h)</a:t>
                </a:r>
                <a:endParaRPr lang="en-US" sz="3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6593" y="4467497"/>
                <a:ext cx="4052754" cy="1015663"/>
              </a:xfrm>
              <a:prstGeom prst="rect">
                <a:avLst/>
              </a:prstGeom>
              <a:blipFill>
                <a:blip r:embed="rId3"/>
                <a:stretch>
                  <a:fillRect l="-2707" t="-7831" r="-2857" b="-180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226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/>
          <p:cNvSpPr/>
          <p:nvPr/>
        </p:nvSpPr>
        <p:spPr>
          <a:xfrm>
            <a:off x="653143" y="496388"/>
            <a:ext cx="4767942" cy="4833257"/>
          </a:xfrm>
          <a:prstGeom prst="wedgeEllipseCallout">
            <a:avLst>
              <a:gd name="adj1" fmla="val -45756"/>
              <a:gd name="adj2" fmla="val 73626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120m </a:t>
            </a:r>
            <a:r>
              <a:rPr lang="en-US" sz="3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35s. </a:t>
            </a:r>
            <a:r>
              <a:rPr lang="en-US" sz="3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3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140m </a:t>
            </a:r>
            <a:r>
              <a:rPr lang="en-US" sz="3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40s. Ai </a:t>
            </a:r>
            <a:r>
              <a:rPr lang="en-US" sz="3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ardrop 1"/>
              <p:cNvSpPr/>
              <p:nvPr/>
            </p:nvSpPr>
            <p:spPr>
              <a:xfrm>
                <a:off x="5682343" y="640079"/>
                <a:ext cx="5721531" cy="5159830"/>
              </a:xfrm>
              <a:prstGeom prst="teardrop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Tốc </a:t>
                </a:r>
                <a:r>
                  <a:rPr lang="en-US" sz="26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26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chạy</a:t>
                </a:r>
                <a:r>
                  <a:rPr lang="en-US" sz="26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err="1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6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6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120</m:t>
                        </m:r>
                      </m:num>
                      <m:den>
                        <m:r>
                          <a:rPr lang="en-US" sz="2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35</m:t>
                        </m:r>
                      </m:den>
                    </m:f>
                  </m:oMath>
                </a14:m>
                <a:r>
                  <a:rPr lang="en-US" sz="26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≃ 3,43 (m/s)</a:t>
                </a:r>
                <a:r>
                  <a:rPr lang="en-US" sz="26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algn="ctr"/>
                <a:r>
                  <a:rPr lang="en-US" sz="2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Tốc </a:t>
                </a:r>
                <a:r>
                  <a:rPr lang="en-US" sz="2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2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chạy</a:t>
                </a:r>
                <a:r>
                  <a:rPr lang="en-US" sz="2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B:</a:t>
                </a:r>
                <a:endParaRPr lang="en-US" sz="2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sub>
                    </m:sSub>
                    <m:r>
                      <a:rPr lang="en-US" sz="26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en-US" sz="2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num>
                      <m:den>
                        <m:r>
                          <a:rPr lang="en-US" sz="2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40</m:t>
                        </m:r>
                      </m:den>
                    </m:f>
                  </m:oMath>
                </a14:m>
                <a:r>
                  <a:rPr lang="en-US" sz="2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≃ </a:t>
                </a:r>
                <a:r>
                  <a:rPr lang="en-US" sz="2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3,5 </a:t>
                </a:r>
                <a:r>
                  <a:rPr lang="en-US" sz="26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(m/s</a:t>
                </a:r>
                <a:r>
                  <a:rPr lang="en-US" sz="2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algn="ctr"/>
                <a:r>
                  <a:rPr lang="en-US" sz="2600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 </a:t>
                </a:r>
                <a:r>
                  <a:rPr lang="en-US" sz="26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>
                    <a:solidFill>
                      <a:srgbClr val="000000"/>
                    </a:solidFill>
                    <a:latin typeface="+mj-lt"/>
                    <a:ea typeface="Microsoft Sans Serif" panose="020B0604020202020204" pitchFamily="34" charset="0"/>
                  </a:rPr>
                  <a:t>Vì </a:t>
                </a:r>
                <a:r>
                  <a:rPr lang="en-US" sz="2800" dirty="0">
                    <a:solidFill>
                      <a:srgbClr val="000000"/>
                    </a:solidFill>
                    <a:latin typeface="+mj-lt"/>
                    <a:ea typeface="Microsoft Sans Serif" panose="020B0604020202020204" pitchFamily="34" charset="0"/>
                  </a:rPr>
                  <a:t>v</a:t>
                </a:r>
                <a:r>
                  <a:rPr lang="vi-VN" sz="2800" baseline="-25000" dirty="0" smtClean="0">
                    <a:solidFill>
                      <a:srgbClr val="000000"/>
                    </a:solidFill>
                    <a:latin typeface="+mj-lt"/>
                    <a:ea typeface="Microsoft Sans Serif" panose="020B0604020202020204" pitchFamily="34" charset="0"/>
                  </a:rPr>
                  <a:t>A</a:t>
                </a:r>
                <a:r>
                  <a:rPr lang="vi-VN" sz="2800" dirty="0" smtClean="0">
                    <a:solidFill>
                      <a:srgbClr val="000000"/>
                    </a:solidFill>
                    <a:latin typeface="+mj-lt"/>
                    <a:ea typeface="Microsoft Sans Serif" panose="020B0604020202020204" pitchFamily="34" charset="0"/>
                  </a:rPr>
                  <a:t> </a:t>
                </a:r>
                <a:r>
                  <a:rPr lang="vi-VN" sz="2800" dirty="0">
                    <a:solidFill>
                      <a:srgbClr val="000000"/>
                    </a:solidFill>
                    <a:latin typeface="+mj-lt"/>
                    <a:ea typeface="Microsoft Sans Serif" panose="020B0604020202020204" pitchFamily="34" charset="0"/>
                  </a:rPr>
                  <a:t>&lt; 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+mj-lt"/>
                    <a:ea typeface="Microsoft Sans Serif" panose="020B0604020202020204" pitchFamily="34" charset="0"/>
                  </a:rPr>
                  <a:t>v</a:t>
                </a:r>
                <a:r>
                  <a:rPr lang="vi-VN" sz="2800" baseline="-25000" dirty="0" smtClean="0">
                    <a:solidFill>
                      <a:srgbClr val="000000"/>
                    </a:solidFill>
                    <a:latin typeface="+mj-lt"/>
                    <a:ea typeface="Microsoft Sans Serif" panose="020B0604020202020204" pitchFamily="34" charset="0"/>
                  </a:rPr>
                  <a:t>B</a:t>
                </a:r>
                <a:r>
                  <a:rPr lang="vi-VN" sz="2800" dirty="0" smtClean="0">
                    <a:solidFill>
                      <a:srgbClr val="000000"/>
                    </a:solidFill>
                    <a:latin typeface="+mj-lt"/>
                    <a:ea typeface="Microsoft Sans Serif" panose="020B0604020202020204" pitchFamily="34" charset="0"/>
                  </a:rPr>
                  <a:t> </a:t>
                </a:r>
                <a:r>
                  <a:rPr lang="vi-VN" sz="2800" dirty="0">
                    <a:solidFill>
                      <a:srgbClr val="000000"/>
                    </a:solidFill>
                    <a:latin typeface="+mj-lt"/>
                    <a:ea typeface="Microsoft Sans Serif" panose="020B0604020202020204" pitchFamily="34" charset="0"/>
                  </a:rPr>
                  <a:t>nên bạn B chạy nhanh </a:t>
                </a:r>
                <a:r>
                  <a:rPr lang="vi-VN" sz="2800" dirty="0" smtClean="0">
                    <a:solidFill>
                      <a:srgbClr val="000000"/>
                    </a:solidFill>
                    <a:latin typeface="+mj-lt"/>
                    <a:ea typeface="Microsoft Sans Serif" panose="020B0604020202020204" pitchFamily="34" charset="0"/>
                  </a:rPr>
                  <a:t>hơn</a:t>
                </a:r>
                <a:endParaRPr lang="en-US" sz="2800" dirty="0">
                  <a:latin typeface="+mj-lt"/>
                </a:endParaRPr>
              </a:p>
            </p:txBody>
          </p:sp>
        </mc:Choice>
        <mc:Fallback xmlns="">
          <p:sp>
            <p:nvSpPr>
              <p:cNvPr id="2" name="Teardrop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2343" y="640079"/>
                <a:ext cx="5721531" cy="5159830"/>
              </a:xfrm>
              <a:prstGeom prst="teardrop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1559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92777" y="168758"/>
            <a:ext cx="10228218" cy="84908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ĐƠN VỊ ĐO TỐC ĐỘ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0891018"/>
              </p:ext>
            </p:extLst>
          </p:nvPr>
        </p:nvGraphicFramePr>
        <p:xfrm>
          <a:off x="992777" y="2025947"/>
          <a:ext cx="9784079" cy="258999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516795">
                  <a:extLst>
                    <a:ext uri="{9D8B030D-6E8A-4147-A177-3AD203B41FA5}">
                      <a16:colId xmlns:a16="http://schemas.microsoft.com/office/drawing/2014/main" val="2556607861"/>
                    </a:ext>
                  </a:extLst>
                </a:gridCol>
                <a:gridCol w="3215746">
                  <a:extLst>
                    <a:ext uri="{9D8B030D-6E8A-4147-A177-3AD203B41FA5}">
                      <a16:colId xmlns:a16="http://schemas.microsoft.com/office/drawing/2014/main" val="627484661"/>
                    </a:ext>
                  </a:extLst>
                </a:gridCol>
                <a:gridCol w="3051538">
                  <a:extLst>
                    <a:ext uri="{9D8B030D-6E8A-4147-A177-3AD203B41FA5}">
                      <a16:colId xmlns:a16="http://schemas.microsoft.com/office/drawing/2014/main" val="3810776483"/>
                    </a:ext>
                  </a:extLst>
                </a:gridCol>
              </a:tblGrid>
              <a:tr h="792078">
                <a:tc>
                  <a:txBody>
                    <a:bodyPr/>
                    <a:lstStyle/>
                    <a:p>
                      <a:pPr algn="ctr"/>
                      <a:r>
                        <a:rPr lang="en-US" sz="30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30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30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</a:t>
                      </a:r>
                      <a:r>
                        <a:rPr lang="en-US" sz="30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30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dài</a:t>
                      </a:r>
                      <a:endParaRPr lang="en-US" sz="3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Mét</a:t>
                      </a:r>
                      <a:r>
                        <a:rPr lang="en-US" sz="30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(m)</a:t>
                      </a:r>
                      <a:endParaRPr lang="en-US" sz="3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</a:t>
                      </a:r>
                      <a:r>
                        <a:rPr lang="en-US" sz="3000" b="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lômét</a:t>
                      </a:r>
                      <a:r>
                        <a:rPr lang="en-US" sz="30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(km)</a:t>
                      </a:r>
                      <a:endParaRPr lang="en-US" sz="3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7621545"/>
                  </a:ext>
                </a:extLst>
              </a:tr>
              <a:tr h="792078">
                <a:tc>
                  <a:txBody>
                    <a:bodyPr/>
                    <a:lstStyle/>
                    <a:p>
                      <a:pPr algn="ctr"/>
                      <a:r>
                        <a:rPr lang="en-US" sz="30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30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30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</a:t>
                      </a:r>
                      <a:r>
                        <a:rPr lang="en-US" sz="30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30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endParaRPr lang="en-US" sz="3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</a:t>
                      </a:r>
                      <a:r>
                        <a:rPr lang="en-US" sz="3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ây</a:t>
                      </a:r>
                      <a:r>
                        <a:rPr lang="en-US" sz="3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(s)</a:t>
                      </a:r>
                      <a:endParaRPr lang="en-US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Giờ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(h)</a:t>
                      </a:r>
                      <a:endParaRPr lang="en-US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6264586"/>
                  </a:ext>
                </a:extLst>
              </a:tr>
              <a:tr h="792078">
                <a:tc>
                  <a:txBody>
                    <a:bodyPr/>
                    <a:lstStyle/>
                    <a:p>
                      <a:pPr algn="ctr"/>
                      <a:r>
                        <a:rPr lang="en-US" sz="30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30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30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</a:t>
                      </a:r>
                      <a:r>
                        <a:rPr lang="en-US" sz="30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tốc</a:t>
                      </a:r>
                      <a:r>
                        <a:rPr lang="en-US" sz="30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endParaRPr lang="en-US" sz="3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Mét</a:t>
                      </a:r>
                      <a:r>
                        <a:rPr lang="en-US" sz="3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3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giây</a:t>
                      </a:r>
                      <a:r>
                        <a:rPr lang="en-US" sz="3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(m/s)</a:t>
                      </a:r>
                      <a:endParaRPr lang="en-US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</a:t>
                      </a:r>
                      <a:r>
                        <a:rPr lang="en-US" sz="3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lômét</a:t>
                      </a:r>
                      <a:r>
                        <a:rPr lang="en-US" sz="3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3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giờ</a:t>
                      </a:r>
                      <a:r>
                        <a:rPr lang="en-US" sz="3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(km/h)</a:t>
                      </a:r>
                      <a:endParaRPr lang="en-US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81276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98863" y="4807131"/>
            <a:ext cx="108160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lường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ta,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m/s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km/h.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92777" y="1384663"/>
            <a:ext cx="81120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8.1.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6040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92777" y="325512"/>
            <a:ext cx="10228218" cy="84908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ĐƠN VỊ ĐO TỐC ĐỘ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976844" y="2939142"/>
            <a:ext cx="2939142" cy="114953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Km/h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7206345" y="2939142"/>
            <a:ext cx="2939142" cy="1149531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m/s</a:t>
            </a:r>
            <a:endParaRPr lang="en-US" sz="36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185954" y="3304903"/>
            <a:ext cx="1750423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5185955" y="3762103"/>
            <a:ext cx="1750422" cy="1306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455922" y="2689350"/>
            <a:ext cx="175042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smtClean="0"/>
              <a:t>: 3,6</a:t>
            </a:r>
            <a:endParaRPr lang="en-US" sz="3400" dirty="0"/>
          </a:p>
        </p:txBody>
      </p:sp>
      <p:sp>
        <p:nvSpPr>
          <p:cNvPr id="18" name="TextBox 17"/>
          <p:cNvSpPr txBox="1"/>
          <p:nvPr/>
        </p:nvSpPr>
        <p:spPr>
          <a:xfrm>
            <a:off x="5455922" y="3788227"/>
            <a:ext cx="175042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/>
              <a:t>x</a:t>
            </a:r>
            <a:r>
              <a:rPr lang="en-US" sz="3400" dirty="0" smtClean="0"/>
              <a:t> 3,6</a:t>
            </a:r>
            <a:endParaRPr lang="en-US" sz="3400" dirty="0"/>
          </a:p>
        </p:txBody>
      </p:sp>
      <p:sp>
        <p:nvSpPr>
          <p:cNvPr id="2" name="TextBox 1"/>
          <p:cNvSpPr txBox="1"/>
          <p:nvPr/>
        </p:nvSpPr>
        <p:spPr>
          <a:xfrm>
            <a:off x="1332411" y="1528354"/>
            <a:ext cx="4415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2411" y="5068389"/>
            <a:ext cx="8255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VD: 54 km/h = ?     m/s ;     10 m/s  = ?     km/h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47011" y="5047270"/>
            <a:ext cx="627017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78484" y="5047269"/>
            <a:ext cx="627017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119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7" grpId="0"/>
      <p:bldP spid="18" grpId="0"/>
      <p:bldP spid="3" grpId="0"/>
      <p:bldP spid="7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92777" y="325512"/>
            <a:ext cx="10228218" cy="84908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ĐƠN VỊ ĐO TỐC ĐỘ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80160" y="1776549"/>
            <a:ext cx="74327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8.2.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8016730"/>
              </p:ext>
            </p:extLst>
          </p:nvPr>
        </p:nvGraphicFramePr>
        <p:xfrm>
          <a:off x="744583" y="2535403"/>
          <a:ext cx="10737668" cy="270310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684417">
                  <a:extLst>
                    <a:ext uri="{9D8B030D-6E8A-4147-A177-3AD203B41FA5}">
                      <a16:colId xmlns:a16="http://schemas.microsoft.com/office/drawing/2014/main" val="4148930099"/>
                    </a:ext>
                  </a:extLst>
                </a:gridCol>
                <a:gridCol w="2684417">
                  <a:extLst>
                    <a:ext uri="{9D8B030D-6E8A-4147-A177-3AD203B41FA5}">
                      <a16:colId xmlns:a16="http://schemas.microsoft.com/office/drawing/2014/main" val="3741836178"/>
                    </a:ext>
                  </a:extLst>
                </a:gridCol>
                <a:gridCol w="2684417">
                  <a:extLst>
                    <a:ext uri="{9D8B030D-6E8A-4147-A177-3AD203B41FA5}">
                      <a16:colId xmlns:a16="http://schemas.microsoft.com/office/drawing/2014/main" val="3303163407"/>
                    </a:ext>
                  </a:extLst>
                </a:gridCol>
                <a:gridCol w="2684417">
                  <a:extLst>
                    <a:ext uri="{9D8B030D-6E8A-4147-A177-3AD203B41FA5}">
                      <a16:colId xmlns:a16="http://schemas.microsoft.com/office/drawing/2014/main" val="4294056711"/>
                    </a:ext>
                  </a:extLst>
                </a:gridCol>
              </a:tblGrid>
              <a:tr h="62671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chuyển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Tốc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(m/s)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chuyển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Tốc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(m/s)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5691073"/>
                  </a:ext>
                </a:extLst>
              </a:tr>
              <a:tr h="626715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</a:t>
                      </a:r>
                      <a:r>
                        <a:rPr lang="en-US" sz="2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rùa</a:t>
                      </a:r>
                      <a:endParaRPr lang="en-US" sz="2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0,055</a:t>
                      </a:r>
                      <a:endParaRPr lang="en-US" sz="2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</a:t>
                      </a:r>
                      <a:r>
                        <a:rPr lang="en-US" sz="2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2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điện</a:t>
                      </a:r>
                      <a:endParaRPr lang="en-US" sz="2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2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6195237"/>
                  </a:ext>
                </a:extLst>
              </a:tr>
              <a:tr h="626715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endParaRPr lang="en-US" sz="26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en-US" sz="2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</a:t>
                      </a:r>
                      <a:r>
                        <a:rPr lang="en-US" sz="2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</a:t>
                      </a:r>
                      <a:endParaRPr lang="en-US" sz="2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sz="2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3886099"/>
                  </a:ext>
                </a:extLst>
              </a:tr>
              <a:tr h="626715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</a:t>
                      </a:r>
                      <a:r>
                        <a:rPr lang="en-US" sz="2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đạp</a:t>
                      </a:r>
                      <a:endParaRPr lang="en-US" sz="2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2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bay</a:t>
                      </a:r>
                      <a:endParaRPr lang="en-US" sz="2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2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6015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4781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92776" y="0"/>
            <a:ext cx="10502537" cy="84908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BÀI TẬP VẬN DỤNG CÔNG THỨC TÍNH TỐC ĐỘ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8234" y="1645921"/>
            <a:ext cx="10698480" cy="218521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đạp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6h45min,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7h15min.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5km.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km/h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m/s.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641793" y="960120"/>
            <a:ext cx="3252653" cy="57476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148" y="4104643"/>
            <a:ext cx="41409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28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8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 = 7h15min - 6h45min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30min = 0,5h 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= 5km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= 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917474" y="4104643"/>
                <a:ext cx="5577839" cy="16048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u="sng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Giải:</a:t>
                </a:r>
              </a:p>
              <a:p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Tốc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xe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đạp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bạn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đó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0,5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10 (km/h) </a:t>
                </a:r>
                <a:r>
                  <a:rPr lang="en-US" sz="28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≃ 2,8 (m/s)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7474" y="4104643"/>
                <a:ext cx="5577839" cy="1604863"/>
              </a:xfrm>
              <a:prstGeom prst="rect">
                <a:avLst/>
              </a:prstGeom>
              <a:blipFill>
                <a:blip r:embed="rId2"/>
                <a:stretch>
                  <a:fillRect l="-2295" t="-3788"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9006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9895" y="1136471"/>
            <a:ext cx="10698480" cy="166199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Nam –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Tú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Chinh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đoạt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àng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SEA Games 2019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100m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11,54 s.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4336868" y="326572"/>
            <a:ext cx="3252653" cy="57476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6651" y="2978668"/>
            <a:ext cx="414092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28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8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 = 11,54 s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= 100 m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= 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773782" y="2978668"/>
                <a:ext cx="5577839" cy="15987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u="sng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Giải:</a:t>
                </a:r>
              </a:p>
              <a:p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Tốc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chạy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vận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động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viên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này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100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11,54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≃ 8,67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(m/s)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3782" y="2978668"/>
                <a:ext cx="5577839" cy="1598707"/>
              </a:xfrm>
              <a:prstGeom prst="rect">
                <a:avLst/>
              </a:prstGeom>
              <a:blipFill>
                <a:blip r:embed="rId2"/>
                <a:stretch>
                  <a:fillRect l="-2186" t="-4198" b="-19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784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9895" y="1136471"/>
            <a:ext cx="10698480" cy="166199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8h30min,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siêu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4,8 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km/h.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siêu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2,4km.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siêu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4336868" y="326572"/>
            <a:ext cx="3252653" cy="57476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6651" y="2978668"/>
            <a:ext cx="414092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28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8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4,8 km/h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=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2,4km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638871" y="2978668"/>
                <a:ext cx="5734592" cy="24604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u="sng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Giải:</a:t>
                </a:r>
              </a:p>
              <a:p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Thời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gian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bạn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từ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nhà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đến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siêu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thị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2,4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4,8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0,5 (h)</a:t>
                </a:r>
              </a:p>
              <a:p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Bạn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đến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siêu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thị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lúc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8h30min + 0,5h = 9h30min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71" y="2978668"/>
                <a:ext cx="5734592" cy="2460482"/>
              </a:xfrm>
              <a:prstGeom prst="rect">
                <a:avLst/>
              </a:prstGeom>
              <a:blipFill>
                <a:blip r:embed="rId2"/>
                <a:stretch>
                  <a:fillRect l="-2125" t="-2730" r="-213" b="-62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5364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40972" y="2521132"/>
            <a:ext cx="9914709" cy="193899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8: TỐC ĐỘ CHUYỂN ĐỘNG</a:t>
            </a:r>
            <a:endParaRPr lang="en-US" sz="6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01983" y="927462"/>
            <a:ext cx="679268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CHƯƠNG III: TỐC ĐỘ</a:t>
            </a:r>
            <a:endParaRPr lang="en-US" sz="4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986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9895" y="1136471"/>
            <a:ext cx="10698480" cy="113877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đạp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12km/h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20min.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4336868" y="326572"/>
            <a:ext cx="3252653" cy="57476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66651" y="2978668"/>
                <a:ext cx="4140926" cy="20324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u="sng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Tóm </a:t>
                </a:r>
                <a:r>
                  <a:rPr lang="en-US" sz="2800" u="sng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tắt</a:t>
                </a:r>
                <a:r>
                  <a:rPr lang="en-US" sz="2800" u="sng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 = 12 km/h</a:t>
                </a:r>
              </a:p>
              <a:p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20 min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</a:t>
                </a:r>
              </a:p>
              <a:p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?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651" y="2978668"/>
                <a:ext cx="4140926" cy="2032416"/>
              </a:xfrm>
              <a:prstGeom prst="rect">
                <a:avLst/>
              </a:prstGeom>
              <a:blipFill>
                <a:blip r:embed="rId2"/>
                <a:stretch>
                  <a:fillRect l="-3093" t="-3303" b="-60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773782" y="2978668"/>
                <a:ext cx="5577839" cy="20324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u="sng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Giải:</a:t>
                </a:r>
              </a:p>
              <a:p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Quãng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từ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nhà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bạn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đến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trường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12.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4 (km)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3782" y="2978668"/>
                <a:ext cx="5577839" cy="2032416"/>
              </a:xfrm>
              <a:prstGeom prst="rect">
                <a:avLst/>
              </a:prstGeom>
              <a:blipFill>
                <a:blip r:embed="rId3"/>
                <a:stretch>
                  <a:fillRect l="-2186" t="-3303" b="-12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2085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903200" y="6045200"/>
            <a:ext cx="812800" cy="812800"/>
          </a:xfrm>
          <a:prstGeom prst="rect">
            <a:avLst/>
          </a:prstGeom>
        </p:spPr>
      </p:pic>
      <p:pic>
        <p:nvPicPr>
          <p:cNvPr id="1026" name="Picture 2" descr="C:\Users\ADMIN\Desktop\Giai cuu dai duong 2\Photography-Background-shark-Underwater-backdrop-coral-photography-Backdrops-Cartoon-bubble-Children-Fish-photo-Coral-Studi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09999"/>
            <a:ext cx="12192000" cy="1076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49f1b87228eb6bdb68e300357ebeb9ca (2)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86711" y1="13242" x2="90864" y2="83105"/>
                        <a14:foregroundMark x1="88870" y1="10959" x2="38040" y2="9132"/>
                        <a14:foregroundMark x1="50831" y1="6849" x2="79402" y2="4110"/>
                        <a14:foregroundMark x1="33887" y1="10959" x2="16944" y2="19178"/>
                        <a14:foregroundMark x1="15947" y1="34247" x2="11462" y2="55708"/>
                        <a14:foregroundMark x1="7973" y1="75342" x2="5150" y2="85845"/>
                        <a14:foregroundMark x1="15449" y1="31050" x2="18439" y2="30137"/>
                        <a14:foregroundMark x1="6478" y1="91781" x2="68771" y2="83105"/>
                        <a14:foregroundMark x1="67774" y1="89041" x2="94684" y2="94521"/>
                        <a14:foregroundMark x1="69767" y1="87671" x2="89867" y2="88584"/>
                        <a14:foregroundMark x1="98671" y1="44749" x2="87375" y2="54338"/>
                        <a14:foregroundMark x1="13953" y1="30137" x2="19767" y2="31050"/>
                        <a14:backgroundMark x1="88206" y1="19178" x2="85216" y2="18265"/>
                        <a14:backgroundMark x1="91362" y1="60274" x2="87375" y2="58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93584"/>
            <a:ext cx="7213600" cy="262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00010" y="343615"/>
            <a:ext cx="4224233" cy="1733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333" b="1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 CỨU</a:t>
            </a:r>
          </a:p>
          <a:p>
            <a:pPr algn="ctr"/>
            <a:r>
              <a:rPr lang="en-US" sz="5333" b="1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 DƯƠNG</a:t>
            </a:r>
          </a:p>
        </p:txBody>
      </p:sp>
      <p:pic>
        <p:nvPicPr>
          <p:cNvPr id="7" name="Picture 11" descr="C:\Users\ADMIN\Desktop\Tai nguyen thiet ke tro choi\Angry birds epic birds\1505573783630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6000449"/>
            <a:ext cx="1426197" cy="78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3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80">
                <p:cTn id="2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Giai cuu dai duong 2\Picture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2000" y1="12801" x2="30000" y2="36549"/>
                        <a14:foregroundMark x1="3714" y1="26902" x2="8286" y2="40631"/>
                        <a14:foregroundMark x1="17921" y1="15625" x2="31900" y2="17857"/>
                        <a14:foregroundMark x1="17921" y1="12054" x2="20789" y2="25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1" y="4726618"/>
            <a:ext cx="1546503" cy="124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Giai cuu dai duong 2\700_FO63651544_20d8d8a83358c7cd2f7a9ac1d485230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9714" y1="9076" x2="26714" y2="21656"/>
                        <a14:foregroundMark x1="19000" y1="9873" x2="34143" y2="168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23641" flipH="1">
            <a:off x="3346790" y="3868876"/>
            <a:ext cx="2808919" cy="239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825588"/>
            <a:ext cx="7759700" cy="1188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76200"/>
            <a:ext cx="80264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TextBox 3"/>
          <p:cNvSpPr txBox="1"/>
          <p:nvPr/>
        </p:nvSpPr>
        <p:spPr>
          <a:xfrm>
            <a:off x="3482698" y="1093268"/>
            <a:ext cx="558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4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4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4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0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/>
              <p:cNvSpPr/>
              <p:nvPr/>
            </p:nvSpPr>
            <p:spPr>
              <a:xfrm>
                <a:off x="203200" y="3006876"/>
                <a:ext cx="2641600" cy="914400"/>
              </a:xfrm>
              <a:prstGeom prst="roundRect">
                <a:avLst/>
              </a:prstGeom>
              <a:solidFill>
                <a:srgbClr val="99FF66"/>
              </a:solidFill>
              <a:ln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dirty="0" smtClean="0">
                    <a:solidFill>
                      <a:srgbClr val="0033CC"/>
                    </a:solidFill>
                  </a:rPr>
                  <a:t>A.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US" sz="3200" dirty="0">
                  <a:solidFill>
                    <a:srgbClr val="0033CC"/>
                  </a:solidFill>
                </a:endParaRPr>
              </a:p>
            </p:txBody>
          </p:sp>
        </mc:Choice>
        <mc:Fallback xmlns="">
          <p:sp>
            <p:nvSpPr>
              <p:cNvPr id="5" name="Rounded 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200" y="3006876"/>
                <a:ext cx="2641600" cy="914400"/>
              </a:xfrm>
              <a:prstGeom prst="roundRect">
                <a:avLst/>
              </a:prstGeom>
              <a:blipFill>
                <a:blip r:embed="rId12"/>
                <a:stretch>
                  <a:fillRect l="-3899" b="-3947"/>
                </a:stretch>
              </a:blipFill>
              <a:ln>
                <a:solidFill>
                  <a:srgbClr val="FFFF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ounded Rectangle 14"/>
              <p:cNvSpPr/>
              <p:nvPr/>
            </p:nvSpPr>
            <p:spPr>
              <a:xfrm>
                <a:off x="3121050" y="3006876"/>
                <a:ext cx="2873351" cy="914400"/>
              </a:xfrm>
              <a:prstGeom prst="roundRect">
                <a:avLst/>
              </a:prstGeom>
              <a:solidFill>
                <a:srgbClr val="99FF66"/>
              </a:solidFill>
              <a:ln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dirty="0" smtClean="0">
                    <a:solidFill>
                      <a:srgbClr val="0033CC"/>
                    </a:solidFill>
                  </a:rPr>
                  <a:t>B.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endParaRPr lang="en-US" sz="3200" dirty="0">
                  <a:solidFill>
                    <a:srgbClr val="0033CC"/>
                  </a:solidFill>
                </a:endParaRPr>
              </a:p>
            </p:txBody>
          </p:sp>
        </mc:Choice>
        <mc:Fallback xmlns="">
          <p:sp>
            <p:nvSpPr>
              <p:cNvPr id="15" name="Rounded 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1050" y="3006876"/>
                <a:ext cx="2873351" cy="914400"/>
              </a:xfrm>
              <a:prstGeom prst="roundRect">
                <a:avLst/>
              </a:prstGeom>
              <a:blipFill>
                <a:blip r:embed="rId13"/>
                <a:stretch>
                  <a:fillRect l="-3594" b="-3289"/>
                </a:stretch>
              </a:blipFill>
              <a:ln>
                <a:solidFill>
                  <a:srgbClr val="FFFF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ounded Rectangle 15"/>
              <p:cNvSpPr/>
              <p:nvPr/>
            </p:nvSpPr>
            <p:spPr>
              <a:xfrm>
                <a:off x="6276698" y="3022600"/>
                <a:ext cx="2765703" cy="914400"/>
              </a:xfrm>
              <a:prstGeom prst="roundRect">
                <a:avLst/>
              </a:prstGeom>
              <a:solidFill>
                <a:srgbClr val="99FF66"/>
              </a:solidFill>
              <a:ln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dirty="0" smtClean="0">
                    <a:solidFill>
                      <a:srgbClr val="0033CC"/>
                    </a:solidFill>
                  </a:rPr>
                  <a:t>C.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32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sSup>
                          <m:sSupPr>
                            <m:ctrlP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200" dirty="0" smtClean="0">
                    <a:solidFill>
                      <a:srgbClr val="0033CC"/>
                    </a:solidFill>
                  </a:rPr>
                  <a:t> </a:t>
                </a:r>
                <a:endParaRPr lang="en-US" sz="3200" dirty="0">
                  <a:solidFill>
                    <a:srgbClr val="0033CC"/>
                  </a:solidFill>
                </a:endParaRPr>
              </a:p>
            </p:txBody>
          </p:sp>
        </mc:Choice>
        <mc:Fallback xmlns="">
          <p:sp>
            <p:nvSpPr>
              <p:cNvPr id="16" name="Rounded 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6698" y="3022600"/>
                <a:ext cx="2765703" cy="914400"/>
              </a:xfrm>
              <a:prstGeom prst="roundRect">
                <a:avLst/>
              </a:prstGeom>
              <a:blipFill>
                <a:blip r:embed="rId14"/>
                <a:stretch>
                  <a:fillRect l="-3956" b="-1316"/>
                </a:stretch>
              </a:blipFill>
              <a:ln>
                <a:solidFill>
                  <a:srgbClr val="FFFF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ounded Rectangle 16"/>
              <p:cNvSpPr/>
              <p:nvPr/>
            </p:nvSpPr>
            <p:spPr>
              <a:xfrm>
                <a:off x="9298033" y="3022600"/>
                <a:ext cx="2641600" cy="914400"/>
              </a:xfrm>
              <a:prstGeom prst="roundRect">
                <a:avLst/>
              </a:prstGeom>
              <a:solidFill>
                <a:srgbClr val="99FF66"/>
              </a:solidFill>
              <a:ln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dirty="0" smtClean="0">
                    <a:solidFill>
                      <a:srgbClr val="0033CC"/>
                    </a:solidFill>
                  </a:rPr>
                  <a:t>D.</a:t>
                </a:r>
                <a:r>
                  <a:rPr lang="en-US" sz="2667" dirty="0" smtClean="0">
                    <a:solidFill>
                      <a:srgbClr val="0033CC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US" sz="2800" dirty="0">
                  <a:solidFill>
                    <a:srgbClr val="0033CC"/>
                  </a:solidFill>
                </a:endParaRPr>
              </a:p>
            </p:txBody>
          </p:sp>
        </mc:Choice>
        <mc:Fallback xmlns="">
          <p:sp>
            <p:nvSpPr>
              <p:cNvPr id="17" name="Rounded 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8033" y="3022600"/>
                <a:ext cx="2641600" cy="914400"/>
              </a:xfrm>
              <a:prstGeom prst="roundRect">
                <a:avLst/>
              </a:prstGeom>
              <a:blipFill>
                <a:blip r:embed="rId15"/>
                <a:stretch>
                  <a:fillRect l="-3899"/>
                </a:stretch>
              </a:blipFill>
              <a:ln>
                <a:solidFill>
                  <a:srgbClr val="FFFF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6658" y="50546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47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49" name="Rounded Rectangle 48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733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67" dirty="0" err="1"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1467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67" dirty="0" err="1"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1467" dirty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51" name="Picture 3" descr="C:\Users\ADMIN\Desktop\Picture2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5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5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5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5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5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5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6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6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6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6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6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6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6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6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6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7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7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7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7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7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sp>
        <p:nvSpPr>
          <p:cNvPr id="76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GB" sz="2400"/>
          </a:p>
        </p:txBody>
      </p:sp>
      <p:sp>
        <p:nvSpPr>
          <p:cNvPr id="77" name="Explosion 2 76"/>
          <p:cNvSpPr/>
          <p:nvPr/>
        </p:nvSpPr>
        <p:spPr>
          <a:xfrm>
            <a:off x="1511301" y="3824732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FF"/>
                </a:solidFill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377503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474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93827E-7 L -0.13403 0.02438 " pathEditMode="relative" rAng="0" ptsTypes="AA">
                                      <p:cBhvr>
                                        <p:cTn id="68" dur="3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1" y="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8" dur="15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5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77" grpId="0" animBg="1"/>
      <p:bldP spid="77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Giai cuu dai duong 2\47657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29" y="19050"/>
            <a:ext cx="12198729" cy="683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858" y="52197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Giai cuu dai duong 2\2a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32" b="98651" l="571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3886" flipH="1">
            <a:off x="28381" y="2462856"/>
            <a:ext cx="7069012" cy="460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Giai cuu dai duong 2\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033" y="3797302"/>
            <a:ext cx="3310467" cy="230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1" y="-3581400"/>
            <a:ext cx="8331201" cy="135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76200"/>
            <a:ext cx="80264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0" name="TextBox 19"/>
          <p:cNvSpPr txBox="1"/>
          <p:nvPr/>
        </p:nvSpPr>
        <p:spPr>
          <a:xfrm>
            <a:off x="3280920" y="736723"/>
            <a:ext cx="65947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10 m/s = …. 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km/h</a:t>
            </a:r>
            <a:endParaRPr lang="en-US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203200" y="3006876"/>
            <a:ext cx="26416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33CC"/>
                </a:solidFill>
              </a:rPr>
              <a:t>A</a:t>
            </a:r>
            <a:r>
              <a:rPr lang="en-US" sz="3200" dirty="0" smtClean="0">
                <a:solidFill>
                  <a:srgbClr val="0033CC"/>
                </a:solidFill>
              </a:rPr>
              <a:t>. 10 km/h</a:t>
            </a:r>
            <a:endParaRPr lang="en-US" sz="3200" dirty="0">
              <a:solidFill>
                <a:srgbClr val="0033CC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9245601" y="3006876"/>
            <a:ext cx="2873351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33CC"/>
                </a:solidFill>
              </a:rPr>
              <a:t>D</a:t>
            </a:r>
            <a:r>
              <a:rPr lang="en-US" sz="3200" dirty="0" smtClean="0">
                <a:solidFill>
                  <a:srgbClr val="0033CC"/>
                </a:solidFill>
              </a:rPr>
              <a:t>. 20 </a:t>
            </a:r>
            <a:r>
              <a:rPr lang="en-US" sz="3200" dirty="0">
                <a:solidFill>
                  <a:srgbClr val="0033CC"/>
                </a:solidFill>
              </a:rPr>
              <a:t>km/h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197601" y="3022600"/>
            <a:ext cx="2765703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33CC"/>
                </a:solidFill>
              </a:rPr>
              <a:t>C</a:t>
            </a:r>
            <a:r>
              <a:rPr lang="en-US" sz="3200" dirty="0" smtClean="0">
                <a:solidFill>
                  <a:srgbClr val="0033CC"/>
                </a:solidFill>
              </a:rPr>
              <a:t>. 45 </a:t>
            </a:r>
            <a:r>
              <a:rPr lang="en-US" sz="3200" dirty="0">
                <a:solidFill>
                  <a:srgbClr val="0033CC"/>
                </a:solidFill>
              </a:rPr>
              <a:t>km/h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149600" y="3006876"/>
            <a:ext cx="27432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0033CC"/>
                </a:solidFill>
              </a:rPr>
              <a:t>B.</a:t>
            </a:r>
            <a:r>
              <a:rPr lang="en-US" sz="2667" dirty="0">
                <a:solidFill>
                  <a:srgbClr val="0033CC"/>
                </a:solidFill>
              </a:rPr>
              <a:t> </a:t>
            </a:r>
            <a:r>
              <a:rPr lang="en-US" sz="3200" dirty="0" smtClean="0">
                <a:solidFill>
                  <a:srgbClr val="0033CC"/>
                </a:solidFill>
              </a:rPr>
              <a:t>36 </a:t>
            </a:r>
            <a:r>
              <a:rPr lang="en-US" sz="3200" dirty="0">
                <a:solidFill>
                  <a:srgbClr val="0033CC"/>
                </a:solidFill>
              </a:rPr>
              <a:t>km/h</a:t>
            </a:r>
          </a:p>
        </p:txBody>
      </p:sp>
      <p:pic>
        <p:nvPicPr>
          <p:cNvPr id="1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15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17" name="Rounded Rectangle 16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733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67" dirty="0" err="1"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1467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67" dirty="0" err="1"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1467" dirty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6" name="Picture 3" descr="C:\Users\ADMIN\Desktop\Picture2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28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9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0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2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34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5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6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8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40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1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2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3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4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46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7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8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9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50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sp>
        <p:nvSpPr>
          <p:cNvPr id="51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GB" sz="2400"/>
          </a:p>
        </p:txBody>
      </p:sp>
      <p:sp>
        <p:nvSpPr>
          <p:cNvPr id="52" name="Explosion 2 51"/>
          <p:cNvSpPr/>
          <p:nvPr/>
        </p:nvSpPr>
        <p:spPr>
          <a:xfrm>
            <a:off x="1611826" y="3825541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FF"/>
                </a:solidFill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300869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rgb" dir="cw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474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8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58025E-6 L -0.19028 0.07439 " pathEditMode="relative" rAng="0" ptsTypes="AA">
                                      <p:cBhvr>
                                        <p:cTn id="73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14" y="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3" dur="1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4" grpId="2" animBg="1"/>
      <p:bldP spid="52" grpId="0" animBg="1"/>
      <p:bldP spid="52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Giai cuu dai duong 2\4742a38d613d97be6200f1154f11a25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73200"/>
            <a:ext cx="12191999" cy="833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Giai cuu dai duong 2\4c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1" y="3232869"/>
            <a:ext cx="8074599" cy="3650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-2741951"/>
            <a:ext cx="11887200" cy="1076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ounded Rectangle 23"/>
          <p:cNvSpPr/>
          <p:nvPr/>
        </p:nvSpPr>
        <p:spPr>
          <a:xfrm>
            <a:off x="856832" y="3156353"/>
            <a:ext cx="3730158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chemeClr val="tx1"/>
                </a:solidFill>
              </a:rPr>
              <a:t>A</a:t>
            </a:r>
            <a:r>
              <a:rPr lang="en-US" sz="4000" dirty="0" smtClean="0">
                <a:solidFill>
                  <a:schemeClr val="tx1"/>
                </a:solidFill>
              </a:rPr>
              <a:t>. 259,2 m/s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897884" y="4404709"/>
            <a:ext cx="3689106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chemeClr val="tx1"/>
                </a:solidFill>
              </a:rPr>
              <a:t>B</a:t>
            </a:r>
            <a:r>
              <a:rPr lang="en-US" sz="4000" dirty="0" smtClean="0">
                <a:solidFill>
                  <a:schemeClr val="tx1"/>
                </a:solidFill>
              </a:rPr>
              <a:t>. 15 m/s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6571729" y="4567338"/>
            <a:ext cx="3689871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chemeClr val="tx1"/>
                </a:solidFill>
              </a:rPr>
              <a:t>D</a:t>
            </a:r>
            <a:r>
              <a:rPr lang="en-US" sz="4000" dirty="0" smtClean="0">
                <a:solidFill>
                  <a:schemeClr val="tx1"/>
                </a:solidFill>
              </a:rPr>
              <a:t>. 40 m/s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6577299" y="3191077"/>
            <a:ext cx="3732499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chemeClr val="tx1"/>
                </a:solidFill>
              </a:rPr>
              <a:t>C. </a:t>
            </a:r>
            <a:r>
              <a:rPr lang="en-US" sz="4000" dirty="0" smtClean="0">
                <a:solidFill>
                  <a:schemeClr val="tx1"/>
                </a:solidFill>
              </a:rPr>
              <a:t>20 m/s</a:t>
            </a:r>
            <a:endParaRPr lang="en-US" sz="4000" dirty="0">
              <a:solidFill>
                <a:schemeClr val="tx1"/>
              </a:solidFill>
            </a:endParaRPr>
          </a:p>
        </p:txBody>
      </p:sp>
      <p:pic>
        <p:nvPicPr>
          <p:cNvPr id="29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76200"/>
            <a:ext cx="80264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0" name="TextBox 29"/>
          <p:cNvSpPr txBox="1"/>
          <p:nvPr/>
        </p:nvSpPr>
        <p:spPr>
          <a:xfrm>
            <a:off x="3396653" y="461043"/>
            <a:ext cx="5588000" cy="2513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4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 km/h 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…. </a:t>
            </a:r>
            <a:r>
              <a:rPr lang="en-US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m/s</a:t>
            </a: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733" dirty="0">
              <a:solidFill>
                <a:srgbClr val="0033CC"/>
              </a:solidFill>
            </a:endParaRPr>
          </a:p>
        </p:txBody>
      </p:sp>
      <p:pic>
        <p:nvPicPr>
          <p:cNvPr id="31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858" y="52197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13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15" name="Rounded Rectangle 14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733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67" dirty="0" err="1"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1467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67" dirty="0" err="1"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1467" dirty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17" name="Picture 3" descr="C:\Users\ADMIN\Desktop\Picture2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1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8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3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3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4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sp>
        <p:nvSpPr>
          <p:cNvPr id="50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GB" sz="2400"/>
          </a:p>
        </p:txBody>
      </p:sp>
      <p:sp>
        <p:nvSpPr>
          <p:cNvPr id="51" name="Explosion 2 50"/>
          <p:cNvSpPr/>
          <p:nvPr/>
        </p:nvSpPr>
        <p:spPr>
          <a:xfrm>
            <a:off x="1219200" y="5319109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FF"/>
                </a:solidFill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3906282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471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1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32099E-6 L -1.05607 -0.02994 " pathEditMode="relative" rAng="0" ptsTypes="AA">
                                      <p:cBhvr>
                                        <p:cTn id="76" dur="9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795" y="-1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0" dur="1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30" grpId="0"/>
      <p:bldP spid="51" grpId="0" animBg="1"/>
      <p:bldP spid="51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Giai cuu dai duong 2\underwater-vector-backgroun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6850"/>
            <a:ext cx="12192000" cy="814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Giai cuu dai duong 2\3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2222" l="0" r="100000">
                        <a14:backgroundMark x1="17714" y1="32963" x2="18714" y2="71389"/>
                        <a14:backgroundMark x1="91000" y1="21296" x2="87000" y2="80463"/>
                        <a14:backgroundMark x1="9714" y1="8333" x2="2714" y2="77870"/>
                        <a14:backgroundMark x1="29714" y1="34352" x2="22714" y2="81759"/>
                        <a14:backgroundMark x1="6714" y1="84352" x2="44857" y2="70093"/>
                        <a14:backgroundMark x1="14714" y1="3704" x2="31714" y2="8333"/>
                        <a14:backgroundMark x1="87000" y1="5648" x2="98000" y2="1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285" y="4070123"/>
            <a:ext cx="1691716" cy="2610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ounded Rectangle 27"/>
          <p:cNvSpPr/>
          <p:nvPr/>
        </p:nvSpPr>
        <p:spPr>
          <a:xfrm>
            <a:off x="624328" y="3206522"/>
            <a:ext cx="4288316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Quãng đường 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Picture 3" descr="C:\Users\ADMIN\Desktop\Giai cuu dai duong 2\3c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8333">
                        <a14:foregroundMark x1="62593" y1="12023" x2="73148" y2="84946"/>
                        <a14:foregroundMark x1="49815" y1="18084" x2="43519" y2="28152"/>
                        <a14:foregroundMark x1="41481" y1="16422" x2="49815" y2="26491"/>
                        <a14:foregroundMark x1="63519" y1="12023" x2="76296" y2="215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46400" y="4343400"/>
            <a:ext cx="960059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ounded Rectangle 32"/>
          <p:cNvSpPr/>
          <p:nvPr/>
        </p:nvSpPr>
        <p:spPr>
          <a:xfrm>
            <a:off x="624328" y="4546361"/>
            <a:ext cx="4288316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Picture 4" descr="C:\Users\ADMIN\Desktop\Giai cuu dai duong 2\3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38702" y1="20433" x2="43750" y2="242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61" y="3688293"/>
            <a:ext cx="2585508" cy="2585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5" descr="C:\Users\ADMIN\Desktop\Giai cuu dai duong 2\3a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9510" y1="11426" x2="31189" y2="18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458" y="4737760"/>
            <a:ext cx="1498177" cy="214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76800" y="-2870200"/>
            <a:ext cx="8534400" cy="1076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ounded Rectangle 37"/>
          <p:cNvSpPr/>
          <p:nvPr/>
        </p:nvSpPr>
        <p:spPr>
          <a:xfrm>
            <a:off x="6838689" y="4576965"/>
            <a:ext cx="4239041" cy="1020035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6813869" y="3245023"/>
            <a:ext cx="4263861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849" y="76200"/>
            <a:ext cx="80264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1" name="TextBox 40"/>
          <p:cNvSpPr txBox="1"/>
          <p:nvPr/>
        </p:nvSpPr>
        <p:spPr>
          <a:xfrm>
            <a:off x="3161694" y="525314"/>
            <a:ext cx="63870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rgbClr val="0070C0"/>
                </a:solidFill>
              </a:rPr>
              <a:t>Đại lượng nào sau đây cho biết mức độ nhanh hay chậm của chuyển động? </a:t>
            </a:r>
            <a:endParaRPr lang="en-US" sz="3600" dirty="0">
              <a:solidFill>
                <a:srgbClr val="0070C0"/>
              </a:solidFill>
            </a:endParaRPr>
          </a:p>
        </p:txBody>
      </p:sp>
      <p:pic>
        <p:nvPicPr>
          <p:cNvPr id="42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4801" y="53594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16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18" name="Rounded Rectangle 17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733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67" dirty="0" err="1"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1467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67" dirty="0" err="1"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1467" dirty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0" name="Picture 3" descr="C:\Users\ADMIN\Desktop\Picture2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22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3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4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5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6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4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5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5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5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5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5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sp>
        <p:nvSpPr>
          <p:cNvPr id="56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GB" sz="2400"/>
          </a:p>
        </p:txBody>
      </p:sp>
      <p:sp>
        <p:nvSpPr>
          <p:cNvPr id="57" name="Explosion 2 56"/>
          <p:cNvSpPr/>
          <p:nvPr/>
        </p:nvSpPr>
        <p:spPr>
          <a:xfrm>
            <a:off x="4074500" y="3046935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FF"/>
                </a:solidFill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374994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474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9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33333E-6 L 0.18559 0.04444 " pathEditMode="relative" rAng="0" ptsTypes="AA">
                                      <p:cBhvr>
                                        <p:cTn id="94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71" y="2222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22222E-6 L -0.07239 0.00834 " pathEditMode="relative" rAng="0" ptsTypes="AA">
                                      <p:cBhvr>
                                        <p:cTn id="96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8" y="401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-0.10261 0.13981 " pathEditMode="relative" rAng="0" ptsTypes="AA">
                                      <p:cBhvr>
                                        <p:cTn id="98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39" y="69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audio>
              <p:cMediaNode vol="80000">
                <p:cTn id="1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2" dur="1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33" grpId="0" animBg="1"/>
      <p:bldP spid="33" grpId="1" animBg="1"/>
      <p:bldP spid="38" grpId="0" animBg="1"/>
      <p:bldP spid="38" grpId="1" animBg="1"/>
      <p:bldP spid="39" grpId="0" animBg="1"/>
      <p:bldP spid="39" grpId="1" animBg="1"/>
      <p:bldP spid="41" grpId="0"/>
      <p:bldP spid="57" grpId="0" animBg="1"/>
      <p:bldP spid="57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Giai cuu dai duong 2\cartoon__underwater_background_by_slaterdies-d71ppa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Giai cuu dai duong 2\5a.jpe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9828" y1="27216" x2="41202" y2="43711"/>
                        <a14:foregroundMark x1="54506" y1="15052" x2="48283" y2="43711"/>
                        <a14:foregroundMark x1="39914" y1="28247" x2="37983" y2="420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5678">
            <a:off x="7035800" y="3543540"/>
            <a:ext cx="3218403" cy="334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\Desktop\Giai cuu dai duong 2\5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169" flipH="1">
            <a:off x="665886" y="2824375"/>
            <a:ext cx="4593071" cy="4289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DMIN\Desktop\Giai cuu dai duong 2\luoi 2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92376" flipH="1">
            <a:off x="6282644" y="1509516"/>
            <a:ext cx="5535189" cy="6919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ounded Rectangle 16"/>
          <p:cNvSpPr/>
          <p:nvPr/>
        </p:nvSpPr>
        <p:spPr>
          <a:xfrm>
            <a:off x="6774538" y="3101431"/>
            <a:ext cx="4359803" cy="886581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rgbClr val="0033CC"/>
                </a:solidFill>
              </a:rPr>
              <a:t>C</a:t>
            </a:r>
            <a:r>
              <a:rPr lang="en-US" sz="4000" dirty="0" smtClean="0">
                <a:solidFill>
                  <a:srgbClr val="0033CC"/>
                </a:solidFill>
              </a:rPr>
              <a:t>. 64 km</a:t>
            </a:r>
            <a:endParaRPr lang="en-US" sz="4000" dirty="0">
              <a:solidFill>
                <a:srgbClr val="0033CC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11199" y="4343400"/>
            <a:ext cx="4181278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rgbClr val="0033CC"/>
                </a:solidFill>
              </a:rPr>
              <a:t>B</a:t>
            </a:r>
            <a:r>
              <a:rPr lang="en-US" sz="4000" dirty="0" smtClean="0">
                <a:solidFill>
                  <a:srgbClr val="0033CC"/>
                </a:solidFill>
              </a:rPr>
              <a:t>. 0,0165 km</a:t>
            </a:r>
            <a:endParaRPr lang="en-US" sz="4000" dirty="0">
              <a:solidFill>
                <a:srgbClr val="0033CC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774538" y="4380837"/>
            <a:ext cx="4285823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rgbClr val="0033CC"/>
                </a:solidFill>
              </a:rPr>
              <a:t>D</a:t>
            </a:r>
            <a:r>
              <a:rPr lang="en-US" sz="4000" dirty="0" smtClean="0">
                <a:solidFill>
                  <a:srgbClr val="0033CC"/>
                </a:solidFill>
              </a:rPr>
              <a:t>. 5 km</a:t>
            </a:r>
            <a:endParaRPr lang="en-US" sz="4000" dirty="0">
              <a:solidFill>
                <a:srgbClr val="0033CC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711199" y="3115677"/>
            <a:ext cx="4181278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rgbClr val="0033CC"/>
                </a:solidFill>
              </a:rPr>
              <a:t>A. 8</a:t>
            </a:r>
            <a:r>
              <a:rPr lang="en-US" sz="4000" dirty="0" smtClean="0">
                <a:solidFill>
                  <a:srgbClr val="0033CC"/>
                </a:solidFill>
              </a:rPr>
              <a:t> km</a:t>
            </a:r>
            <a:endParaRPr lang="en-US" sz="4000" dirty="0">
              <a:solidFill>
                <a:srgbClr val="0033CC"/>
              </a:solidFill>
            </a:endParaRPr>
          </a:p>
        </p:txBody>
      </p:sp>
      <p:pic>
        <p:nvPicPr>
          <p:cNvPr id="21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082" y="74875"/>
            <a:ext cx="9489607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2" name="TextBox 21"/>
          <p:cNvSpPr txBox="1"/>
          <p:nvPr/>
        </p:nvSpPr>
        <p:spPr>
          <a:xfrm>
            <a:off x="2871369" y="437760"/>
            <a:ext cx="771303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/>
              <a:t>Một người đi xe đạp với tốc độ 16 km/h từ nhà đến nơi làm việc. Thời gian chuyển động của người này khi đi hết quãng đường là 0,5 h. Quãng đường từ nhà đến trường </a:t>
            </a:r>
            <a:r>
              <a:rPr lang="vi-VN" sz="2800" dirty="0" smtClean="0"/>
              <a:t>dài</a:t>
            </a:r>
            <a:r>
              <a:rPr lang="en-US" sz="2800" dirty="0" smtClean="0"/>
              <a:t>:</a:t>
            </a:r>
            <a:endParaRPr lang="en-US" sz="2800" dirty="0">
              <a:solidFill>
                <a:srgbClr val="0033CC"/>
              </a:solidFill>
            </a:endParaRPr>
          </a:p>
        </p:txBody>
      </p:sp>
      <p:pic>
        <p:nvPicPr>
          <p:cNvPr id="28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4801" y="5116750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14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16" name="Rounded Rectangle 15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733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67" dirty="0" err="1"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1467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67" dirty="0" err="1"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1467" dirty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4" name="Picture 3" descr="C:\Users\ADMIN\Desktop\Picture2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26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7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0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3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3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4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4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sp>
        <p:nvSpPr>
          <p:cNvPr id="50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GB" sz="2400"/>
          </a:p>
        </p:txBody>
      </p:sp>
      <p:sp>
        <p:nvSpPr>
          <p:cNvPr id="51" name="Explosion 2 50"/>
          <p:cNvSpPr/>
          <p:nvPr/>
        </p:nvSpPr>
        <p:spPr>
          <a:xfrm>
            <a:off x="9280379" y="4610189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FF"/>
                </a:solidFill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221230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474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30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30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82" dur="5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6" dur="1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2" grpId="0"/>
      <p:bldP spid="51" grpId="0" animBg="1"/>
      <p:bldP spid="51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642610" y="261586"/>
            <a:ext cx="5096655" cy="97436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 CỐ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1319135" y="1723869"/>
            <a:ext cx="5403363" cy="4377128"/>
          </a:xfrm>
          <a:custGeom>
            <a:avLst/>
            <a:gdLst>
              <a:gd name="connsiteX0" fmla="*/ 0 w 5403363"/>
              <a:gd name="connsiteY0" fmla="*/ 0 h 4377128"/>
              <a:gd name="connsiteX1" fmla="*/ 1678898 w 5403363"/>
              <a:gd name="connsiteY1" fmla="*/ 524656 h 4377128"/>
              <a:gd name="connsiteX2" fmla="*/ 344773 w 5403363"/>
              <a:gd name="connsiteY2" fmla="*/ 2158583 h 4377128"/>
              <a:gd name="connsiteX3" fmla="*/ 2668249 w 5403363"/>
              <a:gd name="connsiteY3" fmla="*/ 2893101 h 4377128"/>
              <a:gd name="connsiteX4" fmla="*/ 209862 w 5403363"/>
              <a:gd name="connsiteY4" fmla="*/ 4227226 h 4377128"/>
              <a:gd name="connsiteX5" fmla="*/ 4961744 w 5403363"/>
              <a:gd name="connsiteY5" fmla="*/ 4332157 h 4377128"/>
              <a:gd name="connsiteX6" fmla="*/ 5231567 w 5403363"/>
              <a:gd name="connsiteY6" fmla="*/ 4362138 h 4377128"/>
              <a:gd name="connsiteX7" fmla="*/ 5276537 w 5403363"/>
              <a:gd name="connsiteY7" fmla="*/ 4377128 h 4377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03363" h="4377128">
                <a:moveTo>
                  <a:pt x="0" y="0"/>
                </a:moveTo>
                <a:cubicBezTo>
                  <a:pt x="810718" y="82446"/>
                  <a:pt x="1621436" y="164892"/>
                  <a:pt x="1678898" y="524656"/>
                </a:cubicBezTo>
                <a:cubicBezTo>
                  <a:pt x="1736360" y="884420"/>
                  <a:pt x="179881" y="1763842"/>
                  <a:pt x="344773" y="2158583"/>
                </a:cubicBezTo>
                <a:cubicBezTo>
                  <a:pt x="509665" y="2553324"/>
                  <a:pt x="2690734" y="2548327"/>
                  <a:pt x="2668249" y="2893101"/>
                </a:cubicBezTo>
                <a:cubicBezTo>
                  <a:pt x="2645764" y="3237875"/>
                  <a:pt x="-172387" y="3987383"/>
                  <a:pt x="209862" y="4227226"/>
                </a:cubicBezTo>
                <a:cubicBezTo>
                  <a:pt x="592111" y="4467069"/>
                  <a:pt x="4124793" y="4309672"/>
                  <a:pt x="4961744" y="4332157"/>
                </a:cubicBezTo>
                <a:cubicBezTo>
                  <a:pt x="5798695" y="4354642"/>
                  <a:pt x="5179101" y="4354643"/>
                  <a:pt x="5231567" y="4362138"/>
                </a:cubicBezTo>
                <a:cubicBezTo>
                  <a:pt x="5284033" y="4369633"/>
                  <a:pt x="5280285" y="4373380"/>
                  <a:pt x="5276537" y="4377128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78308" y="1963711"/>
            <a:ext cx="689547" cy="61459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642610" y="4259704"/>
            <a:ext cx="689547" cy="614597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377724" y="5803692"/>
            <a:ext cx="689547" cy="614597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455232" y="1725356"/>
            <a:ext cx="547141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Khái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niệm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,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đơn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vị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và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công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thức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tính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tốc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độ</a:t>
            </a:r>
            <a:endParaRPr lang="en-US" sz="3400" dirty="0" smtClean="0"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32157" y="3789002"/>
            <a:ext cx="547141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Biết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cách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đổi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đơn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vị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km/h sang m/s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và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ngược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lại</a:t>
            </a:r>
            <a:endParaRPr lang="en-US" sz="3400" dirty="0" smtClean="0"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71546" y="5283261"/>
            <a:ext cx="450954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Vận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dụng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được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công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thức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tính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trong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một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số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bài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tập</a:t>
            </a:r>
            <a:r>
              <a:rPr lang="en-US" sz="34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43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2185349" y="1712824"/>
            <a:ext cx="2010508" cy="1805856"/>
          </a:xfrm>
          <a:custGeom>
            <a:avLst/>
            <a:gdLst>
              <a:gd name="connsiteX0" fmla="*/ 0 w 1371600"/>
              <a:gd name="connsiteY0" fmla="*/ 0 h 1371600"/>
              <a:gd name="connsiteX1" fmla="*/ 1371600 w 1371600"/>
              <a:gd name="connsiteY1" fmla="*/ 1371600 h 1371600"/>
              <a:gd name="connsiteX2" fmla="*/ 0 w 1371600"/>
              <a:gd name="connsiteY2" fmla="*/ 137160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71600" h="1371600">
                <a:moveTo>
                  <a:pt x="0" y="0"/>
                </a:moveTo>
                <a:cubicBezTo>
                  <a:pt x="757514" y="0"/>
                  <a:pt x="1371600" y="614086"/>
                  <a:pt x="1371600" y="1371600"/>
                </a:cubicBezTo>
                <a:lnTo>
                  <a:pt x="0" y="1371600"/>
                </a:lnTo>
                <a:close/>
              </a:path>
            </a:pathLst>
          </a:cu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 rot="5400000">
            <a:off x="2287675" y="3416354"/>
            <a:ext cx="1805856" cy="2010508"/>
          </a:xfrm>
          <a:custGeom>
            <a:avLst/>
            <a:gdLst>
              <a:gd name="connsiteX0" fmla="*/ 0 w 1371600"/>
              <a:gd name="connsiteY0" fmla="*/ 0 h 1371600"/>
              <a:gd name="connsiteX1" fmla="*/ 1371600 w 1371600"/>
              <a:gd name="connsiteY1" fmla="*/ 1371600 h 1371600"/>
              <a:gd name="connsiteX2" fmla="*/ 0 w 1371600"/>
              <a:gd name="connsiteY2" fmla="*/ 137160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71600" h="1371600">
                <a:moveTo>
                  <a:pt x="0" y="0"/>
                </a:moveTo>
                <a:cubicBezTo>
                  <a:pt x="757514" y="0"/>
                  <a:pt x="1371600" y="614086"/>
                  <a:pt x="1371600" y="1371600"/>
                </a:cubicBezTo>
                <a:lnTo>
                  <a:pt x="0" y="137160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004252" y="2103119"/>
            <a:ext cx="2781297" cy="2743200"/>
          </a:xfrm>
          <a:prstGeom prst="ellipse">
            <a:avLst/>
          </a:prstGeom>
          <a:solidFill>
            <a:schemeClr val="bg1"/>
          </a:solidFill>
          <a:ln/>
          <a:effectLst>
            <a:outerShdw blurRad="127000" dist="38100" sx="99000" sy="99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smtClean="0">
                <a:solidFill>
                  <a:schemeClr val="tx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NỘI DUNG BÀI HỌC</a:t>
            </a:r>
            <a:endParaRPr lang="en-US" sz="3400" b="1" dirty="0">
              <a:solidFill>
                <a:schemeClr val="tx1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rc 6"/>
          <p:cNvSpPr/>
          <p:nvPr/>
        </p:nvSpPr>
        <p:spPr>
          <a:xfrm>
            <a:off x="467912" y="1101211"/>
            <a:ext cx="4196862" cy="4719544"/>
          </a:xfrm>
          <a:prstGeom prst="arc">
            <a:avLst>
              <a:gd name="adj1" fmla="val 16200000"/>
              <a:gd name="adj2" fmla="val 5442440"/>
            </a:avLst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Connector 9"/>
          <p:cNvSpPr/>
          <p:nvPr/>
        </p:nvSpPr>
        <p:spPr>
          <a:xfrm>
            <a:off x="2507732" y="999552"/>
            <a:ext cx="152400" cy="175847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Connector 10"/>
          <p:cNvSpPr/>
          <p:nvPr/>
        </p:nvSpPr>
        <p:spPr>
          <a:xfrm>
            <a:off x="4538753" y="3429854"/>
            <a:ext cx="152400" cy="175847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Connector 11"/>
          <p:cNvSpPr/>
          <p:nvPr/>
        </p:nvSpPr>
        <p:spPr>
          <a:xfrm>
            <a:off x="2437392" y="5732832"/>
            <a:ext cx="152400" cy="175847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>
            <a:off x="2671851" y="1101211"/>
            <a:ext cx="34231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717531" y="3527383"/>
            <a:ext cx="1477108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19" idx="2"/>
          </p:cNvCxnSpPr>
          <p:nvPr/>
        </p:nvCxnSpPr>
        <p:spPr>
          <a:xfrm>
            <a:off x="2583932" y="5820755"/>
            <a:ext cx="3610707" cy="367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6563905" y="304377"/>
            <a:ext cx="4159357" cy="159366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 NIỆM TỐC ĐỘ</a:t>
            </a:r>
            <a:endParaRPr lang="en-US" sz="3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563905" y="2563506"/>
            <a:ext cx="4071427" cy="166467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ĐƠN VỊ ĐO TỐC ĐỘ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34254" y="4846320"/>
            <a:ext cx="4071427" cy="170783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 VẬN DỤNG CÔNG THỨC TÍNH TỐC ĐỘ</a:t>
            </a:r>
            <a:endParaRPr lang="en-US" sz="3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194639" y="5628211"/>
            <a:ext cx="445477" cy="45862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194639" y="3298072"/>
            <a:ext cx="445477" cy="45862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106709" y="853308"/>
            <a:ext cx="445477" cy="45862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26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31520" y="300447"/>
            <a:ext cx="10228218" cy="84908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KHÁI NIỆM TỐC ĐỘ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92" y="1380334"/>
            <a:ext cx="2355376" cy="19982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92" y="4063023"/>
            <a:ext cx="2352675" cy="1943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1708" y="3402890"/>
            <a:ext cx="315715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A: 10min, 10km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90565" y="6165130"/>
            <a:ext cx="3157150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B: 10min, 20km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54368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7.40741E-7 L 0.31849 0.00347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24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22222E-6 L 0.70964 0.003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82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31520" y="300447"/>
            <a:ext cx="10228218" cy="84908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KHÁI NIỆM TỐC ĐỘ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2960" y="2710559"/>
            <a:ext cx="315715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A: 10min, 10km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2960" y="3788965"/>
            <a:ext cx="3157150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B: 10min, 20km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199017" y="1992102"/>
            <a:ext cx="5499463" cy="333754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10min,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Xe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B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nhanh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hơn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50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731520" y="300447"/>
            <a:ext cx="10228218" cy="84908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KHÁI NIỆM TỐC ĐỘ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11630" y="1685109"/>
            <a:ext cx="3341914" cy="3043646"/>
            <a:chOff x="511630" y="1685109"/>
            <a:chExt cx="3341914" cy="3043646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30" y="1685109"/>
              <a:ext cx="3341914" cy="3043646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208316" y="1699346"/>
              <a:ext cx="1162594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Lan</a:t>
              </a:r>
              <a:endParaRPr lang="en-US" sz="3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486299" y="1699346"/>
              <a:ext cx="1162594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Huy</a:t>
              </a:r>
              <a:endParaRPr lang="en-US" sz="3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3" name="Elbow Connector 12"/>
          <p:cNvCxnSpPr/>
          <p:nvPr/>
        </p:nvCxnSpPr>
        <p:spPr>
          <a:xfrm>
            <a:off x="4049486" y="2223364"/>
            <a:ext cx="1998617" cy="1508761"/>
          </a:xfrm>
          <a:prstGeom prst="bentConnector3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Teardrop 14"/>
          <p:cNvSpPr/>
          <p:nvPr/>
        </p:nvSpPr>
        <p:spPr>
          <a:xfrm>
            <a:off x="6048103" y="1685109"/>
            <a:ext cx="5003075" cy="4480560"/>
          </a:xfrm>
          <a:prstGeom prst="teardrop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120m, Lan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35s,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30s. </a:t>
            </a:r>
            <a:endParaRPr lang="en-US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6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31520" y="300447"/>
            <a:ext cx="10228218" cy="84908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KHÁI NIỆM TỐC ĐỘ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9715" y="2762810"/>
            <a:ext cx="315715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Lan: 120m, 35s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9715" y="3841216"/>
            <a:ext cx="3157150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120m, 30s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199017" y="1992102"/>
            <a:ext cx="5499463" cy="3337544"/>
          </a:xfrm>
          <a:prstGeom prst="round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120m,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Huy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chạy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nhanh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hơn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987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36023" y="258341"/>
            <a:ext cx="10228218" cy="84908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KHÁI NIỆM TỐC ĐỘ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097280" y="2795452"/>
            <a:ext cx="9810206" cy="13063"/>
          </a:xfrm>
          <a:prstGeom prst="line">
            <a:avLst/>
          </a:prstGeom>
          <a:ln w="76200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2403566" y="2547257"/>
            <a:ext cx="862148" cy="509452"/>
          </a:xfrm>
          <a:prstGeom prst="ellipse">
            <a:avLst/>
          </a:prstGeom>
          <a:solidFill>
            <a:srgbClr val="9F21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/>
              <a:t>1</a:t>
            </a:r>
            <a:endParaRPr lang="en-US" sz="3000" b="1" dirty="0"/>
          </a:p>
        </p:txBody>
      </p:sp>
      <p:sp>
        <p:nvSpPr>
          <p:cNvPr id="8" name="Oval 7"/>
          <p:cNvSpPr/>
          <p:nvPr/>
        </p:nvSpPr>
        <p:spPr>
          <a:xfrm>
            <a:off x="8342812" y="2553789"/>
            <a:ext cx="862148" cy="5094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smtClean="0"/>
              <a:t>2</a:t>
            </a:r>
            <a:endParaRPr lang="en-US" sz="3000" dirty="0"/>
          </a:p>
        </p:txBody>
      </p:sp>
      <p:sp>
        <p:nvSpPr>
          <p:cNvPr id="11" name="TextBox 10"/>
          <p:cNvSpPr txBox="1"/>
          <p:nvPr/>
        </p:nvSpPr>
        <p:spPr>
          <a:xfrm>
            <a:off x="1358537" y="3304904"/>
            <a:ext cx="2952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05840" y="3298372"/>
            <a:ext cx="3971109" cy="2400657"/>
          </a:xfrm>
          <a:prstGeom prst="rect">
            <a:avLst/>
          </a:prstGeom>
          <a:ln w="57150"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So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sánh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quãng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đường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đi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được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trong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cùng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một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khoảng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thời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gian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.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Chuyển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động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nào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có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quãng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đường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đi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được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dài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hơn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,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chuyển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động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đó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nhanh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hơn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.</a:t>
            </a:r>
            <a:endParaRPr lang="en-US" sz="3000" dirty="0"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88331" y="3304904"/>
            <a:ext cx="3971109" cy="2400657"/>
          </a:xfrm>
          <a:prstGeom prst="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So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sánh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thời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gian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để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đi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cùng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một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quãng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đường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.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Chuyển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động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nào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có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thời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gian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đi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ngắn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hơn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,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chuyển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động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đó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nhanh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hơn</a:t>
            </a:r>
            <a:r>
              <a:rPr lang="en-US" sz="3000" dirty="0" smtClean="0">
                <a:latin typeface="Bahnschrift Condensed" panose="020B0502040204020203" pitchFamily="34" charset="0"/>
                <a:cs typeface="Times New Roman" panose="02020603050405020304" pitchFamily="18" charset="0"/>
              </a:rPr>
              <a:t>.</a:t>
            </a:r>
            <a:endParaRPr lang="en-US" sz="3000" dirty="0"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81697" y="1304214"/>
            <a:ext cx="44413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chậm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805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53143" y="181821"/>
            <a:ext cx="10228218" cy="84908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KHÁI NIỆM TỐC ĐỘ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Elbow Connector 5"/>
          <p:cNvCxnSpPr/>
          <p:nvPr/>
        </p:nvCxnSpPr>
        <p:spPr>
          <a:xfrm>
            <a:off x="1280160" y="1489518"/>
            <a:ext cx="4173583" cy="1696760"/>
          </a:xfrm>
          <a:prstGeom prst="bentConnector3">
            <a:avLst>
              <a:gd name="adj1" fmla="val 50000"/>
            </a:avLst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579223" y="1227908"/>
            <a:ext cx="3749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Bahnschrift Condensed" panose="020B0502040204020203" pitchFamily="34" charset="0"/>
              </a:rPr>
              <a:t>Quãng</a:t>
            </a:r>
            <a:r>
              <a:rPr lang="en-US" sz="2800" dirty="0" smtClean="0">
                <a:latin typeface="Bahnschrift Condensed" panose="020B0502040204020203" pitchFamily="34" charset="0"/>
              </a:rPr>
              <a:t> </a:t>
            </a:r>
            <a:r>
              <a:rPr lang="en-US" sz="2800" dirty="0" err="1" smtClean="0">
                <a:latin typeface="Bahnschrift Condensed" panose="020B0502040204020203" pitchFamily="34" charset="0"/>
              </a:rPr>
              <a:t>đường</a:t>
            </a:r>
            <a:r>
              <a:rPr lang="en-US" sz="2800" dirty="0" smtClean="0">
                <a:latin typeface="Bahnschrift Condensed" panose="020B0502040204020203" pitchFamily="34" charset="0"/>
              </a:rPr>
              <a:t> </a:t>
            </a:r>
            <a:r>
              <a:rPr lang="en-US" sz="2800" dirty="0" err="1" smtClean="0">
                <a:latin typeface="Bahnschrift Condensed" panose="020B0502040204020203" pitchFamily="34" charset="0"/>
              </a:rPr>
              <a:t>đi</a:t>
            </a:r>
            <a:r>
              <a:rPr lang="en-US" sz="2800" dirty="0" smtClean="0">
                <a:latin typeface="Bahnschrift Condensed" panose="020B0502040204020203" pitchFamily="34" charset="0"/>
              </a:rPr>
              <a:t> </a:t>
            </a:r>
            <a:r>
              <a:rPr lang="en-US" sz="2800" dirty="0" err="1" smtClean="0">
                <a:latin typeface="Bahnschrift Condensed" panose="020B0502040204020203" pitchFamily="34" charset="0"/>
              </a:rPr>
              <a:t>được</a:t>
            </a:r>
            <a:r>
              <a:rPr lang="en-US" sz="2800" dirty="0" smtClean="0">
                <a:latin typeface="Bahnschrift Condensed" panose="020B0502040204020203" pitchFamily="34" charset="0"/>
              </a:rPr>
              <a:t>:</a:t>
            </a:r>
            <a:endParaRPr lang="en-US" sz="2800" dirty="0">
              <a:latin typeface="Bahnschrift Condensed" panose="020B050204020402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419190" y="1227908"/>
            <a:ext cx="314510" cy="523220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 dirty="0">
                <a:latin typeface="Bahnschrift Condensed" panose="020B0502040204020203" pitchFamily="34" charset="0"/>
              </a:rPr>
              <a:t>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4388" y="2814340"/>
            <a:ext cx="27954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Bahnschrift Condensed" panose="020B0502040204020203" pitchFamily="34" charset="0"/>
              </a:rPr>
              <a:t>Thời</a:t>
            </a:r>
            <a:r>
              <a:rPr lang="en-US" sz="2800" dirty="0" smtClean="0">
                <a:latin typeface="Bahnschrift Condensed" panose="020B0502040204020203" pitchFamily="34" charset="0"/>
              </a:rPr>
              <a:t> </a:t>
            </a:r>
            <a:r>
              <a:rPr lang="en-US" sz="2800" dirty="0" err="1" smtClean="0">
                <a:latin typeface="Bahnschrift Condensed" panose="020B0502040204020203" pitchFamily="34" charset="0"/>
              </a:rPr>
              <a:t>gian</a:t>
            </a:r>
            <a:r>
              <a:rPr lang="en-US" sz="2800" dirty="0" smtClean="0">
                <a:latin typeface="Bahnschrift Condensed" panose="020B0502040204020203" pitchFamily="34" charset="0"/>
              </a:rPr>
              <a:t> </a:t>
            </a:r>
            <a:r>
              <a:rPr lang="en-US" sz="2800" dirty="0" err="1" smtClean="0">
                <a:latin typeface="Bahnschrift Condensed" panose="020B0502040204020203" pitchFamily="34" charset="0"/>
              </a:rPr>
              <a:t>đi</a:t>
            </a:r>
            <a:r>
              <a:rPr lang="en-US" sz="2800" dirty="0" smtClean="0">
                <a:latin typeface="Bahnschrift Condensed" panose="020B0502040204020203" pitchFamily="34" charset="0"/>
              </a:rPr>
              <a:t>: </a:t>
            </a:r>
            <a:endParaRPr lang="en-US" sz="2800" dirty="0">
              <a:latin typeface="Bahnschrift Condensed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96433" y="2814340"/>
            <a:ext cx="418011" cy="523220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Bahnschrift Condensed" panose="020B0502040204020203" pitchFamily="34" charset="0"/>
              </a:rPr>
              <a:t>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13763" y="2595080"/>
            <a:ext cx="3429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Bahnschrift Condensed" panose="020B0502040204020203" pitchFamily="34" charset="0"/>
              </a:rPr>
              <a:t>Quãng</a:t>
            </a:r>
            <a:r>
              <a:rPr lang="en-US" sz="2800" dirty="0" smtClean="0">
                <a:latin typeface="Bahnschrift Condensed" panose="020B0502040204020203" pitchFamily="34" charset="0"/>
              </a:rPr>
              <a:t> </a:t>
            </a:r>
            <a:r>
              <a:rPr lang="en-US" sz="2800" dirty="0" err="1" smtClean="0">
                <a:latin typeface="Bahnschrift Condensed" panose="020B0502040204020203" pitchFamily="34" charset="0"/>
              </a:rPr>
              <a:t>đường</a:t>
            </a:r>
            <a:r>
              <a:rPr lang="en-US" sz="2800" dirty="0" smtClean="0">
                <a:latin typeface="Bahnschrift Condensed" panose="020B0502040204020203" pitchFamily="34" charset="0"/>
              </a:rPr>
              <a:t> </a:t>
            </a:r>
            <a:r>
              <a:rPr lang="en-US" sz="2800" dirty="0" err="1" smtClean="0">
                <a:latin typeface="Bahnschrift Condensed" panose="020B0502040204020203" pitchFamily="34" charset="0"/>
              </a:rPr>
              <a:t>đi</a:t>
            </a:r>
            <a:r>
              <a:rPr lang="en-US" sz="2800" dirty="0" smtClean="0">
                <a:latin typeface="Bahnschrift Condensed" panose="020B0502040204020203" pitchFamily="34" charset="0"/>
              </a:rPr>
              <a:t> </a:t>
            </a:r>
            <a:r>
              <a:rPr lang="en-US" sz="2800" dirty="0" err="1" smtClean="0">
                <a:latin typeface="Bahnschrift Condensed" panose="020B0502040204020203" pitchFamily="34" charset="0"/>
              </a:rPr>
              <a:t>được</a:t>
            </a:r>
            <a:r>
              <a:rPr lang="en-US" sz="2800" dirty="0" smtClean="0">
                <a:latin typeface="Bahnschrift Condensed" panose="020B0502040204020203" pitchFamily="34" charset="0"/>
              </a:rPr>
              <a:t> </a:t>
            </a:r>
            <a:r>
              <a:rPr lang="en-US" sz="2800" dirty="0" err="1" smtClean="0">
                <a:latin typeface="Bahnschrift Condensed" panose="020B0502040204020203" pitchFamily="34" charset="0"/>
              </a:rPr>
              <a:t>trong</a:t>
            </a:r>
            <a:r>
              <a:rPr lang="en-US" sz="2800" dirty="0" smtClean="0">
                <a:latin typeface="Bahnschrift Condensed" panose="020B0502040204020203" pitchFamily="34" charset="0"/>
              </a:rPr>
              <a:t> </a:t>
            </a:r>
            <a:r>
              <a:rPr lang="en-US" sz="2800" dirty="0" err="1" smtClean="0">
                <a:latin typeface="Bahnschrift Condensed" panose="020B0502040204020203" pitchFamily="34" charset="0"/>
              </a:rPr>
              <a:t>một</a:t>
            </a:r>
            <a:r>
              <a:rPr lang="en-US" sz="2800" dirty="0" smtClean="0">
                <a:latin typeface="Bahnschrift Condensed" panose="020B0502040204020203" pitchFamily="34" charset="0"/>
              </a:rPr>
              <a:t> </a:t>
            </a:r>
            <a:r>
              <a:rPr lang="en-US" sz="2800" dirty="0" err="1" smtClean="0">
                <a:latin typeface="Bahnschrift Condensed" panose="020B0502040204020203" pitchFamily="34" charset="0"/>
              </a:rPr>
              <a:t>đơn</a:t>
            </a:r>
            <a:r>
              <a:rPr lang="en-US" sz="2800" dirty="0" smtClean="0">
                <a:latin typeface="Bahnschrift Condensed" panose="020B0502040204020203" pitchFamily="34" charset="0"/>
              </a:rPr>
              <a:t> </a:t>
            </a:r>
            <a:r>
              <a:rPr lang="en-US" sz="2800" dirty="0" err="1" smtClean="0">
                <a:latin typeface="Bahnschrift Condensed" panose="020B0502040204020203" pitchFamily="34" charset="0"/>
              </a:rPr>
              <a:t>vị</a:t>
            </a:r>
            <a:r>
              <a:rPr lang="en-US" sz="2800" dirty="0" smtClean="0">
                <a:latin typeface="Bahnschrift Condensed" panose="020B0502040204020203" pitchFamily="34" charset="0"/>
              </a:rPr>
              <a:t> </a:t>
            </a:r>
            <a:r>
              <a:rPr lang="en-US" sz="2800" dirty="0" err="1" smtClean="0">
                <a:latin typeface="Bahnschrift Condensed" panose="020B0502040204020203" pitchFamily="34" charset="0"/>
              </a:rPr>
              <a:t>thời</a:t>
            </a:r>
            <a:r>
              <a:rPr lang="en-US" sz="2800" dirty="0" smtClean="0">
                <a:latin typeface="Bahnschrift Condensed" panose="020B0502040204020203" pitchFamily="34" charset="0"/>
              </a:rPr>
              <a:t> </a:t>
            </a:r>
            <a:r>
              <a:rPr lang="en-US" sz="2800" dirty="0" err="1" smtClean="0">
                <a:latin typeface="Bahnschrift Condensed" panose="020B0502040204020203" pitchFamily="34" charset="0"/>
              </a:rPr>
              <a:t>gian</a:t>
            </a:r>
            <a:r>
              <a:rPr lang="en-US" sz="2800" dirty="0" smtClean="0">
                <a:latin typeface="Bahnschrift Condensed" panose="020B0502040204020203" pitchFamily="34" charset="0"/>
              </a:rPr>
              <a:t>: </a:t>
            </a:r>
            <a:endParaRPr lang="en-US" sz="2800" dirty="0">
              <a:latin typeface="Bahnschrift Condensed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185251" y="2595080"/>
                <a:ext cx="1325171" cy="1054071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5251" y="2595080"/>
                <a:ext cx="1325171" cy="105407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ounded Rectangle 14"/>
              <p:cNvSpPr/>
              <p:nvPr/>
            </p:nvSpPr>
            <p:spPr>
              <a:xfrm>
                <a:off x="1280160" y="5577840"/>
                <a:ext cx="9601201" cy="1137881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Thương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sz="3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đặc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trưng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sự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nhanh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chậm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chuyển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động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gọi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tốc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chuyển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động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gọi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tắt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tốc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Rounded 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0160" y="5577840"/>
                <a:ext cx="9601201" cy="1137881"/>
              </a:xfrm>
              <a:prstGeom prst="roundRect">
                <a:avLst/>
              </a:prstGeom>
              <a:blipFill>
                <a:blip r:embed="rId3"/>
                <a:stretch>
                  <a:fillRect l="-507" t="-3175" r="-571" b="-164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032592" y="4119482"/>
                <a:ext cx="6400085" cy="9880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800" i="0">
                          <a:latin typeface="Cambria Math" panose="02040503050406030204" pitchFamily="18" charset="0"/>
                        </a:rPr>
                        <m:t>ố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800" i="0">
                          <a:latin typeface="Cambria Math" panose="02040503050406030204" pitchFamily="18" charset="0"/>
                        </a:rPr>
                        <m:t> độ= 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𝑞𝑢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ã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𝑛𝑔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 đườ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𝑛𝑔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 đ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 đượ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𝑡h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ờ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𝑔𝑖𝑎𝑛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 đ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𝑞𝑢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ã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𝑛𝑔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 đườ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𝑛𝑔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 đó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2592" y="4119482"/>
                <a:ext cx="6400085" cy="98802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0370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 animBg="1"/>
      <p:bldP spid="12" grpId="0"/>
      <p:bldP spid="14" grpId="0" animBg="1"/>
      <p:bldP spid="15" grpId="0" animBg="1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1115</Words>
  <Application>Microsoft Office PowerPoint</Application>
  <PresentationFormat>Widescreen</PresentationFormat>
  <Paragraphs>180</Paragraphs>
  <Slides>27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Arial</vt:lpstr>
      <vt:lpstr>Bahnschrift Condensed</vt:lpstr>
      <vt:lpstr>Calibri</vt:lpstr>
      <vt:lpstr>Calibri Light</vt:lpstr>
      <vt:lpstr>Cambria Math</vt:lpstr>
      <vt:lpstr>Microsoft Sans Serif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Admin</cp:lastModifiedBy>
  <cp:revision>48</cp:revision>
  <dcterms:created xsi:type="dcterms:W3CDTF">2022-07-13T14:27:17Z</dcterms:created>
  <dcterms:modified xsi:type="dcterms:W3CDTF">2022-07-22T02:26:10Z</dcterms:modified>
</cp:coreProperties>
</file>