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434" r:id="rId3"/>
    <p:sldId id="433" r:id="rId4"/>
    <p:sldId id="432" r:id="rId5"/>
    <p:sldId id="431" r:id="rId6"/>
    <p:sldId id="430" r:id="rId7"/>
    <p:sldId id="429" r:id="rId8"/>
    <p:sldId id="428" r:id="rId9"/>
    <p:sldId id="427" r:id="rId10"/>
    <p:sldId id="426" r:id="rId11"/>
    <p:sldId id="435" r:id="rId12"/>
    <p:sldId id="425" r:id="rId13"/>
    <p:sldId id="424" r:id="rId14"/>
    <p:sldId id="423" r:id="rId15"/>
    <p:sldId id="422" r:id="rId16"/>
    <p:sldId id="42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15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23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7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0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48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3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1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3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81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6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06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8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07544" y="1848779"/>
            <a:ext cx="5773567" cy="371888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KẾ HOẠCH BÀI DẠY </a:t>
            </a:r>
          </a:p>
          <a:p>
            <a:pPr algn="ctr"/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MÔN: MĨ THUẬT </a:t>
            </a:r>
          </a:p>
          <a:p>
            <a:pPr algn="ctr"/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LỚP: 1</a:t>
            </a:r>
            <a:endParaRPr lang="en-US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Trường</a:t>
            </a:r>
            <a:r>
              <a:rPr lang="vi-VN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:...............................................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..</a:t>
            </a:r>
            <a:endParaRPr lang="vi-VN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Tổ</a:t>
            </a:r>
            <a:r>
              <a:rPr lang="vi-VN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:........................................................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..</a:t>
            </a:r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</a:p>
          <a:p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Họ và tên giáo viên</a:t>
            </a:r>
            <a:r>
              <a:rPr lang="vi-VN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:……………………</a:t>
            </a:r>
            <a:endParaRPr lang="vi-VN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5301" cy="3732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567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5828" y="635780"/>
            <a:ext cx="5682758" cy="55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</a:rPr>
              <a:t> ý </a:t>
            </a:r>
            <a:r>
              <a:rPr lang="en-US" sz="2800" b="1" dirty="0" err="1" smtClean="0">
                <a:solidFill>
                  <a:schemeClr val="tx1"/>
                </a:solidFill>
              </a:rPr>
              <a:t>một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số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lam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7484" y="1188168"/>
            <a:ext cx="3579523" cy="23435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2599" y="3701738"/>
            <a:ext cx="3575116" cy="26990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28" y="1726141"/>
            <a:ext cx="3951193" cy="39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9097" y="1571861"/>
            <a:ext cx="7693050" cy="50329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b="1" dirty="0" err="1" smtClean="0">
                <a:solidFill>
                  <a:schemeClr val="tx1"/>
                </a:solidFill>
              </a:rPr>
              <a:t>Trò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chơi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gợi</a:t>
            </a:r>
            <a:r>
              <a:rPr lang="en-US" b="1" dirty="0" smtClean="0">
                <a:solidFill>
                  <a:schemeClr val="tx1"/>
                </a:solidFill>
              </a:rPr>
              <a:t> ý: </a:t>
            </a:r>
            <a:r>
              <a:rPr lang="vi-VN" dirty="0">
                <a:solidFill>
                  <a:schemeClr val="tx1"/>
                </a:solidFill>
              </a:rPr>
              <a:t>Màu gì – vật gì?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b="1" dirty="0">
                <a:solidFill>
                  <a:schemeClr val="tx1"/>
                </a:solidFill>
              </a:rPr>
              <a:t>Mục đích: </a:t>
            </a:r>
            <a:r>
              <a:rPr lang="vi-VN" dirty="0">
                <a:solidFill>
                  <a:schemeClr val="tx1"/>
                </a:solidFill>
              </a:rPr>
              <a:t>Học sinh quen với việc liên tưởng đến một vật ngoài cuộc sống thường có màu cơ bản.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b="1" dirty="0">
                <a:solidFill>
                  <a:schemeClr val="tx1"/>
                </a:solidFill>
              </a:rPr>
              <a:t>Cách chơi: 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</a:rPr>
              <a:t>GV chuẩn bị hình một số vật (ảnh, vật thật) có dạng màu cơ bản (đỏ - vàng - lam).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</a:rPr>
              <a:t>GV gắn nam châm 3 màu cơ bản trên bảng, có khoảng cách để HS xếp hình.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</a:rPr>
              <a:t>HS sắp xếp các hình vật tương ứng với màu cơ bản.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b="1" dirty="0">
                <a:solidFill>
                  <a:schemeClr val="tx1"/>
                </a:solidFill>
              </a:rPr>
              <a:t>Cách tiến hành: </a:t>
            </a:r>
            <a:r>
              <a:rPr lang="vi-VN" dirty="0">
                <a:solidFill>
                  <a:schemeClr val="tx1"/>
                </a:solidFill>
              </a:rPr>
              <a:t>cho 2 HS hay 2 nhóm lên sắp xếp các hình có dạng màu cơ bản theo cột.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</a:rPr>
              <a:t>GV và HS còn lại nhận xét, tuyên dương cá nhân/ nhóm sắp xếp đúng. Qua đó, GV đưa câu lệnh: Hãy liên tưởng một vật có màu tương ứng với màu cơ bản mà em thích, để nối tiếp với phần thực hành.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34181" y="879929"/>
            <a:ext cx="1957270" cy="52143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Tổ</a:t>
            </a:r>
            <a:r>
              <a:rPr lang="en-US" b="1" dirty="0" smtClean="0"/>
              <a:t> </a:t>
            </a:r>
            <a:r>
              <a:rPr lang="en-US" b="1" dirty="0" err="1" smtClean="0"/>
              <a:t>chức</a:t>
            </a:r>
            <a:r>
              <a:rPr lang="en-US" b="1" dirty="0" smtClean="0"/>
              <a:t> </a:t>
            </a:r>
            <a:r>
              <a:rPr lang="en-US" b="1" dirty="0" err="1" smtClean="0"/>
              <a:t>trò</a:t>
            </a:r>
            <a:r>
              <a:rPr lang="en-US" b="1" dirty="0" smtClean="0"/>
              <a:t> </a:t>
            </a:r>
            <a:r>
              <a:rPr lang="en-US" b="1" dirty="0" err="1" smtClean="0"/>
              <a:t>chơi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3571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26" y="474212"/>
            <a:ext cx="1914792" cy="1571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5218" y="1645203"/>
            <a:ext cx="6522350" cy="4008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0426" y="2155732"/>
            <a:ext cx="5312463" cy="443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Một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số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sản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phẩm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mĩ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thuật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của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học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sinh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654" y="2727837"/>
            <a:ext cx="4241429" cy="30759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48" y="2727837"/>
            <a:ext cx="3610026" cy="307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70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7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18" y="908764"/>
            <a:ext cx="1146150" cy="10409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607" y="1397867"/>
            <a:ext cx="6786208" cy="55184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082202"/>
              </p:ext>
            </p:extLst>
          </p:nvPr>
        </p:nvGraphicFramePr>
        <p:xfrm>
          <a:off x="789863" y="2160260"/>
          <a:ext cx="7557025" cy="4070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7025">
                  <a:extLst>
                    <a:ext uri="{9D8B030D-6E8A-4147-A177-3AD203B41FA5}">
                      <a16:colId xmlns:a16="http://schemas.microsoft.com/office/drawing/2014/main" val="2517595976"/>
                    </a:ext>
                  </a:extLst>
                </a:gridCol>
              </a:tblGrid>
              <a:tr h="5029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/>
                        <a:t>Câu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hỏi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thảo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luận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gợi</a:t>
                      </a:r>
                      <a:r>
                        <a:rPr lang="en-US" sz="3200" b="1" baseline="0" dirty="0" smtClean="0"/>
                        <a:t> ý</a:t>
                      </a:r>
                      <a:endParaRPr lang="en-US" sz="32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247405"/>
                  </a:ext>
                </a:extLst>
              </a:tr>
              <a:tr h="397033">
                <a:tc>
                  <a:txBody>
                    <a:bodyPr/>
                    <a:lstStyle/>
                    <a:p>
                      <a:r>
                        <a:rPr lang="en-US" sz="360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màu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xanh</a:t>
                      </a:r>
                      <a:r>
                        <a:rPr lang="en-US" sz="3600" baseline="0" dirty="0" smtClean="0"/>
                        <a:t> lam?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406346"/>
                  </a:ext>
                </a:extLst>
              </a:tr>
              <a:tr h="397033">
                <a:tc>
                  <a:txBody>
                    <a:bodyPr/>
                    <a:lstStyle/>
                    <a:p>
                      <a:r>
                        <a:rPr lang="en-US" sz="360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màu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đỏ</a:t>
                      </a:r>
                      <a:r>
                        <a:rPr lang="en-US" sz="3600" baseline="0" dirty="0" smtClean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961806"/>
                  </a:ext>
                </a:extLst>
              </a:tr>
              <a:tr h="736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màu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vàng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418919"/>
                  </a:ext>
                </a:extLst>
              </a:tr>
              <a:tr h="736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nhiều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màu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606473"/>
                  </a:ext>
                </a:extLst>
              </a:tr>
              <a:tr h="736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/>
                        <a:t>Em</a:t>
                      </a:r>
                      <a:r>
                        <a:rPr lang="en-US" sz="3600" dirty="0" smtClean="0"/>
                        <a:t> </a:t>
                      </a:r>
                      <a:r>
                        <a:rPr lang="en-US" sz="3600" dirty="0" err="1" smtClean="0"/>
                        <a:t>thích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sản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phẩm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mĩ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thuật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nhất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450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3481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50" y="725107"/>
            <a:ext cx="1543546" cy="14348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3296" y="1753429"/>
            <a:ext cx="6822206" cy="4065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1523" y="2420730"/>
            <a:ext cx="6716062" cy="39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04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830" y="93934"/>
            <a:ext cx="4220164" cy="19243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274" y="2142202"/>
            <a:ext cx="1910555" cy="1938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2274" y="4625701"/>
            <a:ext cx="1910815" cy="18786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319" y="2142201"/>
            <a:ext cx="4840208" cy="436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96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29" y="1353115"/>
            <a:ext cx="3009490" cy="19039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29" y="3588714"/>
            <a:ext cx="3009490" cy="24575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443" y="1353115"/>
            <a:ext cx="2871539" cy="469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62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720" y="1072877"/>
            <a:ext cx="6602355" cy="16712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337" y="2481130"/>
            <a:ext cx="6449325" cy="189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56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90" y="552255"/>
            <a:ext cx="1343998" cy="14615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790" y="2013852"/>
            <a:ext cx="8247330" cy="376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233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416" y="487411"/>
            <a:ext cx="5096586" cy="5620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031" y="1171351"/>
            <a:ext cx="3388364" cy="45152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3427" y="1171351"/>
            <a:ext cx="2735879" cy="451834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05731" y="5826916"/>
            <a:ext cx="5818785" cy="443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Hãy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chỉ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màu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cơ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bản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trong</a:t>
            </a:r>
            <a:r>
              <a:rPr lang="en-US" sz="2400" b="1" dirty="0" smtClean="0">
                <a:solidFill>
                  <a:schemeClr val="tx1"/>
                </a:solidFill>
              </a:rPr>
              <a:t> 2 </a:t>
            </a:r>
            <a:r>
              <a:rPr lang="en-US" sz="2400" b="1" dirty="0" err="1" smtClean="0">
                <a:solidFill>
                  <a:schemeClr val="tx1"/>
                </a:solidFill>
              </a:rPr>
              <a:t>bức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tranh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trên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036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73" y="681269"/>
            <a:ext cx="6258798" cy="6287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3451" y="5528803"/>
            <a:ext cx="7231511" cy="834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Xung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quanh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đỏ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đỏ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liên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tưởng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Tập tin:Disc Plain red.svg – Wikipedia tiếng Việ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624" y="1716284"/>
            <a:ext cx="3165554" cy="316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804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86056" y="916380"/>
            <a:ext cx="5682758" cy="55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</a:rPr>
              <a:t> ý </a:t>
            </a:r>
            <a:r>
              <a:rPr lang="en-US" sz="2800" b="1" dirty="0" err="1" smtClean="0">
                <a:solidFill>
                  <a:schemeClr val="tx1"/>
                </a:solidFill>
              </a:rPr>
              <a:t>một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số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đỏ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0684" y="2870935"/>
            <a:ext cx="3076880" cy="2726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6" y="1563570"/>
            <a:ext cx="2652218" cy="27266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304" y="1563570"/>
            <a:ext cx="2720095" cy="272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16" y="704765"/>
            <a:ext cx="6544588" cy="6573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4778" y="1480905"/>
            <a:ext cx="2781688" cy="27626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79022" y="4716558"/>
            <a:ext cx="7231511" cy="834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Xung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quanh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vàng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vàng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liên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tưởng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807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86056" y="916380"/>
            <a:ext cx="5682758" cy="55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Gợi</a:t>
            </a:r>
            <a:r>
              <a:rPr lang="en-US" sz="2800" b="1" dirty="0" smtClean="0">
                <a:solidFill>
                  <a:schemeClr val="tx1"/>
                </a:solidFill>
              </a:rPr>
              <a:t> ý </a:t>
            </a:r>
            <a:r>
              <a:rPr lang="en-US" sz="2800" b="1" dirty="0" err="1" smtClean="0">
                <a:solidFill>
                  <a:schemeClr val="tx1"/>
                </a:solidFill>
              </a:rPr>
              <a:t>một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số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vàng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383" y="3981116"/>
            <a:ext cx="2571443" cy="25934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77" y="2216472"/>
            <a:ext cx="4956401" cy="27938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8384" y="1405922"/>
            <a:ext cx="2565655" cy="221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05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15" y="1042862"/>
            <a:ext cx="5124494" cy="4688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303" y="1619037"/>
            <a:ext cx="3848637" cy="24863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86579" y="4368934"/>
            <a:ext cx="7231511" cy="834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Xung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quanh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lam?</a:t>
            </a: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làm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liên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tưởng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19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</TotalTime>
  <Words>335</Words>
  <Application>Microsoft Office PowerPoint</Application>
  <PresentationFormat>On-screen Show (4:3)</PresentationFormat>
  <Paragraphs>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123</cp:revision>
  <dcterms:created xsi:type="dcterms:W3CDTF">2021-01-29T04:19:07Z</dcterms:created>
  <dcterms:modified xsi:type="dcterms:W3CDTF">2024-02-28T14:02:39Z</dcterms:modified>
</cp:coreProperties>
</file>