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322" r:id="rId4"/>
    <p:sldId id="259" r:id="rId5"/>
    <p:sldId id="32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321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8A81-4C3F-4B0B-BC84-6E1B0CDB7D2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40200-3816-4683-89B7-F511DF538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81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01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17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50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10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91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21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55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920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B9875-32C4-4C84-9637-1750AFC85A4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87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406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1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10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842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3945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05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2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0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40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6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97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55F4DF-87C8-48D3-902B-106CC7DC2DE2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0B1F3C-28FC-40EC-8ECF-41A73F188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8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6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11.wav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8.png"/><Relationship Id="rId5" Type="http://schemas.openxmlformats.org/officeDocument/2006/relationships/audio" Target="../media/audio13.wav"/><Relationship Id="rId10" Type="http://schemas.openxmlformats.org/officeDocument/2006/relationships/image" Target="../media/image43.png"/><Relationship Id="rId4" Type="http://schemas.openxmlformats.org/officeDocument/2006/relationships/audio" Target="../media/audio11.wav"/><Relationship Id="rId9" Type="http://schemas.openxmlformats.org/officeDocument/2006/relationships/image" Target="../media/image42.png"/><Relationship Id="rId1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audio12.wav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9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audio" Target="../media/audio1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2.png"/><Relationship Id="rId4" Type="http://schemas.openxmlformats.org/officeDocument/2006/relationships/audio" Target="../media/audio19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audio" Target="../media/audio20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5.png"/><Relationship Id="rId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559498" y="1223740"/>
            <a:ext cx="1754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Unit 7</a:t>
            </a:r>
          </a:p>
        </p:txBody>
      </p:sp>
      <p:sp>
        <p:nvSpPr>
          <p:cNvPr id="5" name="Mspham-0936082789"/>
          <p:cNvSpPr txBox="1"/>
          <p:nvPr/>
        </p:nvSpPr>
        <p:spPr>
          <a:xfrm>
            <a:off x="7670260" y="4757378"/>
            <a:ext cx="23278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ln w="0"/>
                <a:solidFill>
                  <a:srgbClr val="FF6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Lesson 1</a:t>
            </a:r>
          </a:p>
        </p:txBody>
      </p:sp>
      <p:sp>
        <p:nvSpPr>
          <p:cNvPr id="6" name="Mspham-0936082789"/>
          <p:cNvSpPr txBox="1"/>
          <p:nvPr/>
        </p:nvSpPr>
        <p:spPr>
          <a:xfrm>
            <a:off x="1071880" y="2395025"/>
            <a:ext cx="10048241" cy="1818269"/>
          </a:xfrm>
          <a:prstGeom prst="rect">
            <a:avLst/>
          </a:prstGeom>
          <a:noFill/>
        </p:spPr>
        <p:txBody>
          <a:bodyPr wrap="none" rtlCol="0">
            <a:prstTxWarp prst="textInflate">
              <a:avLst>
                <a:gd name="adj" fmla="val 0"/>
              </a:avLst>
            </a:prstTxWarp>
            <a:spAutoFit/>
          </a:bodyPr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AD26C8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oudy Stout" panose="0202090407030B020401" pitchFamily="18" charset="0"/>
              </a:rPr>
              <a:t>How do you </a:t>
            </a:r>
          </a:p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AD26C8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oudy Stout" panose="0202090407030B020401" pitchFamily="18" charset="0"/>
              </a:rPr>
              <a:t>lern English</a:t>
            </a:r>
          </a:p>
        </p:txBody>
      </p:sp>
    </p:spTree>
    <p:extLst>
      <p:ext uri="{BB962C8B-B14F-4D97-AF65-F5344CB8AC3E}">
        <p14:creationId xmlns:p14="http://schemas.microsoft.com/office/powerpoint/2010/main" val="221538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0208" y="2854607"/>
            <a:ext cx="866140" cy="866140"/>
          </a:xfrm>
          <a:prstGeom prst="ellipse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506" y="2833872"/>
            <a:ext cx="866140" cy="86614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1224753" y="2838634"/>
            <a:ext cx="3605246" cy="972845"/>
            <a:chOff x="1224753" y="2838634"/>
            <a:chExt cx="3605246" cy="972845"/>
          </a:xfrm>
        </p:grpSpPr>
        <p:sp>
          <p:nvSpPr>
            <p:cNvPr id="17" name="Rounded Rectangle 16"/>
            <p:cNvSpPr/>
            <p:nvPr/>
          </p:nvSpPr>
          <p:spPr>
            <a:xfrm>
              <a:off x="1224753" y="2838634"/>
              <a:ext cx="3241783" cy="972845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 you have English today?</a:t>
              </a:r>
            </a:p>
          </p:txBody>
        </p:sp>
        <p:pic>
          <p:nvPicPr>
            <p:cNvPr id="23" name="Picture 16" descr="https://s.sachmem.vn/public/temp/bubble-chat-bottom-lef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4551997" y="2953737"/>
              <a:ext cx="192541" cy="363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oup 12"/>
          <p:cNvGrpSpPr/>
          <p:nvPr/>
        </p:nvGrpSpPr>
        <p:grpSpPr>
          <a:xfrm>
            <a:off x="1613543" y="3811797"/>
            <a:ext cx="3664628" cy="1573383"/>
            <a:chOff x="1613543" y="3811797"/>
            <a:chExt cx="3664628" cy="1573383"/>
          </a:xfrm>
        </p:grpSpPr>
        <p:sp>
          <p:nvSpPr>
            <p:cNvPr id="18" name="Rounded Rectangle 17"/>
            <p:cNvSpPr/>
            <p:nvPr/>
          </p:nvSpPr>
          <p:spPr>
            <a:xfrm>
              <a:off x="1613543" y="4412335"/>
              <a:ext cx="3664628" cy="972845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 do you practice _________?</a:t>
              </a:r>
              <a:endParaRPr lang="en-US" sz="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Picture 16" descr="https://s.sachmem.vn/public/temp/bubble-chat-bottom-left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67" t="6241" r="-1"/>
            <a:stretch/>
          </p:blipFill>
          <p:spPr bwMode="auto">
            <a:xfrm rot="10993207">
              <a:off x="4913807" y="3811797"/>
              <a:ext cx="227141" cy="614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1654932" y="1432519"/>
            <a:ext cx="3649836" cy="1273547"/>
            <a:chOff x="1654932" y="1432519"/>
            <a:chExt cx="3649836" cy="1273547"/>
          </a:xfrm>
        </p:grpSpPr>
        <p:sp>
          <p:nvSpPr>
            <p:cNvPr id="8" name="Rounded Rectangle 7"/>
            <p:cNvSpPr/>
            <p:nvPr/>
          </p:nvSpPr>
          <p:spPr>
            <a:xfrm>
              <a:off x="1654932" y="1432519"/>
              <a:ext cx="3241783" cy="972845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How often do you have English?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/>
            <a:srcRect l="10038" t="8130"/>
            <a:stretch/>
          </p:blipFill>
          <p:spPr>
            <a:xfrm>
              <a:off x="4805679" y="2286000"/>
              <a:ext cx="499089" cy="420066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526107" y="1270065"/>
            <a:ext cx="3700937" cy="1267716"/>
            <a:chOff x="6526107" y="1270065"/>
            <a:chExt cx="3700937" cy="1267716"/>
          </a:xfrm>
        </p:grpSpPr>
        <p:sp>
          <p:nvSpPr>
            <p:cNvPr id="20" name="Rounded Rectangle 19"/>
            <p:cNvSpPr/>
            <p:nvPr/>
          </p:nvSpPr>
          <p:spPr>
            <a:xfrm>
              <a:off x="6854935" y="1270065"/>
              <a:ext cx="3372109" cy="894493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have English ______ times a week.</a:t>
              </a: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6"/>
            <a:srcRect l="10038" t="8130"/>
            <a:stretch/>
          </p:blipFill>
          <p:spPr>
            <a:xfrm rot="20575457" flipH="1">
              <a:off x="6526107" y="2117715"/>
              <a:ext cx="499089" cy="420066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7075869" y="2799420"/>
            <a:ext cx="2939893" cy="971241"/>
            <a:chOff x="7075869" y="2799420"/>
            <a:chExt cx="2939893" cy="971241"/>
          </a:xfrm>
        </p:grpSpPr>
        <p:sp>
          <p:nvSpPr>
            <p:cNvPr id="21" name="Rounded Rectangle 20"/>
            <p:cNvSpPr/>
            <p:nvPr/>
          </p:nvSpPr>
          <p:spPr>
            <a:xfrm>
              <a:off x="7628046" y="2799420"/>
              <a:ext cx="2387716" cy="971241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I do./</a:t>
              </a:r>
              <a:b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No, I don't.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/>
            <a:srcRect r="13957"/>
            <a:stretch/>
          </p:blipFill>
          <p:spPr>
            <a:xfrm>
              <a:off x="7075869" y="2799420"/>
              <a:ext cx="566529" cy="658425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6725053" y="3439712"/>
            <a:ext cx="2722087" cy="1315722"/>
            <a:chOff x="6725053" y="3439712"/>
            <a:chExt cx="2722087" cy="1315722"/>
          </a:xfrm>
        </p:grpSpPr>
        <p:sp>
          <p:nvSpPr>
            <p:cNvPr id="22" name="Rounded Rectangle 21"/>
            <p:cNvSpPr/>
            <p:nvPr/>
          </p:nvSpPr>
          <p:spPr>
            <a:xfrm>
              <a:off x="6775651" y="4055611"/>
              <a:ext cx="2671489" cy="699823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___________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8"/>
            <a:srcRect b="13832"/>
            <a:stretch/>
          </p:blipFill>
          <p:spPr>
            <a:xfrm>
              <a:off x="6725053" y="3439712"/>
              <a:ext cx="792549" cy="625132"/>
            </a:xfrm>
            <a:prstGeom prst="rect">
              <a:avLst/>
            </a:prstGeom>
          </p:spPr>
        </p:pic>
      </p:grpSp>
      <p:sp>
        <p:nvSpPr>
          <p:cNvPr id="37" name="Mspham-0936082789"/>
          <p:cNvSpPr/>
          <p:nvPr/>
        </p:nvSpPr>
        <p:spPr>
          <a:xfrm>
            <a:off x="640551" y="311765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8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9724" y="3107428"/>
            <a:ext cx="2149208" cy="303878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500819" y="2993069"/>
            <a:ext cx="2296838" cy="3152245"/>
            <a:chOff x="1797983" y="2928034"/>
            <a:chExt cx="2450167" cy="3362678"/>
          </a:xfrm>
        </p:grpSpPr>
        <p:cxnSp>
          <p:nvCxnSpPr>
            <p:cNvPr id="11" name="Straight Connector 10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3261" y="3858997"/>
            <a:ext cx="1842738" cy="276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3501426" y="3007730"/>
            <a:ext cx="2288468" cy="31274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/>
          <a:srcRect t="-4677" b="50993"/>
          <a:stretch/>
        </p:blipFill>
        <p:spPr>
          <a:xfrm>
            <a:off x="1984521" y="531708"/>
            <a:ext cx="8222959" cy="3465677"/>
          </a:xfrm>
          <a:prstGeom prst="rect">
            <a:avLst/>
          </a:prstGeom>
        </p:spPr>
      </p:pic>
      <p:pic>
        <p:nvPicPr>
          <p:cNvPr id="16" name="Picture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3717" y="5436871"/>
            <a:ext cx="1731414" cy="755970"/>
          </a:xfrm>
          <a:prstGeom prst="rect">
            <a:avLst/>
          </a:prstGeom>
        </p:spPr>
      </p:pic>
      <p:pic>
        <p:nvPicPr>
          <p:cNvPr id="17" name="Picture 16" hidden="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8" name="TextBox 1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19" name="Picture 1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25362"/>
      </p:ext>
    </p:extLst>
  </p:cSld>
  <p:clrMapOvr>
    <a:masterClrMapping/>
  </p:clrMapOvr>
  <p:transition spd="slow">
    <p:circle/>
    <p:sndAc>
      <p:stSnd>
        <p:snd r:embed="rId3" name="fanfar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501272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read short stories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write emails to my friends</a:t>
            </a: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2778238" y="501272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33" name="Picture 12" descr="https://s.sachmem.vn/public/images/TA5T1SHS/U7-L1-2-4-77f067514ca4dcad83b996168c042cc6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123" y="812273"/>
            <a:ext cx="2465425" cy="1491898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425" y="911890"/>
            <a:ext cx="2957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practice reading English?</a:t>
            </a:r>
          </a:p>
        </p:txBody>
      </p:sp>
    </p:spTree>
    <p:extLst>
      <p:ext uri="{BB962C8B-B14F-4D97-AF65-F5344CB8AC3E}">
        <p14:creationId xmlns:p14="http://schemas.microsoft.com/office/powerpoint/2010/main" val="122108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501272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write emails to my friends.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speak English every day.</a:t>
            </a: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2778238" y="501272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31" name="Picture 11" descr="https://s.sachmem.vn/public/images/TA5T1SHS/U7-L1-2-3-718bda11f55724ea91a31b30bd735d0e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3960" r="3943" b="15"/>
          <a:stretch/>
        </p:blipFill>
        <p:spPr bwMode="auto">
          <a:xfrm>
            <a:off x="4593588" y="1102078"/>
            <a:ext cx="2368119" cy="1432593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ectangle 32"/>
          <p:cNvSpPr/>
          <p:nvPr/>
        </p:nvSpPr>
        <p:spPr>
          <a:xfrm>
            <a:off x="1689126" y="1026455"/>
            <a:ext cx="2957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practise writting English?</a:t>
            </a:r>
          </a:p>
        </p:txBody>
      </p:sp>
    </p:spTree>
    <p:extLst>
      <p:ext uri="{BB962C8B-B14F-4D97-AF65-F5344CB8AC3E}">
        <p14:creationId xmlns:p14="http://schemas.microsoft.com/office/powerpoint/2010/main" val="152423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watch English cartoons on TV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73612" y="482767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write emails to my friends</a:t>
            </a: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14" name="5-Point Star 13"/>
          <p:cNvSpPr/>
          <p:nvPr/>
        </p:nvSpPr>
        <p:spPr>
          <a:xfrm>
            <a:off x="12403248" y="1885405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9" name="Picture 10" descr="https://s.sachmem.vn/public/images/TA5T1SHS/U7-L1-2-2-f1e6969f56eaeaabac85cfaa63258a46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282" y="911890"/>
            <a:ext cx="2465425" cy="1491898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1413522" y="911890"/>
            <a:ext cx="32761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practice listening to English?</a:t>
            </a:r>
          </a:p>
        </p:txBody>
      </p:sp>
    </p:spTree>
    <p:extLst>
      <p:ext uri="{BB962C8B-B14F-4D97-AF65-F5344CB8AC3E}">
        <p14:creationId xmlns:p14="http://schemas.microsoft.com/office/powerpoint/2010/main" val="238359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speak English every day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73612" y="482767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read short stories</a:t>
            </a: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14" name="5-Point Star 13"/>
          <p:cNvSpPr/>
          <p:nvPr/>
        </p:nvSpPr>
        <p:spPr>
          <a:xfrm>
            <a:off x="12403248" y="1885405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6" name="Picture 9" descr="https://s.sachmem.vn/public/images/TA5T1SHS/U7-L1-2-1-d3756948bacb7661a16048f370a93ac1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806" y="1287158"/>
            <a:ext cx="2239056" cy="1354916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524424" y="911890"/>
            <a:ext cx="35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practise speaking English?</a:t>
            </a:r>
          </a:p>
        </p:txBody>
      </p:sp>
    </p:spTree>
    <p:extLst>
      <p:ext uri="{BB962C8B-B14F-4D97-AF65-F5344CB8AC3E}">
        <p14:creationId xmlns:p14="http://schemas.microsoft.com/office/powerpoint/2010/main" val="197051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2800" b="1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673612" y="482767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</a:t>
            </a:r>
            <a:endParaRPr lang="en-US" sz="2800" b="1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14" name="5-Point Star 13"/>
          <p:cNvSpPr/>
          <p:nvPr/>
        </p:nvSpPr>
        <p:spPr>
          <a:xfrm>
            <a:off x="12403248" y="1885405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6" name="Picture 9" descr="https://s.sachmem.vn/public/images/TA5T1SHS/U7-L1-2-1-d3756948bacb7661a16048f370a93ac1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806" y="1287158"/>
            <a:ext cx="2239056" cy="1354916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524424" y="911890"/>
            <a:ext cx="35105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practise ____ English?</a:t>
            </a:r>
          </a:p>
        </p:txBody>
      </p:sp>
    </p:spTree>
    <p:extLst>
      <p:ext uri="{BB962C8B-B14F-4D97-AF65-F5344CB8AC3E}">
        <p14:creationId xmlns:p14="http://schemas.microsoft.com/office/powerpoint/2010/main" val="349041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73612" y="482767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14" name="5-Point Star 13"/>
          <p:cNvSpPr/>
          <p:nvPr/>
        </p:nvSpPr>
        <p:spPr>
          <a:xfrm>
            <a:off x="12403248" y="1885405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6" name="Picture 10" descr="https://s.sachmem.vn/public/images/TA5T1SHS/U7-L1-2-2-f1e6969f56eaeaabac85cfaa63258a46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282" y="911890"/>
            <a:ext cx="2465425" cy="1491898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413522" y="911890"/>
            <a:ext cx="32761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practice ____ to English?</a:t>
            </a:r>
          </a:p>
        </p:txBody>
      </p:sp>
    </p:spTree>
    <p:extLst>
      <p:ext uri="{BB962C8B-B14F-4D97-AF65-F5344CB8AC3E}">
        <p14:creationId xmlns:p14="http://schemas.microsoft.com/office/powerpoint/2010/main" val="38247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501272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writting</a:t>
            </a: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2778238" y="501272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6" name="Picture 11" descr="https://s.sachmem.vn/public/images/TA5T1SHS/U7-L1-2-3-718bda11f55724ea91a31b30bd735d0e.jpg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3960" r="3943" b="15"/>
          <a:stretch/>
        </p:blipFill>
        <p:spPr bwMode="auto">
          <a:xfrm>
            <a:off x="4593588" y="1102078"/>
            <a:ext cx="2368119" cy="1432593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43670" y="1141232"/>
            <a:ext cx="29064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________ emails to my friends.</a:t>
            </a:r>
          </a:p>
        </p:txBody>
      </p:sp>
    </p:spTree>
    <p:extLst>
      <p:ext uri="{BB962C8B-B14F-4D97-AF65-F5344CB8AC3E}">
        <p14:creationId xmlns:p14="http://schemas.microsoft.com/office/powerpoint/2010/main" val="61114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sp>
        <p:nvSpPr>
          <p:cNvPr id="30" name="Flowchart: Alternate Process 3"/>
          <p:cNvSpPr/>
          <p:nvPr/>
        </p:nvSpPr>
        <p:spPr>
          <a:xfrm>
            <a:off x="1494013" y="464410"/>
            <a:ext cx="5511151" cy="2335395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57150" cmpd="thickThin">
            <a:solidFill>
              <a:srgbClr val="E74B4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350" y="3429632"/>
            <a:ext cx="2149208" cy="3038781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494013" y="3548598"/>
            <a:ext cx="2296838" cy="3152245"/>
            <a:chOff x="1797983" y="2928034"/>
            <a:chExt cx="2450167" cy="3362678"/>
          </a:xfrm>
        </p:grpSpPr>
        <p:cxnSp>
          <p:nvCxnSpPr>
            <p:cNvPr id="16" name="Straight Connector 15"/>
            <p:cNvCxnSpPr/>
            <p:nvPr/>
          </p:nvCxnSpPr>
          <p:spPr>
            <a:xfrm flipH="1">
              <a:off x="3890423" y="3017520"/>
              <a:ext cx="44892" cy="200406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7983" y="2928034"/>
              <a:ext cx="2450167" cy="3362678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46455" y="4414526"/>
            <a:ext cx="1842738" cy="27677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"/>
          <a:stretch/>
        </p:blipFill>
        <p:spPr>
          <a:xfrm>
            <a:off x="1494620" y="3563259"/>
            <a:ext cx="2288468" cy="31274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32681">
            <a:off x="2246277" y="4513310"/>
            <a:ext cx="1842738" cy="27677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73612" y="501272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673612" y="1793965"/>
            <a:ext cx="3291840" cy="100584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are</a:t>
            </a:r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0293" y="5616940"/>
            <a:ext cx="1731414" cy="749873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2778238" y="501272"/>
            <a:ext cx="914400" cy="914400"/>
          </a:xfrm>
          <a:prstGeom prst="star5">
            <a:avLst>
              <a:gd name="adj" fmla="val 26636"/>
              <a:gd name="hf" fmla="val 105146"/>
              <a:gd name="vf" fmla="val 11055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hidden="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19" name="TextBox 18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20" name="Picture 19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pic>
        <p:nvPicPr>
          <p:cNvPr id="26" name="Picture 12" descr="https://s.sachmem.vn/public/images/TA5T1SHS/U7-L1-2-4-77f067514ca4dcad83b996168c042cc6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123" y="812273"/>
            <a:ext cx="2465425" cy="1491898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413522" y="911890"/>
            <a:ext cx="32761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____ you practice reading to English?</a:t>
            </a:r>
          </a:p>
        </p:txBody>
      </p:sp>
    </p:spTree>
    <p:extLst>
      <p:ext uri="{BB962C8B-B14F-4D97-AF65-F5344CB8AC3E}">
        <p14:creationId xmlns:p14="http://schemas.microsoft.com/office/powerpoint/2010/main" val="143985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111E-6 L 0.49179 0.02222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83" y="11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echa_clav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51211 0.22593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99" y="1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227230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-9442"/>
            <a:ext cx="12193057" cy="6876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2895" t="3263" r="16733" b="12892"/>
          <a:stretch/>
        </p:blipFill>
        <p:spPr>
          <a:xfrm>
            <a:off x="4300769" y="1692218"/>
            <a:ext cx="3583836" cy="4610116"/>
          </a:xfrm>
          <a:prstGeom prst="rect">
            <a:avLst/>
          </a:prstGeom>
        </p:spPr>
      </p:pic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2533" y="5927397"/>
            <a:ext cx="1731414" cy="749873"/>
          </a:xfrm>
          <a:prstGeom prst="rect">
            <a:avLst/>
          </a:prstGeom>
        </p:spPr>
      </p:pic>
      <p:pic>
        <p:nvPicPr>
          <p:cNvPr id="7" name="Picture 6" hidden="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27" y="-728459"/>
            <a:ext cx="6607668" cy="599872"/>
          </a:xfrm>
          <a:prstGeom prst="rect">
            <a:avLst/>
          </a:prstGeom>
        </p:spPr>
      </p:pic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27EF4EE4-346A-4B52-B1EE-9FB59A2E422C}"/>
              </a:ext>
            </a:extLst>
          </p:cNvPr>
          <p:cNvSpPr txBox="1"/>
          <p:nvPr/>
        </p:nvSpPr>
        <p:spPr>
          <a:xfrm>
            <a:off x="-3276903" y="3576902"/>
            <a:ext cx="27462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</a:p>
          <a:p>
            <a:pPr algn="ctr"/>
            <a:r>
              <a:rPr lang="en-US" sz="28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</a:p>
        </p:txBody>
      </p: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86D3637B-1FDE-4DDF-9132-BFE7AC92FB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04016" y="600075"/>
            <a:ext cx="2773378" cy="28289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92394" y="1853569"/>
            <a:ext cx="5491692" cy="4287414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2679585"/>
              </a:avLst>
            </a:prstTxWarp>
            <a:spAutoFit/>
          </a:bodyPr>
          <a:lstStyle/>
          <a:p>
            <a:pPr algn="ctr"/>
            <a:r>
              <a:rPr lang="en-US" sz="8800" b="1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bg1"/>
                </a:solidFill>
                <a:effectLst>
                  <a:glow rad="76200">
                    <a:srgbClr val="FF0000"/>
                  </a:glow>
                </a:effectLst>
                <a:latin typeface="Bauhaus 93" panose="04030905020B02020C02" pitchFamily="82" charset="0"/>
              </a:rPr>
              <a:t>Good job!</a:t>
            </a:r>
          </a:p>
        </p:txBody>
      </p:sp>
    </p:spTree>
    <p:extLst>
      <p:ext uri="{BB962C8B-B14F-4D97-AF65-F5344CB8AC3E}">
        <p14:creationId xmlns:p14="http://schemas.microsoft.com/office/powerpoint/2010/main" val="323128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1762" y="808452"/>
            <a:ext cx="8544923" cy="5673829"/>
          </a:xfrm>
          <a:prstGeom prst="rect">
            <a:avLst/>
          </a:prstGeom>
        </p:spPr>
      </p:pic>
      <p:sp>
        <p:nvSpPr>
          <p:cNvPr id="3" name="Mspham-0936082789"/>
          <p:cNvSpPr/>
          <p:nvPr/>
        </p:nvSpPr>
        <p:spPr>
          <a:xfrm>
            <a:off x="666256" y="326522"/>
            <a:ext cx="2262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Listen and tick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6-Point Star 4"/>
          <p:cNvSpPr/>
          <p:nvPr/>
        </p:nvSpPr>
        <p:spPr>
          <a:xfrm>
            <a:off x="1305848" y="1727044"/>
            <a:ext cx="535923" cy="618373"/>
          </a:xfrm>
          <a:prstGeom prst="star6">
            <a:avLst>
              <a:gd name="adj" fmla="val 34424"/>
              <a:gd name="hf" fmla="val 115470"/>
            </a:avLst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3" name="6-Point Star 12"/>
          <p:cNvSpPr/>
          <p:nvPr/>
        </p:nvSpPr>
        <p:spPr>
          <a:xfrm>
            <a:off x="1305847" y="4532869"/>
            <a:ext cx="535923" cy="618373"/>
          </a:xfrm>
          <a:prstGeom prst="star6">
            <a:avLst>
              <a:gd name="adj" fmla="val 34424"/>
              <a:gd name="hf" fmla="val 115470"/>
            </a:avLst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 Black" panose="020B0A04020102020204" pitchFamily="34" charset="0"/>
              </a:rPr>
              <a:t>2</a:t>
            </a:r>
          </a:p>
        </p:txBody>
      </p:sp>
      <p:pic>
        <p:nvPicPr>
          <p:cNvPr id="6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414" y="340633"/>
            <a:ext cx="365792" cy="371888"/>
          </a:xfrm>
          <a:prstGeom prst="rect">
            <a:avLst/>
          </a:prstGeom>
        </p:spPr>
      </p:pic>
      <p:pic>
        <p:nvPicPr>
          <p:cNvPr id="10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6676" y="1973529"/>
            <a:ext cx="365792" cy="371888"/>
          </a:xfrm>
          <a:prstGeom prst="rect">
            <a:avLst/>
          </a:prstGeom>
        </p:spPr>
      </p:pic>
      <p:pic>
        <p:nvPicPr>
          <p:cNvPr id="11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8414" y="4965298"/>
            <a:ext cx="365792" cy="3718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11309" y="2827691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795396" y="5712139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53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7 How do you learn English- - Lesson 1 - 4 Listen and tick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7 How do you learn English- - Lesson 1 - 4 Listen and tick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7 How do you learn English- - Lesson 1 - 4 Listen and tick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478" y="814208"/>
            <a:ext cx="8418675" cy="5595646"/>
          </a:xfrm>
          <a:prstGeom prst="rect">
            <a:avLst/>
          </a:prstGeom>
        </p:spPr>
      </p:pic>
      <p:sp>
        <p:nvSpPr>
          <p:cNvPr id="5" name="6-Point Star 4"/>
          <p:cNvSpPr/>
          <p:nvPr/>
        </p:nvSpPr>
        <p:spPr>
          <a:xfrm>
            <a:off x="1203532" y="1782193"/>
            <a:ext cx="535923" cy="618373"/>
          </a:xfrm>
          <a:prstGeom prst="star6">
            <a:avLst>
              <a:gd name="adj" fmla="val 34424"/>
              <a:gd name="hf" fmla="val 115470"/>
            </a:avLst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3" name="6-Point Star 12"/>
          <p:cNvSpPr/>
          <p:nvPr/>
        </p:nvSpPr>
        <p:spPr>
          <a:xfrm>
            <a:off x="1203532" y="4614349"/>
            <a:ext cx="535923" cy="618373"/>
          </a:xfrm>
          <a:prstGeom prst="star6">
            <a:avLst>
              <a:gd name="adj" fmla="val 34424"/>
              <a:gd name="hf" fmla="val 115470"/>
            </a:avLst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0" name="Mspham-0936082789"/>
          <p:cNvSpPr/>
          <p:nvPr/>
        </p:nvSpPr>
        <p:spPr>
          <a:xfrm>
            <a:off x="666256" y="326522"/>
            <a:ext cx="2262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Listen and tick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414" y="340633"/>
            <a:ext cx="365792" cy="371888"/>
          </a:xfrm>
          <a:prstGeom prst="rect">
            <a:avLst/>
          </a:prstGeom>
        </p:spPr>
      </p:pic>
      <p:pic>
        <p:nvPicPr>
          <p:cNvPr id="14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86676" y="1973529"/>
            <a:ext cx="365792" cy="371888"/>
          </a:xfrm>
          <a:prstGeom prst="rect">
            <a:avLst/>
          </a:prstGeom>
        </p:spPr>
      </p:pic>
      <p:pic>
        <p:nvPicPr>
          <p:cNvPr id="15" name="Msphamsound-093608278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8414" y="4965298"/>
            <a:ext cx="365792" cy="37188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294206" y="2816540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70052" y="5660101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79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7 How do you learn English- - Lesson 1 - 4 Listen and tick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7 How do you learn English- - Lesson 1 - 4 Listen and tick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7 How do you learn English- - Lesson 1 - 4 Listen and tick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8233" y="305262"/>
            <a:ext cx="2662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Read and coplete.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41" y="843280"/>
            <a:ext cx="11354858" cy="525272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9333570" y="2207941"/>
            <a:ext cx="1862253" cy="591015"/>
          </a:xfrm>
          <a:prstGeom prst="roundRect">
            <a:avLst/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6409" y="3412273"/>
            <a:ext cx="1862253" cy="591015"/>
          </a:xfrm>
          <a:prstGeom prst="roundRect">
            <a:avLst/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6408" y="4141196"/>
            <a:ext cx="1862253" cy="591015"/>
          </a:xfrm>
          <a:prstGeom prst="roundRect">
            <a:avLst/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r>
              <a:rPr lang="vi-VN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95601" y="4823090"/>
            <a:ext cx="1768993" cy="591015"/>
          </a:xfrm>
          <a:prstGeom prst="roundRect">
            <a:avLst/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singing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970489" y="4823090"/>
            <a:ext cx="1768993" cy="591015"/>
          </a:xfrm>
          <a:prstGeom prst="roundRect">
            <a:avLst/>
          </a:prstGeom>
          <a:solidFill>
            <a:srgbClr val="FEF9B7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hobby</a:t>
            </a:r>
          </a:p>
        </p:txBody>
      </p:sp>
    </p:spTree>
    <p:extLst>
      <p:ext uri="{BB962C8B-B14F-4D97-AF65-F5344CB8AC3E}">
        <p14:creationId xmlns:p14="http://schemas.microsoft.com/office/powerpoint/2010/main" val="176915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ếng Anh 5 - Unit 7 - Lesson 1 - Sing -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70267" y="1065127"/>
            <a:ext cx="8976360" cy="50492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464" y="708157"/>
            <a:ext cx="10435966" cy="5763145"/>
          </a:xfrm>
          <a:prstGeom prst="roundRect">
            <a:avLst/>
          </a:prstGeom>
        </p:spPr>
      </p:pic>
      <p:sp>
        <p:nvSpPr>
          <p:cNvPr id="4" name="Mspham-0936082789"/>
          <p:cNvSpPr/>
          <p:nvPr/>
        </p:nvSpPr>
        <p:spPr>
          <a:xfrm>
            <a:off x="666144" y="308047"/>
            <a:ext cx="1640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6. Let’s play</a:t>
            </a:r>
          </a:p>
        </p:txBody>
      </p:sp>
      <p:pic>
        <p:nvPicPr>
          <p:cNvPr id="6" name="Mspham0936082789">
            <a:extLst>
              <a:ext uri="{FF2B5EF4-FFF2-40B4-BE49-F238E27FC236}">
                <a16:creationId xmlns:a16="http://schemas.microsoft.com/office/drawing/2014/main" id="{17430281-BEF4-4CA4-BF97-0BF8123540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9240" y="743670"/>
            <a:ext cx="452423" cy="457200"/>
          </a:xfrm>
          <a:prstGeom prst="rect">
            <a:avLst/>
          </a:prstGeom>
        </p:spPr>
      </p:pic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29C7DC34-237C-4CC8-917E-07607F1811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012" y="697950"/>
            <a:ext cx="548640" cy="548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7781630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7 How do you learn English- - Lesson 1 - 6 Let’s sing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5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64" y="414315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116" y="314108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941" y="314108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099" y="314108"/>
            <a:ext cx="2258947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64" y="4247323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938" y="4272332"/>
            <a:ext cx="21526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311931" y="2677770"/>
            <a:ext cx="36647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3200" dirty="0">
                <a:solidFill>
                  <a:srgbClr val="DD2685"/>
                </a:solidFill>
                <a:latin typeface="roboto"/>
              </a:rPr>
              <a:t>foreign</a:t>
            </a:r>
          </a:p>
          <a:p>
            <a:pPr algn="ctr"/>
            <a:r>
              <a:rPr lang="vi-VN" sz="3200" dirty="0">
                <a:solidFill>
                  <a:srgbClr val="878787"/>
                </a:solidFill>
                <a:latin typeface="arial"/>
              </a:rPr>
              <a:t>(</a:t>
            </a:r>
            <a:r>
              <a:rPr lang="vi-VN" sz="3200" dirty="0">
                <a:latin typeface="arial"/>
              </a:rPr>
              <a:t>thuộc) nước ngoài</a:t>
            </a:r>
            <a:endParaRPr lang="vi-VN" sz="3200" b="0" i="0" dirty="0">
              <a:effectLst/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96323" y="2553595"/>
            <a:ext cx="24144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54462" y="3187765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Hiểu/ biết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85593" y="2562853"/>
            <a:ext cx="708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64992" y="3176640"/>
            <a:ext cx="13500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Cố gắng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66216" y="2602990"/>
            <a:ext cx="13676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guess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957774" y="3201917"/>
            <a:ext cx="870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đoán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11754" y="4850381"/>
            <a:ext cx="44230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DD2685"/>
                </a:solidFill>
                <a:latin typeface="roboto"/>
              </a:rPr>
              <a:t>communication</a:t>
            </a:r>
          </a:p>
          <a:p>
            <a:pPr algn="ctr"/>
            <a:r>
              <a:rPr lang="en-US" sz="3200" dirty="0">
                <a:latin typeface="arial"/>
              </a:rPr>
              <a:t>sự liên lạc/ sự giao tiếp</a:t>
            </a:r>
            <a:endParaRPr lang="en-US" sz="3200" b="0" i="0" dirty="0">
              <a:effectLst/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519713" y="5056269"/>
            <a:ext cx="20521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DD2685"/>
                </a:solidFill>
                <a:latin typeface="roboto"/>
              </a:rPr>
              <a:t>necessary</a:t>
            </a:r>
          </a:p>
          <a:p>
            <a:pPr algn="ctr"/>
            <a:r>
              <a:rPr lang="en-US" sz="3200" dirty="0">
                <a:latin typeface="arial"/>
              </a:rPr>
              <a:t>cần thiết</a:t>
            </a:r>
            <a:endParaRPr lang="en-US" sz="3200" b="0" i="0" dirty="0"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684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4" grpId="0"/>
      <p:bldP spid="16" grpId="0"/>
      <p:bldP spid="17" grpId="0"/>
      <p:bldP spid="19" grpId="0"/>
      <p:bldP spid="20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 txBox="1"/>
          <p:nvPr/>
        </p:nvSpPr>
        <p:spPr>
          <a:xfrm>
            <a:off x="707499" y="310918"/>
            <a:ext cx="187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28904" y="2140398"/>
            <a:ext cx="125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59377" y="2140398"/>
            <a:ext cx="10502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71057" y="2140398"/>
            <a:ext cx="114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40584" y="2140398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182" y="5254040"/>
            <a:ext cx="1755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77182" y="2600998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/ˈlɪsn/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53137" y="5254040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07638" y="5254040"/>
            <a:ext cx="1369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comic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527693" y="5254040"/>
            <a:ext cx="1186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93228" y="2600998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/riːd/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16627" y="2600998"/>
            <a:ext cx="9931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/spiːk/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30557" y="2600998"/>
            <a:ext cx="8226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/raɪt/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21414" y="5700368"/>
            <a:ext cx="1507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/ˈpræktɪs/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054741" y="5700368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/ˈiːmeɪl/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704432" y="5700368"/>
            <a:ext cx="13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/ˈkɑːmɪk/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567768" y="5700368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/ˈstɔːri/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20462" y="2970158"/>
            <a:ext cx="870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43723" y="2970158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14885" y="2970158"/>
            <a:ext cx="596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809904" y="2970158"/>
            <a:ext cx="663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57482" y="6069528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luyện tập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823107" y="6069528"/>
            <a:ext cx="1693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thư điện tử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78409" y="6069528"/>
            <a:ext cx="182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truyện tranh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240756" y="6069528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câu chuyện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55" y="804342"/>
            <a:ext cx="812331" cy="13778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244" y="692753"/>
            <a:ext cx="2161284" cy="1431851"/>
          </a:xfrm>
          <a:prstGeom prst="rect">
            <a:avLst/>
          </a:prstGeom>
        </p:spPr>
      </p:pic>
      <p:pic>
        <p:nvPicPr>
          <p:cNvPr id="1028" name="Picture 4" descr="Download Clip Art Download Woman Big Image Png - Listen To Music Clipart Png  PNG Image with No Background - PNGkey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904" y="975047"/>
            <a:ext cx="1273847" cy="113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52" y="3564134"/>
            <a:ext cx="2273665" cy="1745215"/>
          </a:xfrm>
          <a:prstGeom prst="rect">
            <a:avLst/>
          </a:prstGeom>
        </p:spPr>
      </p:pic>
      <p:pic>
        <p:nvPicPr>
          <p:cNvPr id="1030" name="Picture 6" descr="Download Mailang Icons Computer Logo Email Gmail ICON free | FreePNGIm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108" y="3719372"/>
            <a:ext cx="1436824" cy="143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551" y="3750779"/>
            <a:ext cx="1847248" cy="15668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7875" y="745472"/>
            <a:ext cx="1932599" cy="15180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/>
          <a:srcRect t="21324" b="6641"/>
          <a:stretch/>
        </p:blipFill>
        <p:spPr>
          <a:xfrm>
            <a:off x="9342128" y="3743489"/>
            <a:ext cx="1488697" cy="1565860"/>
          </a:xfrm>
          <a:prstGeom prst="roundRect">
            <a:avLst>
              <a:gd name="adj" fmla="val 6430"/>
            </a:avLst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63168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9" grpId="0"/>
      <p:bldP spid="24" grpId="0"/>
      <p:bldP spid="17" grpId="0"/>
      <p:bldP spid="23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exagon 16"/>
          <p:cNvSpPr/>
          <p:nvPr/>
        </p:nvSpPr>
        <p:spPr>
          <a:xfrm>
            <a:off x="2745016" y="1001949"/>
            <a:ext cx="2768543" cy="73152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practise</a:t>
            </a:r>
          </a:p>
        </p:txBody>
      </p:sp>
      <p:sp>
        <p:nvSpPr>
          <p:cNvPr id="18" name="Hexagon 17"/>
          <p:cNvSpPr/>
          <p:nvPr/>
        </p:nvSpPr>
        <p:spPr>
          <a:xfrm>
            <a:off x="2745016" y="2104138"/>
            <a:ext cx="2768543" cy="73152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</a:t>
            </a:r>
          </a:p>
        </p:txBody>
      </p:sp>
      <p:sp>
        <p:nvSpPr>
          <p:cNvPr id="19" name="Hexagon 18"/>
          <p:cNvSpPr/>
          <p:nvPr/>
        </p:nvSpPr>
        <p:spPr>
          <a:xfrm>
            <a:off x="2745016" y="3206327"/>
            <a:ext cx="2768543" cy="73152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</a:p>
        </p:txBody>
      </p:sp>
      <p:sp>
        <p:nvSpPr>
          <p:cNvPr id="20" name="Hexagon 19"/>
          <p:cNvSpPr/>
          <p:nvPr/>
        </p:nvSpPr>
        <p:spPr>
          <a:xfrm>
            <a:off x="2745016" y="4308516"/>
            <a:ext cx="2768543" cy="73152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comic</a:t>
            </a:r>
          </a:p>
        </p:txBody>
      </p:sp>
      <p:sp>
        <p:nvSpPr>
          <p:cNvPr id="21" name="Hexagon 20"/>
          <p:cNvSpPr/>
          <p:nvPr/>
        </p:nvSpPr>
        <p:spPr>
          <a:xfrm>
            <a:off x="2745016" y="5410706"/>
            <a:ext cx="2768543" cy="731520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story</a:t>
            </a:r>
          </a:p>
        </p:txBody>
      </p:sp>
      <p:sp>
        <p:nvSpPr>
          <p:cNvPr id="22" name="Hexagon 21"/>
          <p:cNvSpPr/>
          <p:nvPr/>
        </p:nvSpPr>
        <p:spPr>
          <a:xfrm>
            <a:off x="2071348" y="1001949"/>
            <a:ext cx="575459" cy="731520"/>
          </a:xfrm>
          <a:prstGeom prst="hexagon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3" name="Hexagon 22"/>
          <p:cNvSpPr/>
          <p:nvPr/>
        </p:nvSpPr>
        <p:spPr>
          <a:xfrm>
            <a:off x="2071348" y="2104138"/>
            <a:ext cx="575459" cy="731520"/>
          </a:xfrm>
          <a:prstGeom prst="hexagon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Hexagon 23"/>
          <p:cNvSpPr/>
          <p:nvPr/>
        </p:nvSpPr>
        <p:spPr>
          <a:xfrm>
            <a:off x="2071348" y="3206327"/>
            <a:ext cx="575459" cy="731520"/>
          </a:xfrm>
          <a:prstGeom prst="hexagon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5" name="Hexagon 24"/>
          <p:cNvSpPr/>
          <p:nvPr/>
        </p:nvSpPr>
        <p:spPr>
          <a:xfrm>
            <a:off x="2071348" y="4308516"/>
            <a:ext cx="575459" cy="731520"/>
          </a:xfrm>
          <a:prstGeom prst="hexagon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6" name="Hexagon 25"/>
          <p:cNvSpPr/>
          <p:nvPr/>
        </p:nvSpPr>
        <p:spPr>
          <a:xfrm>
            <a:off x="2071348" y="5410706"/>
            <a:ext cx="575459" cy="731520"/>
          </a:xfrm>
          <a:prstGeom prst="hexagon">
            <a:avLst/>
          </a:prstGeom>
          <a:noFill/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" name="Hexagon 1"/>
          <p:cNvSpPr/>
          <p:nvPr/>
        </p:nvSpPr>
        <p:spPr>
          <a:xfrm>
            <a:off x="6947198" y="991316"/>
            <a:ext cx="914400" cy="731520"/>
          </a:xfrm>
          <a:prstGeom prst="hexagon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Hexagon 2"/>
          <p:cNvSpPr/>
          <p:nvPr/>
        </p:nvSpPr>
        <p:spPr>
          <a:xfrm>
            <a:off x="6947198" y="2093505"/>
            <a:ext cx="914400" cy="731520"/>
          </a:xfrm>
          <a:prstGeom prst="hexagon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" name="Hexagon 3"/>
          <p:cNvSpPr/>
          <p:nvPr/>
        </p:nvSpPr>
        <p:spPr>
          <a:xfrm>
            <a:off x="6947198" y="3195694"/>
            <a:ext cx="914400" cy="731520"/>
          </a:xfrm>
          <a:prstGeom prst="hexagon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" name="Hexagon 4"/>
          <p:cNvSpPr/>
          <p:nvPr/>
        </p:nvSpPr>
        <p:spPr>
          <a:xfrm>
            <a:off x="6947198" y="4297883"/>
            <a:ext cx="914400" cy="731520"/>
          </a:xfrm>
          <a:prstGeom prst="hexagon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" name="Hexagon 5"/>
          <p:cNvSpPr/>
          <p:nvPr/>
        </p:nvSpPr>
        <p:spPr>
          <a:xfrm>
            <a:off x="6947198" y="5400073"/>
            <a:ext cx="914400" cy="731520"/>
          </a:xfrm>
          <a:prstGeom prst="hexagon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620" y="1914794"/>
            <a:ext cx="782493" cy="10769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516" y="814023"/>
            <a:ext cx="786700" cy="10769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9620" y="3015566"/>
            <a:ext cx="782493" cy="10769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620" y="4116338"/>
            <a:ext cx="782493" cy="10811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9620" y="5221318"/>
            <a:ext cx="782493" cy="10811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799" y="894607"/>
            <a:ext cx="1250157" cy="8282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6445" y="4297883"/>
            <a:ext cx="1012864" cy="7774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276" y="2095918"/>
            <a:ext cx="872145" cy="7397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8295" y="5325902"/>
            <a:ext cx="1331014" cy="10454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/>
          <a:srcRect t="21324" b="6641"/>
          <a:stretch/>
        </p:blipFill>
        <p:spPr>
          <a:xfrm>
            <a:off x="8411328" y="3153024"/>
            <a:ext cx="736039" cy="774190"/>
          </a:xfrm>
          <a:prstGeom prst="roundRect">
            <a:avLst>
              <a:gd name="adj" fmla="val 6430"/>
            </a:avLst>
          </a:prstGeom>
          <a:ln>
            <a:solidFill>
              <a:srgbClr val="C00000"/>
            </a:solidFill>
          </a:ln>
        </p:spPr>
      </p:pic>
      <p:sp>
        <p:nvSpPr>
          <p:cNvPr id="28" name="Mspham-0936082789"/>
          <p:cNvSpPr txBox="1"/>
          <p:nvPr/>
        </p:nvSpPr>
        <p:spPr>
          <a:xfrm>
            <a:off x="1133335" y="305695"/>
            <a:ext cx="28344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read and match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30749" y="6302505"/>
            <a:ext cx="331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Click vào chú ong để chọn đáp án</a:t>
            </a:r>
          </a:p>
        </p:txBody>
      </p:sp>
    </p:spTree>
    <p:extLst>
      <p:ext uri="{BB962C8B-B14F-4D97-AF65-F5344CB8AC3E}">
        <p14:creationId xmlns:p14="http://schemas.microsoft.com/office/powerpoint/2010/main" val="311776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22222E-6 L 0.34701 0.47315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4" y="2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11111E-6 L 0.34818 0.47755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09" y="2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96296E-6 L 0.34818 -0.3257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09" y="-1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81481E-6 L 0.34714 -0.3338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57" y="-1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6 L 0.34922 -0.32616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61" y="-1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GRAMMAR </a:t>
            </a:r>
          </a:p>
        </p:txBody>
      </p:sp>
    </p:spTree>
    <p:extLst>
      <p:ext uri="{BB962C8B-B14F-4D97-AF65-F5344CB8AC3E}">
        <p14:creationId xmlns:p14="http://schemas.microsoft.com/office/powerpoint/2010/main" val="179583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862651" y="711875"/>
            <a:ext cx="8439589" cy="5914708"/>
            <a:chOff x="1039692" y="1794368"/>
            <a:chExt cx="10112616" cy="708721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39692" y="1794368"/>
              <a:ext cx="10112616" cy="326926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39692" y="5063631"/>
              <a:ext cx="10112616" cy="3817951"/>
            </a:xfrm>
            <a:prstGeom prst="rect">
              <a:avLst/>
            </a:prstGeom>
          </p:spPr>
        </p:pic>
      </p:grpSp>
      <p:sp>
        <p:nvSpPr>
          <p:cNvPr id="4" name="Mspham-0936082789"/>
          <p:cNvSpPr/>
          <p:nvPr/>
        </p:nvSpPr>
        <p:spPr>
          <a:xfrm>
            <a:off x="640551" y="311765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203537" y="5478945"/>
            <a:ext cx="541496" cy="532620"/>
          </a:xfrm>
          <a:prstGeom prst="rect">
            <a:avLst/>
          </a:prstGeom>
        </p:spPr>
      </p:pic>
      <p:pic>
        <p:nvPicPr>
          <p:cNvPr id="12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83760" y="974825"/>
            <a:ext cx="278891" cy="274320"/>
          </a:xfrm>
          <a:prstGeom prst="rect">
            <a:avLst/>
          </a:prstGeom>
        </p:spPr>
      </p:pic>
      <p:pic>
        <p:nvPicPr>
          <p:cNvPr id="13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94041" y="2903002"/>
            <a:ext cx="278891" cy="274320"/>
          </a:xfrm>
          <a:prstGeom prst="rect">
            <a:avLst/>
          </a:prstGeom>
        </p:spPr>
      </p:pic>
      <p:pic>
        <p:nvPicPr>
          <p:cNvPr id="14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16251" y="837665"/>
            <a:ext cx="278891" cy="274320"/>
          </a:xfrm>
          <a:prstGeom prst="rect">
            <a:avLst/>
          </a:prstGeom>
        </p:spPr>
      </p:pic>
      <p:pic>
        <p:nvPicPr>
          <p:cNvPr id="15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50406" y="2991945"/>
            <a:ext cx="278891" cy="274320"/>
          </a:xfrm>
          <a:prstGeom prst="rect">
            <a:avLst/>
          </a:prstGeom>
        </p:spPr>
      </p:pic>
      <p:pic>
        <p:nvPicPr>
          <p:cNvPr id="16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41455" y="3538903"/>
            <a:ext cx="278891" cy="274320"/>
          </a:xfrm>
          <a:prstGeom prst="rect">
            <a:avLst/>
          </a:prstGeom>
        </p:spPr>
      </p:pic>
      <p:pic>
        <p:nvPicPr>
          <p:cNvPr id="17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65984" y="6159970"/>
            <a:ext cx="278891" cy="274320"/>
          </a:xfrm>
          <a:prstGeom prst="rect">
            <a:avLst/>
          </a:prstGeom>
        </p:spPr>
      </p:pic>
      <p:pic>
        <p:nvPicPr>
          <p:cNvPr id="18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86608" y="3580087"/>
            <a:ext cx="278891" cy="274320"/>
          </a:xfrm>
          <a:prstGeom prst="rect">
            <a:avLst/>
          </a:prstGeom>
        </p:spPr>
      </p:pic>
      <p:pic>
        <p:nvPicPr>
          <p:cNvPr id="19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21982" y="6011565"/>
            <a:ext cx="278891" cy="274320"/>
          </a:xfrm>
          <a:prstGeom prst="rect">
            <a:avLst/>
          </a:prstGeom>
        </p:spPr>
      </p:pic>
      <p:pic>
        <p:nvPicPr>
          <p:cNvPr id="20" name="Msphamsoun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39257" y="6305414"/>
            <a:ext cx="278891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7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7 How do you learn English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7 How do you learn English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7 How do you learn English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7 How do you learn English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7 How do you learn English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7 How do you learn English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7 How do you learn English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7 How do you learn English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7 How do you learn English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7 How do you learn English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/>
          <p:nvPr/>
        </p:nvSpPr>
        <p:spPr>
          <a:xfrm>
            <a:off x="633809" y="293332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 flipH="1">
            <a:off x="3678430" y="693442"/>
            <a:ext cx="6252591" cy="646986"/>
          </a:xfrm>
          <a:prstGeom prst="wedgeRoundRectCallout">
            <a:avLst>
              <a:gd name="adj1" fmla="val 54563"/>
              <a:gd name="adj2" fmla="val -483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practise ______?</a:t>
            </a:r>
          </a:p>
        </p:txBody>
      </p:sp>
      <p:sp>
        <p:nvSpPr>
          <p:cNvPr id="20" name="Rounded Rectangular Callout 19"/>
          <p:cNvSpPr/>
          <p:nvPr/>
        </p:nvSpPr>
        <p:spPr>
          <a:xfrm>
            <a:off x="4426332" y="1470311"/>
            <a:ext cx="3088604" cy="646986"/>
          </a:xfrm>
          <a:prstGeom prst="wedgeRoundRectCallout">
            <a:avLst>
              <a:gd name="adj1" fmla="val 59281"/>
              <a:gd name="adj2" fmla="val -463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9" name="Straight Arrow Connector 8"/>
          <p:cNvCxnSpPr>
            <a:stCxn id="20" idx="2"/>
          </p:cNvCxnSpPr>
          <p:nvPr/>
        </p:nvCxnSpPr>
        <p:spPr>
          <a:xfrm flipH="1">
            <a:off x="3281132" y="2117297"/>
            <a:ext cx="2689502" cy="1003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0" idx="2"/>
          </p:cNvCxnSpPr>
          <p:nvPr/>
        </p:nvCxnSpPr>
        <p:spPr>
          <a:xfrm flipH="1">
            <a:off x="4715836" y="2117297"/>
            <a:ext cx="1254798" cy="17035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0" idx="2"/>
          </p:cNvCxnSpPr>
          <p:nvPr/>
        </p:nvCxnSpPr>
        <p:spPr>
          <a:xfrm>
            <a:off x="5970634" y="2117297"/>
            <a:ext cx="1646942" cy="1648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2"/>
          </p:cNvCxnSpPr>
          <p:nvPr/>
        </p:nvCxnSpPr>
        <p:spPr>
          <a:xfrm>
            <a:off x="5970634" y="2117297"/>
            <a:ext cx="3507500" cy="8242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Mspham-0936082789"/>
          <p:cNvSpPr/>
          <p:nvPr/>
        </p:nvSpPr>
        <p:spPr>
          <a:xfrm>
            <a:off x="9207475" y="4343355"/>
            <a:ext cx="23855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English</a:t>
            </a:r>
          </a:p>
        </p:txBody>
      </p:sp>
      <p:sp>
        <p:nvSpPr>
          <p:cNvPr id="32" name="Mspham-0936082789"/>
          <p:cNvSpPr/>
          <p:nvPr/>
        </p:nvSpPr>
        <p:spPr>
          <a:xfrm>
            <a:off x="512044" y="4286474"/>
            <a:ext cx="27975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 English</a:t>
            </a:r>
          </a:p>
        </p:txBody>
      </p:sp>
      <p:sp>
        <p:nvSpPr>
          <p:cNvPr id="33" name="Mspham-0936082789"/>
          <p:cNvSpPr/>
          <p:nvPr/>
        </p:nvSpPr>
        <p:spPr>
          <a:xfrm>
            <a:off x="3163655" y="5308801"/>
            <a:ext cx="32562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to English</a:t>
            </a:r>
          </a:p>
        </p:txBody>
      </p:sp>
      <p:sp>
        <p:nvSpPr>
          <p:cNvPr id="35" name="Mspham-0936082789"/>
          <p:cNvSpPr/>
          <p:nvPr/>
        </p:nvSpPr>
        <p:spPr>
          <a:xfrm>
            <a:off x="6551388" y="5235907"/>
            <a:ext cx="2472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English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330" y="909216"/>
            <a:ext cx="620561" cy="620561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57573" y="1527104"/>
            <a:ext cx="620561" cy="620561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1033" name="Picture 9" descr="https://s.sachmem.vn/public/images/TA5T1SHS/U7-L1-2-1-d3756948bacb7661a16048f370a93ac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64" y="2774035"/>
            <a:ext cx="2465425" cy="1491898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.sachmem.vn/public/images/TA5T1SHS/U7-L1-2-2-f1e6969f56eaeaabac85cfaa63258a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284" y="3845261"/>
            <a:ext cx="2465425" cy="1491898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s://s.sachmem.vn/public/images/TA5T1SHS/U7-L1-2-3-718bda11f55724ea91a31b30bd735d0e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3960" r="3943" b="15"/>
          <a:stretch/>
        </p:blipFill>
        <p:spPr bwMode="auto">
          <a:xfrm>
            <a:off x="6551388" y="3801723"/>
            <a:ext cx="2368119" cy="1432593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.sachmem.vn/public/images/TA5T1SHS/U7-L1-2-4-77f067514ca4dcad83b996168c042cc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558" y="2866314"/>
            <a:ext cx="2465425" cy="1491898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Mspham-0936082789"/>
          <p:cNvSpPr/>
          <p:nvPr/>
        </p:nvSpPr>
        <p:spPr>
          <a:xfrm>
            <a:off x="467407" y="4811412"/>
            <a:ext cx="279751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 English every day</a:t>
            </a:r>
          </a:p>
        </p:txBody>
      </p:sp>
      <p:sp>
        <p:nvSpPr>
          <p:cNvPr id="31" name="Mspham-0936082789"/>
          <p:cNvSpPr/>
          <p:nvPr/>
        </p:nvSpPr>
        <p:spPr>
          <a:xfrm>
            <a:off x="3309561" y="5780239"/>
            <a:ext cx="28694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 English cartoons on TV</a:t>
            </a:r>
          </a:p>
        </p:txBody>
      </p:sp>
      <p:sp>
        <p:nvSpPr>
          <p:cNvPr id="34" name="Mspham-0936082789"/>
          <p:cNvSpPr/>
          <p:nvPr/>
        </p:nvSpPr>
        <p:spPr>
          <a:xfrm>
            <a:off x="6551388" y="5712960"/>
            <a:ext cx="247217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write emails to my friends</a:t>
            </a:r>
          </a:p>
        </p:txBody>
      </p:sp>
      <p:sp>
        <p:nvSpPr>
          <p:cNvPr id="36" name="Mspham-0936082789"/>
          <p:cNvSpPr/>
          <p:nvPr/>
        </p:nvSpPr>
        <p:spPr>
          <a:xfrm>
            <a:off x="9333838" y="4965464"/>
            <a:ext cx="2042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short stories</a:t>
            </a:r>
          </a:p>
        </p:txBody>
      </p:sp>
    </p:spTree>
    <p:extLst>
      <p:ext uri="{BB962C8B-B14F-4D97-AF65-F5344CB8AC3E}">
        <p14:creationId xmlns:p14="http://schemas.microsoft.com/office/powerpoint/2010/main" val="30634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-0936082789"/>
          <p:cNvSpPr/>
          <p:nvPr/>
        </p:nvSpPr>
        <p:spPr>
          <a:xfrm>
            <a:off x="1042792" y="728822"/>
            <a:ext cx="1080411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Hỏi và 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trả lời bạn </a:t>
            </a:r>
            <a:r>
              <a:rPr lang="vi-VN" sz="3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học/</a:t>
            </a:r>
            <a:r>
              <a:rPr lang="en-US" sz="3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luyện tập</a:t>
            </a:r>
            <a:r>
              <a:rPr lang="vi-VN" sz="3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các kỹ năng tiếng anh</a:t>
            </a:r>
            <a:r>
              <a:rPr lang="en-US" sz="3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vi-VN" sz="3200" b="1" dirty="0" smtClean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như </a:t>
            </a:r>
            <a:r>
              <a:rPr lang="en-US" sz="3200" b="1" dirty="0">
                <a:solidFill>
                  <a:srgbClr val="000000"/>
                </a:solidFill>
                <a:latin typeface="Cambria" panose="02040503050406030204" pitchFamily="18" charset="0"/>
              </a:rPr>
              <a:t>thế nào:</a:t>
            </a:r>
            <a:endParaRPr lang="en-US" sz="3200" b="1" u="sng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spham-0936082789"/>
          <p:cNvSpPr/>
          <p:nvPr/>
        </p:nvSpPr>
        <p:spPr>
          <a:xfrm>
            <a:off x="678144" y="312236"/>
            <a:ext cx="1947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Grammar</a:t>
            </a:r>
          </a:p>
        </p:txBody>
      </p:sp>
      <p:sp>
        <p:nvSpPr>
          <p:cNvPr id="16" name="Rounded Rectangular Callout 15"/>
          <p:cNvSpPr/>
          <p:nvPr/>
        </p:nvSpPr>
        <p:spPr>
          <a:xfrm flipH="1">
            <a:off x="2683007" y="2510668"/>
            <a:ext cx="6425053" cy="646986"/>
          </a:xfrm>
          <a:prstGeom prst="wedgeRoundRectCallout">
            <a:avLst>
              <a:gd name="adj1" fmla="val 54563"/>
              <a:gd name="adj2" fmla="val -483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you practise ______?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419" y="2723952"/>
            <a:ext cx="681050" cy="68105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21" name="Rounded Rectangular Callout 20"/>
          <p:cNvSpPr/>
          <p:nvPr/>
        </p:nvSpPr>
        <p:spPr>
          <a:xfrm>
            <a:off x="4208745" y="3389831"/>
            <a:ext cx="4588331" cy="646986"/>
          </a:xfrm>
          <a:prstGeom prst="wedgeRoundRectCallout">
            <a:avLst>
              <a:gd name="adj1" fmla="val 53552"/>
              <a:gd name="adj2" fmla="val -45465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08061" y="2771982"/>
            <a:ext cx="584989" cy="584989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565909" y="3405002"/>
            <a:ext cx="3040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66"/>
                </a:solidFill>
              </a:rPr>
              <a:t>+ cách </a:t>
            </a:r>
            <a:r>
              <a:rPr lang="en-US" sz="3200" dirty="0" smtClean="0">
                <a:solidFill>
                  <a:srgbClr val="FF0066"/>
                </a:solidFill>
              </a:rPr>
              <a:t>luyện</a:t>
            </a:r>
            <a:r>
              <a:rPr lang="vi-VN" sz="3200" dirty="0" smtClean="0">
                <a:solidFill>
                  <a:srgbClr val="FF0066"/>
                </a:solidFill>
              </a:rPr>
              <a:t> tập </a:t>
            </a:r>
            <a:endParaRPr lang="en-US" sz="3200" dirty="0">
              <a:solidFill>
                <a:srgbClr val="FF0066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29250" y="1940614"/>
            <a:ext cx="59424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(Bạn luyện _______ như thế nào?)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36708" y="4010495"/>
            <a:ext cx="388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(</a:t>
            </a:r>
            <a:r>
              <a:rPr lang="vi-VN" sz="3200" dirty="0" smtClean="0"/>
              <a:t>T</a:t>
            </a:r>
            <a:r>
              <a:rPr lang="en-US" sz="3200" dirty="0" smtClean="0"/>
              <a:t>ớ </a:t>
            </a:r>
            <a:r>
              <a:rPr lang="en-US" sz="3200" dirty="0"/>
              <a:t>______________)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10257" y="2521976"/>
            <a:ext cx="13452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rgbClr val="FF0066"/>
                </a:solidFill>
              </a:rPr>
              <a:t>+ V-ing</a:t>
            </a:r>
          </a:p>
        </p:txBody>
      </p:sp>
      <p:sp>
        <p:nvSpPr>
          <p:cNvPr id="14" name="Rounded Rectangular Callout 13"/>
          <p:cNvSpPr/>
          <p:nvPr/>
        </p:nvSpPr>
        <p:spPr>
          <a:xfrm flipH="1">
            <a:off x="996533" y="4540832"/>
            <a:ext cx="9798000" cy="2281476"/>
          </a:xfrm>
          <a:prstGeom prst="wedgeRoundRectCallout">
            <a:avLst>
              <a:gd name="adj1" fmla="val 54563"/>
              <a:gd name="adj2" fmla="val -483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Ex: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practise </a:t>
            </a:r>
            <a:r>
              <a:rPr lang="vi-VN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speaking English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luyện </a:t>
            </a:r>
            <a:r>
              <a:rPr lang="vi-VN" sz="3200" b="1" dirty="0" smtClean="0">
                <a:solidFill>
                  <a:srgbClr val="002060"/>
                </a:solidFill>
                <a:latin typeface="+mj-lt"/>
                <a:cs typeface="Arial" panose="020B0604020202020204" pitchFamily="34" charset="0"/>
              </a:rPr>
              <a:t>tập nói tiếng anh như thê nào?</a:t>
            </a:r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often </a:t>
            </a:r>
            <a:r>
              <a:rPr lang="vi-VN" sz="3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 English and sing English songs</a:t>
            </a:r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vi-VN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(Tớ thường nói và hát những bài hát Tiếng anh.)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55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6" grpId="0" animBg="1"/>
      <p:bldP spid="21" grpId="0" animBg="1"/>
      <p:bldP spid="2" grpId="0"/>
      <p:bldP spid="23" grpId="0"/>
      <p:bldP spid="24" grpId="0"/>
      <p:bldP spid="11" grpId="0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605</Words>
  <Application>Microsoft Office PowerPoint</Application>
  <PresentationFormat>Widescreen</PresentationFormat>
  <Paragraphs>174</Paragraphs>
  <Slides>24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40" baseType="lpstr">
      <vt:lpstr>Arial</vt:lpstr>
      <vt:lpstr>Arial</vt:lpstr>
      <vt:lpstr>Arial Black</vt:lpstr>
      <vt:lpstr>Bauhaus 93</vt:lpstr>
      <vt:lpstr>Calibri</vt:lpstr>
      <vt:lpstr>Calibri Light</vt:lpstr>
      <vt:lpstr>Cambria</vt:lpstr>
      <vt:lpstr>Century Gothic</vt:lpstr>
      <vt:lpstr>Comic Sans MS</vt:lpstr>
      <vt:lpstr>Elephant</vt:lpstr>
      <vt:lpstr>Goudy Stout</vt:lpstr>
      <vt:lpstr>roboto</vt:lpstr>
      <vt:lpstr>Tahoma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14</cp:revision>
  <dcterms:created xsi:type="dcterms:W3CDTF">2021-05-28T11:10:47Z</dcterms:created>
  <dcterms:modified xsi:type="dcterms:W3CDTF">2024-02-28T08:30:31Z</dcterms:modified>
</cp:coreProperties>
</file>