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3" r:id="rId11"/>
    <p:sldId id="267" r:id="rId12"/>
    <p:sldId id="268" r:id="rId13"/>
    <p:sldId id="269" r:id="rId14"/>
    <p:sldId id="272" r:id="rId15"/>
    <p:sldId id="270" r:id="rId16"/>
    <p:sldId id="273" r:id="rId17"/>
    <p:sldId id="274" r:id="rId1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50000"/>
      </a:spcBef>
      <a:spcAft>
        <a:spcPct val="0"/>
      </a:spcAft>
      <a:defRPr sz="6600" b="1" kern="1200">
        <a:solidFill>
          <a:srgbClr val="00FF00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50000"/>
      </a:spcBef>
      <a:spcAft>
        <a:spcPct val="0"/>
      </a:spcAft>
      <a:defRPr sz="6600" b="1" kern="1200">
        <a:solidFill>
          <a:srgbClr val="00FF00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50000"/>
      </a:spcBef>
      <a:spcAft>
        <a:spcPct val="0"/>
      </a:spcAft>
      <a:defRPr sz="6600" b="1" kern="1200">
        <a:solidFill>
          <a:srgbClr val="00FF00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50000"/>
      </a:spcBef>
      <a:spcAft>
        <a:spcPct val="0"/>
      </a:spcAft>
      <a:defRPr sz="6600" b="1" kern="1200">
        <a:solidFill>
          <a:srgbClr val="00FF00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50000"/>
      </a:spcBef>
      <a:spcAft>
        <a:spcPct val="0"/>
      </a:spcAft>
      <a:defRPr sz="6600" b="1" kern="1200">
        <a:solidFill>
          <a:srgbClr val="00FF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6600" b="1" kern="1200">
        <a:solidFill>
          <a:srgbClr val="00FF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6600" b="1" kern="1200">
        <a:solidFill>
          <a:srgbClr val="00FF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6600" b="1" kern="1200">
        <a:solidFill>
          <a:srgbClr val="00FF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6600" b="1" kern="1200">
        <a:solidFill>
          <a:srgbClr val="00FF00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0000FF"/>
    <a:srgbClr val="00FF00"/>
    <a:srgbClr val="FF00FF"/>
    <a:srgbClr val="FF9900"/>
    <a:srgbClr val="FFFF00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40 w 5740"/>
                <a:gd name="T1" fmla="*/ 4316 h 4316"/>
                <a:gd name="T2" fmla="*/ 0 w 5740"/>
                <a:gd name="T3" fmla="*/ 4316 h 4316"/>
                <a:gd name="T4" fmla="*/ 0 w 5740"/>
                <a:gd name="T5" fmla="*/ 0 h 4316"/>
                <a:gd name="T6" fmla="*/ 5740 w 5740"/>
                <a:gd name="T7" fmla="*/ 0 h 4316"/>
                <a:gd name="T8" fmla="*/ 5740 w 5740"/>
                <a:gd name="T9" fmla="*/ 4316 h 4316"/>
                <a:gd name="T10" fmla="*/ 5740 w 5740"/>
                <a:gd name="T11" fmla="*/ 4316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09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09 w 382"/>
                  <a:gd name="T19" fmla="*/ 96 h 96"/>
                  <a:gd name="T20" fmla="*/ 263 w 382"/>
                  <a:gd name="T21" fmla="*/ 90 h 96"/>
                  <a:gd name="T22" fmla="*/ 311 w 382"/>
                  <a:gd name="T23" fmla="*/ 84 h 96"/>
                  <a:gd name="T24" fmla="*/ 352 w 382"/>
                  <a:gd name="T25" fmla="*/ 66 h 96"/>
                  <a:gd name="T26" fmla="*/ 382 w 382"/>
                  <a:gd name="T27" fmla="*/ 42 h 96"/>
                  <a:gd name="T28" fmla="*/ 376 w 382"/>
                  <a:gd name="T29" fmla="*/ 42 h 96"/>
                  <a:gd name="T30" fmla="*/ 346 w 382"/>
                  <a:gd name="T31" fmla="*/ 66 h 96"/>
                  <a:gd name="T32" fmla="*/ 305 w 382"/>
                  <a:gd name="T33" fmla="*/ 78 h 96"/>
                  <a:gd name="T34" fmla="*/ 263 w 382"/>
                  <a:gd name="T35" fmla="*/ 90 h 96"/>
                  <a:gd name="T36" fmla="*/ 209 w 382"/>
                  <a:gd name="T37" fmla="*/ 96 h 96"/>
                  <a:gd name="T38" fmla="*/ 209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19 w 185"/>
                  <a:gd name="T5" fmla="*/ 36 h 210"/>
                  <a:gd name="T6" fmla="*/ 155 w 185"/>
                  <a:gd name="T7" fmla="*/ 72 h 210"/>
                  <a:gd name="T8" fmla="*/ 161 w 185"/>
                  <a:gd name="T9" fmla="*/ 90 h 210"/>
                  <a:gd name="T10" fmla="*/ 167 w 185"/>
                  <a:gd name="T11" fmla="*/ 114 h 210"/>
                  <a:gd name="T12" fmla="*/ 161 w 185"/>
                  <a:gd name="T13" fmla="*/ 138 h 210"/>
                  <a:gd name="T14" fmla="*/ 149 w 185"/>
                  <a:gd name="T15" fmla="*/ 162 h 210"/>
                  <a:gd name="T16" fmla="*/ 119 w 185"/>
                  <a:gd name="T17" fmla="*/ 180 h 210"/>
                  <a:gd name="T18" fmla="*/ 90 w 185"/>
                  <a:gd name="T19" fmla="*/ 198 h 210"/>
                  <a:gd name="T20" fmla="*/ 96 w 185"/>
                  <a:gd name="T21" fmla="*/ 210 h 210"/>
                  <a:gd name="T22" fmla="*/ 131 w 185"/>
                  <a:gd name="T23" fmla="*/ 192 h 210"/>
                  <a:gd name="T24" fmla="*/ 161 w 185"/>
                  <a:gd name="T25" fmla="*/ 168 h 210"/>
                  <a:gd name="T26" fmla="*/ 179 w 185"/>
                  <a:gd name="T27" fmla="*/ 144 h 210"/>
                  <a:gd name="T28" fmla="*/ 185 w 185"/>
                  <a:gd name="T29" fmla="*/ 114 h 210"/>
                  <a:gd name="T30" fmla="*/ 179 w 185"/>
                  <a:gd name="T31" fmla="*/ 90 h 210"/>
                  <a:gd name="T32" fmla="*/ 173 w 185"/>
                  <a:gd name="T33" fmla="*/ 66 h 210"/>
                  <a:gd name="T34" fmla="*/ 155 w 185"/>
                  <a:gd name="T35" fmla="*/ 48 h 210"/>
                  <a:gd name="T36" fmla="*/ 131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9282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283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D6AE9A-A824-4DA4-9388-19619F31BB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2B53A0-DFD8-4760-AD70-64C7164581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EDDCE6-DD38-4EBF-80C0-C24E5BDBF4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D643B-CC3D-496A-9AEE-89BC3CCCC5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98ACB7-1FCC-4254-A782-1B3F7F49DB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83255E-05D9-47CC-BBEE-CC495FB89D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67B214-5123-4340-90CF-EA3955C8BE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D132EF-9B66-488A-8ABB-6138A4452E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E1CCFD-0851-4BFB-86C2-4EB6D31538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6A83DC-A93B-426C-9190-E92DCA9A62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2A6AC5-6489-48D7-A798-D72BA5BA90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487C87-E5A6-45EE-936F-3548F5285A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40 w 5740"/>
                <a:gd name="T1" fmla="*/ 4316 h 4316"/>
                <a:gd name="T2" fmla="*/ 0 w 5740"/>
                <a:gd name="T3" fmla="*/ 4316 h 4316"/>
                <a:gd name="T4" fmla="*/ 0 w 5740"/>
                <a:gd name="T5" fmla="*/ 0 h 4316"/>
                <a:gd name="T6" fmla="*/ 5740 w 5740"/>
                <a:gd name="T7" fmla="*/ 0 h 4316"/>
                <a:gd name="T8" fmla="*/ 5740 w 5740"/>
                <a:gd name="T9" fmla="*/ 4316 h 4316"/>
                <a:gd name="T10" fmla="*/ 5740 w 5740"/>
                <a:gd name="T11" fmla="*/ 4316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8198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199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00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01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02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03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04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05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06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07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08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1035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8210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11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12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13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14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15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16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17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18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19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20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21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79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0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24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25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26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84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36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8229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30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31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32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33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34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35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57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37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38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39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40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41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42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43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44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45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1037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38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09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09 w 382"/>
                  <a:gd name="T19" fmla="*/ 96 h 96"/>
                  <a:gd name="T20" fmla="*/ 263 w 382"/>
                  <a:gd name="T21" fmla="*/ 90 h 96"/>
                  <a:gd name="T22" fmla="*/ 311 w 382"/>
                  <a:gd name="T23" fmla="*/ 84 h 96"/>
                  <a:gd name="T24" fmla="*/ 352 w 382"/>
                  <a:gd name="T25" fmla="*/ 66 h 96"/>
                  <a:gd name="T26" fmla="*/ 382 w 382"/>
                  <a:gd name="T27" fmla="*/ 42 h 96"/>
                  <a:gd name="T28" fmla="*/ 376 w 382"/>
                  <a:gd name="T29" fmla="*/ 42 h 96"/>
                  <a:gd name="T30" fmla="*/ 346 w 382"/>
                  <a:gd name="T31" fmla="*/ 66 h 96"/>
                  <a:gd name="T32" fmla="*/ 305 w 382"/>
                  <a:gd name="T33" fmla="*/ 78 h 96"/>
                  <a:gd name="T34" fmla="*/ 263 w 382"/>
                  <a:gd name="T35" fmla="*/ 90 h 96"/>
                  <a:gd name="T36" fmla="*/ 209 w 382"/>
                  <a:gd name="T37" fmla="*/ 96 h 96"/>
                  <a:gd name="T38" fmla="*/ 209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9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0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1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2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3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19 w 185"/>
                  <a:gd name="T5" fmla="*/ 36 h 210"/>
                  <a:gd name="T6" fmla="*/ 155 w 185"/>
                  <a:gd name="T7" fmla="*/ 72 h 210"/>
                  <a:gd name="T8" fmla="*/ 161 w 185"/>
                  <a:gd name="T9" fmla="*/ 90 h 210"/>
                  <a:gd name="T10" fmla="*/ 167 w 185"/>
                  <a:gd name="T11" fmla="*/ 114 h 210"/>
                  <a:gd name="T12" fmla="*/ 161 w 185"/>
                  <a:gd name="T13" fmla="*/ 138 h 210"/>
                  <a:gd name="T14" fmla="*/ 149 w 185"/>
                  <a:gd name="T15" fmla="*/ 162 h 210"/>
                  <a:gd name="T16" fmla="*/ 119 w 185"/>
                  <a:gd name="T17" fmla="*/ 180 h 210"/>
                  <a:gd name="T18" fmla="*/ 90 w 185"/>
                  <a:gd name="T19" fmla="*/ 198 h 210"/>
                  <a:gd name="T20" fmla="*/ 96 w 185"/>
                  <a:gd name="T21" fmla="*/ 210 h 210"/>
                  <a:gd name="T22" fmla="*/ 131 w 185"/>
                  <a:gd name="T23" fmla="*/ 192 h 210"/>
                  <a:gd name="T24" fmla="*/ 161 w 185"/>
                  <a:gd name="T25" fmla="*/ 168 h 210"/>
                  <a:gd name="T26" fmla="*/ 179 w 185"/>
                  <a:gd name="T27" fmla="*/ 144 h 210"/>
                  <a:gd name="T28" fmla="*/ 185 w 185"/>
                  <a:gd name="T29" fmla="*/ 114 h 210"/>
                  <a:gd name="T30" fmla="*/ 179 w 185"/>
                  <a:gd name="T31" fmla="*/ 90 h 210"/>
                  <a:gd name="T32" fmla="*/ 173 w 185"/>
                  <a:gd name="T33" fmla="*/ 66 h 210"/>
                  <a:gd name="T34" fmla="*/ 155 w 185"/>
                  <a:gd name="T35" fmla="*/ 48 h 210"/>
                  <a:gd name="T36" fmla="*/ 131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4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045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046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7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8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9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8259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260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261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400" b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62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sz="1400" b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63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400" b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825A17F3-2D8E-405E-AFDF-BB52BC07E7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1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533400"/>
            <a:ext cx="7772400" cy="1066800"/>
          </a:xfrm>
        </p:spPr>
        <p:txBody>
          <a:bodyPr/>
          <a:lstStyle/>
          <a:p>
            <a:pPr eaLnBrk="1" hangingPunct="1">
              <a:defRPr/>
            </a:pPr>
            <a:r>
              <a:rPr lang="en-US" sz="6600" b="1" u="sng" smtClean="0">
                <a:solidFill>
                  <a:srgbClr val="FF3300"/>
                </a:solidFill>
              </a:rPr>
              <a:t>GIÁO ÁN</a:t>
            </a:r>
            <a:endParaRPr lang="en-US" sz="6600" b="1" smtClean="0">
              <a:solidFill>
                <a:srgbClr val="FF330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2057400"/>
            <a:ext cx="53340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smtClean="0">
                <a:solidFill>
                  <a:srgbClr val="FFFF00"/>
                </a:solidFill>
              </a:rPr>
              <a:t>MÔN: TOÁN</a:t>
            </a:r>
            <a:r>
              <a:rPr lang="en-US" sz="3600" smtClean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209800" y="3200400"/>
            <a:ext cx="4876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u="sng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BÀI: HÉC – TA</a:t>
            </a:r>
          </a:p>
        </p:txBody>
      </p:sp>
      <p:pic>
        <p:nvPicPr>
          <p:cNvPr id="3077" name="Picture 6" descr="butterflies_flowers_md_wht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601663"/>
            <a:ext cx="2133600" cy="206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  <p:bldP spid="205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8382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5000" b="1" smtClean="0">
                <a:solidFill>
                  <a:srgbClr val="00FF00"/>
                </a:solidFill>
              </a:rPr>
              <a:t> </a:t>
            </a:r>
            <a:r>
              <a:rPr lang="en-US" sz="5000" b="1" smtClean="0"/>
              <a:t>Một vườn cây ăn trái …..</a:t>
            </a:r>
          </a:p>
        </p:txBody>
      </p:sp>
      <p:pic>
        <p:nvPicPr>
          <p:cNvPr id="12291" name="Picture 4" descr="Ca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28800"/>
            <a:ext cx="44196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5" descr="Buoi%20L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828800"/>
            <a:ext cx="4572000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1"/>
          <p:cNvSpPr>
            <a:spLocks noChangeArrowheads="1"/>
          </p:cNvSpPr>
          <p:nvPr/>
        </p:nvSpPr>
        <p:spPr bwMode="auto">
          <a:xfrm>
            <a:off x="457200" y="-311150"/>
            <a:ext cx="8229600" cy="2298700"/>
          </a:xfrm>
          <a:prstGeom prst="wave">
            <a:avLst>
              <a:gd name="adj1" fmla="val 13005"/>
              <a:gd name="adj2" fmla="val 0"/>
            </a:avLst>
          </a:prstGeom>
          <a:solidFill>
            <a:srgbClr val="0000FF"/>
          </a:solidFill>
          <a:ln w="9525" algn="ctr">
            <a:noFill/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41387"/>
          </a:xfrm>
        </p:spPr>
        <p:txBody>
          <a:bodyPr/>
          <a:lstStyle/>
          <a:p>
            <a:pPr eaLnBrk="1" hangingPunct="1">
              <a:defRPr/>
            </a:pPr>
            <a:r>
              <a:rPr lang="en-US" b="1" u="sng" smtClean="0">
                <a:solidFill>
                  <a:srgbClr val="FFFF66"/>
                </a:solidFill>
              </a:rPr>
              <a:t>Đơn vi đo diện tích (Héc – ta)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7620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4000" b="1" smtClean="0">
                <a:solidFill>
                  <a:srgbClr val="00FF00"/>
                </a:solidFill>
              </a:rPr>
              <a:t>Héc - ta viết tắt là : </a:t>
            </a:r>
            <a:r>
              <a:rPr lang="en-US" sz="4000" b="1" smtClean="0">
                <a:solidFill>
                  <a:srgbClr val="FF0066"/>
                </a:solidFill>
              </a:rPr>
              <a:t>ha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609600" y="2133600"/>
            <a:ext cx="12954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200" b="0" u="sng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Ví dụ</a:t>
            </a:r>
            <a:r>
              <a:rPr lang="en-US" sz="3200" b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:</a:t>
            </a: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2514600" y="2209800"/>
            <a:ext cx="12192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200" b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3ha ;</a:t>
            </a: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3962400" y="2209800"/>
            <a:ext cx="12192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200" b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5ha </a:t>
            </a: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762000" y="2819400"/>
            <a:ext cx="78486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200" b="0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Các em hãy nêu bảng đơn vị đo diện tích</a:t>
            </a:r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609600" y="3657600"/>
            <a:ext cx="1143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solidFill>
                  <a:srgbClr val="FFFF00"/>
                </a:solidFill>
              </a:rPr>
              <a:t>km</a:t>
            </a:r>
            <a:r>
              <a:rPr lang="en-US" sz="3200" baseline="30000">
                <a:solidFill>
                  <a:srgbClr val="FFFF00"/>
                </a:solidFill>
              </a:rPr>
              <a:t>2</a:t>
            </a:r>
            <a:r>
              <a:rPr lang="en-US" sz="3200">
                <a:solidFill>
                  <a:srgbClr val="FFFF00"/>
                </a:solidFill>
              </a:rPr>
              <a:t>,</a:t>
            </a:r>
          </a:p>
        </p:txBody>
      </p:sp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1752600" y="3657600"/>
            <a:ext cx="1143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solidFill>
                  <a:srgbClr val="FFFF00"/>
                </a:solidFill>
              </a:rPr>
              <a:t>hm</a:t>
            </a:r>
            <a:r>
              <a:rPr lang="en-US" sz="3200" baseline="30000">
                <a:solidFill>
                  <a:srgbClr val="FFFF00"/>
                </a:solidFill>
              </a:rPr>
              <a:t>2</a:t>
            </a:r>
            <a:r>
              <a:rPr lang="en-US" sz="3200">
                <a:solidFill>
                  <a:srgbClr val="FFFF00"/>
                </a:solidFill>
              </a:rPr>
              <a:t>,</a:t>
            </a:r>
          </a:p>
        </p:txBody>
      </p:sp>
      <p:sp>
        <p:nvSpPr>
          <p:cNvPr id="21514" name="Text Box 10"/>
          <p:cNvSpPr txBox="1">
            <a:spLocks noChangeArrowheads="1"/>
          </p:cNvSpPr>
          <p:nvPr/>
        </p:nvSpPr>
        <p:spPr bwMode="auto">
          <a:xfrm>
            <a:off x="2895600" y="3657600"/>
            <a:ext cx="13716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solidFill>
                  <a:srgbClr val="FFFF00"/>
                </a:solidFill>
              </a:rPr>
              <a:t>dam</a:t>
            </a:r>
            <a:r>
              <a:rPr lang="en-US" sz="3200" baseline="30000">
                <a:solidFill>
                  <a:srgbClr val="FFFF00"/>
                </a:solidFill>
              </a:rPr>
              <a:t>2</a:t>
            </a:r>
            <a:r>
              <a:rPr lang="en-US" sz="3200">
                <a:solidFill>
                  <a:srgbClr val="FFFF00"/>
                </a:solidFill>
              </a:rPr>
              <a:t>,</a:t>
            </a:r>
          </a:p>
        </p:txBody>
      </p:sp>
      <p:sp>
        <p:nvSpPr>
          <p:cNvPr id="21515" name="Text Box 11"/>
          <p:cNvSpPr txBox="1">
            <a:spLocks noChangeArrowheads="1"/>
          </p:cNvSpPr>
          <p:nvPr/>
        </p:nvSpPr>
        <p:spPr bwMode="auto">
          <a:xfrm>
            <a:off x="4191000" y="3657600"/>
            <a:ext cx="9906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solidFill>
                  <a:srgbClr val="FFFF00"/>
                </a:solidFill>
              </a:rPr>
              <a:t>m</a:t>
            </a:r>
            <a:r>
              <a:rPr lang="en-US" sz="3200" baseline="30000">
                <a:solidFill>
                  <a:srgbClr val="FFFF00"/>
                </a:solidFill>
              </a:rPr>
              <a:t>2</a:t>
            </a:r>
            <a:r>
              <a:rPr lang="en-US" sz="3200">
                <a:solidFill>
                  <a:srgbClr val="FFFF00"/>
                </a:solidFill>
              </a:rPr>
              <a:t>,</a:t>
            </a:r>
          </a:p>
        </p:txBody>
      </p:sp>
      <p:sp>
        <p:nvSpPr>
          <p:cNvPr id="21516" name="Text Box 12"/>
          <p:cNvSpPr txBox="1">
            <a:spLocks noChangeArrowheads="1"/>
          </p:cNvSpPr>
          <p:nvPr/>
        </p:nvSpPr>
        <p:spPr bwMode="auto">
          <a:xfrm>
            <a:off x="5029200" y="3657600"/>
            <a:ext cx="1143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solidFill>
                  <a:srgbClr val="FFFF00"/>
                </a:solidFill>
              </a:rPr>
              <a:t>dm</a:t>
            </a:r>
            <a:r>
              <a:rPr lang="en-US" sz="3200" baseline="30000">
                <a:solidFill>
                  <a:srgbClr val="FFFF00"/>
                </a:solidFill>
              </a:rPr>
              <a:t>2</a:t>
            </a:r>
            <a:r>
              <a:rPr lang="en-US" sz="3200">
                <a:solidFill>
                  <a:srgbClr val="FFFF00"/>
                </a:solidFill>
              </a:rPr>
              <a:t>,</a:t>
            </a:r>
          </a:p>
        </p:txBody>
      </p:sp>
      <p:sp>
        <p:nvSpPr>
          <p:cNvPr id="21517" name="Text Box 13"/>
          <p:cNvSpPr txBox="1">
            <a:spLocks noChangeArrowheads="1"/>
          </p:cNvSpPr>
          <p:nvPr/>
        </p:nvSpPr>
        <p:spPr bwMode="auto">
          <a:xfrm>
            <a:off x="6172200" y="3657600"/>
            <a:ext cx="1143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solidFill>
                  <a:srgbClr val="FFFF00"/>
                </a:solidFill>
              </a:rPr>
              <a:t>cm</a:t>
            </a:r>
            <a:r>
              <a:rPr lang="en-US" sz="3200" baseline="30000">
                <a:solidFill>
                  <a:srgbClr val="FFFF00"/>
                </a:solidFill>
              </a:rPr>
              <a:t>2</a:t>
            </a:r>
            <a:r>
              <a:rPr lang="en-US" sz="3200">
                <a:solidFill>
                  <a:srgbClr val="FFFF00"/>
                </a:solidFill>
              </a:rPr>
              <a:t>,</a:t>
            </a:r>
          </a:p>
        </p:txBody>
      </p:sp>
      <p:sp>
        <p:nvSpPr>
          <p:cNvPr id="21518" name="Text Box 14"/>
          <p:cNvSpPr txBox="1">
            <a:spLocks noChangeArrowheads="1"/>
          </p:cNvSpPr>
          <p:nvPr/>
        </p:nvSpPr>
        <p:spPr bwMode="auto">
          <a:xfrm>
            <a:off x="7315200" y="3657600"/>
            <a:ext cx="12954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solidFill>
                  <a:srgbClr val="FFFF00"/>
                </a:solidFill>
              </a:rPr>
              <a:t>mm</a:t>
            </a:r>
            <a:r>
              <a:rPr lang="en-US" sz="3200" baseline="3000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21519" name="Text Box 15"/>
          <p:cNvSpPr txBox="1">
            <a:spLocks noChangeArrowheads="1"/>
          </p:cNvSpPr>
          <p:nvPr/>
        </p:nvSpPr>
        <p:spPr bwMode="auto">
          <a:xfrm>
            <a:off x="1752600" y="4419600"/>
            <a:ext cx="51054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en-US" sz="3200" b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Héc- ta hay còn gọi là hm</a:t>
            </a:r>
            <a:r>
              <a:rPr lang="en-US" sz="3200" b="0" baseline="3000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2</a:t>
            </a:r>
            <a:endParaRPr lang="en-US" sz="3200" baseline="30000">
              <a:solidFill>
                <a:srgbClr val="FF0066"/>
              </a:solidFill>
              <a:latin typeface="Arial"/>
            </a:endParaRPr>
          </a:p>
        </p:txBody>
      </p:sp>
      <p:sp>
        <p:nvSpPr>
          <p:cNvPr id="21520" name="Text Box 16"/>
          <p:cNvSpPr txBox="1">
            <a:spLocks noChangeArrowheads="1"/>
          </p:cNvSpPr>
          <p:nvPr/>
        </p:nvSpPr>
        <p:spPr bwMode="auto">
          <a:xfrm>
            <a:off x="3124200" y="5181600"/>
            <a:ext cx="2819400" cy="588963"/>
          </a:xfrm>
          <a:prstGeom prst="rect">
            <a:avLst/>
          </a:prstGeom>
          <a:noFill/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en-US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1hm</a:t>
            </a:r>
            <a:r>
              <a:rPr lang="en-US" sz="3200" baseline="30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2</a:t>
            </a:r>
            <a:r>
              <a:rPr lang="en-US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= 1 ha</a:t>
            </a:r>
            <a:endParaRPr lang="en-US" sz="3200">
              <a:solidFill>
                <a:srgbClr val="FFFF00"/>
              </a:solidFill>
              <a:latin typeface="Arial"/>
            </a:endParaRPr>
          </a:p>
        </p:txBody>
      </p:sp>
      <p:sp>
        <p:nvSpPr>
          <p:cNvPr id="21521" name="Rectangle 17"/>
          <p:cNvSpPr>
            <a:spLocks noChangeArrowheads="1"/>
          </p:cNvSpPr>
          <p:nvPr/>
        </p:nvSpPr>
        <p:spPr bwMode="auto">
          <a:xfrm>
            <a:off x="457200" y="5794375"/>
            <a:ext cx="8229600" cy="91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US" sz="3200" u="sng">
                <a:solidFill>
                  <a:srgbClr val="CC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Ví dụ</a:t>
            </a:r>
            <a:r>
              <a:rPr lang="en-US" sz="3200">
                <a:solidFill>
                  <a:srgbClr val="CC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: 3 hm</a:t>
            </a:r>
            <a:r>
              <a:rPr lang="en-US" sz="3200" baseline="30000">
                <a:solidFill>
                  <a:srgbClr val="CC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2</a:t>
            </a:r>
            <a:r>
              <a:rPr lang="en-US" sz="3200">
                <a:solidFill>
                  <a:srgbClr val="CC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= ……ha</a:t>
            </a:r>
          </a:p>
        </p:txBody>
      </p:sp>
      <p:sp>
        <p:nvSpPr>
          <p:cNvPr id="21522" name="Rectangle 18"/>
          <p:cNvSpPr>
            <a:spLocks noChangeArrowheads="1"/>
          </p:cNvSpPr>
          <p:nvPr/>
        </p:nvSpPr>
        <p:spPr bwMode="auto">
          <a:xfrm>
            <a:off x="5562600" y="5867400"/>
            <a:ext cx="5334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en-US" sz="3200" b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3</a:t>
            </a:r>
          </a:p>
        </p:txBody>
      </p:sp>
      <p:sp>
        <p:nvSpPr>
          <p:cNvPr id="21524" name="Rectangle 20"/>
          <p:cNvSpPr>
            <a:spLocks noChangeArrowheads="1"/>
          </p:cNvSpPr>
          <p:nvPr/>
        </p:nvSpPr>
        <p:spPr bwMode="auto">
          <a:xfrm>
            <a:off x="1795463" y="3403600"/>
            <a:ext cx="838200" cy="1108075"/>
          </a:xfrm>
          <a:prstGeom prst="rect">
            <a:avLst/>
          </a:prstGeom>
          <a:noFill/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8" dur="5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3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4" dur="20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4" dur="500"/>
                                        <p:tgtEl>
                                          <p:spTgt spid="2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9" dur="2000"/>
                                        <p:tgtEl>
                                          <p:spTgt spid="21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9" dur="5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/>
      <p:bldP spid="21508" grpId="0"/>
      <p:bldP spid="21509" grpId="0"/>
      <p:bldP spid="21510" grpId="0"/>
      <p:bldP spid="21511" grpId="0"/>
      <p:bldP spid="21512" grpId="0"/>
      <p:bldP spid="21513" grpId="0"/>
      <p:bldP spid="21514" grpId="0"/>
      <p:bldP spid="21515" grpId="0"/>
      <p:bldP spid="21516" grpId="0"/>
      <p:bldP spid="21517" grpId="0"/>
      <p:bldP spid="21518" grpId="0"/>
      <p:bldP spid="21519" grpId="0"/>
      <p:bldP spid="21520" grpId="0" animBg="1"/>
      <p:bldP spid="21521" grpId="0"/>
      <p:bldP spid="21522" grpId="0"/>
      <p:bldP spid="215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smtClean="0">
                <a:solidFill>
                  <a:srgbClr val="FFFF66"/>
                </a:solidFill>
              </a:rPr>
              <a:t>Ở bảng đơn vị đo diện tích mỗi đơn vị liền nhau hơn kém nhau ……….lần.</a:t>
            </a: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5715000" y="715963"/>
            <a:ext cx="914400" cy="5794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200" b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100</a:t>
            </a: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1600200" y="1706563"/>
            <a:ext cx="6096000" cy="5794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200">
                <a:latin typeface="Arial"/>
              </a:rPr>
              <a:t> Như vậy: </a:t>
            </a:r>
            <a:r>
              <a:rPr lang="en-US" sz="3200" b="0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1 hm</a:t>
            </a:r>
            <a:r>
              <a:rPr lang="en-US" sz="3200" b="0" baseline="30000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2</a:t>
            </a:r>
            <a:r>
              <a:rPr lang="en-US" sz="3200" b="0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= ………….m</a:t>
            </a:r>
            <a:r>
              <a:rPr lang="en-US" sz="3200" b="0" baseline="30000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2</a:t>
            </a:r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5486400" y="1660525"/>
            <a:ext cx="14478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200" b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10 000</a:t>
            </a:r>
          </a:p>
        </p:txBody>
      </p:sp>
      <p:sp>
        <p:nvSpPr>
          <p:cNvPr id="22537" name="Text Box 9"/>
          <p:cNvSpPr txBox="1">
            <a:spLocks noChangeArrowheads="1"/>
          </p:cNvSpPr>
          <p:nvPr/>
        </p:nvSpPr>
        <p:spPr bwMode="auto">
          <a:xfrm>
            <a:off x="1981200" y="3687763"/>
            <a:ext cx="4724400" cy="588962"/>
          </a:xfrm>
          <a:prstGeom prst="rect">
            <a:avLst/>
          </a:prstGeom>
          <a:noFill/>
          <a:ln w="9525" algn="ctr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200" b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Nên: 1ha = …………..m</a:t>
            </a:r>
            <a:r>
              <a:rPr lang="en-US" sz="3200" b="0" baseline="300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2</a:t>
            </a:r>
          </a:p>
        </p:txBody>
      </p:sp>
      <p:sp>
        <p:nvSpPr>
          <p:cNvPr id="22538" name="Text Box 10"/>
          <p:cNvSpPr txBox="1">
            <a:spLocks noChangeArrowheads="1"/>
          </p:cNvSpPr>
          <p:nvPr/>
        </p:nvSpPr>
        <p:spPr bwMode="auto">
          <a:xfrm>
            <a:off x="4419600" y="3565525"/>
            <a:ext cx="14478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200" b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10 000</a:t>
            </a:r>
          </a:p>
        </p:txBody>
      </p:sp>
      <p:sp>
        <p:nvSpPr>
          <p:cNvPr id="22539" name="Text Box 11"/>
          <p:cNvSpPr txBox="1">
            <a:spLocks noChangeArrowheads="1"/>
          </p:cNvSpPr>
          <p:nvPr/>
        </p:nvSpPr>
        <p:spPr bwMode="auto">
          <a:xfrm>
            <a:off x="2667000" y="2620963"/>
            <a:ext cx="3657600" cy="5794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20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hm</a:t>
            </a:r>
            <a:r>
              <a:rPr lang="en-US" sz="3200" baseline="3000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2</a:t>
            </a:r>
            <a:r>
              <a:rPr lang="en-US" sz="320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còn gọi là ha.</a:t>
            </a:r>
            <a:r>
              <a:rPr lang="en-US"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endParaRPr lang="en-US" sz="320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4" grpId="0"/>
      <p:bldP spid="22535" grpId="0"/>
      <p:bldP spid="22536" grpId="0"/>
      <p:bldP spid="22537" grpId="0" animBg="1"/>
      <p:bldP spid="22538" grpId="0"/>
      <p:bldP spid="2253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4"/>
          <p:cNvSpPr>
            <a:spLocks noChangeArrowheads="1"/>
          </p:cNvSpPr>
          <p:nvPr/>
        </p:nvSpPr>
        <p:spPr bwMode="auto">
          <a:xfrm>
            <a:off x="2590800" y="285750"/>
            <a:ext cx="366713" cy="1257300"/>
          </a:xfrm>
          <a:prstGeom prst="ribbon">
            <a:avLst>
              <a:gd name="adj1" fmla="val 12500"/>
              <a:gd name="adj2" fmla="val 50000"/>
            </a:avLst>
          </a:prstGeom>
          <a:solidFill>
            <a:srgbClr val="0000FF"/>
          </a:solidFill>
          <a:ln w="9525">
            <a:noFill/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u="sng" smtClean="0">
                <a:solidFill>
                  <a:srgbClr val="FFFF66"/>
                </a:solidFill>
              </a:rPr>
              <a:t>Thực hành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495800" cy="685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u="sng" smtClean="0">
                <a:solidFill>
                  <a:srgbClr val="FF00FF"/>
                </a:solidFill>
              </a:rPr>
              <a:t>Bài 1</a:t>
            </a:r>
            <a:r>
              <a:rPr lang="en-US" smtClean="0">
                <a:solidFill>
                  <a:srgbClr val="FF00FF"/>
                </a:solidFill>
              </a:rPr>
              <a:t>: Viết số thích hợp</a:t>
            </a:r>
            <a:r>
              <a:rPr lang="en-US" smtClean="0"/>
              <a:t> </a:t>
            </a: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457200" y="2286000"/>
            <a:ext cx="40386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en-US" sz="2800" b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a) 4 ha   = ………….m</a:t>
            </a:r>
            <a:r>
              <a:rPr lang="en-US" sz="2800" b="0" baseline="30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2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en-US" sz="2800" b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   1km</a:t>
            </a:r>
            <a:r>
              <a:rPr lang="en-US" sz="2800" b="0" baseline="30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2</a:t>
            </a:r>
            <a:r>
              <a:rPr lang="en-US" sz="2800" b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 =…………..ha 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en-US" sz="2800" b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……..ha =    100 m</a:t>
            </a:r>
            <a:r>
              <a:rPr lang="en-US" sz="2800" b="0" baseline="30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2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endParaRPr lang="en-US" sz="2800" b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en-US" sz="2800" b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……km</a:t>
            </a:r>
            <a:r>
              <a:rPr lang="en-US" sz="2800" b="0" baseline="30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2</a:t>
            </a:r>
            <a:r>
              <a:rPr lang="en-US" sz="2800" b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=      75 ha</a:t>
            </a: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2209800" y="2209800"/>
            <a:ext cx="12954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40 000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2362200" y="2681288"/>
            <a:ext cx="1295400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 100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609600" y="3030538"/>
            <a:ext cx="838200" cy="1160462"/>
            <a:chOff x="3744" y="1680"/>
            <a:chExt cx="528" cy="731"/>
          </a:xfrm>
        </p:grpSpPr>
        <p:sp>
          <p:nvSpPr>
            <p:cNvPr id="15380" name="Text Box 8"/>
            <p:cNvSpPr txBox="1">
              <a:spLocks noChangeArrowheads="1"/>
            </p:cNvSpPr>
            <p:nvPr/>
          </p:nvSpPr>
          <p:spPr bwMode="auto">
            <a:xfrm>
              <a:off x="3744" y="1680"/>
              <a:ext cx="528" cy="7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800"/>
                <a:t>1</a:t>
              </a:r>
            </a:p>
            <a:p>
              <a:pPr algn="ctr"/>
              <a:r>
                <a:rPr lang="en-US" sz="2800"/>
                <a:t>100</a:t>
              </a:r>
            </a:p>
          </p:txBody>
        </p:sp>
        <p:sp>
          <p:nvSpPr>
            <p:cNvPr id="15381" name="Line 9"/>
            <p:cNvSpPr>
              <a:spLocks noChangeShapeType="1"/>
            </p:cNvSpPr>
            <p:nvPr/>
          </p:nvSpPr>
          <p:spPr bwMode="auto">
            <a:xfrm>
              <a:off x="3840" y="2064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457200" y="4038600"/>
            <a:ext cx="838200" cy="1160463"/>
            <a:chOff x="288" y="2544"/>
            <a:chExt cx="528" cy="731"/>
          </a:xfrm>
        </p:grpSpPr>
        <p:sp>
          <p:nvSpPr>
            <p:cNvPr id="15378" name="Text Box 12"/>
            <p:cNvSpPr txBox="1">
              <a:spLocks noChangeArrowheads="1"/>
            </p:cNvSpPr>
            <p:nvPr/>
          </p:nvSpPr>
          <p:spPr bwMode="auto">
            <a:xfrm>
              <a:off x="288" y="2544"/>
              <a:ext cx="528" cy="7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800"/>
                <a:t>3</a:t>
              </a:r>
            </a:p>
            <a:p>
              <a:pPr algn="ctr"/>
              <a:r>
                <a:rPr lang="en-US" sz="2800"/>
                <a:t>4</a:t>
              </a:r>
            </a:p>
          </p:txBody>
        </p:sp>
        <p:sp>
          <p:nvSpPr>
            <p:cNvPr id="15379" name="Line 13"/>
            <p:cNvSpPr>
              <a:spLocks noChangeShapeType="1"/>
            </p:cNvSpPr>
            <p:nvPr/>
          </p:nvSpPr>
          <p:spPr bwMode="auto">
            <a:xfrm>
              <a:off x="384" y="2928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sp>
        <p:nvSpPr>
          <p:cNvPr id="23570" name="Rectangle 18"/>
          <p:cNvSpPr>
            <a:spLocks noChangeArrowheads="1"/>
          </p:cNvSpPr>
          <p:nvPr/>
        </p:nvSpPr>
        <p:spPr bwMode="auto">
          <a:xfrm>
            <a:off x="4724400" y="2667000"/>
            <a:ext cx="40386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en-US" sz="2800" b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b) 60 000m</a:t>
            </a:r>
            <a:r>
              <a:rPr lang="en-US" sz="2800" b="0" baseline="30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2</a:t>
            </a:r>
            <a:r>
              <a:rPr lang="en-US" sz="2800" b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 = ……..ha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en-US" sz="2800" b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  800 000m</a:t>
            </a:r>
            <a:r>
              <a:rPr lang="en-US" sz="2800" b="0" baseline="30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2</a:t>
            </a:r>
            <a:r>
              <a:rPr lang="en-US" sz="2800" b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= …….. ha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en-US" sz="2800" b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…………..ha =    18 km</a:t>
            </a:r>
            <a:r>
              <a:rPr lang="en-US" sz="2800" b="0" baseline="30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2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en-US" sz="2800" b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…………..ha =  270 km</a:t>
            </a:r>
            <a:r>
              <a:rPr lang="en-US" sz="2800" b="0" baseline="30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2</a:t>
            </a:r>
            <a:r>
              <a:rPr lang="en-US" sz="2800" b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</a:p>
        </p:txBody>
      </p:sp>
      <p:sp>
        <p:nvSpPr>
          <p:cNvPr id="23571" name="Text Box 19"/>
          <p:cNvSpPr txBox="1">
            <a:spLocks noChangeArrowheads="1"/>
          </p:cNvSpPr>
          <p:nvPr/>
        </p:nvSpPr>
        <p:spPr bwMode="auto">
          <a:xfrm>
            <a:off x="7620000" y="2590800"/>
            <a:ext cx="4572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/>
              <a:t>6</a:t>
            </a:r>
          </a:p>
        </p:txBody>
      </p:sp>
      <p:sp>
        <p:nvSpPr>
          <p:cNvPr id="23572" name="Text Box 20"/>
          <p:cNvSpPr txBox="1">
            <a:spLocks noChangeArrowheads="1"/>
          </p:cNvSpPr>
          <p:nvPr/>
        </p:nvSpPr>
        <p:spPr bwMode="auto">
          <a:xfrm>
            <a:off x="7467600" y="3124200"/>
            <a:ext cx="6096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/>
              <a:t>80</a:t>
            </a:r>
          </a:p>
        </p:txBody>
      </p:sp>
      <p:sp>
        <p:nvSpPr>
          <p:cNvPr id="23573" name="Text Box 21"/>
          <p:cNvSpPr txBox="1">
            <a:spLocks noChangeArrowheads="1"/>
          </p:cNvSpPr>
          <p:nvPr/>
        </p:nvSpPr>
        <p:spPr bwMode="auto">
          <a:xfrm>
            <a:off x="5181600" y="3657600"/>
            <a:ext cx="12192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/>
              <a:t>1 800</a:t>
            </a:r>
          </a:p>
        </p:txBody>
      </p:sp>
      <p:sp>
        <p:nvSpPr>
          <p:cNvPr id="23574" name="Text Box 22"/>
          <p:cNvSpPr txBox="1">
            <a:spLocks noChangeArrowheads="1"/>
          </p:cNvSpPr>
          <p:nvPr/>
        </p:nvSpPr>
        <p:spPr bwMode="auto">
          <a:xfrm>
            <a:off x="5105400" y="4129088"/>
            <a:ext cx="1371600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/>
              <a:t>27 000</a:t>
            </a:r>
          </a:p>
        </p:txBody>
      </p:sp>
      <p:grpSp>
        <p:nvGrpSpPr>
          <p:cNvPr id="15375" name="Group 26"/>
          <p:cNvGrpSpPr>
            <a:grpSpLocks/>
          </p:cNvGrpSpPr>
          <p:nvPr/>
        </p:nvGrpSpPr>
        <p:grpSpPr bwMode="auto">
          <a:xfrm>
            <a:off x="76200" y="-679450"/>
            <a:ext cx="2362200" cy="3111500"/>
            <a:chOff x="4080" y="4"/>
            <a:chExt cx="1488" cy="1960"/>
          </a:xfrm>
        </p:grpSpPr>
        <p:sp>
          <p:nvSpPr>
            <p:cNvPr id="15376" name="AutoShape 23"/>
            <p:cNvSpPr>
              <a:spLocks noChangeArrowheads="1"/>
            </p:cNvSpPr>
            <p:nvPr/>
          </p:nvSpPr>
          <p:spPr bwMode="auto">
            <a:xfrm>
              <a:off x="4080" y="4"/>
              <a:ext cx="1488" cy="1960"/>
            </a:xfrm>
            <a:prstGeom prst="irregularSeal1">
              <a:avLst/>
            </a:prstGeom>
            <a:solidFill>
              <a:srgbClr val="FF0000"/>
            </a:solidFill>
            <a:ln w="9525" algn="ctr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5377" name="Text Box 25"/>
            <p:cNvSpPr txBox="1">
              <a:spLocks noChangeArrowheads="1"/>
            </p:cNvSpPr>
            <p:nvPr/>
          </p:nvSpPr>
          <p:spPr bwMode="auto">
            <a:xfrm rot="-1800000">
              <a:off x="4422" y="596"/>
              <a:ext cx="980" cy="53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/>
                <a:t>Cố lên. </a:t>
              </a:r>
            </a:p>
            <a:p>
              <a:r>
                <a:rPr lang="en-US" sz="2000"/>
                <a:t>Cố lên !!!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3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23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23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35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5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4" dur="500"/>
                                        <p:tgtEl>
                                          <p:spTgt spid="23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7" grpId="0"/>
      <p:bldP spid="23558" grpId="0"/>
      <p:bldP spid="23559" grpId="0"/>
      <p:bldP spid="23570" grpId="0"/>
      <p:bldP spid="23571" grpId="0"/>
      <p:bldP spid="23572" grpId="0"/>
      <p:bldP spid="23573" grpId="0"/>
      <p:bldP spid="2357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381000"/>
            <a:ext cx="8229600" cy="19050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 </a:t>
            </a:r>
            <a:r>
              <a:rPr lang="en-US" u="sng" smtClean="0"/>
              <a:t>Bài 2:</a:t>
            </a:r>
            <a:r>
              <a:rPr lang="en-US" smtClean="0"/>
              <a:t>   Diện tích rừng Cúc Phương là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              22 200 ha.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 Viết số đo diện tích khu rừng = ……km</a:t>
            </a:r>
            <a:r>
              <a:rPr lang="en-US" baseline="30000" smtClean="0"/>
              <a:t>2</a:t>
            </a:r>
            <a:r>
              <a:rPr lang="en-US" smtClean="0"/>
              <a:t> 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title"/>
          </p:nvPr>
        </p:nvSpPr>
        <p:spPr>
          <a:xfrm>
            <a:off x="990600" y="2590800"/>
            <a:ext cx="6400800" cy="1673225"/>
          </a:xfrm>
        </p:spPr>
        <p:txBody>
          <a:bodyPr/>
          <a:lstStyle/>
          <a:p>
            <a:pPr eaLnBrk="1" hangingPunct="1">
              <a:defRPr/>
            </a:pPr>
            <a:r>
              <a:rPr lang="en-US" u="sng" smtClean="0"/>
              <a:t>Bài giải</a:t>
            </a:r>
            <a:r>
              <a:rPr lang="en-US" smtClean="0"/>
              <a:t/>
            </a:r>
            <a:br>
              <a:rPr lang="en-US" smtClean="0"/>
            </a:br>
            <a:r>
              <a:rPr lang="en-US" sz="1800" smtClean="0"/>
              <a:t/>
            </a:r>
            <a:br>
              <a:rPr lang="en-US" sz="1800" smtClean="0"/>
            </a:br>
            <a:r>
              <a:rPr lang="en-US" sz="3200" smtClean="0"/>
              <a:t> Diện tích rừng Cúc Phương</a:t>
            </a:r>
            <a:br>
              <a:rPr lang="en-US" sz="3200" smtClean="0"/>
            </a:br>
            <a:r>
              <a:rPr lang="en-US" sz="3200" smtClean="0"/>
              <a:t>22 200ha = ………..km</a:t>
            </a:r>
            <a:r>
              <a:rPr lang="en-US" sz="3200" baseline="30000" smtClean="0"/>
              <a:t>2</a:t>
            </a: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2968625" y="4525963"/>
            <a:ext cx="3205163" cy="584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ctr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en-US" sz="3200" b="0" u="sng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Đáp số:</a:t>
            </a:r>
            <a:r>
              <a:rPr lang="en-US" sz="3200" b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222 km</a:t>
            </a:r>
            <a:r>
              <a:rPr lang="en-US" sz="3200" b="0" baseline="3000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2</a:t>
            </a: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4191000" y="3763963"/>
            <a:ext cx="1295400" cy="5794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 eaLnBrk="1" hangingPunct="1">
              <a:buClr>
                <a:schemeClr val="hlink"/>
              </a:buClr>
              <a:buSzPct val="80000"/>
              <a:defRPr/>
            </a:pPr>
            <a:r>
              <a:rPr lang="en-US" sz="3200" b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222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/>
      <p:bldP spid="26628" grpId="0"/>
      <p:bldP spid="2662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2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838200"/>
            <a:ext cx="5410200" cy="40687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2800" u="sng" smtClean="0"/>
              <a:t>Bài 3</a:t>
            </a:r>
            <a:r>
              <a:rPr lang="en-US" sz="2800" smtClean="0"/>
              <a:t>: Đúng ghi Đ, sai ghi S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280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800" smtClean="0"/>
              <a:t>	a) 85km2 &lt; 850ha         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280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800" smtClean="0"/>
              <a:t>	b) 51ha &gt; 60 000m2             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800" smtClean="0"/>
              <a:t>                                    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800" smtClean="0"/>
              <a:t>	c) 4dm27cm2 = 4        dm2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800" smtClean="0"/>
              <a:t>                                       </a:t>
            </a:r>
          </a:p>
        </p:txBody>
      </p:sp>
      <p:grpSp>
        <p:nvGrpSpPr>
          <p:cNvPr id="17411" name="Group 18"/>
          <p:cNvGrpSpPr>
            <a:grpSpLocks/>
          </p:cNvGrpSpPr>
          <p:nvPr/>
        </p:nvGrpSpPr>
        <p:grpSpPr bwMode="auto">
          <a:xfrm>
            <a:off x="6934200" y="1731963"/>
            <a:ext cx="184150" cy="2936875"/>
            <a:chOff x="4368" y="1811"/>
            <a:chExt cx="116" cy="1850"/>
          </a:xfrm>
        </p:grpSpPr>
        <p:sp>
          <p:nvSpPr>
            <p:cNvPr id="17419" name="Rectangle 10"/>
            <p:cNvSpPr>
              <a:spLocks noChangeArrowheads="1"/>
            </p:cNvSpPr>
            <p:nvPr/>
          </p:nvSpPr>
          <p:spPr bwMode="auto">
            <a:xfrm>
              <a:off x="4368" y="1811"/>
              <a:ext cx="116" cy="698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7420" name="Rectangle 11"/>
            <p:cNvSpPr>
              <a:spLocks noChangeArrowheads="1"/>
            </p:cNvSpPr>
            <p:nvPr/>
          </p:nvSpPr>
          <p:spPr bwMode="auto">
            <a:xfrm>
              <a:off x="4368" y="2339"/>
              <a:ext cx="116" cy="698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7421" name="Rectangle 12"/>
            <p:cNvSpPr>
              <a:spLocks noChangeArrowheads="1"/>
            </p:cNvSpPr>
            <p:nvPr/>
          </p:nvSpPr>
          <p:spPr bwMode="auto">
            <a:xfrm>
              <a:off x="4368" y="2963"/>
              <a:ext cx="116" cy="698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17412" name="Group 25"/>
          <p:cNvGrpSpPr>
            <a:grpSpLocks/>
          </p:cNvGrpSpPr>
          <p:nvPr/>
        </p:nvGrpSpPr>
        <p:grpSpPr bwMode="auto">
          <a:xfrm>
            <a:off x="3581400" y="3640138"/>
            <a:ext cx="914400" cy="1160462"/>
            <a:chOff x="4560" y="1056"/>
            <a:chExt cx="576" cy="731"/>
          </a:xfrm>
        </p:grpSpPr>
        <p:sp>
          <p:nvSpPr>
            <p:cNvPr id="17417" name="Text Box 26"/>
            <p:cNvSpPr txBox="1">
              <a:spLocks noChangeArrowheads="1"/>
            </p:cNvSpPr>
            <p:nvPr/>
          </p:nvSpPr>
          <p:spPr bwMode="auto">
            <a:xfrm>
              <a:off x="4560" y="1056"/>
              <a:ext cx="576" cy="7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800" b="0">
                  <a:solidFill>
                    <a:schemeClr val="tx1"/>
                  </a:solidFill>
                </a:rPr>
                <a:t>7</a:t>
              </a:r>
            </a:p>
            <a:p>
              <a:pPr algn="ctr"/>
              <a:r>
                <a:rPr lang="en-US" sz="2800" b="0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17418" name="Line 27"/>
            <p:cNvSpPr>
              <a:spLocks noChangeShapeType="1"/>
            </p:cNvSpPr>
            <p:nvPr/>
          </p:nvSpPr>
          <p:spPr bwMode="auto">
            <a:xfrm>
              <a:off x="4656" y="1392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sp>
        <p:nvSpPr>
          <p:cNvPr id="24604" name="Text Box 28"/>
          <p:cNvSpPr txBox="1">
            <a:spLocks noChangeArrowheads="1"/>
          </p:cNvSpPr>
          <p:nvPr/>
        </p:nvSpPr>
        <p:spPr bwMode="auto">
          <a:xfrm>
            <a:off x="7024688" y="2881313"/>
            <a:ext cx="533400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/>
              <a:t>Đ</a:t>
            </a:r>
          </a:p>
        </p:txBody>
      </p:sp>
      <p:sp>
        <p:nvSpPr>
          <p:cNvPr id="24605" name="Text Box 29"/>
          <p:cNvSpPr txBox="1">
            <a:spLocks noChangeArrowheads="1"/>
          </p:cNvSpPr>
          <p:nvPr/>
        </p:nvSpPr>
        <p:spPr bwMode="auto">
          <a:xfrm>
            <a:off x="7010400" y="2062163"/>
            <a:ext cx="533400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/>
              <a:t>s</a:t>
            </a:r>
          </a:p>
        </p:txBody>
      </p:sp>
      <p:sp>
        <p:nvSpPr>
          <p:cNvPr id="24606" name="Text Box 30"/>
          <p:cNvSpPr txBox="1">
            <a:spLocks noChangeArrowheads="1"/>
          </p:cNvSpPr>
          <p:nvPr/>
        </p:nvSpPr>
        <p:spPr bwMode="auto">
          <a:xfrm>
            <a:off x="7029450" y="3852863"/>
            <a:ext cx="533400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/>
              <a:t>s</a:t>
            </a:r>
          </a:p>
        </p:txBody>
      </p:sp>
      <p:sp>
        <p:nvSpPr>
          <p:cNvPr id="17416" name="AutoShape 31"/>
          <p:cNvSpPr>
            <a:spLocks noChangeArrowheads="1"/>
          </p:cNvSpPr>
          <p:nvPr/>
        </p:nvSpPr>
        <p:spPr bwMode="auto">
          <a:xfrm rot="-1258043">
            <a:off x="6096000" y="381000"/>
            <a:ext cx="2286000" cy="1143000"/>
          </a:xfrm>
          <a:prstGeom prst="cloudCallout">
            <a:avLst>
              <a:gd name="adj1" fmla="val -6458"/>
              <a:gd name="adj2" fmla="val -27019"/>
            </a:avLst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2000">
                <a:solidFill>
                  <a:srgbClr val="0000FF"/>
                </a:solidFill>
              </a:rPr>
              <a:t>Nhanh tay lên nào 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4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4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24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04" grpId="0"/>
      <p:bldP spid="24605" grpId="0"/>
      <p:bldP spid="2460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304800"/>
            <a:ext cx="8229600" cy="30480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u="sng" smtClean="0"/>
              <a:t>Bài 4</a:t>
            </a:r>
            <a:r>
              <a:rPr lang="en-US" smtClean="0"/>
              <a:t>:   Diện tích một trường đại học là 12ha. Tòa nhà chính của trường được xây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1000" smtClean="0"/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dựng trên mảnh đất bằng       diện tích của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100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 trường. Hỏi diện tích mảnh đất dùng để xây tòa nhà đó là bao nhiêu m</a:t>
            </a:r>
            <a:r>
              <a:rPr lang="en-US" baseline="30000" smtClean="0"/>
              <a:t>2</a:t>
            </a:r>
            <a:r>
              <a:rPr lang="en-US" smtClean="0"/>
              <a:t>.</a:t>
            </a:r>
          </a:p>
        </p:txBody>
      </p:sp>
      <p:grpSp>
        <p:nvGrpSpPr>
          <p:cNvPr id="18435" name="Group 3"/>
          <p:cNvGrpSpPr>
            <a:grpSpLocks/>
          </p:cNvGrpSpPr>
          <p:nvPr/>
        </p:nvGrpSpPr>
        <p:grpSpPr bwMode="auto">
          <a:xfrm>
            <a:off x="5105400" y="1354138"/>
            <a:ext cx="838200" cy="1160462"/>
            <a:chOff x="2256" y="2208"/>
            <a:chExt cx="528" cy="899"/>
          </a:xfrm>
        </p:grpSpPr>
        <p:sp>
          <p:nvSpPr>
            <p:cNvPr id="27652" name="Text Box 4"/>
            <p:cNvSpPr txBox="1">
              <a:spLocks noChangeArrowheads="1"/>
            </p:cNvSpPr>
            <p:nvPr/>
          </p:nvSpPr>
          <p:spPr bwMode="auto">
            <a:xfrm>
              <a:off x="2256" y="2208"/>
              <a:ext cx="528" cy="8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342900" indent="-342900" algn="ctr" eaLnBrk="1" hangingPunct="1">
                <a:buClr>
                  <a:schemeClr val="hlink"/>
                </a:buClr>
                <a:buSzPct val="80000"/>
                <a:defRPr/>
              </a:pPr>
              <a:r>
                <a:rPr lang="en-US" sz="2800" b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/>
                </a:rPr>
                <a:t>1</a:t>
              </a:r>
            </a:p>
            <a:p>
              <a:pPr marL="342900" indent="-342900" algn="ctr" eaLnBrk="1" hangingPunct="1">
                <a:buClr>
                  <a:schemeClr val="hlink"/>
                </a:buClr>
                <a:buSzPct val="80000"/>
                <a:defRPr/>
              </a:pPr>
              <a:r>
                <a:rPr lang="en-US" sz="2800" b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/>
                </a:rPr>
                <a:t>40</a:t>
              </a:r>
            </a:p>
          </p:txBody>
        </p:sp>
        <p:sp>
          <p:nvSpPr>
            <p:cNvPr id="18447" name="Line 5"/>
            <p:cNvSpPr>
              <a:spLocks noChangeShapeType="1"/>
            </p:cNvSpPr>
            <p:nvPr/>
          </p:nvSpPr>
          <p:spPr bwMode="auto">
            <a:xfrm>
              <a:off x="2352" y="2640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609600" y="4114800"/>
            <a:ext cx="16764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u="sng">
                <a:solidFill>
                  <a:srgbClr val="FF0066"/>
                </a:solidFill>
              </a:rPr>
              <a:t>Tóm tắt:</a:t>
            </a:r>
          </a:p>
        </p:txBody>
      </p:sp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2362200" y="4114800"/>
            <a:ext cx="38100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/>
              <a:t>S trường : ……..ha</a:t>
            </a:r>
          </a:p>
        </p:txBody>
      </p:sp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4419600" y="4038600"/>
            <a:ext cx="6096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27658" name="Text Box 10"/>
          <p:cNvSpPr txBox="1">
            <a:spLocks noChangeArrowheads="1"/>
          </p:cNvSpPr>
          <p:nvPr/>
        </p:nvSpPr>
        <p:spPr bwMode="auto">
          <a:xfrm>
            <a:off x="2362200" y="4876800"/>
            <a:ext cx="49530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/>
              <a:t>S mảnh đất : ……..S trường</a:t>
            </a:r>
            <a:endParaRPr lang="en-US" sz="2800" baseline="30000"/>
          </a:p>
        </p:txBody>
      </p: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4648200" y="4648200"/>
            <a:ext cx="838200" cy="1160463"/>
            <a:chOff x="2256" y="2208"/>
            <a:chExt cx="528" cy="899"/>
          </a:xfrm>
        </p:grpSpPr>
        <p:sp>
          <p:nvSpPr>
            <p:cNvPr id="27660" name="Text Box 12"/>
            <p:cNvSpPr txBox="1">
              <a:spLocks noChangeArrowheads="1"/>
            </p:cNvSpPr>
            <p:nvPr/>
          </p:nvSpPr>
          <p:spPr bwMode="auto">
            <a:xfrm>
              <a:off x="2256" y="2208"/>
              <a:ext cx="528" cy="8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342900" indent="-342900" algn="ctr" eaLnBrk="1" hangingPunct="1">
                <a:buClr>
                  <a:schemeClr val="hlink"/>
                </a:buClr>
                <a:buSzPct val="80000"/>
                <a:defRPr/>
              </a:pPr>
              <a:r>
                <a:rPr lang="en-US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/>
                </a:rPr>
                <a:t>1</a:t>
              </a:r>
            </a:p>
            <a:p>
              <a:pPr marL="342900" indent="-342900" algn="ctr" eaLnBrk="1" hangingPunct="1">
                <a:buClr>
                  <a:schemeClr val="hlink"/>
                </a:buClr>
                <a:buSzPct val="80000"/>
                <a:defRPr/>
              </a:pPr>
              <a:r>
                <a:rPr lang="en-US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/>
                </a:rPr>
                <a:t>40</a:t>
              </a:r>
            </a:p>
          </p:txBody>
        </p:sp>
        <p:sp>
          <p:nvSpPr>
            <p:cNvPr id="18445" name="Line 13"/>
            <p:cNvSpPr>
              <a:spLocks noChangeShapeType="1"/>
            </p:cNvSpPr>
            <p:nvPr/>
          </p:nvSpPr>
          <p:spPr bwMode="auto">
            <a:xfrm>
              <a:off x="2352" y="2640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7239000" y="4910138"/>
            <a:ext cx="1676400" cy="519112"/>
            <a:chOff x="4560" y="2901"/>
            <a:chExt cx="1056" cy="327"/>
          </a:xfrm>
        </p:grpSpPr>
        <p:sp>
          <p:nvSpPr>
            <p:cNvPr id="18442" name="Line 14"/>
            <p:cNvSpPr>
              <a:spLocks noChangeShapeType="1"/>
            </p:cNvSpPr>
            <p:nvPr/>
          </p:nvSpPr>
          <p:spPr bwMode="auto">
            <a:xfrm>
              <a:off x="4560" y="307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43" name="Text Box 15"/>
            <p:cNvSpPr txBox="1">
              <a:spLocks noChangeArrowheads="1"/>
            </p:cNvSpPr>
            <p:nvPr/>
          </p:nvSpPr>
          <p:spPr bwMode="auto">
            <a:xfrm>
              <a:off x="4923" y="2901"/>
              <a:ext cx="693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</a:rPr>
                <a:t>? m</a:t>
              </a:r>
              <a:r>
                <a:rPr lang="en-US" sz="2800" baseline="30000">
                  <a:solidFill>
                    <a:srgbClr val="FFFF00"/>
                  </a:solidFill>
                </a:rPr>
                <a:t>2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4" grpId="0"/>
      <p:bldP spid="27655" grpId="0"/>
      <p:bldP spid="27657" grpId="0"/>
      <p:bldP spid="2765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209675"/>
            <a:ext cx="5486400" cy="609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2800" b="1" smtClean="0"/>
              <a:t>Đổi </a:t>
            </a:r>
            <a:r>
              <a:rPr lang="en-US" sz="2800" b="1" smtClean="0">
                <a:solidFill>
                  <a:srgbClr val="00CC00"/>
                </a:solidFill>
              </a:rPr>
              <a:t>12 ha = ……………m</a:t>
            </a:r>
            <a:r>
              <a:rPr lang="en-US" sz="2800" b="1" baseline="30000" smtClean="0">
                <a:solidFill>
                  <a:srgbClr val="00CC00"/>
                </a:solidFill>
              </a:rPr>
              <a:t>2</a:t>
            </a:r>
            <a:endParaRPr lang="en-US" sz="2800" b="1" smtClean="0">
              <a:solidFill>
                <a:srgbClr val="00CC00"/>
              </a:solidFill>
            </a:endParaRP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3429000" y="1133475"/>
            <a:ext cx="15240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120 000</a:t>
            </a:r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1371600" y="2124075"/>
            <a:ext cx="60960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>
                <a:solidFill>
                  <a:srgbClr val="00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Diện tích đất để xây toà nhà.</a:t>
            </a:r>
          </a:p>
        </p:txBody>
      </p:sp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4343400" y="2671763"/>
            <a:ext cx="1295400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3 000</a:t>
            </a:r>
          </a:p>
        </p:txBody>
      </p:sp>
      <p:sp>
        <p:nvSpPr>
          <p:cNvPr id="28683" name="Text Box 11"/>
          <p:cNvSpPr txBox="1">
            <a:spLocks noChangeArrowheads="1"/>
          </p:cNvSpPr>
          <p:nvPr/>
        </p:nvSpPr>
        <p:spPr bwMode="auto">
          <a:xfrm>
            <a:off x="1447800" y="2719388"/>
            <a:ext cx="5410200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>
                <a:solidFill>
                  <a:srgbClr val="00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120 000 : 40  = ………….(m2)</a:t>
            </a:r>
          </a:p>
        </p:txBody>
      </p:sp>
      <p:sp>
        <p:nvSpPr>
          <p:cNvPr id="28684" name="Text Box 12"/>
          <p:cNvSpPr txBox="1">
            <a:spLocks noChangeArrowheads="1"/>
          </p:cNvSpPr>
          <p:nvPr/>
        </p:nvSpPr>
        <p:spPr bwMode="auto">
          <a:xfrm>
            <a:off x="2895600" y="3738563"/>
            <a:ext cx="3276600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Đáp số</a:t>
            </a:r>
            <a:r>
              <a:rPr lang="en-US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: 3 000 m</a:t>
            </a:r>
            <a:r>
              <a:rPr lang="en-US" sz="2800" baseline="30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2</a:t>
            </a:r>
            <a:r>
              <a:rPr lang="en-US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.</a:t>
            </a:r>
          </a:p>
        </p:txBody>
      </p:sp>
      <p:sp>
        <p:nvSpPr>
          <p:cNvPr id="28685" name="Text Box 13"/>
          <p:cNvSpPr txBox="1">
            <a:spLocks noChangeArrowheads="1"/>
          </p:cNvSpPr>
          <p:nvPr/>
        </p:nvSpPr>
        <p:spPr bwMode="auto">
          <a:xfrm>
            <a:off x="3581400" y="228600"/>
            <a:ext cx="15240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 u="sng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Giải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28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build="p"/>
      <p:bldP spid="28677" grpId="0"/>
      <p:bldP spid="28678" grpId="0"/>
      <p:bldP spid="28680" grpId="0"/>
      <p:bldP spid="28683" grpId="0"/>
      <p:bldP spid="2868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5"/>
          <p:cNvSpPr>
            <a:spLocks noChangeArrowheads="1"/>
          </p:cNvSpPr>
          <p:nvPr/>
        </p:nvSpPr>
        <p:spPr bwMode="auto">
          <a:xfrm rot="601988">
            <a:off x="1838325" y="-528638"/>
            <a:ext cx="6010275" cy="3111501"/>
          </a:xfrm>
          <a:prstGeom prst="irregularSeal1">
            <a:avLst/>
          </a:prstGeom>
          <a:solidFill>
            <a:srgbClr val="FF0000"/>
          </a:solidFill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u="sng" smtClean="0">
                <a:solidFill>
                  <a:srgbClr val="FFFF00"/>
                </a:solidFill>
              </a:rPr>
              <a:t>MỤC TIÊU</a:t>
            </a:r>
            <a:endParaRPr lang="en-US" b="1" smtClean="0">
              <a:solidFill>
                <a:srgbClr val="FFFF00"/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05000"/>
            <a:ext cx="7772400" cy="1752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b="1" smtClean="0"/>
              <a:t>- Biết tên gọi, kí hiệu, độ lớn của đơn vị đo diện tích héc- ta; quan hệ giữa héc- ta với mét vuông.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1066800" y="4008438"/>
            <a:ext cx="72390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en-US"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- Biết chuyển đổi các đơn vị đo diện tích và vận dụng để giải các bài toán có liên quan.</a:t>
            </a:r>
            <a:endParaRPr lang="en-US" sz="3200">
              <a:solidFill>
                <a:schemeClr val="tx1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  <p:bldP spid="1126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u="sng" smtClean="0"/>
              <a:t>Kiểm tra bài cũ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5334000" cy="685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b="1" u="sng" smtClean="0">
                <a:solidFill>
                  <a:schemeClr val="hlink"/>
                </a:solidFill>
              </a:rPr>
              <a:t>Bài tập 1 </a:t>
            </a:r>
            <a:r>
              <a:rPr lang="en-US" b="1" smtClean="0">
                <a:solidFill>
                  <a:schemeClr val="hlink"/>
                </a:solidFill>
              </a:rPr>
              <a:t>: Điền dấu &gt;&lt;=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609600" y="2544763"/>
            <a:ext cx="50292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200" b="0">
                <a:solidFill>
                  <a:srgbClr val="FF99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2dm</a:t>
            </a:r>
            <a:r>
              <a:rPr lang="en-US" sz="3200" b="0" baseline="30000">
                <a:solidFill>
                  <a:srgbClr val="FF99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2</a:t>
            </a:r>
            <a:r>
              <a:rPr lang="en-US" sz="3200" b="0">
                <a:solidFill>
                  <a:srgbClr val="FF99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7cm</a:t>
            </a:r>
            <a:r>
              <a:rPr lang="en-US" sz="3200" b="0" baseline="30000">
                <a:solidFill>
                  <a:srgbClr val="FF99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2</a:t>
            </a:r>
            <a:r>
              <a:rPr lang="en-US" sz="3200" b="0">
                <a:solidFill>
                  <a:srgbClr val="FF99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……. 207cm</a:t>
            </a:r>
            <a:r>
              <a:rPr lang="en-US" sz="3200" b="0" baseline="30000">
                <a:solidFill>
                  <a:srgbClr val="FF99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2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2971800" y="2514600"/>
            <a:ext cx="457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200" b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=</a:t>
            </a:r>
            <a:endParaRPr lang="en-US" sz="3200" b="0" baseline="300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762000" y="3382963"/>
            <a:ext cx="5943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200" b="0">
                <a:solidFill>
                  <a:srgbClr val="FF99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300 mm</a:t>
            </a:r>
            <a:r>
              <a:rPr lang="en-US" sz="3200" b="0" baseline="30000">
                <a:solidFill>
                  <a:srgbClr val="FF99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2</a:t>
            </a:r>
            <a:r>
              <a:rPr lang="en-US" sz="3200" b="0">
                <a:solidFill>
                  <a:srgbClr val="FF99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…… 2cm</a:t>
            </a:r>
            <a:r>
              <a:rPr lang="en-US" sz="3200" b="0" baseline="30000">
                <a:solidFill>
                  <a:srgbClr val="FF99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2</a:t>
            </a:r>
            <a:r>
              <a:rPr lang="en-US" sz="3200" b="0">
                <a:solidFill>
                  <a:srgbClr val="FF99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89 mm</a:t>
            </a:r>
            <a:r>
              <a:rPr lang="en-US" sz="3200" b="0" baseline="30000">
                <a:solidFill>
                  <a:srgbClr val="FF99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2</a:t>
            </a: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2971800" y="3382963"/>
            <a:ext cx="4572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0">
                <a:solidFill>
                  <a:srgbClr val="FFFF00"/>
                </a:solidFill>
              </a:rPr>
              <a:t>&gt;</a:t>
            </a:r>
          </a:p>
        </p:txBody>
      </p:sp>
      <p:graphicFrame>
        <p:nvGraphicFramePr>
          <p:cNvPr id="5128" name="Object 8"/>
          <p:cNvGraphicFramePr>
            <a:graphicFrameLocks noChangeAspect="1"/>
          </p:cNvGraphicFramePr>
          <p:nvPr/>
        </p:nvGraphicFramePr>
        <p:xfrm>
          <a:off x="6019800" y="1371600"/>
          <a:ext cx="3048000" cy="2514600"/>
        </p:xfrm>
        <a:graphic>
          <a:graphicData uri="http://schemas.openxmlformats.org/presentationml/2006/ole">
            <p:oleObj spid="_x0000_s5128" name="Clip" r:id="rId3" imgW="4006850" imgH="2857500" progId="MS_ClipArt_Gallery.2">
              <p:embed/>
            </p:oleObj>
          </a:graphicData>
        </a:graphic>
      </p:graphicFrame>
      <p:grpSp>
        <p:nvGrpSpPr>
          <p:cNvPr id="5129" name="Group 10"/>
          <p:cNvGrpSpPr>
            <a:grpSpLocks/>
          </p:cNvGrpSpPr>
          <p:nvPr/>
        </p:nvGrpSpPr>
        <p:grpSpPr bwMode="auto">
          <a:xfrm>
            <a:off x="76200" y="-755650"/>
            <a:ext cx="2286000" cy="3113088"/>
            <a:chOff x="4080" y="-89"/>
            <a:chExt cx="1488" cy="2147"/>
          </a:xfrm>
        </p:grpSpPr>
        <p:sp>
          <p:nvSpPr>
            <p:cNvPr id="5130" name="AutoShape 11"/>
            <p:cNvSpPr>
              <a:spLocks noChangeArrowheads="1"/>
            </p:cNvSpPr>
            <p:nvPr/>
          </p:nvSpPr>
          <p:spPr bwMode="auto">
            <a:xfrm>
              <a:off x="4080" y="-89"/>
              <a:ext cx="1488" cy="2147"/>
            </a:xfrm>
            <a:prstGeom prst="irregularSeal1">
              <a:avLst/>
            </a:prstGeom>
            <a:solidFill>
              <a:srgbClr val="FF0000"/>
            </a:solidFill>
            <a:ln w="9525" algn="ctr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131" name="Text Box 12"/>
            <p:cNvSpPr txBox="1">
              <a:spLocks noChangeArrowheads="1"/>
            </p:cNvSpPr>
            <p:nvPr/>
          </p:nvSpPr>
          <p:spPr bwMode="auto">
            <a:xfrm rot="-1800000">
              <a:off x="4434" y="592"/>
              <a:ext cx="980" cy="58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/>
                <a:t>Cố lên. </a:t>
              </a:r>
            </a:p>
            <a:p>
              <a:r>
                <a:rPr lang="en-US" sz="2000"/>
                <a:t>Cố lên !!!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  <p:bldP spid="12292" grpId="0"/>
      <p:bldP spid="12293" grpId="0"/>
      <p:bldP spid="12294" grpId="0"/>
      <p:bldP spid="1229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75"/>
          <p:cNvSpPr>
            <a:spLocks noChangeArrowheads="1"/>
          </p:cNvSpPr>
          <p:nvPr/>
        </p:nvSpPr>
        <p:spPr bwMode="auto">
          <a:xfrm>
            <a:off x="76200" y="-755650"/>
            <a:ext cx="2286000" cy="3111500"/>
          </a:xfrm>
          <a:prstGeom prst="irregularSeal1">
            <a:avLst/>
          </a:prstGeom>
          <a:solidFill>
            <a:srgbClr val="FF0000"/>
          </a:solidFill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u="sng" smtClean="0"/>
              <a:t>Kiểm tra bài cũ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447800"/>
            <a:ext cx="8153400" cy="20574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2800" b="1" u="sng" smtClean="0">
                <a:solidFill>
                  <a:schemeClr val="hlink"/>
                </a:solidFill>
              </a:rPr>
              <a:t>Bài tập 2 </a:t>
            </a:r>
            <a:r>
              <a:rPr lang="en-US" sz="2800" b="1" smtClean="0">
                <a:solidFill>
                  <a:schemeClr val="hlink"/>
                </a:solidFill>
              </a:rPr>
              <a:t>: Để lát một căn phòng, người ta dùng hết 150 viên gạch hình vuông, có cạnh là a = 40cm. Tính diện tích căn phòng. Biết diện tích phần mạch vữa không đáng kể.</a:t>
            </a: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457200" y="3733800"/>
            <a:ext cx="1905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u="sng">
                <a:solidFill>
                  <a:schemeClr val="tx1"/>
                </a:solidFill>
              </a:rPr>
              <a:t>Tóm tắt:</a:t>
            </a: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2895600" y="4525963"/>
            <a:ext cx="3276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Lát: …….. viên</a:t>
            </a:r>
          </a:p>
        </p:txBody>
      </p:sp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1676400" y="5715000"/>
            <a:ext cx="5486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20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Tính: S căn phòng = ? m</a:t>
            </a:r>
            <a:r>
              <a:rPr lang="en-US" sz="3200" baseline="3000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2</a:t>
            </a: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2895600" y="3810000"/>
            <a:ext cx="2209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a = …. cm</a:t>
            </a:r>
          </a:p>
        </p:txBody>
      </p:sp>
      <p:sp>
        <p:nvSpPr>
          <p:cNvPr id="13384" name="Text Box 72"/>
          <p:cNvSpPr txBox="1">
            <a:spLocks noChangeArrowheads="1"/>
          </p:cNvSpPr>
          <p:nvPr/>
        </p:nvSpPr>
        <p:spPr bwMode="auto">
          <a:xfrm>
            <a:off x="3581400" y="3733800"/>
            <a:ext cx="685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0">
                <a:solidFill>
                  <a:schemeClr val="tx1"/>
                </a:solidFill>
              </a:rPr>
              <a:t>40</a:t>
            </a:r>
          </a:p>
        </p:txBody>
      </p:sp>
      <p:sp>
        <p:nvSpPr>
          <p:cNvPr id="13385" name="Text Box 73"/>
          <p:cNvSpPr txBox="1">
            <a:spLocks noChangeArrowheads="1"/>
          </p:cNvSpPr>
          <p:nvPr/>
        </p:nvSpPr>
        <p:spPr bwMode="auto">
          <a:xfrm>
            <a:off x="3962400" y="4419600"/>
            <a:ext cx="990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0">
                <a:solidFill>
                  <a:schemeClr val="tx1"/>
                </a:solidFill>
              </a:rPr>
              <a:t>150</a:t>
            </a:r>
          </a:p>
        </p:txBody>
      </p:sp>
      <p:sp>
        <p:nvSpPr>
          <p:cNvPr id="6155" name="Text Box 76"/>
          <p:cNvSpPr txBox="1">
            <a:spLocks noChangeArrowheads="1"/>
          </p:cNvSpPr>
          <p:nvPr/>
        </p:nvSpPr>
        <p:spPr bwMode="auto">
          <a:xfrm rot="-1800000">
            <a:off x="620713" y="231775"/>
            <a:ext cx="1504950" cy="8540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/>
              <a:t>Cố lên. </a:t>
            </a:r>
          </a:p>
          <a:p>
            <a:r>
              <a:rPr lang="en-US" sz="2000"/>
              <a:t>Cố lên !!!</a:t>
            </a:r>
          </a:p>
        </p:txBody>
      </p:sp>
      <p:grpSp>
        <p:nvGrpSpPr>
          <p:cNvPr id="2" name="Group 82"/>
          <p:cNvGrpSpPr>
            <a:grpSpLocks/>
          </p:cNvGrpSpPr>
          <p:nvPr/>
        </p:nvGrpSpPr>
        <p:grpSpPr bwMode="auto">
          <a:xfrm>
            <a:off x="5362575" y="3509963"/>
            <a:ext cx="3476625" cy="1976437"/>
            <a:chOff x="3378" y="2211"/>
            <a:chExt cx="2190" cy="1245"/>
          </a:xfrm>
        </p:grpSpPr>
        <p:sp>
          <p:nvSpPr>
            <p:cNvPr id="6157" name="Rectangle 66"/>
            <p:cNvSpPr>
              <a:spLocks noChangeArrowheads="1"/>
            </p:cNvSpPr>
            <p:nvPr/>
          </p:nvSpPr>
          <p:spPr bwMode="auto">
            <a:xfrm>
              <a:off x="4377" y="2466"/>
              <a:ext cx="288" cy="24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51" name="Rectangle 39"/>
            <p:cNvSpPr>
              <a:spLocks noChangeArrowheads="1"/>
            </p:cNvSpPr>
            <p:nvPr/>
          </p:nvSpPr>
          <p:spPr bwMode="auto">
            <a:xfrm>
              <a:off x="5271" y="3207"/>
              <a:ext cx="297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  <a:defRPr/>
              </a:pPr>
              <a:endParaRPr lang="en-US" sz="2000" b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endParaRPr>
            </a:p>
          </p:txBody>
        </p:sp>
        <p:sp>
          <p:nvSpPr>
            <p:cNvPr id="13350" name="Rectangle 38"/>
            <p:cNvSpPr>
              <a:spLocks noChangeArrowheads="1"/>
            </p:cNvSpPr>
            <p:nvPr/>
          </p:nvSpPr>
          <p:spPr bwMode="auto">
            <a:xfrm>
              <a:off x="4972" y="3207"/>
              <a:ext cx="299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  <a:defRPr/>
              </a:pPr>
              <a:endParaRPr lang="en-US" sz="2000" b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endParaRPr>
            </a:p>
          </p:txBody>
        </p:sp>
        <p:sp>
          <p:nvSpPr>
            <p:cNvPr id="13349" name="Rectangle 37"/>
            <p:cNvSpPr>
              <a:spLocks noChangeArrowheads="1"/>
            </p:cNvSpPr>
            <p:nvPr/>
          </p:nvSpPr>
          <p:spPr bwMode="auto">
            <a:xfrm>
              <a:off x="4676" y="3207"/>
              <a:ext cx="296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  <a:defRPr/>
              </a:pPr>
              <a:endParaRPr lang="en-US" sz="2000" b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endParaRPr>
            </a:p>
          </p:txBody>
        </p:sp>
        <p:sp>
          <p:nvSpPr>
            <p:cNvPr id="13348" name="Rectangle 36"/>
            <p:cNvSpPr>
              <a:spLocks noChangeArrowheads="1"/>
            </p:cNvSpPr>
            <p:nvPr/>
          </p:nvSpPr>
          <p:spPr bwMode="auto">
            <a:xfrm>
              <a:off x="4377" y="3207"/>
              <a:ext cx="299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  <a:defRPr/>
              </a:pPr>
              <a:endParaRPr lang="en-US" sz="2000" b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endParaRPr>
            </a:p>
          </p:txBody>
        </p:sp>
        <p:sp>
          <p:nvSpPr>
            <p:cNvPr id="13347" name="Rectangle 35"/>
            <p:cNvSpPr>
              <a:spLocks noChangeArrowheads="1"/>
            </p:cNvSpPr>
            <p:nvPr/>
          </p:nvSpPr>
          <p:spPr bwMode="auto">
            <a:xfrm>
              <a:off x="4080" y="3207"/>
              <a:ext cx="297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  <a:defRPr/>
              </a:pPr>
              <a:endParaRPr lang="en-US" sz="2000" b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endParaRPr>
            </a:p>
          </p:txBody>
        </p:sp>
        <p:sp>
          <p:nvSpPr>
            <p:cNvPr id="13346" name="Rectangle 34"/>
            <p:cNvSpPr>
              <a:spLocks noChangeArrowheads="1"/>
            </p:cNvSpPr>
            <p:nvPr/>
          </p:nvSpPr>
          <p:spPr bwMode="auto">
            <a:xfrm>
              <a:off x="5271" y="2958"/>
              <a:ext cx="297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  <a:defRPr/>
              </a:pPr>
              <a:endParaRPr lang="en-US" sz="2000" b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endParaRPr>
            </a:p>
          </p:txBody>
        </p:sp>
        <p:sp>
          <p:nvSpPr>
            <p:cNvPr id="13345" name="Rectangle 33"/>
            <p:cNvSpPr>
              <a:spLocks noChangeArrowheads="1"/>
            </p:cNvSpPr>
            <p:nvPr/>
          </p:nvSpPr>
          <p:spPr bwMode="auto">
            <a:xfrm>
              <a:off x="4972" y="2958"/>
              <a:ext cx="299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  <a:defRPr/>
              </a:pPr>
              <a:endParaRPr lang="en-US" sz="2000" b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endParaRPr>
            </a:p>
          </p:txBody>
        </p:sp>
        <p:sp>
          <p:nvSpPr>
            <p:cNvPr id="13344" name="Rectangle 32"/>
            <p:cNvSpPr>
              <a:spLocks noChangeArrowheads="1"/>
            </p:cNvSpPr>
            <p:nvPr/>
          </p:nvSpPr>
          <p:spPr bwMode="auto">
            <a:xfrm>
              <a:off x="4676" y="2958"/>
              <a:ext cx="296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  <a:defRPr/>
              </a:pPr>
              <a:endParaRPr lang="en-US" sz="2000" b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endParaRPr>
            </a:p>
          </p:txBody>
        </p:sp>
        <p:sp>
          <p:nvSpPr>
            <p:cNvPr id="13343" name="Rectangle 31"/>
            <p:cNvSpPr>
              <a:spLocks noChangeArrowheads="1"/>
            </p:cNvSpPr>
            <p:nvPr/>
          </p:nvSpPr>
          <p:spPr bwMode="auto">
            <a:xfrm>
              <a:off x="4377" y="2958"/>
              <a:ext cx="299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  <a:defRPr/>
              </a:pPr>
              <a:endParaRPr lang="en-US" sz="2000" b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endParaRPr>
            </a:p>
          </p:txBody>
        </p:sp>
        <p:sp>
          <p:nvSpPr>
            <p:cNvPr id="13342" name="Rectangle 30"/>
            <p:cNvSpPr>
              <a:spLocks noChangeArrowheads="1"/>
            </p:cNvSpPr>
            <p:nvPr/>
          </p:nvSpPr>
          <p:spPr bwMode="auto">
            <a:xfrm>
              <a:off x="4080" y="2958"/>
              <a:ext cx="297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  <a:defRPr/>
              </a:pPr>
              <a:endParaRPr lang="en-US" sz="2000" b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endParaRPr>
            </a:p>
          </p:txBody>
        </p:sp>
        <p:sp>
          <p:nvSpPr>
            <p:cNvPr id="13341" name="Rectangle 29"/>
            <p:cNvSpPr>
              <a:spLocks noChangeArrowheads="1"/>
            </p:cNvSpPr>
            <p:nvPr/>
          </p:nvSpPr>
          <p:spPr bwMode="auto">
            <a:xfrm>
              <a:off x="5271" y="2709"/>
              <a:ext cx="297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  <a:defRPr/>
              </a:pPr>
              <a:endParaRPr lang="en-US" sz="2000" b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endParaRPr>
            </a:p>
          </p:txBody>
        </p:sp>
        <p:sp>
          <p:nvSpPr>
            <p:cNvPr id="13340" name="Rectangle 28"/>
            <p:cNvSpPr>
              <a:spLocks noChangeArrowheads="1"/>
            </p:cNvSpPr>
            <p:nvPr/>
          </p:nvSpPr>
          <p:spPr bwMode="auto">
            <a:xfrm>
              <a:off x="4972" y="2709"/>
              <a:ext cx="299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  <a:defRPr/>
              </a:pPr>
              <a:endParaRPr lang="en-US" sz="2000" b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endParaRPr>
            </a:p>
          </p:txBody>
        </p:sp>
        <p:sp>
          <p:nvSpPr>
            <p:cNvPr id="13339" name="Rectangle 27"/>
            <p:cNvSpPr>
              <a:spLocks noChangeArrowheads="1"/>
            </p:cNvSpPr>
            <p:nvPr/>
          </p:nvSpPr>
          <p:spPr bwMode="auto">
            <a:xfrm>
              <a:off x="4676" y="2709"/>
              <a:ext cx="296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  <a:defRPr/>
              </a:pPr>
              <a:endParaRPr lang="en-US" sz="2000" b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endParaRPr>
            </a:p>
          </p:txBody>
        </p:sp>
        <p:sp>
          <p:nvSpPr>
            <p:cNvPr id="13338" name="Rectangle 26"/>
            <p:cNvSpPr>
              <a:spLocks noChangeArrowheads="1"/>
            </p:cNvSpPr>
            <p:nvPr/>
          </p:nvSpPr>
          <p:spPr bwMode="auto">
            <a:xfrm>
              <a:off x="4377" y="2709"/>
              <a:ext cx="299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  <a:defRPr/>
              </a:pPr>
              <a:endParaRPr lang="en-US" sz="2000" b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endParaRPr>
            </a:p>
          </p:txBody>
        </p:sp>
        <p:sp>
          <p:nvSpPr>
            <p:cNvPr id="13337" name="Rectangle 25"/>
            <p:cNvSpPr>
              <a:spLocks noChangeArrowheads="1"/>
            </p:cNvSpPr>
            <p:nvPr/>
          </p:nvSpPr>
          <p:spPr bwMode="auto">
            <a:xfrm>
              <a:off x="4080" y="2709"/>
              <a:ext cx="297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  <a:defRPr/>
              </a:pPr>
              <a:endParaRPr lang="en-US" sz="2000" b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endParaRPr>
            </a:p>
          </p:txBody>
        </p:sp>
        <p:sp>
          <p:nvSpPr>
            <p:cNvPr id="13336" name="Rectangle 24"/>
            <p:cNvSpPr>
              <a:spLocks noChangeArrowheads="1"/>
            </p:cNvSpPr>
            <p:nvPr/>
          </p:nvSpPr>
          <p:spPr bwMode="auto">
            <a:xfrm>
              <a:off x="5271" y="2460"/>
              <a:ext cx="297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  <a:defRPr/>
              </a:pPr>
              <a:endParaRPr lang="en-US" sz="2000" b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endParaRPr>
            </a:p>
          </p:txBody>
        </p:sp>
        <p:sp>
          <p:nvSpPr>
            <p:cNvPr id="13335" name="Rectangle 23"/>
            <p:cNvSpPr>
              <a:spLocks noChangeArrowheads="1"/>
            </p:cNvSpPr>
            <p:nvPr/>
          </p:nvSpPr>
          <p:spPr bwMode="auto">
            <a:xfrm>
              <a:off x="4972" y="2460"/>
              <a:ext cx="299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  <a:defRPr/>
              </a:pPr>
              <a:endParaRPr lang="en-US" sz="2000" b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endParaRPr>
            </a:p>
          </p:txBody>
        </p:sp>
        <p:sp>
          <p:nvSpPr>
            <p:cNvPr id="13334" name="Rectangle 22"/>
            <p:cNvSpPr>
              <a:spLocks noChangeArrowheads="1"/>
            </p:cNvSpPr>
            <p:nvPr/>
          </p:nvSpPr>
          <p:spPr bwMode="auto">
            <a:xfrm>
              <a:off x="4676" y="2460"/>
              <a:ext cx="296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  <a:defRPr/>
              </a:pPr>
              <a:endParaRPr lang="en-US" sz="2000" b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endParaRPr>
            </a:p>
          </p:txBody>
        </p:sp>
        <p:sp>
          <p:nvSpPr>
            <p:cNvPr id="13333" name="Rectangle 21"/>
            <p:cNvSpPr>
              <a:spLocks noChangeArrowheads="1"/>
            </p:cNvSpPr>
            <p:nvPr/>
          </p:nvSpPr>
          <p:spPr bwMode="auto">
            <a:xfrm>
              <a:off x="4377" y="2460"/>
              <a:ext cx="299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  <a:defRPr/>
              </a:pPr>
              <a:endParaRPr lang="en-US" sz="2000" b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endParaRPr>
            </a:p>
          </p:txBody>
        </p:sp>
        <p:sp>
          <p:nvSpPr>
            <p:cNvPr id="13332" name="Rectangle 20"/>
            <p:cNvSpPr>
              <a:spLocks noChangeArrowheads="1"/>
            </p:cNvSpPr>
            <p:nvPr/>
          </p:nvSpPr>
          <p:spPr bwMode="auto">
            <a:xfrm>
              <a:off x="4080" y="2460"/>
              <a:ext cx="297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  <a:defRPr/>
              </a:pPr>
              <a:endParaRPr lang="en-US" sz="2000" b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endParaRPr>
            </a:p>
          </p:txBody>
        </p:sp>
        <p:sp>
          <p:nvSpPr>
            <p:cNvPr id="13331" name="Rectangle 19"/>
            <p:cNvSpPr>
              <a:spLocks noChangeArrowheads="1"/>
            </p:cNvSpPr>
            <p:nvPr/>
          </p:nvSpPr>
          <p:spPr bwMode="auto">
            <a:xfrm>
              <a:off x="5271" y="2211"/>
              <a:ext cx="297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  <a:defRPr/>
              </a:pPr>
              <a:endParaRPr lang="en-US" sz="2000" b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endParaRPr>
            </a:p>
          </p:txBody>
        </p:sp>
        <p:sp>
          <p:nvSpPr>
            <p:cNvPr id="13330" name="Rectangle 18"/>
            <p:cNvSpPr>
              <a:spLocks noChangeArrowheads="1"/>
            </p:cNvSpPr>
            <p:nvPr/>
          </p:nvSpPr>
          <p:spPr bwMode="auto">
            <a:xfrm>
              <a:off x="4972" y="2211"/>
              <a:ext cx="299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  <a:defRPr/>
              </a:pPr>
              <a:endParaRPr lang="en-US" sz="2000" b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endParaRPr>
            </a:p>
          </p:txBody>
        </p:sp>
        <p:sp>
          <p:nvSpPr>
            <p:cNvPr id="13329" name="Rectangle 17"/>
            <p:cNvSpPr>
              <a:spLocks noChangeArrowheads="1"/>
            </p:cNvSpPr>
            <p:nvPr/>
          </p:nvSpPr>
          <p:spPr bwMode="auto">
            <a:xfrm>
              <a:off x="4676" y="2211"/>
              <a:ext cx="296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  <a:defRPr/>
              </a:pPr>
              <a:endParaRPr lang="en-US" sz="2000" b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endParaRPr>
            </a:p>
          </p:txBody>
        </p:sp>
        <p:sp>
          <p:nvSpPr>
            <p:cNvPr id="13328" name="Rectangle 16"/>
            <p:cNvSpPr>
              <a:spLocks noChangeArrowheads="1"/>
            </p:cNvSpPr>
            <p:nvPr/>
          </p:nvSpPr>
          <p:spPr bwMode="auto">
            <a:xfrm>
              <a:off x="4377" y="2211"/>
              <a:ext cx="299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  <a:defRPr/>
              </a:pPr>
              <a:endParaRPr lang="en-US" sz="2000" b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endParaRPr>
            </a:p>
          </p:txBody>
        </p:sp>
        <p:sp>
          <p:nvSpPr>
            <p:cNvPr id="13327" name="Rectangle 15"/>
            <p:cNvSpPr>
              <a:spLocks noChangeArrowheads="1"/>
            </p:cNvSpPr>
            <p:nvPr/>
          </p:nvSpPr>
          <p:spPr bwMode="auto">
            <a:xfrm>
              <a:off x="4080" y="2211"/>
              <a:ext cx="297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  <a:defRPr/>
              </a:pPr>
              <a:r>
                <a:rPr lang="en-US" sz="2000" b="0">
                  <a:solidFill>
                    <a:srgbClr val="FF00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/>
                </a:rPr>
                <a:t>     </a:t>
              </a:r>
            </a:p>
          </p:txBody>
        </p:sp>
        <p:sp>
          <p:nvSpPr>
            <p:cNvPr id="6183" name="Line 40"/>
            <p:cNvSpPr>
              <a:spLocks noChangeShapeType="1"/>
            </p:cNvSpPr>
            <p:nvPr/>
          </p:nvSpPr>
          <p:spPr bwMode="auto">
            <a:xfrm>
              <a:off x="4080" y="2211"/>
              <a:ext cx="1488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84" name="Line 41"/>
            <p:cNvSpPr>
              <a:spLocks noChangeShapeType="1"/>
            </p:cNvSpPr>
            <p:nvPr/>
          </p:nvSpPr>
          <p:spPr bwMode="auto">
            <a:xfrm>
              <a:off x="4080" y="2460"/>
              <a:ext cx="148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85" name="Line 42"/>
            <p:cNvSpPr>
              <a:spLocks noChangeShapeType="1"/>
            </p:cNvSpPr>
            <p:nvPr/>
          </p:nvSpPr>
          <p:spPr bwMode="auto">
            <a:xfrm>
              <a:off x="4080" y="2709"/>
              <a:ext cx="148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86" name="Line 43"/>
            <p:cNvSpPr>
              <a:spLocks noChangeShapeType="1"/>
            </p:cNvSpPr>
            <p:nvPr/>
          </p:nvSpPr>
          <p:spPr bwMode="auto">
            <a:xfrm>
              <a:off x="4080" y="2958"/>
              <a:ext cx="148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87" name="Line 44"/>
            <p:cNvSpPr>
              <a:spLocks noChangeShapeType="1"/>
            </p:cNvSpPr>
            <p:nvPr/>
          </p:nvSpPr>
          <p:spPr bwMode="auto">
            <a:xfrm>
              <a:off x="4080" y="3207"/>
              <a:ext cx="148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88" name="Line 45"/>
            <p:cNvSpPr>
              <a:spLocks noChangeShapeType="1"/>
            </p:cNvSpPr>
            <p:nvPr/>
          </p:nvSpPr>
          <p:spPr bwMode="auto">
            <a:xfrm>
              <a:off x="4080" y="3456"/>
              <a:ext cx="1488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89" name="Line 46"/>
            <p:cNvSpPr>
              <a:spLocks noChangeShapeType="1"/>
            </p:cNvSpPr>
            <p:nvPr/>
          </p:nvSpPr>
          <p:spPr bwMode="auto">
            <a:xfrm>
              <a:off x="4080" y="2211"/>
              <a:ext cx="0" cy="1245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90" name="Line 47"/>
            <p:cNvSpPr>
              <a:spLocks noChangeShapeType="1"/>
            </p:cNvSpPr>
            <p:nvPr/>
          </p:nvSpPr>
          <p:spPr bwMode="auto">
            <a:xfrm>
              <a:off x="4377" y="2211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91" name="Line 48"/>
            <p:cNvSpPr>
              <a:spLocks noChangeShapeType="1"/>
            </p:cNvSpPr>
            <p:nvPr/>
          </p:nvSpPr>
          <p:spPr bwMode="auto">
            <a:xfrm>
              <a:off x="4676" y="2211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92" name="Line 49"/>
            <p:cNvSpPr>
              <a:spLocks noChangeShapeType="1"/>
            </p:cNvSpPr>
            <p:nvPr/>
          </p:nvSpPr>
          <p:spPr bwMode="auto">
            <a:xfrm>
              <a:off x="4972" y="2211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93" name="Line 50"/>
            <p:cNvSpPr>
              <a:spLocks noChangeShapeType="1"/>
            </p:cNvSpPr>
            <p:nvPr/>
          </p:nvSpPr>
          <p:spPr bwMode="auto">
            <a:xfrm>
              <a:off x="5271" y="2211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94" name="Line 51"/>
            <p:cNvSpPr>
              <a:spLocks noChangeShapeType="1"/>
            </p:cNvSpPr>
            <p:nvPr/>
          </p:nvSpPr>
          <p:spPr bwMode="auto">
            <a:xfrm>
              <a:off x="5568" y="2211"/>
              <a:ext cx="0" cy="1245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95" name="Line 70"/>
            <p:cNvSpPr>
              <a:spLocks noChangeShapeType="1"/>
            </p:cNvSpPr>
            <p:nvPr/>
          </p:nvSpPr>
          <p:spPr bwMode="auto">
            <a:xfrm>
              <a:off x="3378" y="2592"/>
              <a:ext cx="702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96" name="Text Box 77"/>
            <p:cNvSpPr txBox="1">
              <a:spLocks noChangeArrowheads="1"/>
            </p:cNvSpPr>
            <p:nvPr/>
          </p:nvSpPr>
          <p:spPr bwMode="auto">
            <a:xfrm>
              <a:off x="4176" y="2400"/>
              <a:ext cx="240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0">
                  <a:solidFill>
                    <a:schemeClr val="tx1"/>
                  </a:solidFill>
                </a:rPr>
                <a:t>{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  <p:bldP spid="13320" grpId="0"/>
      <p:bldP spid="13322" grpId="0"/>
      <p:bldP spid="13323" grpId="0"/>
      <p:bldP spid="13321" grpId="0"/>
      <p:bldP spid="13384" grpId="0"/>
      <p:bldP spid="1338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Text Box 4"/>
          <p:cNvSpPr txBox="1"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>
              <a:spcBef>
                <a:spcPct val="50000"/>
              </a:spcBef>
              <a:defRPr/>
            </a:pPr>
            <a:r>
              <a:rPr lang="en-US" b="1" u="sng" smtClean="0">
                <a:solidFill>
                  <a:schemeClr val="tx1"/>
                </a:solidFill>
              </a:rPr>
              <a:t>Giải</a:t>
            </a: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1295400" y="1600200"/>
            <a:ext cx="434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Diện tích căn phòng</a:t>
            </a: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533400" y="2438400"/>
            <a:ext cx="5867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200" b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40 x 40 x 150 =................(cm</a:t>
            </a:r>
            <a:r>
              <a:rPr lang="en-US" sz="3200" b="0" baseline="3000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2</a:t>
            </a:r>
            <a:r>
              <a:rPr lang="en-US" sz="3200" b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)</a:t>
            </a: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3581400" y="2362200"/>
            <a:ext cx="1752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200" b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240 000</a:t>
            </a:r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6324600" y="2438400"/>
            <a:ext cx="2057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200" b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= ……m</a:t>
            </a:r>
            <a:r>
              <a:rPr lang="en-US" sz="3200" b="0" baseline="3000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2</a:t>
            </a:r>
          </a:p>
        </p:txBody>
      </p:sp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6781800" y="2362200"/>
            <a:ext cx="685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200" b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24</a:t>
            </a:r>
          </a:p>
        </p:txBody>
      </p:sp>
      <p:sp>
        <p:nvSpPr>
          <p:cNvPr id="14347" name="Text Box 11"/>
          <p:cNvSpPr txBox="1">
            <a:spLocks noChangeArrowheads="1"/>
          </p:cNvSpPr>
          <p:nvPr/>
        </p:nvSpPr>
        <p:spPr bwMode="auto">
          <a:xfrm>
            <a:off x="5334000" y="3276600"/>
            <a:ext cx="2819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200" b="0" u="sng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Đáp số</a:t>
            </a:r>
            <a:r>
              <a:rPr lang="en-US" sz="3200" b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:………</a:t>
            </a:r>
          </a:p>
        </p:txBody>
      </p:sp>
      <p:sp>
        <p:nvSpPr>
          <p:cNvPr id="14348" name="Text Box 12"/>
          <p:cNvSpPr txBox="1">
            <a:spLocks noChangeArrowheads="1"/>
          </p:cNvSpPr>
          <p:nvPr/>
        </p:nvSpPr>
        <p:spPr bwMode="auto">
          <a:xfrm>
            <a:off x="6781800" y="3230563"/>
            <a:ext cx="12954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200" b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24 m</a:t>
            </a:r>
            <a:r>
              <a:rPr lang="en-US" sz="3200" b="0" baseline="30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/>
      <p:bldP spid="14342" grpId="0"/>
      <p:bldP spid="14343" grpId="0"/>
      <p:bldP spid="14344" grpId="0"/>
      <p:bldP spid="14346" grpId="0"/>
      <p:bldP spid="14347" grpId="0"/>
      <p:bldP spid="1434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Picture3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2209800"/>
            <a:ext cx="9144000" cy="4568825"/>
          </a:xfrm>
          <a:noFill/>
        </p:spPr>
      </p:pic>
      <p:sp>
        <p:nvSpPr>
          <p:cNvPr id="8195" name="AutoShape 8"/>
          <p:cNvSpPr>
            <a:spLocks noChangeArrowheads="1"/>
          </p:cNvSpPr>
          <p:nvPr/>
        </p:nvSpPr>
        <p:spPr bwMode="auto">
          <a:xfrm rot="-546938">
            <a:off x="4271963" y="-58738"/>
            <a:ext cx="346075" cy="2073276"/>
          </a:xfrm>
          <a:prstGeom prst="star16">
            <a:avLst>
              <a:gd name="adj" fmla="val 37500"/>
            </a:avLst>
          </a:prstGeom>
          <a:solidFill>
            <a:srgbClr val="FF0000"/>
          </a:solidFill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6000" b="1" u="sng" smtClean="0">
                <a:solidFill>
                  <a:srgbClr val="FFFF66"/>
                </a:solidFill>
              </a:rPr>
              <a:t>Bài mới</a:t>
            </a:r>
            <a:endParaRPr lang="en-US" sz="6000" b="1" smtClean="0">
              <a:solidFill>
                <a:srgbClr val="FFFF66"/>
              </a:solidFill>
            </a:endParaRP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7315200" y="6338888"/>
            <a:ext cx="17526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>
                <a:solidFill>
                  <a:srgbClr val="FF00FF"/>
                </a:solidFill>
              </a:rPr>
              <a:t>Cánh đồng lúa</a:t>
            </a:r>
          </a:p>
        </p:txBody>
      </p:sp>
      <p:sp>
        <p:nvSpPr>
          <p:cNvPr id="15367" name="Text Box 7">
            <a:hlinkClick r:id="" action="ppaction://noaction" highlightClick="1"/>
          </p:cNvPr>
          <p:cNvSpPr txBox="1">
            <a:spLocks noChangeArrowheads="1"/>
          </p:cNvSpPr>
          <p:nvPr/>
        </p:nvSpPr>
        <p:spPr bwMode="auto">
          <a:xfrm>
            <a:off x="2819400" y="3200400"/>
            <a:ext cx="3657600" cy="1098550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Héc -  ta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  <p:bldP spid="1536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8"/>
          <p:cNvSpPr>
            <a:spLocks noChangeArrowheads="1"/>
          </p:cNvSpPr>
          <p:nvPr/>
        </p:nvSpPr>
        <p:spPr bwMode="auto">
          <a:xfrm>
            <a:off x="2362200" y="95250"/>
            <a:ext cx="4495800" cy="1257300"/>
          </a:xfrm>
          <a:prstGeom prst="ribbon">
            <a:avLst>
              <a:gd name="adj1" fmla="val 12500"/>
              <a:gd name="adj2" fmla="val 50000"/>
            </a:avLst>
          </a:prstGeom>
          <a:solidFill>
            <a:srgbClr val="0000FF"/>
          </a:solidFill>
          <a:ln w="9525">
            <a:noFill/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19" name="Text Box 4">
            <a:hlinkClick r:id="" action="ppaction://noaction" highlightClick="1"/>
          </p:cNvPr>
          <p:cNvSpPr>
            <a:spLocks noChangeArrowheads="1"/>
          </p:cNvSpPr>
          <p:nvPr>
            <p:ph type="title"/>
          </p:nvPr>
        </p:nvSpPr>
        <p:spPr>
          <a:xfrm>
            <a:off x="533400" y="76200"/>
            <a:ext cx="8229600" cy="1139825"/>
          </a:xfrm>
        </p:spPr>
        <p:txBody>
          <a:bodyPr/>
          <a:lstStyle/>
          <a:p>
            <a:pPr algn="l">
              <a:spcBef>
                <a:spcPct val="50000"/>
              </a:spcBef>
            </a:pPr>
            <a:r>
              <a:rPr lang="en-US" sz="6000" b="1" smtClean="0">
                <a:solidFill>
                  <a:srgbClr val="FFFF00"/>
                </a:solidFill>
                <a:effectLst/>
              </a:rPr>
              <a:t>Héc -  ta</a:t>
            </a:r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990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 Héc –ta là một đơn vị dùng để đo những diện tích lớn như:</a:t>
            </a: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76200" y="3276600"/>
            <a:ext cx="3352800" cy="3111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rgbClr val="FF00FF"/>
                </a:solidFill>
              </a:rPr>
              <a:t>MỘT CÁNH RỪNG</a:t>
            </a:r>
          </a:p>
        </p:txBody>
      </p:sp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0400" y="2628900"/>
            <a:ext cx="56388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76200" y="228600"/>
            <a:ext cx="3352800" cy="6130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rgbClr val="FF00FF"/>
                </a:solidFill>
              </a:rPr>
              <a:t>MỘT VƯỜN CHÈ HOẶC VƯỜN CÀ PHÊ</a:t>
            </a:r>
          </a:p>
        </p:txBody>
      </p:sp>
      <p:pic>
        <p:nvPicPr>
          <p:cNvPr id="10243" name="Picture 6" descr="che(dung)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1400" y="0"/>
            <a:ext cx="5430838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" descr="Cay lu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0"/>
            <a:ext cx="7080250" cy="678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Text Box 4"/>
          <p:cNvSpPr txBox="1">
            <a:spLocks noChangeArrowheads="1"/>
          </p:cNvSpPr>
          <p:nvPr/>
        </p:nvSpPr>
        <p:spPr bwMode="auto">
          <a:xfrm rot="-5400000">
            <a:off x="-2674937" y="3040062"/>
            <a:ext cx="6705600" cy="777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500"/>
              <a:t>MỘT CÁNH ĐỒNG LÚA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/>
    </p:bldLst>
  </p:timing>
</p:sld>
</file>

<file path=ppt/theme/theme1.xml><?xml version="1.0" encoding="utf-8"?>
<a:theme xmlns:a="http://schemas.openxmlformats.org/drawingml/2006/main" name="Ripple">
  <a:themeElements>
    <a:clrScheme name="Ripple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Ripp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CC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6600" b="1" i="0" u="none" strike="noStrike" cap="none" normalizeH="0" baseline="0" smtClean="0">
            <a:ln>
              <a:noFill/>
            </a:ln>
            <a:solidFill>
              <a:srgbClr val="00FF0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CC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6600" b="1" i="0" u="none" strike="noStrike" cap="none" normalizeH="0" baseline="0" smtClean="0">
            <a:ln>
              <a:noFill/>
            </a:ln>
            <a:solidFill>
              <a:srgbClr val="00FF00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ipple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pple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Ripple</Template>
  <TotalTime>466</TotalTime>
  <Words>579</Words>
  <Application>Microsoft Office PowerPoint</Application>
  <PresentationFormat>On-screen Show (4:3)</PresentationFormat>
  <Paragraphs>131</Paragraphs>
  <Slides>17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Wingdings</vt:lpstr>
      <vt:lpstr>Calibri</vt:lpstr>
      <vt:lpstr>Ripple</vt:lpstr>
      <vt:lpstr>Microsoft Clip Gallery</vt:lpstr>
      <vt:lpstr>GIÁO ÁN</vt:lpstr>
      <vt:lpstr>MỤC TIÊU</vt:lpstr>
      <vt:lpstr>Kiểm tra bài cũ</vt:lpstr>
      <vt:lpstr>Kiểm tra bài cũ</vt:lpstr>
      <vt:lpstr>Giải</vt:lpstr>
      <vt:lpstr>Bài mới</vt:lpstr>
      <vt:lpstr>Héc -  ta</vt:lpstr>
      <vt:lpstr>Slide 8</vt:lpstr>
      <vt:lpstr>Slide 9</vt:lpstr>
      <vt:lpstr>Slide 10</vt:lpstr>
      <vt:lpstr>Đơn vi đo diện tích (Héc – ta)</vt:lpstr>
      <vt:lpstr>Ở bảng đơn vị đo diện tích mỗi đơn vị liền nhau hơn kém nhau ……….lần.</vt:lpstr>
      <vt:lpstr>Thực hành</vt:lpstr>
      <vt:lpstr>Bài giải   Diện tích rừng Cúc Phương 22 200ha = ………..km2</vt:lpstr>
      <vt:lpstr>Slide 15</vt:lpstr>
      <vt:lpstr>Slide 16</vt:lpstr>
      <vt:lpstr>Slide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GIÁO ÁN</dc:title>
  <dc:creator>thanhtin</dc:creator>
  <cp:lastModifiedBy>CSTeam</cp:lastModifiedBy>
  <cp:revision>14</cp:revision>
  <dcterms:created xsi:type="dcterms:W3CDTF">2009-12-05T17:32:52Z</dcterms:created>
  <dcterms:modified xsi:type="dcterms:W3CDTF">2016-06-30T03:33:58Z</dcterms:modified>
</cp:coreProperties>
</file>