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398" r:id="rId2"/>
    <p:sldId id="290" r:id="rId3"/>
    <p:sldId id="291" r:id="rId4"/>
    <p:sldId id="292" r:id="rId5"/>
    <p:sldId id="293" r:id="rId6"/>
    <p:sldId id="294" r:id="rId7"/>
    <p:sldId id="295" r:id="rId8"/>
    <p:sldId id="400" r:id="rId9"/>
    <p:sldId id="399" r:id="rId10"/>
    <p:sldId id="274" r:id="rId11"/>
    <p:sldId id="401" r:id="rId12"/>
    <p:sldId id="264" r:id="rId13"/>
    <p:sldId id="277" r:id="rId14"/>
    <p:sldId id="280" r:id="rId15"/>
    <p:sldId id="402" r:id="rId16"/>
    <p:sldId id="278" r:id="rId17"/>
    <p:sldId id="281" r:id="rId18"/>
    <p:sldId id="282" r:id="rId19"/>
    <p:sldId id="283" r:id="rId20"/>
    <p:sldId id="284" r:id="rId21"/>
    <p:sldId id="285" r:id="rId22"/>
    <p:sldId id="403" r:id="rId23"/>
    <p:sldId id="405" r:id="rId24"/>
    <p:sldId id="267" r:id="rId25"/>
    <p:sldId id="269" r:id="rId26"/>
    <p:sldId id="391" r:id="rId27"/>
    <p:sldId id="307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82" autoAdjust="0"/>
    <p:restoredTop sz="94660"/>
  </p:normalViewPr>
  <p:slideViewPr>
    <p:cSldViewPr snapToGrid="0">
      <p:cViewPr>
        <p:scale>
          <a:sx n="100" d="100"/>
          <a:sy n="100" d="100"/>
        </p:scale>
        <p:origin x="396" y="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4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4" Type="http://schemas.openxmlformats.org/officeDocument/2006/relationships/image" Target="../media/image1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F1AD72-A0A8-4AA0-AC94-B1B82484D0F0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09CD97-91D1-4C34-8223-02825A514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676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CF9E81-344C-4321-94B1-D1CF524DFD6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2974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C85E24-0492-4413-BBC8-A055B0947A34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4116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1BCF-9548-41EE-B1F9-A9330D584BE2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E1049-78AA-46B2-B9B5-BBB0ED82B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776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1BCF-9548-41EE-B1F9-A9330D584BE2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E1049-78AA-46B2-B9B5-BBB0ED82B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478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1BCF-9548-41EE-B1F9-A9330D584BE2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E1049-78AA-46B2-B9B5-BBB0ED82B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600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1BCF-9548-41EE-B1F9-A9330D584BE2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E1049-78AA-46B2-B9B5-BBB0ED82B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385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1BCF-9548-41EE-B1F9-A9330D584BE2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E1049-78AA-46B2-B9B5-BBB0ED82B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670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1BCF-9548-41EE-B1F9-A9330D584BE2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E1049-78AA-46B2-B9B5-BBB0ED82B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786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1BCF-9548-41EE-B1F9-A9330D584BE2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E1049-78AA-46B2-B9B5-BBB0ED82B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752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1BCF-9548-41EE-B1F9-A9330D584BE2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E1049-78AA-46B2-B9B5-BBB0ED82B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728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1BCF-9548-41EE-B1F9-A9330D584BE2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E1049-78AA-46B2-B9B5-BBB0ED82B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766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1BCF-9548-41EE-B1F9-A9330D584BE2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E1049-78AA-46B2-B9B5-BBB0ED82B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336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1BCF-9548-41EE-B1F9-A9330D584BE2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E1049-78AA-46B2-B9B5-BBB0ED82B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019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361BCF-9548-41EE-B1F9-A9330D584BE2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1E1049-78AA-46B2-B9B5-BBB0ED82B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263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" TargetMode="External"/><Relationship Id="rId2" Type="http://schemas.openxmlformats.org/officeDocument/2006/relationships/hyperlink" Target="http://www.yahoo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bing.com/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4.png"/><Relationship Id="rId7" Type="http://schemas.openxmlformats.org/officeDocument/2006/relationships/image" Target="../media/image6.jpeg"/><Relationship Id="rId12" Type="http://schemas.openxmlformats.org/officeDocument/2006/relationships/slide" Target="slide20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0" Type="http://schemas.openxmlformats.org/officeDocument/2006/relationships/slide" Target="slide7.xml"/><Relationship Id="rId4" Type="http://schemas.openxmlformats.org/officeDocument/2006/relationships/slide" Target="slide6.xml"/><Relationship Id="rId9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oleObject" Target="../embeddings/oleObject3.bin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12" Type="http://schemas.openxmlformats.org/officeDocument/2006/relationships/image" Target="../media/image10.wmf"/><Relationship Id="rId17" Type="http://schemas.openxmlformats.org/officeDocument/2006/relationships/image" Target="../media/image15.png"/><Relationship Id="rId2" Type="http://schemas.openxmlformats.org/officeDocument/2006/relationships/video" Target="NULL" TargetMode="External"/><Relationship Id="rId16" Type="http://schemas.openxmlformats.org/officeDocument/2006/relationships/image" Target="../media/image12.wmf"/><Relationship Id="rId1" Type="http://schemas.openxmlformats.org/officeDocument/2006/relationships/vmlDrawing" Target="../drawings/vmlDrawing1.vml"/><Relationship Id="rId6" Type="http://schemas.openxmlformats.org/officeDocument/2006/relationships/slide" Target="slide2.xml"/><Relationship Id="rId11" Type="http://schemas.openxmlformats.org/officeDocument/2006/relationships/oleObject" Target="../embeddings/oleObject2.bin"/><Relationship Id="rId5" Type="http://schemas.openxmlformats.org/officeDocument/2006/relationships/audio" Target="../media/audio2.wav"/><Relationship Id="rId15" Type="http://schemas.openxmlformats.org/officeDocument/2006/relationships/oleObject" Target="../embeddings/oleObject4.bin"/><Relationship Id="rId10" Type="http://schemas.openxmlformats.org/officeDocument/2006/relationships/image" Target="../media/image9.wmf"/><Relationship Id="rId4" Type="http://schemas.openxmlformats.org/officeDocument/2006/relationships/audio" Target="../media/audio1.wav"/><Relationship Id="rId9" Type="http://schemas.openxmlformats.org/officeDocument/2006/relationships/oleObject" Target="../embeddings/oleObject1.bin"/><Relationship Id="rId14" Type="http://schemas.openxmlformats.org/officeDocument/2006/relationships/image" Target="../media/image11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audio1.wav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openxmlformats.org/officeDocument/2006/relationships/image" Target="../media/image14.jpeg"/><Relationship Id="rId5" Type="http://schemas.openxmlformats.org/officeDocument/2006/relationships/slide" Target="slide2.xml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13" Type="http://schemas.openxmlformats.org/officeDocument/2006/relationships/oleObject" Target="../embeddings/oleObject7.bin"/><Relationship Id="rId3" Type="http://schemas.openxmlformats.org/officeDocument/2006/relationships/slideLayout" Target="../slideLayouts/slideLayout2.xml"/><Relationship Id="rId7" Type="http://schemas.openxmlformats.org/officeDocument/2006/relationships/oleObject" Target="../embeddings/oleObject5.bin"/><Relationship Id="rId12" Type="http://schemas.openxmlformats.org/officeDocument/2006/relationships/image" Target="../media/image17.wmf"/><Relationship Id="rId17" Type="http://schemas.openxmlformats.org/officeDocument/2006/relationships/image" Target="../media/image15.png"/><Relationship Id="rId2" Type="http://schemas.openxmlformats.org/officeDocument/2006/relationships/video" Target="NULL" TargetMode="External"/><Relationship Id="rId16" Type="http://schemas.openxmlformats.org/officeDocument/2006/relationships/image" Target="../media/image19.wmf"/><Relationship Id="rId1" Type="http://schemas.openxmlformats.org/officeDocument/2006/relationships/vmlDrawing" Target="../drawings/vmlDrawing2.vml"/><Relationship Id="rId6" Type="http://schemas.openxmlformats.org/officeDocument/2006/relationships/slide" Target="slide2.xml"/><Relationship Id="rId11" Type="http://schemas.openxmlformats.org/officeDocument/2006/relationships/oleObject" Target="../embeddings/oleObject6.bin"/><Relationship Id="rId5" Type="http://schemas.openxmlformats.org/officeDocument/2006/relationships/audio" Target="../media/audio2.wav"/><Relationship Id="rId15" Type="http://schemas.openxmlformats.org/officeDocument/2006/relationships/oleObject" Target="../embeddings/oleObject8.bin"/><Relationship Id="rId10" Type="http://schemas.openxmlformats.org/officeDocument/2006/relationships/image" Target="../media/image14.jpeg"/><Relationship Id="rId4" Type="http://schemas.openxmlformats.org/officeDocument/2006/relationships/audio" Target="../media/audio1.wav"/><Relationship Id="rId9" Type="http://schemas.openxmlformats.org/officeDocument/2006/relationships/image" Target="../media/image13.png"/><Relationship Id="rId14" Type="http://schemas.openxmlformats.org/officeDocument/2006/relationships/image" Target="../media/image18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audio1.wav"/><Relationship Id="rId7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openxmlformats.org/officeDocument/2006/relationships/image" Target="../media/image13.png"/><Relationship Id="rId5" Type="http://schemas.openxmlformats.org/officeDocument/2006/relationships/slide" Target="slide2.xml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WordArt 26">
            <a:extLst>
              <a:ext uri="{FF2B5EF4-FFF2-40B4-BE49-F238E27FC236}">
                <a16:creationId xmlns:a16="http://schemas.microsoft.com/office/drawing/2014/main" id="{2D05526D-A109-4A98-90D4-ED515BB295D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22031" y="2444262"/>
            <a:ext cx="8370277" cy="260252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463"/>
              </a:avLst>
            </a:prstTxWarp>
          </a:bodyPr>
          <a:lstStyle/>
          <a:p>
            <a:pPr algn="ctr"/>
            <a:r>
              <a:rPr lang="en-US" sz="3323" b="1" kern="10" dirty="0"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QUÝ THẦY, CÔ VÀ CÁC EM</a:t>
            </a:r>
          </a:p>
          <a:p>
            <a:pPr algn="ctr"/>
            <a:r>
              <a:rPr lang="en-US" sz="3323" b="1" kern="10" dirty="0"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THAM DỰ TIẾT HỌC</a:t>
            </a:r>
          </a:p>
          <a:p>
            <a:pPr algn="ctr"/>
            <a:r>
              <a:rPr lang="en-US" sz="3323" b="1" kern="10" dirty="0"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MÔN: TIN 6</a:t>
            </a:r>
          </a:p>
        </p:txBody>
      </p:sp>
      <p:pic>
        <p:nvPicPr>
          <p:cNvPr id="19466" name="Picture 10" descr="Hoa hong">
            <a:extLst>
              <a:ext uri="{FF2B5EF4-FFF2-40B4-BE49-F238E27FC236}">
                <a16:creationId xmlns:a16="http://schemas.microsoft.com/office/drawing/2014/main" id="{B1A3140A-9912-4A97-97B9-FE91B6BF6C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38700"/>
            <a:ext cx="2514600" cy="175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01" name="Group 7">
            <a:extLst>
              <a:ext uri="{FF2B5EF4-FFF2-40B4-BE49-F238E27FC236}">
                <a16:creationId xmlns:a16="http://schemas.microsoft.com/office/drawing/2014/main" id="{47E95758-D5E9-4731-B0F0-0B70CC069B85}"/>
              </a:ext>
            </a:extLst>
          </p:cNvPr>
          <p:cNvGrpSpPr>
            <a:grpSpLocks/>
          </p:cNvGrpSpPr>
          <p:nvPr/>
        </p:nvGrpSpPr>
        <p:grpSpPr bwMode="auto">
          <a:xfrm>
            <a:off x="2813538" y="474784"/>
            <a:ext cx="3657600" cy="1758462"/>
            <a:chOff x="1531" y="2213"/>
            <a:chExt cx="3072" cy="1781"/>
          </a:xfrm>
        </p:grpSpPr>
        <p:pic>
          <p:nvPicPr>
            <p:cNvPr id="4102" name="Picture 8">
              <a:extLst>
                <a:ext uri="{FF2B5EF4-FFF2-40B4-BE49-F238E27FC236}">
                  <a16:creationId xmlns:a16="http://schemas.microsoft.com/office/drawing/2014/main" id="{07E50228-E2DF-41C9-88AC-CE600DA267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31" y="2213"/>
              <a:ext cx="3072" cy="17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03" name="Text Box 9">
              <a:extLst>
                <a:ext uri="{FF2B5EF4-FFF2-40B4-BE49-F238E27FC236}">
                  <a16:creationId xmlns:a16="http://schemas.microsoft.com/office/drawing/2014/main" id="{EE764E67-A0C1-467E-A814-B4931C3314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20" y="3256"/>
              <a:ext cx="1161" cy="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8419" tIns="44209" rIns="88419" bIns="44209"/>
            <a:lstStyle>
              <a:lvl1pPr defTabSz="957263">
                <a:spcBef>
                  <a:spcPct val="20000"/>
                </a:spcBef>
                <a:buChar char="•"/>
                <a:defRPr sz="3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defTabSz="957263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defTabSz="957263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defTabSz="957263">
                <a:spcBef>
                  <a:spcPct val="20000"/>
                </a:spcBef>
                <a:buChar char="–"/>
                <a:defRPr sz="21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defTabSz="957263">
                <a:spcBef>
                  <a:spcPct val="20000"/>
                </a:spcBef>
                <a:buChar char="»"/>
                <a:defRPr sz="21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1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1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1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1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en-US" sz="1939" b="1">
                <a:solidFill>
                  <a:srgbClr val="FF33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xit" presetSubtype="0" repeatCount="indefinite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0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0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ình ảnh có liên qua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8380" y="55282"/>
            <a:ext cx="1016582" cy="1016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701800" y="254000"/>
            <a:ext cx="6654907" cy="774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NHÓM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B79837B-95C0-4A4E-A57F-2EC9173C2BA5}"/>
              </a:ext>
            </a:extLst>
          </p:cNvPr>
          <p:cNvSpPr/>
          <p:nvPr/>
        </p:nvSpPr>
        <p:spPr>
          <a:xfrm>
            <a:off x="843279" y="2184508"/>
            <a:ext cx="7934960" cy="22419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1: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bao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giờ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internet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chưa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?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?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quả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mong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muốn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2: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máy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?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máy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thấy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thuận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lợi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khó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khăn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E1B2431-739A-43EA-8023-DE102EB8EC62}"/>
              </a:ext>
            </a:extLst>
          </p:cNvPr>
          <p:cNvSpPr/>
          <p:nvPr/>
        </p:nvSpPr>
        <p:spPr>
          <a:xfrm>
            <a:off x="696670" y="1353511"/>
            <a:ext cx="80815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Thảo luận nhóm và đại diện nhóm trả lời, hoàn thành các câu hỏi sau: </a:t>
            </a:r>
            <a:endParaRPr lang="en-US" sz="2400" dirty="0">
              <a:solidFill>
                <a:srgbClr val="FF0000"/>
              </a:solidFill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Kết quả hình ảnh cho học nhóm png">
            <a:extLst>
              <a:ext uri="{FF2B5EF4-FFF2-40B4-BE49-F238E27FC236}">
                <a16:creationId xmlns:a16="http://schemas.microsoft.com/office/drawing/2014/main" id="{26032403-52C7-4547-B2C6-D985DFDD4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37000"/>
            <a:ext cx="9144000" cy="292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01478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80428" y="132080"/>
            <a:ext cx="7786634" cy="774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7. TÌM KIẾM THÔNG TIN TRÊN INTERNET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8782" y="1157242"/>
            <a:ext cx="62931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Internet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B5FCBD-D093-4670-8A00-33452A1F5FD8}"/>
              </a:ext>
            </a:extLst>
          </p:cNvPr>
          <p:cNvSpPr txBox="1"/>
          <p:nvPr/>
        </p:nvSpPr>
        <p:spPr>
          <a:xfrm>
            <a:off x="387927" y="1566032"/>
            <a:ext cx="23374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endParaRPr 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B38FCCD-2BC4-49BE-BAD3-C9737EE5E95F}"/>
              </a:ext>
            </a:extLst>
          </p:cNvPr>
          <p:cNvSpPr/>
          <p:nvPr/>
        </p:nvSpPr>
        <p:spPr>
          <a:xfrm>
            <a:off x="758508" y="2267398"/>
            <a:ext cx="77866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web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chóng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589796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FED69D-5E3B-411E-A2B1-65C9A7FE563E}"/>
              </a:ext>
            </a:extLst>
          </p:cNvPr>
          <p:cNvSpPr/>
          <p:nvPr/>
        </p:nvSpPr>
        <p:spPr>
          <a:xfrm>
            <a:off x="355599" y="1511415"/>
            <a:ext cx="8539019" cy="4547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6695"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hãy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đọc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thông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tin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sgk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luận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cặp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đôi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mời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đại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diện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trả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lờ</a:t>
            </a:r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hỏi</a:t>
            </a:r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: 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ea typeface="VNI-Times" pitchFamily="2" charset="0"/>
              <a:cs typeface="Times New Roman" panose="02020603050405020304" pitchFamily="18" charset="0"/>
            </a:endParaRPr>
          </a:p>
          <a:p>
            <a:pPr indent="-226695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800" u="sng" dirty="0">
                <a:solidFill>
                  <a:srgbClr val="FF0000"/>
                </a:solidFill>
                <a:latin typeface="+mj-lt"/>
                <a:ea typeface="VNI-Times" pitchFamily="2" charset="0"/>
                <a:cs typeface="Times New Roman" panose="02020603050405020304" pitchFamily="18" charset="0"/>
              </a:rPr>
              <a:t>Câu 1</a:t>
            </a:r>
            <a:r>
              <a:rPr lang="vi-VN" sz="2800" dirty="0">
                <a:latin typeface="+mj-lt"/>
                <a:ea typeface="VNI-Times" pitchFamily="2" charset="0"/>
                <a:cs typeface="Times New Roman" panose="02020603050405020304" pitchFamily="18" charset="0"/>
              </a:rPr>
              <a:t>:</a:t>
            </a:r>
            <a:r>
              <a:rPr lang="en-US" sz="2800" dirty="0">
                <a:latin typeface="+mj-lt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latin typeface="+mj-lt"/>
                <a:ea typeface="VNI-Times" pitchFamily="2" charset="0"/>
                <a:cs typeface="Times New Roman" panose="02020603050405020304" pitchFamily="18" charset="0"/>
              </a:rPr>
              <a:t>Em hãy kể tên một số máy tìm kiếm mà em biết?</a:t>
            </a:r>
            <a:endParaRPr lang="en-US" sz="2800" dirty="0">
              <a:latin typeface="+mj-lt"/>
              <a:ea typeface="VNI-Times" pitchFamily="2" charset="0"/>
              <a:cs typeface="Times New Roman" panose="02020603050405020304" pitchFamily="18" charset="0"/>
            </a:endParaRPr>
          </a:p>
          <a:p>
            <a:pPr indent="-226695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800" u="sng" dirty="0">
                <a:solidFill>
                  <a:srgbClr val="FF0000"/>
                </a:solidFill>
                <a:latin typeface="+mj-lt"/>
                <a:ea typeface="VNI-Times" pitchFamily="2" charset="0"/>
                <a:cs typeface="Times New Roman" panose="02020603050405020304" pitchFamily="18" charset="0"/>
              </a:rPr>
              <a:t>Câu 2</a:t>
            </a:r>
            <a:r>
              <a:rPr lang="vi-VN" sz="2800" dirty="0">
                <a:latin typeface="+mj-lt"/>
                <a:ea typeface="VNI-Times" pitchFamily="2" charset="0"/>
                <a:cs typeface="Times New Roman" panose="02020603050405020304" pitchFamily="18" charset="0"/>
              </a:rPr>
              <a:t>: Một số lưu ý mà người sử dụng cần biết khi tìm kiếm thông tin là gì?</a:t>
            </a:r>
            <a:endParaRPr lang="en-US" sz="2800" dirty="0">
              <a:latin typeface="+mj-lt"/>
              <a:ea typeface="VNI-Times" pitchFamily="2" charset="0"/>
              <a:cs typeface="Times New Roman" panose="02020603050405020304" pitchFamily="18" charset="0"/>
            </a:endParaRPr>
          </a:p>
          <a:p>
            <a:pPr indent="-226695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800" u="sng" dirty="0">
                <a:solidFill>
                  <a:srgbClr val="FF0000"/>
                </a:solidFill>
                <a:latin typeface="+mj-lt"/>
                <a:ea typeface="VNI-Times" pitchFamily="2" charset="0"/>
                <a:cs typeface="Times New Roman" panose="02020603050405020304" pitchFamily="18" charset="0"/>
              </a:rPr>
              <a:t>Câu 3</a:t>
            </a:r>
            <a:r>
              <a:rPr lang="vi-VN" sz="2800" dirty="0">
                <a:latin typeface="+mj-lt"/>
                <a:ea typeface="VNI-Times" pitchFamily="2" charset="0"/>
                <a:cs typeface="Times New Roman" panose="02020603050405020304" pitchFamily="18" charset="0"/>
              </a:rPr>
              <a:t>: Kết quả khi sử dụng máy tìm kiếm là gì?</a:t>
            </a:r>
            <a:endParaRPr lang="en-US" sz="2800" dirty="0">
              <a:latin typeface="+mj-lt"/>
              <a:ea typeface="VNI-Times" pitchFamily="2" charset="0"/>
              <a:cs typeface="Times New Roman" panose="02020603050405020304" pitchFamily="18" charset="0"/>
            </a:endParaRPr>
          </a:p>
        </p:txBody>
      </p:sp>
      <p:pic>
        <p:nvPicPr>
          <p:cNvPr id="13" name="Picture 4" descr="Hình ảnh có liên quan">
            <a:extLst>
              <a:ext uri="{FF2B5EF4-FFF2-40B4-BE49-F238E27FC236}">
                <a16:creationId xmlns:a16="http://schemas.microsoft.com/office/drawing/2014/main" id="{CDADB0A3-22DB-4F8E-89E5-A58BB6E60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8380" y="55282"/>
            <a:ext cx="1016582" cy="1016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82ADFFE-5635-401C-A34A-859F755913B3}"/>
              </a:ext>
            </a:extLst>
          </p:cNvPr>
          <p:cNvSpPr/>
          <p:nvPr/>
        </p:nvSpPr>
        <p:spPr>
          <a:xfrm>
            <a:off x="1701800" y="254000"/>
            <a:ext cx="6654907" cy="774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CẶP ĐÔI</a:t>
            </a:r>
          </a:p>
        </p:txBody>
      </p:sp>
    </p:spTree>
    <p:extLst>
      <p:ext uri="{BB962C8B-B14F-4D97-AF65-F5344CB8AC3E}">
        <p14:creationId xmlns:p14="http://schemas.microsoft.com/office/powerpoint/2010/main" val="182459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80428" y="132080"/>
            <a:ext cx="7786634" cy="774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7. TÌM KIẾM THÔNG TIN TRÊN INTERNET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8782" y="1157242"/>
            <a:ext cx="62931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Internet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7E7A521-C5EC-419E-B951-B372BC5E3355}"/>
              </a:ext>
            </a:extLst>
          </p:cNvPr>
          <p:cNvSpPr/>
          <p:nvPr/>
        </p:nvSpPr>
        <p:spPr>
          <a:xfrm>
            <a:off x="652630" y="4706720"/>
            <a:ext cx="82373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dàng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E2BD30-39FA-4594-B2E8-48536CFCFC60}"/>
              </a:ext>
            </a:extLst>
          </p:cNvPr>
          <p:cNvSpPr txBox="1"/>
          <p:nvPr/>
        </p:nvSpPr>
        <p:spPr>
          <a:xfrm>
            <a:off x="357447" y="1689616"/>
            <a:ext cx="23374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endParaRPr 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6674F4-4099-4008-ABB4-BA57D773DE6D}"/>
              </a:ext>
            </a:extLst>
          </p:cNvPr>
          <p:cNvSpPr/>
          <p:nvPr/>
        </p:nvSpPr>
        <p:spPr>
          <a:xfrm>
            <a:off x="799730" y="2221991"/>
            <a:ext cx="786733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web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chóng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1B74034-95DB-4535-8935-B3F33BE067FA}"/>
              </a:ext>
            </a:extLst>
          </p:cNvPr>
          <p:cNvSpPr/>
          <p:nvPr/>
        </p:nvSpPr>
        <p:spPr>
          <a:xfrm>
            <a:off x="652630" y="3695188"/>
            <a:ext cx="75815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www.yahoo.com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www.google.com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www.bing.com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coccoc.com, …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5C5D626-E041-42E6-B9AD-F61A5DDA3996}"/>
              </a:ext>
            </a:extLst>
          </p:cNvPr>
          <p:cNvSpPr/>
          <p:nvPr/>
        </p:nvSpPr>
        <p:spPr>
          <a:xfrm>
            <a:off x="799730" y="5745607"/>
            <a:ext cx="78673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trỏ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web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467785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F0F9BB6-74E7-4722-82E7-B8D17B7011C8}"/>
              </a:ext>
            </a:extLst>
          </p:cNvPr>
          <p:cNvSpPr/>
          <p:nvPr/>
        </p:nvSpPr>
        <p:spPr>
          <a:xfrm>
            <a:off x="1244546" y="325120"/>
            <a:ext cx="6654907" cy="774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CÁ NHÂN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2A1A7B5-3B57-4845-99FE-FB54824D8479}"/>
              </a:ext>
            </a:extLst>
          </p:cNvPr>
          <p:cNvSpPr txBox="1"/>
          <p:nvPr/>
        </p:nvSpPr>
        <p:spPr>
          <a:xfrm>
            <a:off x="741681" y="1463040"/>
            <a:ext cx="74980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internet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ý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23513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F0F9BB6-74E7-4722-82E7-B8D17B7011C8}"/>
              </a:ext>
            </a:extLst>
          </p:cNvPr>
          <p:cNvSpPr/>
          <p:nvPr/>
        </p:nvSpPr>
        <p:spPr>
          <a:xfrm>
            <a:off x="3469587" y="314960"/>
            <a:ext cx="1691694" cy="774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2A1A7B5-3B57-4845-99FE-FB54824D8479}"/>
              </a:ext>
            </a:extLst>
          </p:cNvPr>
          <p:cNvSpPr txBox="1"/>
          <p:nvPr/>
        </p:nvSpPr>
        <p:spPr>
          <a:xfrm>
            <a:off x="223520" y="1574800"/>
            <a:ext cx="869695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Internet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lộ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đ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Internet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Internet.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Internet.</a:t>
            </a:r>
          </a:p>
        </p:txBody>
      </p:sp>
    </p:spTree>
    <p:extLst>
      <p:ext uri="{BB962C8B-B14F-4D97-AF65-F5344CB8AC3E}">
        <p14:creationId xmlns:p14="http://schemas.microsoft.com/office/powerpoint/2010/main" val="1856358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Hình ảnh có liên quan">
            <a:extLst>
              <a:ext uri="{FF2B5EF4-FFF2-40B4-BE49-F238E27FC236}">
                <a16:creationId xmlns:a16="http://schemas.microsoft.com/office/drawing/2014/main" id="{CDADB0A3-22DB-4F8E-89E5-A58BB6E60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8380" y="55282"/>
            <a:ext cx="1016582" cy="1016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82ADFFE-5635-401C-A34A-859F755913B3}"/>
              </a:ext>
            </a:extLst>
          </p:cNvPr>
          <p:cNvSpPr/>
          <p:nvPr/>
        </p:nvSpPr>
        <p:spPr>
          <a:xfrm>
            <a:off x="1701800" y="254000"/>
            <a:ext cx="6654907" cy="774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NHÓM</a:t>
            </a:r>
          </a:p>
        </p:txBody>
      </p:sp>
      <p:pic>
        <p:nvPicPr>
          <p:cNvPr id="15" name="Picture 2" descr="Kết quả hình ảnh cho học nhóm png">
            <a:extLst>
              <a:ext uri="{FF2B5EF4-FFF2-40B4-BE49-F238E27FC236}">
                <a16:creationId xmlns:a16="http://schemas.microsoft.com/office/drawing/2014/main" id="{EF44EFE9-305C-4BA9-B20E-89CAF0C43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90836"/>
            <a:ext cx="8894619" cy="152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F2BFD08-0AD3-479D-AFA0-95EA3C021F6A}"/>
              </a:ext>
            </a:extLst>
          </p:cNvPr>
          <p:cNvSpPr/>
          <p:nvPr/>
        </p:nvSpPr>
        <p:spPr>
          <a:xfrm>
            <a:off x="591127" y="1028700"/>
            <a:ext cx="830349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dirty="0">
                <a:solidFill>
                  <a:srgbClr val="FF0000"/>
                </a:solidFill>
                <a:latin typeface="+mj-lt"/>
              </a:rPr>
              <a:t>Thảo luận nhóm và đại diện nhóm trả lời, hoàn thành các câu hỏi sau: </a:t>
            </a:r>
          </a:p>
          <a:p>
            <a:r>
              <a:rPr lang="vi-VN" sz="2400" dirty="0">
                <a:latin typeface="+mj-lt"/>
              </a:rPr>
              <a:t>Câu 1: Từ khóa là gì?</a:t>
            </a:r>
          </a:p>
          <a:p>
            <a:r>
              <a:rPr lang="vi-VN" sz="2400" dirty="0">
                <a:latin typeface="+mj-lt"/>
              </a:rPr>
              <a:t>Câu 2: Việc lựa chọn từ khóa phù hợp có ý nghĩa gì trong việc tìm kiếm thông tin?</a:t>
            </a:r>
          </a:p>
          <a:p>
            <a:r>
              <a:rPr lang="vi-VN" sz="2400" dirty="0">
                <a:latin typeface="+mj-lt"/>
              </a:rPr>
              <a:t>Câu 3: Em hãy sắp xếp lại các thao tác sau đây cho đúng trình tự cần thực hiện khi tìm thông tin bằng máy tìm kiếm</a:t>
            </a:r>
          </a:p>
          <a:p>
            <a:r>
              <a:rPr lang="vi-VN" sz="2400" dirty="0">
                <a:latin typeface="+mj-lt"/>
              </a:rPr>
              <a:t>a.	Gõ từ khóa vào ô dành để nhập từ khóa</a:t>
            </a:r>
          </a:p>
          <a:p>
            <a:r>
              <a:rPr lang="vi-VN" sz="2400" dirty="0">
                <a:latin typeface="+mj-lt"/>
              </a:rPr>
              <a:t>b.	Nháy chuột vào liên kết để truy cập trang tương ứng</a:t>
            </a:r>
          </a:p>
          <a:p>
            <a:r>
              <a:rPr lang="vi-VN" sz="2400" dirty="0">
                <a:latin typeface="+mj-lt"/>
              </a:rPr>
              <a:t>c.	Mở trình duyệt</a:t>
            </a:r>
          </a:p>
          <a:p>
            <a:r>
              <a:rPr lang="vi-VN" sz="2400" dirty="0">
                <a:latin typeface="+mj-lt"/>
              </a:rPr>
              <a:t>d.	Nháy nút hoặc nhấn phím enter</a:t>
            </a:r>
          </a:p>
          <a:p>
            <a:r>
              <a:rPr lang="vi-VN" sz="2400" dirty="0">
                <a:latin typeface="+mj-lt"/>
              </a:rPr>
              <a:t>e.	Truy cập máy tìm kiếm.</a:t>
            </a:r>
          </a:p>
        </p:txBody>
      </p:sp>
    </p:spTree>
    <p:extLst>
      <p:ext uri="{BB962C8B-B14F-4D97-AF65-F5344CB8AC3E}">
        <p14:creationId xmlns:p14="http://schemas.microsoft.com/office/powerpoint/2010/main" val="1987159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80428" y="132080"/>
            <a:ext cx="7786634" cy="774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7. TÌM KIẾM THÔNG TIN TRÊN INTERNET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8782" y="1157242"/>
            <a:ext cx="62931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Internet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B3C7A6-BA61-4AD9-A62D-1E2B3A748CCA}"/>
              </a:ext>
            </a:extLst>
          </p:cNvPr>
          <p:cNvSpPr txBox="1"/>
          <p:nvPr/>
        </p:nvSpPr>
        <p:spPr>
          <a:xfrm>
            <a:off x="387927" y="1566032"/>
            <a:ext cx="23374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endParaRPr 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767098-E081-4802-8D42-9EA6CAA3F503}"/>
              </a:ext>
            </a:extLst>
          </p:cNvPr>
          <p:cNvSpPr txBox="1"/>
          <p:nvPr/>
        </p:nvSpPr>
        <p:spPr>
          <a:xfrm>
            <a:off x="387927" y="2033711"/>
            <a:ext cx="16041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khoá</a:t>
            </a:r>
            <a:endParaRPr 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FC44801-5D4D-4519-9C10-9166A2F010BA}"/>
              </a:ext>
            </a:extLst>
          </p:cNvPr>
          <p:cNvSpPr/>
          <p:nvPr/>
        </p:nvSpPr>
        <p:spPr>
          <a:xfrm>
            <a:off x="594101" y="3501216"/>
            <a:ext cx="80729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E0247B4-0E6A-44AD-8AA0-D785AF6FA60B}"/>
              </a:ext>
            </a:extLst>
          </p:cNvPr>
          <p:cNvSpPr/>
          <p:nvPr/>
        </p:nvSpPr>
        <p:spPr>
          <a:xfrm>
            <a:off x="645824" y="2498524"/>
            <a:ext cx="79695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31A0FD-8E72-4806-A612-14F3E645B45D}"/>
              </a:ext>
            </a:extLst>
          </p:cNvPr>
          <p:cNvSpPr/>
          <p:nvPr/>
        </p:nvSpPr>
        <p:spPr>
          <a:xfrm>
            <a:off x="645824" y="4137724"/>
            <a:ext cx="742314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ngoặc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kép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(“ ”)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hẹp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846005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3" grpId="0"/>
      <p:bldP spid="2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Hình ảnh có liên quan">
            <a:extLst>
              <a:ext uri="{FF2B5EF4-FFF2-40B4-BE49-F238E27FC236}">
                <a16:creationId xmlns:a16="http://schemas.microsoft.com/office/drawing/2014/main" id="{CDADB0A3-22DB-4F8E-89E5-A58BB6E60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8380" y="55282"/>
            <a:ext cx="1016582" cy="1016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82ADFFE-5635-401C-A34A-859F755913B3}"/>
              </a:ext>
            </a:extLst>
          </p:cNvPr>
          <p:cNvSpPr/>
          <p:nvPr/>
        </p:nvSpPr>
        <p:spPr>
          <a:xfrm>
            <a:off x="1701800" y="171674"/>
            <a:ext cx="6654907" cy="774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CẶP ĐÔI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F2CCCC22-DB4B-4559-816E-0864512855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4185561"/>
              </p:ext>
            </p:extLst>
          </p:nvPr>
        </p:nvGraphicFramePr>
        <p:xfrm>
          <a:off x="1701800" y="1852449"/>
          <a:ext cx="5029776" cy="1626401"/>
        </p:xfrm>
        <a:graphic>
          <a:graphicData uri="http://schemas.openxmlformats.org/drawingml/2006/table">
            <a:tbl>
              <a:tblPr firstRow="1" firstCol="1" bandRow="1"/>
              <a:tblGrid>
                <a:gridCol w="2355646">
                  <a:extLst>
                    <a:ext uri="{9D8B030D-6E8A-4147-A177-3AD203B41FA5}">
                      <a16:colId xmlns:a16="http://schemas.microsoft.com/office/drawing/2014/main" val="4002147816"/>
                    </a:ext>
                  </a:extLst>
                </a:gridCol>
                <a:gridCol w="201446">
                  <a:extLst>
                    <a:ext uri="{9D8B030D-6E8A-4147-A177-3AD203B41FA5}">
                      <a16:colId xmlns:a16="http://schemas.microsoft.com/office/drawing/2014/main" val="908837504"/>
                    </a:ext>
                  </a:extLst>
                </a:gridCol>
                <a:gridCol w="2472684">
                  <a:extLst>
                    <a:ext uri="{9D8B030D-6E8A-4147-A177-3AD203B41FA5}">
                      <a16:colId xmlns:a16="http://schemas.microsoft.com/office/drawing/2014/main" val="1317854052"/>
                    </a:ext>
                  </a:extLst>
                </a:gridCol>
              </a:tblGrid>
              <a:tr h="162640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NI-Times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vi-VN" sz="1200" i="1">
                          <a:effectLst/>
                          <a:latin typeface="Times New Roman" panose="02020603050405020304" pitchFamily="18" charset="0"/>
                          <a:ea typeface="VNI-Times" pitchFamily="2" charset="0"/>
                          <a:cs typeface="Times New Roman" panose="02020603050405020304" pitchFamily="18" charset="0"/>
                        </a:rPr>
                        <a:t>H1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VNI-Times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VNI-Times" pitchFamily="2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VNI-Times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VNI-Times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VNI-Times" pitchFamily="2" charset="0"/>
                          <a:cs typeface="Times New Roman" panose="02020603050405020304" pitchFamily="18" charset="0"/>
                        </a:rPr>
                        <a:t>H2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VNI-Times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0355730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04B8AD49-3804-4ABC-A966-00EFB1825E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9852996"/>
              </p:ext>
            </p:extLst>
          </p:nvPr>
        </p:nvGraphicFramePr>
        <p:xfrm>
          <a:off x="487680" y="4104689"/>
          <a:ext cx="8229600" cy="2077696"/>
        </p:xfrm>
        <a:graphic>
          <a:graphicData uri="http://schemas.openxmlformats.org/drawingml/2006/table">
            <a:tbl>
              <a:tblPr firstRow="1" firstCol="1" bandRow="1"/>
              <a:tblGrid>
                <a:gridCol w="4027629">
                  <a:extLst>
                    <a:ext uri="{9D8B030D-6E8A-4147-A177-3AD203B41FA5}">
                      <a16:colId xmlns:a16="http://schemas.microsoft.com/office/drawing/2014/main" val="3316073780"/>
                    </a:ext>
                  </a:extLst>
                </a:gridCol>
                <a:gridCol w="4201971">
                  <a:extLst>
                    <a:ext uri="{9D8B030D-6E8A-4147-A177-3AD203B41FA5}">
                      <a16:colId xmlns:a16="http://schemas.microsoft.com/office/drawing/2014/main" val="502664675"/>
                    </a:ext>
                  </a:extLst>
                </a:gridCol>
              </a:tblGrid>
              <a:tr h="49020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866140" algn="l"/>
                          <a:tab pos="1028700" algn="l"/>
                          <a:tab pos="1943100" algn="l"/>
                          <a:tab pos="2628900" algn="l"/>
                          <a:tab pos="2743200" algn="ctr"/>
                          <a:tab pos="5486400" algn="r"/>
                        </a:tabLs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tìm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kiếm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tin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internet</a:t>
                      </a:r>
                      <a:endParaRPr lang="en-US" sz="1600" dirty="0">
                        <a:effectLst/>
                        <a:latin typeface="VNI-Times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866140" algn="l"/>
                          <a:tab pos="1028700" algn="l"/>
                          <a:tab pos="1943100" algn="l"/>
                          <a:tab pos="2628900" algn="l"/>
                          <a:tab pos="2743200" algn="ctr"/>
                          <a:tab pos="5486400" algn="r"/>
                        </a:tabLs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a. liên kết trỏ đến các trang web có chứa từ khóa đó</a:t>
                      </a:r>
                      <a:endParaRPr lang="en-US" sz="1600">
                        <a:effectLst/>
                        <a:latin typeface="VNI-Times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6897402"/>
                  </a:ext>
                </a:extLst>
              </a:tr>
              <a:tr h="49020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866140" algn="l"/>
                          <a:tab pos="1028700" algn="l"/>
                          <a:tab pos="1943100" algn="l"/>
                          <a:tab pos="2628900" algn="l"/>
                          <a:tab pos="2743200" algn="ctr"/>
                          <a:tab pos="5486400" algn="r"/>
                        </a:tabLs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tìm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kiếm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danh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sách</a:t>
                      </a:r>
                      <a:endParaRPr lang="en-US" sz="1600" dirty="0">
                        <a:effectLst/>
                        <a:latin typeface="VNI-Times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866140" algn="l"/>
                          <a:tab pos="1028700" algn="l"/>
                          <a:tab pos="1943100" algn="l"/>
                          <a:tab pos="2628900" algn="l"/>
                          <a:tab pos="2743200" algn="ctr"/>
                          <a:tab pos="5486400" algn="r"/>
                        </a:tabLs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b.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thu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hẹp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phạm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vi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tìm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kiếm</a:t>
                      </a:r>
                      <a:endParaRPr lang="en-US" sz="1600" dirty="0">
                        <a:effectLst/>
                        <a:latin typeface="VNI-Times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3633616"/>
                  </a:ext>
                </a:extLst>
              </a:tr>
              <a:tr h="49020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866140" algn="l"/>
                          <a:tab pos="1028700" algn="l"/>
                          <a:tab pos="1943100" algn="l"/>
                          <a:tab pos="2628900" algn="l"/>
                          <a:tab pos="2743200" algn="ctr"/>
                          <a:tab pos="5486400" algn="r"/>
                        </a:tabLs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Đặt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khóa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dấu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ngoặc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kép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600" dirty="0">
                        <a:effectLst/>
                        <a:latin typeface="VNI-Times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866140" algn="l"/>
                          <a:tab pos="1028700" algn="l"/>
                          <a:tab pos="1943100" algn="l"/>
                          <a:tab pos="2628900" algn="l"/>
                          <a:tab pos="2743200" algn="ctr"/>
                          <a:tab pos="5486400" algn="r"/>
                        </a:tabLs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c.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tìm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kiếm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nhanh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xác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hơn</a:t>
                      </a:r>
                      <a:endParaRPr lang="en-US" sz="1600" dirty="0">
                        <a:effectLst/>
                        <a:latin typeface="VNI-Times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5188486"/>
                  </a:ext>
                </a:extLst>
              </a:tr>
              <a:tr h="49020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866140" algn="l"/>
                          <a:tab pos="1028700" algn="l"/>
                          <a:tab pos="1943100" algn="l"/>
                          <a:tab pos="2628900" algn="l"/>
                          <a:tab pos="2743200" algn="ctr"/>
                          <a:tab pos="5486400" algn="r"/>
                        </a:tabLs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 Chọn từ khóa phù hợp sẽ giúp</a:t>
                      </a:r>
                      <a:endParaRPr lang="en-US" sz="1600">
                        <a:effectLst/>
                        <a:latin typeface="VNI-Times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866140" algn="l"/>
                          <a:tab pos="1028700" algn="l"/>
                          <a:tab pos="1943100" algn="l"/>
                          <a:tab pos="2628900" algn="l"/>
                          <a:tab pos="2743200" algn="ctr"/>
                          <a:tab pos="5486400" algn="r"/>
                        </a:tabLs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d.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máy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tìm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kiếm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600" dirty="0">
                        <a:effectLst/>
                        <a:latin typeface="VNI-Times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8852553"/>
                  </a:ext>
                </a:extLst>
              </a:tr>
            </a:tbl>
          </a:graphicData>
        </a:graphic>
      </p:graphicFrame>
      <p:pic>
        <p:nvPicPr>
          <p:cNvPr id="10246" name="Picture 2">
            <a:extLst>
              <a:ext uri="{FF2B5EF4-FFF2-40B4-BE49-F238E27FC236}">
                <a16:creationId xmlns:a16="http://schemas.microsoft.com/office/drawing/2014/main" id="{A23ED9C3-1254-4613-BC83-B641F1F168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2343126"/>
            <a:ext cx="1968500" cy="97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3">
            <a:extLst>
              <a:ext uri="{FF2B5EF4-FFF2-40B4-BE49-F238E27FC236}">
                <a16:creationId xmlns:a16="http://schemas.microsoft.com/office/drawing/2014/main" id="{C79F10AC-C624-4B92-AC2D-BD9B7130AE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0027" y="2343126"/>
            <a:ext cx="2076450" cy="97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7">
            <a:extLst>
              <a:ext uri="{FF2B5EF4-FFF2-40B4-BE49-F238E27FC236}">
                <a16:creationId xmlns:a16="http://schemas.microsoft.com/office/drawing/2014/main" id="{BA7F2908-9798-4B18-B6C2-A0A66700EF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851" y="989075"/>
            <a:ext cx="8566769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1: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Hãy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quan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sát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hai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hình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dưới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đây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rút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ra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nhận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xét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về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kết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quả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tìm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kiếm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khi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không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dùng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có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dùng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dấu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ngoặc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kép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.</a:t>
            </a:r>
            <a:endParaRPr kumimoji="0" lang="vi-VN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VNI-Times" pitchFamily="2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vi-VN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D8E2E390-67B3-4175-9228-BC12C245FA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691" y="3478850"/>
            <a:ext cx="891622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  <a:tab pos="866775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  <a:tab pos="866775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  <a:tab pos="866775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  <a:tab pos="866775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  <a:tab pos="866775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  <a:tab pos="866775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  <a:tab pos="866775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  <a:tab pos="866775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  <a:tab pos="866775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  <a:tab pos="457200" algn="l"/>
                <a:tab pos="866775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kumimoji="0" lang="vi-VN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 2: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kumimoji="0" lang="vi-VN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Ghép mỗi ý ở cột bên trái với một ô ở cột bên phải cho phù hợp.</a:t>
            </a:r>
            <a:endParaRPr kumimoji="0" lang="vi-VN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E54BBD5D-D01D-4B78-8659-CE210238F1AE}"/>
              </a:ext>
            </a:extLst>
          </p:cNvPr>
          <p:cNvSpPr/>
          <p:nvPr/>
        </p:nvSpPr>
        <p:spPr>
          <a:xfrm>
            <a:off x="1857375" y="3071128"/>
            <a:ext cx="1452880" cy="25680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12EBE34-4633-467D-9930-67F03B9C1BED}"/>
              </a:ext>
            </a:extLst>
          </p:cNvPr>
          <p:cNvSpPr/>
          <p:nvPr/>
        </p:nvSpPr>
        <p:spPr>
          <a:xfrm>
            <a:off x="4537660" y="3057868"/>
            <a:ext cx="1452880" cy="25680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161B7E3-9186-4D39-96EB-DF0967B4C3F0}"/>
              </a:ext>
            </a:extLst>
          </p:cNvPr>
          <p:cNvSpPr/>
          <p:nvPr/>
        </p:nvSpPr>
        <p:spPr>
          <a:xfrm>
            <a:off x="3019428" y="6316994"/>
            <a:ext cx="29081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Đáp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án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1d; 2a; 3b; 4c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058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 animBg="1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Hình ảnh có liên quan">
            <a:extLst>
              <a:ext uri="{FF2B5EF4-FFF2-40B4-BE49-F238E27FC236}">
                <a16:creationId xmlns:a16="http://schemas.microsoft.com/office/drawing/2014/main" id="{CDADB0A3-22DB-4F8E-89E5-A58BB6E60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9675" y="-65659"/>
            <a:ext cx="1016582" cy="1016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82ADFFE-5635-401C-A34A-859F755913B3}"/>
              </a:ext>
            </a:extLst>
          </p:cNvPr>
          <p:cNvSpPr/>
          <p:nvPr/>
        </p:nvSpPr>
        <p:spPr>
          <a:xfrm>
            <a:off x="1346146" y="0"/>
            <a:ext cx="6654907" cy="774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NHÓM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CF78544-EFE2-4169-90A4-3893BAF67122}"/>
              </a:ext>
            </a:extLst>
          </p:cNvPr>
          <p:cNvSpPr/>
          <p:nvPr/>
        </p:nvSpPr>
        <p:spPr>
          <a:xfrm>
            <a:off x="538480" y="950923"/>
            <a:ext cx="827024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Thảo luận nhóm và đại diện nhóm trả lời, hoàn thành các câu hỏi sau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:</a:t>
            </a:r>
            <a:endParaRPr lang="en-US" sz="2800" dirty="0">
              <a:solidFill>
                <a:srgbClr val="FF0000"/>
              </a:solidFill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1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thay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cụm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thích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:                </a:t>
            </a:r>
            <a:r>
              <a:rPr lang="en-US" sz="2400" i="1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,              ,</a:t>
            </a:r>
            <a:endParaRPr lang="en-US" sz="2400" dirty="0"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hỗ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trợ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.………….. . ..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2400" dirty="0"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…. …. … </a:t>
            </a:r>
            <a:endParaRPr lang="en-US" sz="2400" dirty="0"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…….…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endParaRPr lang="en-US" sz="2400" dirty="0"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trỏ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web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web.</a:t>
            </a:r>
            <a:endParaRPr lang="en-US" sz="2400" dirty="0"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web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AE0769-E734-415F-984A-6AE6407493DF}"/>
              </a:ext>
            </a:extLst>
          </p:cNvPr>
          <p:cNvSpPr txBox="1"/>
          <p:nvPr/>
        </p:nvSpPr>
        <p:spPr>
          <a:xfrm>
            <a:off x="1267697" y="2215175"/>
            <a:ext cx="11128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khoá</a:t>
            </a:r>
            <a:endParaRPr lang="en-US" sz="24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86DE3F-DA73-4BCB-AB22-FACBDF8EDE33}"/>
              </a:ext>
            </a:extLst>
          </p:cNvPr>
          <p:cNvSpPr txBox="1"/>
          <p:nvPr/>
        </p:nvSpPr>
        <p:spPr>
          <a:xfrm>
            <a:off x="2479040" y="2215177"/>
            <a:ext cx="1249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endParaRPr lang="en-US" sz="24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9AD1EC-41B8-4B39-95A8-30B03FA9A9D0}"/>
              </a:ext>
            </a:extLst>
          </p:cNvPr>
          <p:cNvSpPr txBox="1"/>
          <p:nvPr/>
        </p:nvSpPr>
        <p:spPr>
          <a:xfrm>
            <a:off x="3561619" y="2215176"/>
            <a:ext cx="2412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tìm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kiếm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thông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tin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9488F46-1CF9-4F47-8C78-5A1C9764A09C}"/>
              </a:ext>
            </a:extLst>
          </p:cNvPr>
          <p:cNvSpPr/>
          <p:nvPr/>
        </p:nvSpPr>
        <p:spPr>
          <a:xfrm>
            <a:off x="416560" y="4470400"/>
            <a:ext cx="640080" cy="29464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825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63 -0.01273 L 0.15226 0.033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23" y="2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33 -0.10069 L 0.3033 0.149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48148E-6 L 0.09167 0.2050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10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410F6697-44CF-47FE-AE04-353567A403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76200" y="237393"/>
            <a:ext cx="3352800" cy="660889"/>
          </a:xfrm>
        </p:spPr>
        <p:txBody>
          <a:bodyPr/>
          <a:lstStyle/>
          <a:p>
            <a:r>
              <a:rPr lang="en-US" altLang="en-US" sz="3323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  <p:sp>
        <p:nvSpPr>
          <p:cNvPr id="5123" name="TextBox 2">
            <a:extLst>
              <a:ext uri="{FF2B5EF4-FFF2-40B4-BE49-F238E27FC236}">
                <a16:creationId xmlns:a16="http://schemas.microsoft.com/office/drawing/2014/main" id="{5CF4318A-2792-498A-84FD-14B9635051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5750" y="404446"/>
            <a:ext cx="2895600" cy="490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585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Ngôi sao may mắn</a:t>
            </a:r>
          </a:p>
        </p:txBody>
      </p:sp>
      <p:pic>
        <p:nvPicPr>
          <p:cNvPr id="5" name="Picture 4">
            <a:hlinkClick r:id="rId2" action="ppaction://hlinksldjump"/>
            <a:extLst>
              <a:ext uri="{FF2B5EF4-FFF2-40B4-BE49-F238E27FC236}">
                <a16:creationId xmlns:a16="http://schemas.microsoft.com/office/drawing/2014/main" id="{CA12130B-0BC4-4D88-BBA6-8ECC9913C2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050" y="967154"/>
            <a:ext cx="1752600" cy="1617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hlinkClick r:id="rId4" action="ppaction://hlinksldjump"/>
            <a:extLst>
              <a:ext uri="{FF2B5EF4-FFF2-40B4-BE49-F238E27FC236}">
                <a16:creationId xmlns:a16="http://schemas.microsoft.com/office/drawing/2014/main" id="{75EB6634-1708-447F-BFD5-C762A648C1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499339"/>
            <a:ext cx="1992923" cy="1839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>
            <a:hlinkClick r:id="rId6" action="ppaction://hlinksldjump"/>
            <a:extLst>
              <a:ext uri="{FF2B5EF4-FFF2-40B4-BE49-F238E27FC236}">
                <a16:creationId xmlns:a16="http://schemas.microsoft.com/office/drawing/2014/main" id="{154070D1-6009-40BF-B08D-C42E04A0EE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804497"/>
            <a:ext cx="2334358" cy="2154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>
            <a:hlinkClick r:id="rId8" action="ppaction://hlinksldjump"/>
            <a:extLst>
              <a:ext uri="{FF2B5EF4-FFF2-40B4-BE49-F238E27FC236}">
                <a16:creationId xmlns:a16="http://schemas.microsoft.com/office/drawing/2014/main" id="{797908D4-C9F8-4007-BAAE-082323BE20F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2092569"/>
            <a:ext cx="2247900" cy="2074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3">
            <a:hlinkClick r:id="rId10" action="ppaction://hlinksldjump"/>
            <a:extLst>
              <a:ext uri="{FF2B5EF4-FFF2-40B4-BE49-F238E27FC236}">
                <a16:creationId xmlns:a16="http://schemas.microsoft.com/office/drawing/2014/main" id="{DDA53310-3DE7-4D70-8F42-613FC5A55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266343"/>
            <a:ext cx="2006112" cy="1850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Action Button: Forward or Next 21">
            <a:hlinkClick r:id="rId12" action="ppaction://hlinksldjump" highlightClick="1"/>
            <a:extLst>
              <a:ext uri="{FF2B5EF4-FFF2-40B4-BE49-F238E27FC236}">
                <a16:creationId xmlns:a16="http://schemas.microsoft.com/office/drawing/2014/main" id="{EE097BF8-D0CF-492E-8A8E-D939F2815DB8}"/>
              </a:ext>
            </a:extLst>
          </p:cNvPr>
          <p:cNvSpPr/>
          <p:nvPr/>
        </p:nvSpPr>
        <p:spPr>
          <a:xfrm>
            <a:off x="8686800" y="6312877"/>
            <a:ext cx="457200" cy="28135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662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80428" y="132080"/>
            <a:ext cx="7786634" cy="774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7. TÌM KIẾM THÔNG TIN TRÊN INTERNET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8781" y="1157242"/>
            <a:ext cx="87658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Internet</a:t>
            </a:r>
            <a:endParaRPr 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A9500BD-A96C-44A2-BEE7-F6E984EB8EC8}"/>
              </a:ext>
            </a:extLst>
          </p:cNvPr>
          <p:cNvSpPr/>
          <p:nvPr/>
        </p:nvSpPr>
        <p:spPr>
          <a:xfrm>
            <a:off x="544945" y="2493602"/>
            <a:ext cx="805410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vi-VN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 kiếm thông tin và hình minh họa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vi-VN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vai trò tầng ozon (môn Lịch sử và Địa lý 6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vi-VN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dirty="0"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8566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Hình ảnh có liên quan">
            <a:extLst>
              <a:ext uri="{FF2B5EF4-FFF2-40B4-BE49-F238E27FC236}">
                <a16:creationId xmlns:a16="http://schemas.microsoft.com/office/drawing/2014/main" id="{CDADB0A3-22DB-4F8E-89E5-A58BB6E60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90762" y="-186600"/>
            <a:ext cx="1016582" cy="1016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82ADFFE-5635-401C-A34A-859F755913B3}"/>
              </a:ext>
            </a:extLst>
          </p:cNvPr>
          <p:cNvSpPr/>
          <p:nvPr/>
        </p:nvSpPr>
        <p:spPr>
          <a:xfrm>
            <a:off x="1590040" y="55282"/>
            <a:ext cx="6654907" cy="774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NHÓM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1F1CBE5-E4C5-4760-8D40-53175122B89C}"/>
              </a:ext>
            </a:extLst>
          </p:cNvPr>
          <p:cNvSpPr/>
          <p:nvPr/>
        </p:nvSpPr>
        <p:spPr>
          <a:xfrm>
            <a:off x="218880" y="1243592"/>
            <a:ext cx="8706239" cy="5021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vi-VN" sz="2400" b="1" dirty="0">
                <a:solidFill>
                  <a:srgbClr val="FF0000"/>
                </a:solidFill>
                <a:latin typeface="+mj-lt"/>
                <a:ea typeface="VNI-Times" pitchFamily="2" charset="0"/>
                <a:cs typeface="Times New Roman" panose="02020603050405020304" pitchFamily="18" charset="0"/>
              </a:rPr>
              <a:t>Thảo luận nhóm</a:t>
            </a:r>
            <a:r>
              <a:rPr lang="en-US" sz="2400" b="1" dirty="0">
                <a:solidFill>
                  <a:srgbClr val="FF0000"/>
                </a:solidFill>
                <a:latin typeface="+mj-lt"/>
                <a:ea typeface="VNI-Times" pitchFamily="2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thực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hành</a:t>
            </a:r>
            <a:r>
              <a: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vi-VN" sz="2400" b="1" dirty="0">
                <a:solidFill>
                  <a:srgbClr val="FF0000"/>
                </a:solidFill>
                <a:latin typeface="+mj-lt"/>
                <a:ea typeface="VNI-Times" pitchFamily="2" charset="0"/>
                <a:cs typeface="Times New Roman" panose="02020603050405020304" pitchFamily="18" charset="0"/>
              </a:rPr>
              <a:t>và đại diện nhóm trả lời, hoàn thành các câu hỏi sau: </a:t>
            </a:r>
            <a:endParaRPr lang="en-US" sz="2400" b="1" dirty="0">
              <a:solidFill>
                <a:srgbClr val="FF0000"/>
              </a:solidFill>
              <a:latin typeface="+mj-lt"/>
              <a:ea typeface="VNI-Times" pitchFamily="2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www.google.com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</a:t>
            </a:r>
            <a:r>
              <a:rPr lang="it-IT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 hãy nêu các bước </a:t>
            </a:r>
            <a:r>
              <a:rPr lang="vi-VN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 kiếm thông tin </a:t>
            </a:r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 hình minh họa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vai trò tầng ozon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tầng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ozon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tầng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ozon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”. So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nháy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kép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lọc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tin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tức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video.</a:t>
            </a:r>
          </a:p>
        </p:txBody>
      </p:sp>
    </p:spTree>
    <p:extLst>
      <p:ext uri="{BB962C8B-B14F-4D97-AF65-F5344CB8AC3E}">
        <p14:creationId xmlns:p14="http://schemas.microsoft.com/office/powerpoint/2010/main" val="819477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Hình ảnh có liên quan">
            <a:extLst>
              <a:ext uri="{FF2B5EF4-FFF2-40B4-BE49-F238E27FC236}">
                <a16:creationId xmlns:a16="http://schemas.microsoft.com/office/drawing/2014/main" id="{CDADB0A3-22DB-4F8E-89E5-A58BB6E60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8380" y="55282"/>
            <a:ext cx="1016582" cy="1016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82ADFFE-5635-401C-A34A-859F755913B3}"/>
              </a:ext>
            </a:extLst>
          </p:cNvPr>
          <p:cNvSpPr/>
          <p:nvPr/>
        </p:nvSpPr>
        <p:spPr>
          <a:xfrm>
            <a:off x="1590040" y="0"/>
            <a:ext cx="6654907" cy="774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NHÓM</a:t>
            </a:r>
          </a:p>
        </p:txBody>
      </p:sp>
      <p:pic>
        <p:nvPicPr>
          <p:cNvPr id="15" name="Picture 2" descr="Kết quả hình ảnh cho học nhóm png">
            <a:extLst>
              <a:ext uri="{FF2B5EF4-FFF2-40B4-BE49-F238E27FC236}">
                <a16:creationId xmlns:a16="http://schemas.microsoft.com/office/drawing/2014/main" id="{EF44EFE9-305C-4BA9-B20E-89CAF0C43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5040"/>
            <a:ext cx="8894619" cy="1954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785FF88-D014-47BC-AF46-F07D2359E4F6}"/>
              </a:ext>
            </a:extLst>
          </p:cNvPr>
          <p:cNvSpPr/>
          <p:nvPr/>
        </p:nvSpPr>
        <p:spPr>
          <a:xfrm>
            <a:off x="543099" y="1092884"/>
            <a:ext cx="8351520" cy="4108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Thảo luận nhóm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hành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và đại diện nhóm trả lời, hoàn thành các câu hỏi sau: 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ea typeface="VNI-Times" pitchFamily="2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Nháy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tức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dung.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chép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Nháy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954752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785FF88-D014-47BC-AF46-F07D2359E4F6}"/>
              </a:ext>
            </a:extLst>
          </p:cNvPr>
          <p:cNvSpPr/>
          <p:nvPr/>
        </p:nvSpPr>
        <p:spPr>
          <a:xfrm>
            <a:off x="-796620" y="2905780"/>
            <a:ext cx="83515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l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ư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u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trang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web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máy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tính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915DD5-A4D8-4002-A8A5-5182272384B1}"/>
              </a:ext>
            </a:extLst>
          </p:cNvPr>
          <p:cNvSpPr txBox="1"/>
          <p:nvPr/>
        </p:nvSpPr>
        <p:spPr>
          <a:xfrm>
            <a:off x="0" y="419243"/>
            <a:ext cx="80890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web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82323C-C0DF-4199-AB9F-79B1C24C6B54}"/>
              </a:ext>
            </a:extLst>
          </p:cNvPr>
          <p:cNvSpPr txBox="1"/>
          <p:nvPr/>
        </p:nvSpPr>
        <p:spPr>
          <a:xfrm>
            <a:off x="430924" y="108256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1CEAEE-A517-4C36-99FD-3CB85A129162}"/>
              </a:ext>
            </a:extLst>
          </p:cNvPr>
          <p:cNvSpPr txBox="1"/>
          <p:nvPr/>
        </p:nvSpPr>
        <p:spPr>
          <a:xfrm>
            <a:off x="189186" y="1082566"/>
            <a:ext cx="7284366" cy="11339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chép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Ctrl +C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tệp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Ctrl +V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CC55BB-6DD7-4E28-906A-8316ABF48C32}"/>
              </a:ext>
            </a:extLst>
          </p:cNvPr>
          <p:cNvSpPr txBox="1"/>
          <p:nvPr/>
        </p:nvSpPr>
        <p:spPr>
          <a:xfrm>
            <a:off x="189186" y="3612865"/>
            <a:ext cx="6561412" cy="11339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Nháy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nút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Web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03424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774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	LUYỆN TẬP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3440" y="387350"/>
            <a:ext cx="866093" cy="112824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04AC3C8-5506-4CED-881E-551AFAE0B00B}"/>
              </a:ext>
            </a:extLst>
          </p:cNvPr>
          <p:cNvSpPr/>
          <p:nvPr/>
        </p:nvSpPr>
        <p:spPr>
          <a:xfrm>
            <a:off x="731520" y="1166842"/>
            <a:ext cx="75285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1: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máy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quả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danh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sách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liên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dưới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dạng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?</a:t>
            </a:r>
            <a:endParaRPr lang="en-US" sz="2400" dirty="0"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lphaUcPeriod"/>
            </a:pP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bản</a:t>
            </a:r>
            <a:endParaRPr lang="en-US" sz="2400" dirty="0"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lphaUcPeriod"/>
            </a:pP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ảnh</a:t>
            </a:r>
            <a:endParaRPr lang="en-US" sz="2400" dirty="0"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lphaUcPeriod"/>
            </a:pP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Video</a:t>
            </a:r>
            <a:endParaRPr lang="en-US" sz="2400" dirty="0"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lphaUcPeriod"/>
            </a:pP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, video.</a:t>
            </a:r>
            <a:endParaRPr lang="en-US" sz="2400" dirty="0"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2: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vỏ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Trái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Đất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khóa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đây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thu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hẹp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phạm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vi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?</a:t>
            </a:r>
            <a:endParaRPr lang="en-US" sz="2400" dirty="0"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lphaUcPeriod"/>
            </a:pP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Trái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Đất</a:t>
            </a:r>
            <a:endParaRPr lang="en-US" sz="2400" dirty="0"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lphaUcPeriod"/>
            </a:pP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vỏ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Trái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Đất</a:t>
            </a:r>
            <a:endParaRPr lang="en-US" sz="2400" dirty="0"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lphaUcPeriod"/>
            </a:pP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“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vỏ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Trái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Đất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”</a:t>
            </a:r>
            <a:endParaRPr lang="en-US" sz="2400" dirty="0"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lphaUcPeriod"/>
            </a:pP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“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vỏ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” + “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Trái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Đất</a:t>
            </a:r>
            <a:r>
              <a:rPr lang="en-US" sz="2400" dirty="0"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”.</a:t>
            </a:r>
            <a:endParaRPr lang="en-US" sz="2400" dirty="0"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95F1ACF-E35E-443C-BD41-1BBB92009287}"/>
              </a:ext>
            </a:extLst>
          </p:cNvPr>
          <p:cNvSpPr/>
          <p:nvPr/>
        </p:nvSpPr>
        <p:spPr>
          <a:xfrm>
            <a:off x="629920" y="3027680"/>
            <a:ext cx="568960" cy="4013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DA4DE3FD-1BC4-4C88-A8CC-72AFC91E5488}"/>
              </a:ext>
            </a:extLst>
          </p:cNvPr>
          <p:cNvSpPr/>
          <p:nvPr/>
        </p:nvSpPr>
        <p:spPr>
          <a:xfrm>
            <a:off x="731520" y="4873278"/>
            <a:ext cx="568960" cy="4013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766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774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06F8E69-3394-4E52-99B8-0A7A0FBBDB48}"/>
              </a:ext>
            </a:extLst>
          </p:cNvPr>
          <p:cNvSpPr/>
          <p:nvPr/>
        </p:nvSpPr>
        <p:spPr>
          <a:xfrm>
            <a:off x="609600" y="1305342"/>
            <a:ext cx="83108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Thảo luận nhóm và đại diện nhóm trả lời, hoàn thành các câu hỏi sau: </a:t>
            </a:r>
            <a:endParaRPr lang="en-US" sz="2400" dirty="0">
              <a:solidFill>
                <a:srgbClr val="FF0000"/>
              </a:solidFill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400" u="sng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Miếu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</a:t>
            </a:r>
            <a:endParaRPr lang="en-US" sz="2400" dirty="0"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400" u="sng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Gia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Hạ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Long.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n-US" sz="2400" dirty="0"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ề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ờ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ế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ở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VNI-Times" pitchFamily="2" charset="0"/>
              </a:rPr>
              <a:t>à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ố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ạ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Long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ầ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VNI-Times" pitchFamily="2" charset="0"/>
              </a:rPr>
              <a:t>à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ữ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VNI-Times" pitchFamily="2" charset="0"/>
              </a:rPr>
              <a:t>đ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ể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VNI-Times" pitchFamily="2" charset="0"/>
              </a:rPr>
              <a:t>đ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ẹ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ở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VNI-Times" pitchFamily="2" charset="0"/>
              </a:rPr>
              <a:t>à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ố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ạ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Long.</a:t>
            </a:r>
            <a:endParaRPr lang="en-US" sz="2400" dirty="0"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chép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ư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VNI-Times" pitchFamily="2" charset="0"/>
              </a:rPr>
              <a:t>á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VNI-Times" pitchFamily="2" charset="0"/>
              </a:rPr>
              <a:t>ô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tin,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VNI-Times" pitchFamily="2" charset="0"/>
              </a:rPr>
              <a:t>ì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ả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VNI-Times" pitchFamily="2" charset="0"/>
              </a:rPr>
              <a:t>à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ộ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ệ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ă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giới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thiệu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viên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đình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98535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2571750" y="2514600"/>
            <a:ext cx="5143500" cy="2743200"/>
            <a:chOff x="1008" y="1200"/>
            <a:chExt cx="4320" cy="2304"/>
          </a:xfrm>
        </p:grpSpPr>
        <p:sp>
          <p:nvSpPr>
            <p:cNvPr id="4" name="Line 13"/>
            <p:cNvSpPr>
              <a:spLocks noChangeShapeType="1"/>
            </p:cNvSpPr>
            <p:nvPr/>
          </p:nvSpPr>
          <p:spPr bwMode="auto">
            <a:xfrm>
              <a:off x="1008" y="1200"/>
              <a:ext cx="0" cy="1872"/>
            </a:xfrm>
            <a:prstGeom prst="line">
              <a:avLst/>
            </a:prstGeom>
            <a:noFill/>
            <a:ln w="76200" cmpd="tri">
              <a:solidFill>
                <a:srgbClr val="FF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5" name="Line 14"/>
            <p:cNvSpPr>
              <a:spLocks noChangeShapeType="1"/>
            </p:cNvSpPr>
            <p:nvPr/>
          </p:nvSpPr>
          <p:spPr bwMode="auto">
            <a:xfrm>
              <a:off x="1152" y="1632"/>
              <a:ext cx="0" cy="1872"/>
            </a:xfrm>
            <a:prstGeom prst="line">
              <a:avLst/>
            </a:prstGeom>
            <a:noFill/>
            <a:ln w="76200" cmpd="tri">
              <a:solidFill>
                <a:srgbClr val="FF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6" name="Line 15"/>
            <p:cNvSpPr>
              <a:spLocks noChangeShapeType="1"/>
            </p:cNvSpPr>
            <p:nvPr/>
          </p:nvSpPr>
          <p:spPr bwMode="auto">
            <a:xfrm flipH="1">
              <a:off x="1008" y="3216"/>
              <a:ext cx="3744" cy="0"/>
            </a:xfrm>
            <a:prstGeom prst="line">
              <a:avLst/>
            </a:prstGeom>
            <a:noFill/>
            <a:ln w="76200" cmpd="tri">
              <a:solidFill>
                <a:srgbClr val="FF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7" name="Line 16"/>
            <p:cNvSpPr>
              <a:spLocks noChangeShapeType="1"/>
            </p:cNvSpPr>
            <p:nvPr/>
          </p:nvSpPr>
          <p:spPr bwMode="auto">
            <a:xfrm flipH="1">
              <a:off x="1584" y="3360"/>
              <a:ext cx="3744" cy="0"/>
            </a:xfrm>
            <a:prstGeom prst="line">
              <a:avLst/>
            </a:prstGeom>
            <a:noFill/>
            <a:ln w="76200" cmpd="tri">
              <a:solidFill>
                <a:srgbClr val="FF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350"/>
            </a:p>
          </p:txBody>
        </p:sp>
      </p:grpSp>
      <p:pic>
        <p:nvPicPr>
          <p:cNvPr id="8" name="Picture 16" descr="Picture2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800601"/>
            <a:ext cx="1414463" cy="1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WordArt 15"/>
          <p:cNvSpPr>
            <a:spLocks noChangeArrowheads="1" noChangeShapeType="1" noTextEdit="1"/>
          </p:cNvSpPr>
          <p:nvPr/>
        </p:nvSpPr>
        <p:spPr bwMode="auto">
          <a:xfrm>
            <a:off x="3668562" y="1161006"/>
            <a:ext cx="2564606" cy="4572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700" b="1" kern="10" dirty="0">
                <a:solidFill>
                  <a:srgbClr val="C0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DẶN DÒ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3049305" y="2088878"/>
            <a:ext cx="533060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-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Học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 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bài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,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thực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hành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lại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bài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 (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nếu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có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máy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)</a:t>
            </a: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-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Chuẩn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bị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nội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 dung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bài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 8.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Thư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điện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tử</a:t>
            </a:r>
            <a:endParaRPr lang="en-US" alt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ZapfDingbats BT" pitchFamily="2" charset="2"/>
            </a:endParaRP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-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Làm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bài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tập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 1-10 SBT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trang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ZapfDingbats BT" pitchFamily="2" charset="2"/>
              </a:rPr>
              <a:t> 26-27.</a:t>
            </a:r>
          </a:p>
        </p:txBody>
      </p:sp>
    </p:spTree>
    <p:extLst>
      <p:ext uri="{BB962C8B-B14F-4D97-AF65-F5344CB8AC3E}">
        <p14:creationId xmlns:p14="http://schemas.microsoft.com/office/powerpoint/2010/main" val="103440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17" y="927731"/>
            <a:ext cx="9144000" cy="51435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35" t="44935" r="28943" b="3718"/>
          <a:stretch/>
        </p:blipFill>
        <p:spPr>
          <a:xfrm>
            <a:off x="2595906" y="4107754"/>
            <a:ext cx="3952188" cy="1892996"/>
          </a:xfrm>
          <a:prstGeom prst="rect">
            <a:avLst/>
          </a:prstGeom>
        </p:spPr>
      </p:pic>
      <p:sp>
        <p:nvSpPr>
          <p:cNvPr id="5" name="标题 1"/>
          <p:cNvSpPr txBox="1"/>
          <p:nvPr/>
        </p:nvSpPr>
        <p:spPr>
          <a:xfrm>
            <a:off x="764062" y="2248185"/>
            <a:ext cx="782291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algn="ctr" defTabSz="731044">
              <a:lnSpc>
                <a:spcPct val="130000"/>
              </a:lnSpc>
            </a:pPr>
            <a:endParaRPr lang="zh-CN" altLang="en-US" sz="4950" kern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迷你简菱心" panose="02010609000101010101" pitchFamily="49" charset="-122"/>
              <a:ea typeface="迷你简菱心" panose="02010609000101010101" pitchFamily="49" charset="-122"/>
              <a:cs typeface="+mn-ea"/>
            </a:endParaRPr>
          </a:p>
        </p:txBody>
      </p:sp>
      <p:sp>
        <p:nvSpPr>
          <p:cNvPr id="6" name="WordArt 26"/>
          <p:cNvSpPr>
            <a:spLocks noChangeArrowheads="1" noChangeShapeType="1" noTextEdit="1"/>
          </p:cNvSpPr>
          <p:nvPr/>
        </p:nvSpPr>
        <p:spPr bwMode="auto">
          <a:xfrm>
            <a:off x="2157785" y="1769716"/>
            <a:ext cx="5486400" cy="257175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2700" kern="10" dirty="0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chemeClr val="bg2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Goodbye</a:t>
            </a:r>
          </a:p>
        </p:txBody>
      </p:sp>
    </p:spTree>
    <p:extLst>
      <p:ext uri="{BB962C8B-B14F-4D97-AF65-F5344CB8AC3E}">
        <p14:creationId xmlns:p14="http://schemas.microsoft.com/office/powerpoint/2010/main" val="1363909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Action Button: Home 16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2D6B7B2C-DA48-4378-B2CB-A6B369852D16}"/>
              </a:ext>
            </a:extLst>
          </p:cNvPr>
          <p:cNvSpPr/>
          <p:nvPr/>
        </p:nvSpPr>
        <p:spPr>
          <a:xfrm>
            <a:off x="7772400" y="6101862"/>
            <a:ext cx="609600" cy="492369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662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924943B-34A0-4C0C-8BCA-8F4A0E1FF7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7519" y="4976446"/>
            <a:ext cx="1148862" cy="1150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EB54096-11F1-4E20-9F31-A0D55E6ACE8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943" y="4816720"/>
            <a:ext cx="1327638" cy="1254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53C8543-DB31-4D84-96C3-380B8C52A2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215" y="4892919"/>
            <a:ext cx="1148862" cy="114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C613CC4-F4CB-449A-8B02-0F18E0E0CC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5158" y="4976446"/>
            <a:ext cx="1148862" cy="1150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26" name="Object 13">
            <a:extLst>
              <a:ext uri="{FF2B5EF4-FFF2-40B4-BE49-F238E27FC236}">
                <a16:creationId xmlns:a16="http://schemas.microsoft.com/office/drawing/2014/main" id="{AD53CADA-6EEA-49FF-B967-F4539608EE1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78170" y="4410808"/>
          <a:ext cx="454269" cy="3253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38" name="Equation" r:id="rId9" imgW="266469" imgH="190335" progId="Equation.DSMT4">
                  <p:embed/>
                </p:oleObj>
              </mc:Choice>
              <mc:Fallback>
                <p:oleObj name="Equation" r:id="rId9" imgW="266469" imgH="190335" progId="Equation.DSMT4">
                  <p:embed/>
                  <p:pic>
                    <p:nvPicPr>
                      <p:cNvPr id="1026" name="Object 13">
                        <a:extLst>
                          <a:ext uri="{FF2B5EF4-FFF2-40B4-BE49-F238E27FC236}">
                            <a16:creationId xmlns:a16="http://schemas.microsoft.com/office/drawing/2014/main" id="{AD53CADA-6EEA-49FF-B967-F4539608EE1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8170" y="4410808"/>
                        <a:ext cx="454269" cy="32531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14">
            <a:extLst>
              <a:ext uri="{FF2B5EF4-FFF2-40B4-BE49-F238E27FC236}">
                <a16:creationId xmlns:a16="http://schemas.microsoft.com/office/drawing/2014/main" id="{7C5C081D-487D-4664-A2F0-711ED711327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22027" y="4413739"/>
          <a:ext cx="468923" cy="3516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39" name="Equation" r:id="rId11" imgW="253890" imgH="190417" progId="Equation.DSMT4">
                  <p:embed/>
                </p:oleObj>
              </mc:Choice>
              <mc:Fallback>
                <p:oleObj name="Equation" r:id="rId11" imgW="253890" imgH="190417" progId="Equation.DSMT4">
                  <p:embed/>
                  <p:pic>
                    <p:nvPicPr>
                      <p:cNvPr id="1027" name="Object 14">
                        <a:extLst>
                          <a:ext uri="{FF2B5EF4-FFF2-40B4-BE49-F238E27FC236}">
                            <a16:creationId xmlns:a16="http://schemas.microsoft.com/office/drawing/2014/main" id="{7C5C081D-487D-4664-A2F0-711ED711327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2027" y="4413739"/>
                        <a:ext cx="468923" cy="3516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15">
            <a:extLst>
              <a:ext uri="{FF2B5EF4-FFF2-40B4-BE49-F238E27FC236}">
                <a16:creationId xmlns:a16="http://schemas.microsoft.com/office/drawing/2014/main" id="{984E1541-2C8B-4D15-A707-7BCDD5E27D7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88977" y="4409343"/>
          <a:ext cx="570035" cy="3516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40" name="Equation" r:id="rId13" imgW="253890" imgH="190417" progId="Equation.DSMT4">
                  <p:embed/>
                </p:oleObj>
              </mc:Choice>
              <mc:Fallback>
                <p:oleObj name="Equation" r:id="rId13" imgW="253890" imgH="190417" progId="Equation.DSMT4">
                  <p:embed/>
                  <p:pic>
                    <p:nvPicPr>
                      <p:cNvPr id="1028" name="Object 15">
                        <a:extLst>
                          <a:ext uri="{FF2B5EF4-FFF2-40B4-BE49-F238E27FC236}">
                            <a16:creationId xmlns:a16="http://schemas.microsoft.com/office/drawing/2014/main" id="{984E1541-2C8B-4D15-A707-7BCDD5E27D7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8977" y="4409343"/>
                        <a:ext cx="570035" cy="3516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9" name="Object 16">
            <a:extLst>
              <a:ext uri="{FF2B5EF4-FFF2-40B4-BE49-F238E27FC236}">
                <a16:creationId xmlns:a16="http://schemas.microsoft.com/office/drawing/2014/main" id="{6BEC1117-54F9-4609-B265-471E3848DD9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819292" y="4343400"/>
          <a:ext cx="492369" cy="3516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41" name="Equation" r:id="rId15" imgW="266469" imgH="190335" progId="Equation.DSMT4">
                  <p:embed/>
                </p:oleObj>
              </mc:Choice>
              <mc:Fallback>
                <p:oleObj name="Equation" r:id="rId15" imgW="266469" imgH="190335" progId="Equation.DSMT4">
                  <p:embed/>
                  <p:pic>
                    <p:nvPicPr>
                      <p:cNvPr id="1029" name="Object 16">
                        <a:extLst>
                          <a:ext uri="{FF2B5EF4-FFF2-40B4-BE49-F238E27FC236}">
                            <a16:creationId xmlns:a16="http://schemas.microsoft.com/office/drawing/2014/main" id="{6BEC1117-54F9-4609-B265-471E3848DD9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9292" y="4343400"/>
                        <a:ext cx="492369" cy="3516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18_You Can Win If You Want.mp3">
            <a:hlinkClick r:id="" action="ppaction://media"/>
            <a:extLst>
              <a:ext uri="{FF2B5EF4-FFF2-40B4-BE49-F238E27FC236}">
                <a16:creationId xmlns:a16="http://schemas.microsoft.com/office/drawing/2014/main" id="{3E8CBE69-34F0-439C-81AE-C1F9AB94440A}"/>
              </a:ext>
            </a:extLst>
          </p:cNvPr>
          <p:cNvPicPr>
            <a:picLocks noChangeAspect="1"/>
          </p:cNvPicPr>
          <p:nvPr>
            <a:videoFile r:link="rId2"/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1631" y="615462"/>
            <a:ext cx="351692" cy="35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6" name="Rectangle 23">
            <a:extLst>
              <a:ext uri="{FF2B5EF4-FFF2-40B4-BE49-F238E27FC236}">
                <a16:creationId xmlns:a16="http://schemas.microsoft.com/office/drawing/2014/main" id="{0C17BF63-38FE-40D7-A4A9-E7C4BA7364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046" y="685800"/>
            <a:ext cx="8088923" cy="3184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0163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Aft>
                <a:spcPts val="554"/>
              </a:spcAft>
            </a:pPr>
            <a:r>
              <a:rPr lang="en-US" altLang="en-US" sz="2585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585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Word Wide Web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endParaRPr lang="en-US" altLang="en-US" sz="2585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spcAft>
                <a:spcPts val="554"/>
              </a:spcAft>
            </a:pPr>
            <a:r>
              <a:rPr lang="en-US" altLang="en-US" sz="2585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Website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Internet co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</a:t>
            </a:r>
            <a:r>
              <a:rPr lang="vi-VN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qua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web đ</a:t>
            </a:r>
            <a:r>
              <a:rPr lang="vi-VN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ợc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585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spcAft>
                <a:spcPts val="554"/>
              </a:spcAft>
            </a:pPr>
            <a:r>
              <a:rPr lang="en-US" altLang="en-US" sz="2585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vi-VN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585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spcAft>
                <a:spcPts val="554"/>
              </a:spcAft>
            </a:pPr>
            <a:r>
              <a:rPr lang="en-US" altLang="en-US" sz="2585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Aft>
                <a:spcPts val="554"/>
              </a:spcAft>
            </a:pP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vi-VN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585" dirty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6157" name="Rectangle 21">
            <a:extLst>
              <a:ext uri="{FF2B5EF4-FFF2-40B4-BE49-F238E27FC236}">
                <a16:creationId xmlns:a16="http://schemas.microsoft.com/office/drawing/2014/main" id="{AD86B7C1-505C-4C92-AF0D-0BD2680EC7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" y="3840077"/>
            <a:ext cx="1688123" cy="490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en-US" altLang="en-US" sz="2585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Đáp</a:t>
            </a:r>
            <a:r>
              <a:rPr lang="en-US" altLang="en-US" sz="2585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án</a:t>
            </a:r>
            <a:r>
              <a:rPr lang="en-US" altLang="en-US" sz="2585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 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01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video>
              <p:cMediaNode vol="37736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5">
            <a:extLst>
              <a:ext uri="{FF2B5EF4-FFF2-40B4-BE49-F238E27FC236}">
                <a16:creationId xmlns:a16="http://schemas.microsoft.com/office/drawing/2014/main" id="{78612C64-D6A4-4208-815F-F6AED45FD4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63495"/>
            <a:ext cx="46482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altLang="en-US" sz="1662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Action Button: Home 15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47A40227-9F78-4803-836C-E636CEA2FCDF}"/>
              </a:ext>
            </a:extLst>
          </p:cNvPr>
          <p:cNvSpPr/>
          <p:nvPr/>
        </p:nvSpPr>
        <p:spPr>
          <a:xfrm>
            <a:off x="7772400" y="6101862"/>
            <a:ext cx="609600" cy="492369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662"/>
          </a:p>
        </p:txBody>
      </p:sp>
      <p:sp>
        <p:nvSpPr>
          <p:cNvPr id="7174" name="Rectangle 14">
            <a:extLst>
              <a:ext uri="{FF2B5EF4-FFF2-40B4-BE49-F238E27FC236}">
                <a16:creationId xmlns:a16="http://schemas.microsoft.com/office/drawing/2014/main" id="{34188E18-E538-4871-A3A7-EAE818C2AC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7381" y="5042389"/>
            <a:ext cx="1107996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215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	</a:t>
            </a:r>
          </a:p>
        </p:txBody>
      </p:sp>
      <p:sp>
        <p:nvSpPr>
          <p:cNvPr id="7175" name="Rectangle 16">
            <a:extLst>
              <a:ext uri="{FF2B5EF4-FFF2-40B4-BE49-F238E27FC236}">
                <a16:creationId xmlns:a16="http://schemas.microsoft.com/office/drawing/2014/main" id="{750B5919-3D45-4D21-84C3-62CEECFCEC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21824" y="5059974"/>
            <a:ext cx="514885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215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</a:p>
        </p:txBody>
      </p:sp>
      <p:sp>
        <p:nvSpPr>
          <p:cNvPr id="7176" name="Rectangle 17">
            <a:extLst>
              <a:ext uri="{FF2B5EF4-FFF2-40B4-BE49-F238E27FC236}">
                <a16:creationId xmlns:a16="http://schemas.microsoft.com/office/drawing/2014/main" id="{6B64602B-12A2-4CA1-B562-E6C12FF94C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7382" y="5816112"/>
            <a:ext cx="530915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215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</a:p>
        </p:txBody>
      </p:sp>
      <p:sp>
        <p:nvSpPr>
          <p:cNvPr id="7177" name="Rectangle 18">
            <a:extLst>
              <a:ext uri="{FF2B5EF4-FFF2-40B4-BE49-F238E27FC236}">
                <a16:creationId xmlns:a16="http://schemas.microsoft.com/office/drawing/2014/main" id="{F974EF5A-C86E-4689-A4D9-3B4AE3D32F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5962" y="5745774"/>
            <a:ext cx="530915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215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7A70E15-B00E-45C4-8A7C-DE7A69781F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4458" y="3449516"/>
            <a:ext cx="1655885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7CD99B-A1D8-473A-AF3C-3C2918624A9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8243" y="3449516"/>
            <a:ext cx="1433146" cy="1431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3C253AC-61B1-4DBC-9A86-E37275B41C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6343" y="3499339"/>
            <a:ext cx="1431680" cy="1431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97AC719-50A3-4F18-8083-C2BFFD9B63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5828" y="3513992"/>
            <a:ext cx="1433146" cy="1431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18_You Can Win If You Want.mp3">
            <a:hlinkClick r:id="" action="ppaction://media"/>
            <a:extLst>
              <a:ext uri="{FF2B5EF4-FFF2-40B4-BE49-F238E27FC236}">
                <a16:creationId xmlns:a16="http://schemas.microsoft.com/office/drawing/2014/main" id="{6BC5B794-174D-4128-A7FB-80A1B01F4581}"/>
              </a:ext>
            </a:extLst>
          </p:cNvPr>
          <p:cNvPicPr>
            <a:picLocks noChangeAspect="1"/>
          </p:cNvPicPr>
          <p:nvPr>
            <a:videoFile r:link="rId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0954" y="404446"/>
            <a:ext cx="351692" cy="35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81" name="Rectangle 20">
            <a:extLst>
              <a:ext uri="{FF2B5EF4-FFF2-40B4-BE49-F238E27FC236}">
                <a16:creationId xmlns:a16="http://schemas.microsoft.com/office/drawing/2014/main" id="{85461E53-3F24-47E2-8E92-F910B33DA0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677" y="860182"/>
            <a:ext cx="8721969" cy="887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en-US" altLang="en-US" sz="2585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585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</a:t>
            </a:r>
            <a:r>
              <a:rPr lang="vi-VN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web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Internet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endParaRPr lang="en-US" altLang="en-US" sz="258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87" name="Rectangle 21">
            <a:extLst>
              <a:ext uri="{FF2B5EF4-FFF2-40B4-BE49-F238E27FC236}">
                <a16:creationId xmlns:a16="http://schemas.microsoft.com/office/drawing/2014/main" id="{154B7DF4-CB48-4718-8444-7AEC10D9B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4062" y="4348914"/>
            <a:ext cx="1688123" cy="490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en-US" altLang="en-US" sz="2585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Đáp án:   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456DA1B-AF07-49D5-9E4B-F74E1FE943D6}"/>
              </a:ext>
            </a:extLst>
          </p:cNvPr>
          <p:cNvSpPr txBox="1"/>
          <p:nvPr/>
        </p:nvSpPr>
        <p:spPr>
          <a:xfrm>
            <a:off x="844062" y="1951458"/>
            <a:ext cx="26613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duyệt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Web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C1A41A5-B7B0-4EB0-8B7E-FDD59950EFF3}"/>
              </a:ext>
            </a:extLst>
          </p:cNvPr>
          <p:cNvSpPr txBox="1"/>
          <p:nvPr/>
        </p:nvSpPr>
        <p:spPr>
          <a:xfrm>
            <a:off x="844062" y="2616464"/>
            <a:ext cx="20970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Web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F272FFA-0189-4914-BA29-2997918DC1ED}"/>
              </a:ext>
            </a:extLst>
          </p:cNvPr>
          <p:cNvSpPr txBox="1"/>
          <p:nvPr/>
        </p:nvSpPr>
        <p:spPr>
          <a:xfrm>
            <a:off x="844062" y="3222243"/>
            <a:ext cx="15680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Website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2D7323D-D5ED-4786-AB87-5BAE876C22FB}"/>
              </a:ext>
            </a:extLst>
          </p:cNvPr>
          <p:cNvSpPr txBox="1"/>
          <p:nvPr/>
        </p:nvSpPr>
        <p:spPr>
          <a:xfrm>
            <a:off x="844062" y="3793602"/>
            <a:ext cx="27719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01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1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6" presetClass="exit" presetSubtype="2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1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 nodeType="clickPar">
                      <p:stCondLst>
                        <p:cond delay="0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6" presetClass="exit" presetSubtype="2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1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0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6" presetClass="exit" presetSubtype="2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7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71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7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0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3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4"/>
                  </p:tgtEl>
                </p:cond>
              </p:nextCondLst>
            </p:seq>
            <p:video>
              <p:cMediaNode vol="37736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video>
          </p:childTnLst>
        </p:cTn>
      </p:par>
    </p:tnLst>
    <p:bldLst>
      <p:bldP spid="7175" grpId="0"/>
      <p:bldP spid="7176" grpId="0"/>
      <p:bldP spid="717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ction Button: Home 15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C27D7679-A931-4206-8A40-583EC046A184}"/>
              </a:ext>
            </a:extLst>
          </p:cNvPr>
          <p:cNvSpPr/>
          <p:nvPr/>
        </p:nvSpPr>
        <p:spPr>
          <a:xfrm>
            <a:off x="7772400" y="6101862"/>
            <a:ext cx="609600" cy="492369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662"/>
          </a:p>
        </p:txBody>
      </p:sp>
      <p:graphicFrame>
        <p:nvGraphicFramePr>
          <p:cNvPr id="8197" name="Object 11">
            <a:extLst>
              <a:ext uri="{FF2B5EF4-FFF2-40B4-BE49-F238E27FC236}">
                <a16:creationId xmlns:a16="http://schemas.microsoft.com/office/drawing/2014/main" id="{E03DD8D7-A3C2-4467-AE0D-13E68325116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05254" y="5716466"/>
          <a:ext cx="518746" cy="310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97" name="Equation" r:id="rId7" imgW="317225" imgH="190335" progId="Equation.DSMT4">
                  <p:embed/>
                </p:oleObj>
              </mc:Choice>
              <mc:Fallback>
                <p:oleObj name="Equation" r:id="rId7" imgW="317225" imgH="190335" progId="Equation.DSMT4">
                  <p:embed/>
                  <p:pic>
                    <p:nvPicPr>
                      <p:cNvPr id="8197" name="Object 11">
                        <a:extLst>
                          <a:ext uri="{FF2B5EF4-FFF2-40B4-BE49-F238E27FC236}">
                            <a16:creationId xmlns:a16="http://schemas.microsoft.com/office/drawing/2014/main" id="{E03DD8D7-A3C2-4467-AE0D-13E68325116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5254" y="5716466"/>
                        <a:ext cx="518746" cy="310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17515A78-DB70-4101-ABD8-0DED8FA81E3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228" y="3193074"/>
            <a:ext cx="1431680" cy="1431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4B75A78-CF29-441B-B807-8E360100B04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4166" y="3132993"/>
            <a:ext cx="1654419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5F4E9ED-80F7-464F-B765-A7BD1910944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228" y="3147647"/>
            <a:ext cx="1431680" cy="1475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575DE72-712A-4364-8963-D401A98EF2C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228" y="3193074"/>
            <a:ext cx="1431680" cy="1431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51" name="Object 12">
            <a:extLst>
              <a:ext uri="{FF2B5EF4-FFF2-40B4-BE49-F238E27FC236}">
                <a16:creationId xmlns:a16="http://schemas.microsoft.com/office/drawing/2014/main" id="{9DF6CB91-DE79-4C86-8CC7-0CE69F06F07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26828" y="5742843"/>
          <a:ext cx="501162" cy="3590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98" name="Equation" r:id="rId11" imgW="266469" imgH="190335" progId="Equation.DSMT4">
                  <p:embed/>
                </p:oleObj>
              </mc:Choice>
              <mc:Fallback>
                <p:oleObj name="Equation" r:id="rId11" imgW="266469" imgH="190335" progId="Equation.DSMT4">
                  <p:embed/>
                  <p:pic>
                    <p:nvPicPr>
                      <p:cNvPr id="2051" name="Object 12">
                        <a:extLst>
                          <a:ext uri="{FF2B5EF4-FFF2-40B4-BE49-F238E27FC236}">
                            <a16:creationId xmlns:a16="http://schemas.microsoft.com/office/drawing/2014/main" id="{9DF6CB91-DE79-4C86-8CC7-0CE69F06F07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26828" y="5742843"/>
                        <a:ext cx="501162" cy="3590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1" name="Rectangle 16">
            <a:extLst>
              <a:ext uri="{FF2B5EF4-FFF2-40B4-BE49-F238E27FC236}">
                <a16:creationId xmlns:a16="http://schemas.microsoft.com/office/drawing/2014/main" id="{282F89EC-E7B7-483C-9AB5-194E5AC4F1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5077" y="3868616"/>
            <a:ext cx="2822331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215" b="1"/>
          </a:p>
        </p:txBody>
      </p:sp>
      <p:graphicFrame>
        <p:nvGraphicFramePr>
          <p:cNvPr id="2052" name="Object 13">
            <a:extLst>
              <a:ext uri="{FF2B5EF4-FFF2-40B4-BE49-F238E27FC236}">
                <a16:creationId xmlns:a16="http://schemas.microsoft.com/office/drawing/2014/main" id="{4E0B07B2-D34E-4D81-B28B-E7836076AF0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43708" y="4966189"/>
          <a:ext cx="458666" cy="3267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99" name="Equation" r:id="rId13" imgW="266469" imgH="190335" progId="Equation.DSMT4">
                  <p:embed/>
                </p:oleObj>
              </mc:Choice>
              <mc:Fallback>
                <p:oleObj name="Equation" r:id="rId13" imgW="266469" imgH="190335" progId="Equation.DSMT4">
                  <p:embed/>
                  <p:pic>
                    <p:nvPicPr>
                      <p:cNvPr id="2052" name="Object 13">
                        <a:extLst>
                          <a:ext uri="{FF2B5EF4-FFF2-40B4-BE49-F238E27FC236}">
                            <a16:creationId xmlns:a16="http://schemas.microsoft.com/office/drawing/2014/main" id="{4E0B07B2-D34E-4D81-B28B-E7836076AF0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3708" y="4966189"/>
                        <a:ext cx="458666" cy="3267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" name="Object 14">
            <a:extLst>
              <a:ext uri="{FF2B5EF4-FFF2-40B4-BE49-F238E27FC236}">
                <a16:creationId xmlns:a16="http://schemas.microsoft.com/office/drawing/2014/main" id="{94F6F69E-A2C0-4610-8AF5-29F6031334C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42946" y="4925158"/>
          <a:ext cx="436685" cy="3267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00" name="Equation" r:id="rId15" imgW="253890" imgH="190417" progId="Equation.DSMT4">
                  <p:embed/>
                </p:oleObj>
              </mc:Choice>
              <mc:Fallback>
                <p:oleObj name="Equation" r:id="rId15" imgW="253890" imgH="190417" progId="Equation.DSMT4">
                  <p:embed/>
                  <p:pic>
                    <p:nvPicPr>
                      <p:cNvPr id="2053" name="Object 14">
                        <a:extLst>
                          <a:ext uri="{FF2B5EF4-FFF2-40B4-BE49-F238E27FC236}">
                            <a16:creationId xmlns:a16="http://schemas.microsoft.com/office/drawing/2014/main" id="{94F6F69E-A2C0-4610-8AF5-29F6031334C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2946" y="4925158"/>
                        <a:ext cx="436685" cy="3267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18_You Can Win If You Want.mp3">
            <a:hlinkClick r:id="" action="ppaction://media"/>
            <a:extLst>
              <a:ext uri="{FF2B5EF4-FFF2-40B4-BE49-F238E27FC236}">
                <a16:creationId xmlns:a16="http://schemas.microsoft.com/office/drawing/2014/main" id="{6363B03E-1320-4808-B625-761093E405FE}"/>
              </a:ext>
            </a:extLst>
          </p:cNvPr>
          <p:cNvPicPr>
            <a:picLocks noChangeAspect="1"/>
          </p:cNvPicPr>
          <p:nvPr>
            <a:videoFile r:link="rId2"/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292" y="404446"/>
            <a:ext cx="351692" cy="35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5" name="Rectangle 24">
            <a:extLst>
              <a:ext uri="{FF2B5EF4-FFF2-40B4-BE49-F238E27FC236}">
                <a16:creationId xmlns:a16="http://schemas.microsoft.com/office/drawing/2014/main" id="{6CD6F425-F53D-479C-AEED-AFCE5F8C1C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1692" y="776002"/>
            <a:ext cx="7948246" cy="3351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Aft>
                <a:spcPts val="1662"/>
              </a:spcAft>
            </a:pPr>
            <a:r>
              <a:rPr lang="en-US" altLang="en-US" sz="2585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585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duyệt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Web.</a:t>
            </a:r>
            <a:endParaRPr lang="en-US" altLang="en-US" sz="258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662"/>
              </a:spcAft>
            </a:pP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 </a:t>
            </a:r>
            <a:r>
              <a:rPr lang="en-US" altLang="en-US" sz="2585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Internet Explorer.</a:t>
            </a:r>
            <a:endParaRPr lang="en-US" altLang="en-US" sz="258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662"/>
              </a:spcAft>
            </a:pP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 </a:t>
            </a:r>
            <a:r>
              <a:rPr lang="en-US" altLang="en-US" sz="2585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Mozilla Firefox.</a:t>
            </a:r>
            <a:endParaRPr lang="en-US" altLang="en-US" sz="258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662"/>
              </a:spcAft>
            </a:pP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 </a:t>
            </a:r>
            <a:r>
              <a:rPr lang="en-US" altLang="en-US" sz="2585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</a:p>
          <a:p>
            <a:pPr algn="just">
              <a:spcAft>
                <a:spcPts val="1662"/>
              </a:spcAft>
            </a:pP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 </a:t>
            </a:r>
            <a:r>
              <a:rPr lang="en-US" altLang="en-US" sz="2585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</a:t>
            </a:r>
            <a:r>
              <a:rPr lang="en-US" altLang="en-US" sz="1108" dirty="0">
                <a:solidFill>
                  <a:srgbClr val="000000"/>
                </a:solidFill>
                <a:cs typeface="Times New Roman" panose="02020603050405020304" pitchFamily="18" charset="0"/>
              </a:rPr>
              <a:t>  </a:t>
            </a:r>
            <a:r>
              <a:rPr lang="en-US" altLang="en-US" sz="258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Windows Explorer.</a:t>
            </a:r>
            <a:endParaRPr lang="en-US" altLang="en-US" sz="258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07" name="Rectangle 21">
            <a:extLst>
              <a:ext uri="{FF2B5EF4-FFF2-40B4-BE49-F238E27FC236}">
                <a16:creationId xmlns:a16="http://schemas.microsoft.com/office/drawing/2014/main" id="{E64B95D5-2C1D-4BCA-AEEE-9FF177DCB4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385" y="4193583"/>
            <a:ext cx="1688123" cy="490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en-US" altLang="en-US" sz="2585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Đáp án:   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0F6E85F-4822-4846-9D51-E34057A6FF2C}"/>
              </a:ext>
            </a:extLst>
          </p:cNvPr>
          <p:cNvSpPr txBox="1"/>
          <p:nvPr/>
        </p:nvSpPr>
        <p:spPr>
          <a:xfrm>
            <a:off x="1055077" y="2976819"/>
            <a:ext cx="22349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Chorme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01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1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9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69486E-6 1.11111E-6 L -0.16242 -0.12292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21" y="-6157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0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 nodeType="clickPar">
                      <p:stCondLst>
                        <p:cond delay="0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video>
              <p:cMediaNode vol="37736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ction Button: Home 1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78BD6C43-5BD2-4DFB-B751-23DF6DCF08CF}"/>
              </a:ext>
            </a:extLst>
          </p:cNvPr>
          <p:cNvSpPr/>
          <p:nvPr/>
        </p:nvSpPr>
        <p:spPr>
          <a:xfrm>
            <a:off x="7772400" y="6101862"/>
            <a:ext cx="609600" cy="492369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662"/>
          </a:p>
        </p:txBody>
      </p:sp>
      <p:sp>
        <p:nvSpPr>
          <p:cNvPr id="9219" name="Rectangle 8">
            <a:extLst>
              <a:ext uri="{FF2B5EF4-FFF2-40B4-BE49-F238E27FC236}">
                <a16:creationId xmlns:a16="http://schemas.microsoft.com/office/drawing/2014/main" id="{BA4488C7-8BC2-4645-B9DB-5AD7EF7933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93645"/>
            <a:ext cx="184731" cy="362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754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543A39D-E7C2-409C-89C1-F388E15536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505" y="4344866"/>
            <a:ext cx="1431680" cy="1431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03C826C-F502-4560-BAF9-BF92FF935B3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2039" y="4347797"/>
            <a:ext cx="1433146" cy="1433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980EF16-A42F-4C83-86CC-0D32A6296F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505" y="4324351"/>
            <a:ext cx="1431680" cy="1431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0BFEB02-D785-4DE1-80F7-56F59334E9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2135" y="4283320"/>
            <a:ext cx="1654419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4">
            <a:extLst>
              <a:ext uri="{FF2B5EF4-FFF2-40B4-BE49-F238E27FC236}">
                <a16:creationId xmlns:a16="http://schemas.microsoft.com/office/drawing/2014/main" id="{1BC8F50C-398B-4F56-B924-1E9D171BB9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6027" y="4906108"/>
            <a:ext cx="1107996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215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	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E093F98-D702-4FA1-A2D1-D3718DA958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0470" y="4923692"/>
            <a:ext cx="514885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215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DD3AB49-B6E0-4B2F-A184-95520575A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6028" y="5679831"/>
            <a:ext cx="530915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215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12F2536-836E-4403-AE56-B5C2794931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4608" y="5609492"/>
            <a:ext cx="530915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215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</a:p>
        </p:txBody>
      </p:sp>
      <p:pic>
        <p:nvPicPr>
          <p:cNvPr id="15" name="18_You Can Win If You Want.mp3">
            <a:hlinkClick r:id="" action="ppaction://media"/>
            <a:extLst>
              <a:ext uri="{FF2B5EF4-FFF2-40B4-BE49-F238E27FC236}">
                <a16:creationId xmlns:a16="http://schemas.microsoft.com/office/drawing/2014/main" id="{484AF18F-D810-4851-990C-94216445464B}"/>
              </a:ext>
            </a:extLst>
          </p:cNvPr>
          <p:cNvPicPr>
            <a:picLocks noChangeAspect="1"/>
          </p:cNvPicPr>
          <p:nvPr>
            <a:videoFile r:link="rId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0277" y="474785"/>
            <a:ext cx="351692" cy="35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36" name="Rectangle 20">
            <a:extLst>
              <a:ext uri="{FF2B5EF4-FFF2-40B4-BE49-F238E27FC236}">
                <a16:creationId xmlns:a16="http://schemas.microsoft.com/office/drawing/2014/main" id="{65D6FD38-C82E-4B7F-865C-F03AB0ECD0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31" y="423627"/>
            <a:ext cx="6901962" cy="490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en-US" altLang="en-US" sz="2585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585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</a:t>
            </a:r>
            <a:r>
              <a:rPr lang="en-US" altLang="en-US" sz="2585" dirty="0">
                <a:solidFill>
                  <a:srgbClr val="FF0000"/>
                </a:solidFill>
                <a:cs typeface="Times New Roman" panose="02020603050405020304" pitchFamily="18" charset="0"/>
              </a:rPr>
              <a:t> </a:t>
            </a:r>
            <a:r>
              <a:rPr lang="en-US" altLang="en-US" sz="2585" dirty="0" err="1">
                <a:solidFill>
                  <a:srgbClr val="FF0000"/>
                </a:solidFill>
                <a:cs typeface="Times New Roman" panose="02020603050405020304" pitchFamily="18" charset="0"/>
              </a:rPr>
              <a:t>Địa</a:t>
            </a:r>
            <a:r>
              <a:rPr lang="en-US" altLang="en-US" sz="2585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FF0000"/>
                </a:solidFill>
                <a:cs typeface="Times New Roman" panose="02020603050405020304" pitchFamily="18" charset="0"/>
              </a:rPr>
              <a:t>chỉ</a:t>
            </a:r>
            <a:r>
              <a:rPr lang="en-US" altLang="en-US" sz="2585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FF0000"/>
                </a:solidFill>
                <a:cs typeface="Times New Roman" panose="02020603050405020304" pitchFamily="18" charset="0"/>
              </a:rPr>
              <a:t>trang</a:t>
            </a:r>
            <a:r>
              <a:rPr lang="en-US" altLang="en-US" sz="2585" dirty="0">
                <a:solidFill>
                  <a:srgbClr val="FF0000"/>
                </a:solidFill>
                <a:cs typeface="Times New Roman" panose="02020603050405020304" pitchFamily="18" charset="0"/>
              </a:rPr>
              <a:t> Web </a:t>
            </a:r>
            <a:r>
              <a:rPr lang="en-US" altLang="en-US" sz="2585" dirty="0" err="1">
                <a:solidFill>
                  <a:srgbClr val="FF0000"/>
                </a:solidFill>
                <a:cs typeface="Times New Roman" panose="02020603050405020304" pitchFamily="18" charset="0"/>
              </a:rPr>
              <a:t>nào</a:t>
            </a:r>
            <a:r>
              <a:rPr lang="en-US" altLang="en-US" sz="2585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FF0000"/>
                </a:solidFill>
                <a:cs typeface="Times New Roman" panose="02020603050405020304" pitchFamily="18" charset="0"/>
              </a:rPr>
              <a:t>hợp</a:t>
            </a:r>
            <a:r>
              <a:rPr lang="en-US" altLang="en-US" sz="2585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585" dirty="0" err="1">
                <a:solidFill>
                  <a:srgbClr val="FF0000"/>
                </a:solidFill>
                <a:cs typeface="Times New Roman" panose="02020603050405020304" pitchFamily="18" charset="0"/>
              </a:rPr>
              <a:t>lệ</a:t>
            </a:r>
            <a:endParaRPr lang="en-US" altLang="en-US" sz="258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34" name="Rectangle 21">
            <a:extLst>
              <a:ext uri="{FF2B5EF4-FFF2-40B4-BE49-F238E27FC236}">
                <a16:creationId xmlns:a16="http://schemas.microsoft.com/office/drawing/2014/main" id="{A6ACF1F6-68F1-4116-8C80-7662E9F3E8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385" y="4193583"/>
            <a:ext cx="1688123" cy="490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en-US" altLang="en-US" sz="2585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Đáp án:   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CE7239-00C4-4451-8461-120AB9C3D719}"/>
              </a:ext>
            </a:extLst>
          </p:cNvPr>
          <p:cNvSpPr txBox="1"/>
          <p:nvPr/>
        </p:nvSpPr>
        <p:spPr>
          <a:xfrm>
            <a:off x="1210017" y="1441830"/>
            <a:ext cx="42066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https:// haiha002@gmail.com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438889A-3217-4B84-A03F-EDD7DC4C5DE9}"/>
              </a:ext>
            </a:extLst>
          </p:cNvPr>
          <p:cNvSpPr txBox="1"/>
          <p:nvPr/>
        </p:nvSpPr>
        <p:spPr>
          <a:xfrm>
            <a:off x="1176693" y="2111911"/>
            <a:ext cx="36888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https\\www.tienphong.vn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A8CA153-2176-4423-AD75-0E2278338089}"/>
              </a:ext>
            </a:extLst>
          </p:cNvPr>
          <p:cNvSpPr txBox="1"/>
          <p:nvPr/>
        </p:nvSpPr>
        <p:spPr>
          <a:xfrm>
            <a:off x="1210015" y="2688925"/>
            <a:ext cx="38130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https:// www.tienphong.vn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DF29C50-1673-4DFF-85AB-545D05F155A9}"/>
              </a:ext>
            </a:extLst>
          </p:cNvPr>
          <p:cNvSpPr txBox="1"/>
          <p:nvPr/>
        </p:nvSpPr>
        <p:spPr>
          <a:xfrm>
            <a:off x="1210015" y="3325838"/>
            <a:ext cx="3850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https\\: www.tienphong.vn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01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9074E-6 -3.7037E-7 L 0.20648 -0.12245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16" y="-6134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video>
              <p:cMediaNode vol="37736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video>
          </p:childTnLst>
        </p:cTn>
      </p:par>
    </p:tnLst>
    <p:bldLst>
      <p:bldP spid="16" grpId="0"/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5">
            <a:extLst>
              <a:ext uri="{FF2B5EF4-FFF2-40B4-BE49-F238E27FC236}">
                <a16:creationId xmlns:a16="http://schemas.microsoft.com/office/drawing/2014/main" id="{71308D11-58FA-4D0F-A202-11CCAD708DF0}"/>
              </a:ext>
            </a:extLst>
          </p:cNvPr>
          <p:cNvSpPr/>
          <p:nvPr/>
        </p:nvSpPr>
        <p:spPr>
          <a:xfrm>
            <a:off x="1780443" y="1881554"/>
            <a:ext cx="5410200" cy="3868615"/>
          </a:xfrm>
          <a:prstGeom prst="cloud">
            <a:avLst/>
          </a:prstGeom>
          <a:solidFill>
            <a:schemeClr val="bg1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92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92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92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92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92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692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92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quà</a:t>
            </a:r>
            <a:r>
              <a:rPr lang="en-US" sz="3692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7" name="Action Button: Home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0BD14411-148D-49CB-BE40-68540F1CAAFE}"/>
              </a:ext>
            </a:extLst>
          </p:cNvPr>
          <p:cNvSpPr/>
          <p:nvPr/>
        </p:nvSpPr>
        <p:spPr>
          <a:xfrm>
            <a:off x="7772400" y="6101862"/>
            <a:ext cx="609600" cy="492369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662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CEE6B31-BA95-4AF6-BCDC-258312E52F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123" y="294543"/>
            <a:ext cx="2637692" cy="2637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DE84F7F-7A82-4AB6-83AC-838E25FFF789}"/>
              </a:ext>
            </a:extLst>
          </p:cNvPr>
          <p:cNvSpPr txBox="1"/>
          <p:nvPr/>
        </p:nvSpPr>
        <p:spPr>
          <a:xfrm>
            <a:off x="447040" y="873760"/>
            <a:ext cx="81381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Theo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365374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17">
            <a:extLst>
              <a:ext uri="{FF2B5EF4-FFF2-40B4-BE49-F238E27FC236}">
                <a16:creationId xmlns:a16="http://schemas.microsoft.com/office/drawing/2014/main" id="{5BBC1BDA-C8DA-4816-97BF-C5925D4C9A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988" y="0"/>
            <a:ext cx="4712677" cy="490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endParaRPr lang="en-US" altLang="en-US" sz="2585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7" name="Picture 8" descr="divide">
            <a:extLst>
              <a:ext uri="{FF2B5EF4-FFF2-40B4-BE49-F238E27FC236}">
                <a16:creationId xmlns:a16="http://schemas.microsoft.com/office/drawing/2014/main" id="{513A6F92-E035-4EA8-93AD-AF3E190DFA1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57800"/>
            <a:ext cx="9144000" cy="1336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3">
            <a:extLst>
              <a:ext uri="{FF2B5EF4-FFF2-40B4-BE49-F238E27FC236}">
                <a16:creationId xmlns:a16="http://schemas.microsoft.com/office/drawing/2014/main" id="{E59F8D84-86B9-4424-A0CD-54DFF9268A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551" y="355991"/>
            <a:ext cx="7596554" cy="3798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419" tIns="44209" rIns="88419" bIns="44209"/>
          <a:lstStyle>
            <a:lvl1pPr marL="360363" indent="-360363" algn="l" defTabSz="957263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77875" indent="-298450" algn="l" defTabSz="957263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900">
                <a:solidFill>
                  <a:schemeClr val="tx1"/>
                </a:solidFill>
                <a:latin typeface="+mn-lt"/>
                <a:cs typeface="+mn-cs"/>
              </a:defRPr>
            </a:lvl2pPr>
            <a:lvl3pPr marL="1196975" indent="-239713" algn="l" defTabSz="957263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500">
                <a:solidFill>
                  <a:schemeClr val="tx1"/>
                </a:solidFill>
                <a:latin typeface="+mn-lt"/>
                <a:cs typeface="+mn-cs"/>
              </a:defRPr>
            </a:lvl3pPr>
            <a:lvl4pPr marL="1676400" indent="-239713" algn="l" defTabSz="957263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100">
                <a:solidFill>
                  <a:schemeClr val="tx1"/>
                </a:solidFill>
                <a:latin typeface="+mn-lt"/>
                <a:cs typeface="+mn-cs"/>
              </a:defRPr>
            </a:lvl4pPr>
            <a:lvl5pPr marL="2154238" indent="-239713" algn="l" defTabSz="957263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altLang="en-US" sz="3139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3139" kern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13</a:t>
            </a:r>
            <a:endParaRPr lang="en-US" altLang="en-US" sz="3139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altLang="en-US" sz="3139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altLang="en-US" sz="3139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buFontTx/>
              <a:buNone/>
              <a:defRPr/>
            </a:pPr>
            <a:r>
              <a:rPr lang="en-US" altLang="en-US" sz="3139" b="1" u="sng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7. </a:t>
            </a:r>
            <a:r>
              <a:rPr lang="en-US" altLang="en-US" sz="3323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TÌM KIẾM THÔNG TIN TRÊN INTERNET</a:t>
            </a:r>
          </a:p>
          <a:p>
            <a:pPr lvl="1">
              <a:lnSpc>
                <a:spcPct val="90000"/>
              </a:lnSpc>
              <a:buFont typeface="Tahoma" panose="020B0604030504040204" pitchFamily="34" charset="0"/>
              <a:buNone/>
              <a:defRPr/>
            </a:pPr>
            <a:endParaRPr lang="en-US" altLang="en-US" sz="3323" b="1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2027</TotalTime>
  <Words>1635</Words>
  <Application>Microsoft Office PowerPoint</Application>
  <PresentationFormat>On-screen Show (4:3)</PresentationFormat>
  <Paragraphs>163</Paragraphs>
  <Slides>27</Slides>
  <Notes>2</Notes>
  <HiddenSlides>0</HiddenSlides>
  <MMClips>4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9" baseType="lpstr">
      <vt:lpstr>宋体</vt:lpstr>
      <vt:lpstr>Arial</vt:lpstr>
      <vt:lpstr>Calibri</vt:lpstr>
      <vt:lpstr>Calibri Light</vt:lpstr>
      <vt:lpstr>Cambria</vt:lpstr>
      <vt:lpstr>Tahoma</vt:lpstr>
      <vt:lpstr>Times New Roman</vt:lpstr>
      <vt:lpstr>VNI-Times</vt:lpstr>
      <vt:lpstr>ZapfDingbats BT</vt:lpstr>
      <vt:lpstr>迷你简菱心</vt:lpstr>
      <vt:lpstr>Office Theme</vt:lpstr>
      <vt:lpstr>Equation</vt:lpstr>
      <vt:lpstr>PowerPoint Presentation</vt:lpstr>
      <vt:lpstr>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205</cp:revision>
  <dcterms:created xsi:type="dcterms:W3CDTF">2020-01-30T08:17:02Z</dcterms:created>
  <dcterms:modified xsi:type="dcterms:W3CDTF">2023-11-30T02:45:45Z</dcterms:modified>
</cp:coreProperties>
</file>