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5"/>
  </p:notesMasterIdLst>
  <p:sldIdLst>
    <p:sldId id="3087" r:id="rId2"/>
    <p:sldId id="3114" r:id="rId3"/>
    <p:sldId id="3080" r:id="rId4"/>
    <p:sldId id="3103" r:id="rId5"/>
    <p:sldId id="3104" r:id="rId6"/>
    <p:sldId id="3105" r:id="rId7"/>
    <p:sldId id="3106" r:id="rId8"/>
    <p:sldId id="3111" r:id="rId9"/>
    <p:sldId id="3107" r:id="rId10"/>
    <p:sldId id="3108" r:id="rId11"/>
    <p:sldId id="3112" r:id="rId12"/>
    <p:sldId id="3113" r:id="rId13"/>
    <p:sldId id="2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61" d="100"/>
          <a:sy n="61" d="100"/>
        </p:scale>
        <p:origin x="70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jfif"/><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1692" y="4526277"/>
            <a:ext cx="2059470" cy="2053292"/>
          </a:xfrm>
          <a:prstGeom prst="rect">
            <a:avLst/>
          </a:prstGeom>
        </p:spPr>
      </p:pic>
      <p:grpSp>
        <p:nvGrpSpPr>
          <p:cNvPr id="2" name="Group 1">
            <a:extLst>
              <a:ext uri="{FF2B5EF4-FFF2-40B4-BE49-F238E27FC236}">
                <a16:creationId xmlns:a16="http://schemas.microsoft.com/office/drawing/2014/main" id="{18E8D005-6EE3-4135-B961-33D35E2CAB3E}"/>
              </a:ext>
            </a:extLst>
          </p:cNvPr>
          <p:cNvGrpSpPr/>
          <p:nvPr/>
        </p:nvGrpSpPr>
        <p:grpSpPr>
          <a:xfrm>
            <a:off x="1366674" y="981390"/>
            <a:ext cx="10582315" cy="3107816"/>
            <a:chOff x="1376005" y="981390"/>
            <a:chExt cx="10582315" cy="3107816"/>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981390"/>
              <a:ext cx="10190480" cy="3107816"/>
              <a:chOff x="1778000" y="402270"/>
              <a:chExt cx="10190480" cy="3107816"/>
            </a:xfrm>
          </p:grpSpPr>
          <p:sp>
            <p:nvSpPr>
              <p:cNvPr id="10" name="Freeform: Shape 9">
                <a:extLst>
                  <a:ext uri="{FF2B5EF4-FFF2-40B4-BE49-F238E27FC236}">
                    <a16:creationId xmlns:a16="http://schemas.microsoft.com/office/drawing/2014/main" id="{988A1823-CD89-4DFF-9318-33C2F26318B4}"/>
                  </a:ext>
                </a:extLst>
              </p:cNvPr>
              <p:cNvSpPr/>
              <p:nvPr/>
            </p:nvSpPr>
            <p:spPr>
              <a:xfrm>
                <a:off x="3291840" y="402270"/>
                <a:ext cx="867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CBE7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1</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3" name="Picture 22">
              <a:extLst>
                <a:ext uri="{FF2B5EF4-FFF2-40B4-BE49-F238E27FC236}">
                  <a16:creationId xmlns:a16="http://schemas.microsoft.com/office/drawing/2014/main" id="{AB67E219-0EAE-40AA-B49B-83715E1FF661}"/>
                </a:ext>
              </a:extLst>
            </p:cNvPr>
            <p:cNvPicPr>
              <a:picLocks noChangeAspect="1"/>
            </p:cNvPicPr>
            <p:nvPr/>
          </p:nvPicPr>
          <p:blipFill>
            <a:blip r:embed="rId3"/>
            <a:stretch>
              <a:fillRect/>
            </a:stretch>
          </p:blipFill>
          <p:spPr>
            <a:xfrm>
              <a:off x="1376005" y="1183571"/>
              <a:ext cx="8531779" cy="871417"/>
            </a:xfrm>
            <a:prstGeom prst="rect">
              <a:avLst/>
            </a:prstGeom>
          </p:spPr>
        </p:pic>
        <p:pic>
          <p:nvPicPr>
            <p:cNvPr id="25" name="Picture 24">
              <a:extLst>
                <a:ext uri="{FF2B5EF4-FFF2-40B4-BE49-F238E27FC236}">
                  <a16:creationId xmlns:a16="http://schemas.microsoft.com/office/drawing/2014/main" id="{016104D5-EF20-4894-AB46-3A2D447964F9}"/>
                </a:ext>
              </a:extLst>
            </p:cNvPr>
            <p:cNvPicPr>
              <a:picLocks noChangeAspect="1"/>
            </p:cNvPicPr>
            <p:nvPr/>
          </p:nvPicPr>
          <p:blipFill>
            <a:blip r:embed="rId4"/>
            <a:stretch>
              <a:fillRect/>
            </a:stretch>
          </p:blipFill>
          <p:spPr>
            <a:xfrm>
              <a:off x="3923818" y="2415251"/>
              <a:ext cx="8034502" cy="1504118"/>
            </a:xfrm>
            <a:prstGeom prst="rect">
              <a:avLst/>
            </a:prstGeom>
          </p:spPr>
        </p:pic>
      </p:grpSp>
    </p:spTree>
    <p:extLst>
      <p:ext uri="{BB962C8B-B14F-4D97-AF65-F5344CB8AC3E}">
        <p14:creationId xmlns:p14="http://schemas.microsoft.com/office/powerpoint/2010/main" val="3700800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5A6EB5A-C119-4359-9BB1-8B5F570B88D0}"/>
              </a:ext>
            </a:extLst>
          </p:cNvPr>
          <p:cNvGrpSpPr/>
          <p:nvPr/>
        </p:nvGrpSpPr>
        <p:grpSpPr>
          <a:xfrm>
            <a:off x="510254" y="496936"/>
            <a:ext cx="10570890" cy="1691678"/>
            <a:chOff x="541427" y="4307442"/>
            <a:chExt cx="10570890" cy="1691678"/>
          </a:xfrm>
        </p:grpSpPr>
        <p:grpSp>
          <p:nvGrpSpPr>
            <p:cNvPr id="3" name="Group 2">
              <a:extLst>
                <a:ext uri="{FF2B5EF4-FFF2-40B4-BE49-F238E27FC236}">
                  <a16:creationId xmlns:a16="http://schemas.microsoft.com/office/drawing/2014/main" id="{47F1EE86-6A87-463D-8EE0-0AC5F65A0A2D}"/>
                </a:ext>
              </a:extLst>
            </p:cNvPr>
            <p:cNvGrpSpPr/>
            <p:nvPr/>
          </p:nvGrpSpPr>
          <p:grpSpPr>
            <a:xfrm>
              <a:off x="541427" y="4307442"/>
              <a:ext cx="10550107" cy="1691678"/>
              <a:chOff x="541575" y="4359396"/>
              <a:chExt cx="10400346" cy="1691678"/>
            </a:xfrm>
          </p:grpSpPr>
          <p:sp>
            <p:nvSpPr>
              <p:cNvPr id="6" name="Rectangle: Rounded Corners 5">
                <a:extLst>
                  <a:ext uri="{FF2B5EF4-FFF2-40B4-BE49-F238E27FC236}">
                    <a16:creationId xmlns:a16="http://schemas.microsoft.com/office/drawing/2014/main" id="{3BC28452-8C26-4DB5-B7CE-B79195DD0A16}"/>
                  </a:ext>
                </a:extLst>
              </p:cNvPr>
              <p:cNvSpPr/>
              <p:nvPr/>
            </p:nvSpPr>
            <p:spPr>
              <a:xfrm>
                <a:off x="1181534" y="4594429"/>
                <a:ext cx="9760387" cy="1456645"/>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F777F69-317D-42D2-AF8A-893DA8E8AE37}"/>
                  </a:ext>
                </a:extLst>
              </p:cNvPr>
              <p:cNvPicPr>
                <a:picLocks noChangeAspect="1"/>
              </p:cNvPicPr>
              <p:nvPr/>
            </p:nvPicPr>
            <p:blipFill>
              <a:blip r:embed="rId3"/>
              <a:stretch>
                <a:fillRect/>
              </a:stretch>
            </p:blipFill>
            <p:spPr>
              <a:xfrm>
                <a:off x="541575" y="4359396"/>
                <a:ext cx="962441" cy="885725"/>
              </a:xfrm>
              <a:prstGeom prst="rect">
                <a:avLst/>
              </a:prstGeom>
            </p:spPr>
          </p:pic>
        </p:grpSp>
        <p:sp>
          <p:nvSpPr>
            <p:cNvPr id="4" name="Rectangle 3">
              <a:extLst>
                <a:ext uri="{FF2B5EF4-FFF2-40B4-BE49-F238E27FC236}">
                  <a16:creationId xmlns:a16="http://schemas.microsoft.com/office/drawing/2014/main" id="{966C40B7-FE7C-487A-B86A-56F5962CE103}"/>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6F45E349-FAA1-4CD2-BFF2-87BC95CD1FE2}"/>
                </a:ext>
              </a:extLst>
            </p:cNvPr>
            <p:cNvSpPr/>
            <p:nvPr/>
          </p:nvSpPr>
          <p:spPr>
            <a:xfrm>
              <a:off x="1445083" y="4630305"/>
              <a:ext cx="9598058" cy="1293175"/>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 Đọc kĩ hướng dẫn của nhà sản xuất trước khi sử dụng thiết bị.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 Kết nối các thiết bị đúng cách.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 Giữ gìn nơi làm việc với máy tính gọn gàng, ngăn nắp, vệ sinh, khô ráo.</a:t>
              </a:r>
            </a:p>
          </p:txBody>
        </p:sp>
      </p:grpSp>
      <p:grpSp>
        <p:nvGrpSpPr>
          <p:cNvPr id="8" name="Group 7">
            <a:extLst>
              <a:ext uri="{FF2B5EF4-FFF2-40B4-BE49-F238E27FC236}">
                <a16:creationId xmlns:a16="http://schemas.microsoft.com/office/drawing/2014/main" id="{33688E74-B0CD-4625-BF25-53246D46A774}"/>
              </a:ext>
            </a:extLst>
          </p:cNvPr>
          <p:cNvGrpSpPr/>
          <p:nvPr/>
        </p:nvGrpSpPr>
        <p:grpSpPr>
          <a:xfrm>
            <a:off x="510254" y="2423647"/>
            <a:ext cx="10501714" cy="3384684"/>
            <a:chOff x="601971" y="425316"/>
            <a:chExt cx="10501714" cy="3384684"/>
          </a:xfrm>
        </p:grpSpPr>
        <p:grpSp>
          <p:nvGrpSpPr>
            <p:cNvPr id="9" name="Group 8">
              <a:extLst>
                <a:ext uri="{FF2B5EF4-FFF2-40B4-BE49-F238E27FC236}">
                  <a16:creationId xmlns:a16="http://schemas.microsoft.com/office/drawing/2014/main" id="{2E85F7BF-AD31-4BAD-AFD3-E873281EAFF0}"/>
                </a:ext>
              </a:extLst>
            </p:cNvPr>
            <p:cNvGrpSpPr/>
            <p:nvPr/>
          </p:nvGrpSpPr>
          <p:grpSpPr>
            <a:xfrm>
              <a:off x="1181969" y="716236"/>
              <a:ext cx="9921716" cy="3093764"/>
              <a:chOff x="1190601" y="4542475"/>
              <a:chExt cx="9921716" cy="3093764"/>
            </a:xfrm>
          </p:grpSpPr>
          <p:sp>
            <p:nvSpPr>
              <p:cNvPr id="12" name="Rectangle: Rounded Corners 11">
                <a:extLst>
                  <a:ext uri="{FF2B5EF4-FFF2-40B4-BE49-F238E27FC236}">
                    <a16:creationId xmlns:a16="http://schemas.microsoft.com/office/drawing/2014/main" id="{2CFD1F8B-89D2-4580-8532-AF624EE1EB40}"/>
                  </a:ext>
                </a:extLst>
              </p:cNvPr>
              <p:cNvSpPr/>
              <p:nvPr/>
            </p:nvSpPr>
            <p:spPr>
              <a:xfrm>
                <a:off x="1190601" y="4542475"/>
                <a:ext cx="9900933" cy="3093764"/>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947526-9080-4AE1-92B4-6A9D18D45732}"/>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42EC3FD4-011B-4882-947E-7AFAC9CB298F}"/>
                  </a:ext>
                </a:extLst>
              </p:cNvPr>
              <p:cNvSpPr/>
              <p:nvPr/>
            </p:nvSpPr>
            <p:spPr>
              <a:xfrm>
                <a:off x="1752504" y="4684258"/>
                <a:ext cx="9286020" cy="2796984"/>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Thao tác nào sau đây tắt máy tính một cách an toàn?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A. Sử dụng nút lệnh Restart của Windows.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B. Sử dụng nút lệnh Shut down của Windows.</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C. Nhấn giữ công tắc nguồn vài giây.</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D. Rút dây nguồn khỏi ổ cắm.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Tại sao không nên vừa ăn vừa sử dụng máy tính?.</a:t>
                </a:r>
              </a:p>
            </p:txBody>
          </p:sp>
        </p:grpSp>
        <p:pic>
          <p:nvPicPr>
            <p:cNvPr id="10" name="Picture 9">
              <a:extLst>
                <a:ext uri="{FF2B5EF4-FFF2-40B4-BE49-F238E27FC236}">
                  <a16:creationId xmlns:a16="http://schemas.microsoft.com/office/drawing/2014/main" id="{5CBEBAAE-B465-4784-9F33-DEF37E1411B4}"/>
                </a:ext>
              </a:extLst>
            </p:cNvPr>
            <p:cNvPicPr>
              <a:picLocks noChangeAspect="1"/>
            </p:cNvPicPr>
            <p:nvPr/>
          </p:nvPicPr>
          <p:blipFill>
            <a:blip r:embed="rId4"/>
            <a:stretch>
              <a:fillRect/>
            </a:stretch>
          </p:blipFill>
          <p:spPr>
            <a:xfrm>
              <a:off x="601971" y="425316"/>
              <a:ext cx="903656" cy="885726"/>
            </a:xfrm>
            <a:prstGeom prst="rect">
              <a:avLst/>
            </a:prstGeom>
          </p:spPr>
        </p:pic>
        <p:pic>
          <p:nvPicPr>
            <p:cNvPr id="11" name="Picture 10">
              <a:extLst>
                <a:ext uri="{FF2B5EF4-FFF2-40B4-BE49-F238E27FC236}">
                  <a16:creationId xmlns:a16="http://schemas.microsoft.com/office/drawing/2014/main" id="{DDE0B2A9-78B1-4B0C-AAE1-F05CD170A207}"/>
                </a:ext>
              </a:extLst>
            </p:cNvPr>
            <p:cNvPicPr>
              <a:picLocks noChangeAspect="1"/>
            </p:cNvPicPr>
            <p:nvPr/>
          </p:nvPicPr>
          <p:blipFill>
            <a:blip r:embed="rId5"/>
            <a:stretch>
              <a:fillRect/>
            </a:stretch>
          </p:blipFill>
          <p:spPr>
            <a:xfrm>
              <a:off x="10433338" y="704537"/>
              <a:ext cx="661756" cy="554444"/>
            </a:xfrm>
            <a:prstGeom prst="rect">
              <a:avLst/>
            </a:prstGeom>
          </p:spPr>
        </p:pic>
      </p:grpSp>
      <p:pic>
        <p:nvPicPr>
          <p:cNvPr id="18" name="Picture 17">
            <a:extLst>
              <a:ext uri="{FF2B5EF4-FFF2-40B4-BE49-F238E27FC236}">
                <a16:creationId xmlns:a16="http://schemas.microsoft.com/office/drawing/2014/main" id="{9CEC84F9-5413-46D4-998B-CAEB1A21E0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186858" y="5130748"/>
            <a:ext cx="1661664" cy="1328737"/>
          </a:xfrm>
          <a:prstGeom prst="rect">
            <a:avLst/>
          </a:prstGeom>
        </p:spPr>
      </p:pic>
      <p:pic>
        <p:nvPicPr>
          <p:cNvPr id="19" name="Picture 4" descr="Káº¿t quáº£ hÃ¬nh áº£nh cho right icon">
            <a:extLst>
              <a:ext uri="{FF2B5EF4-FFF2-40B4-BE49-F238E27FC236}">
                <a16:creationId xmlns:a16="http://schemas.microsoft.com/office/drawing/2014/main" id="{68905235-5307-45CA-9E4E-AA3D85F7B52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76485" y="3844093"/>
            <a:ext cx="463478" cy="463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419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par>
                          <p:cTn id="18" fill="hold">
                            <p:stCondLst>
                              <p:cond delay="500"/>
                            </p:stCondLst>
                            <p:childTnLst>
                              <p:par>
                                <p:cTn id="19" presetID="2" presetClass="entr" presetSubtype="2"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1+#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par>
                          <p:cTn id="23" fill="hold">
                            <p:stCondLst>
                              <p:cond delay="1000"/>
                            </p:stCondLst>
                            <p:childTnLst>
                              <p:par>
                                <p:cTn id="24" presetID="32" presetClass="emph" presetSubtype="0" fill="hold" nodeType="afterEffect">
                                  <p:stCondLst>
                                    <p:cond delay="0"/>
                                  </p:stCondLst>
                                  <p:childTnLst>
                                    <p:animRot by="120000">
                                      <p:cBhvr>
                                        <p:cTn id="25" dur="100" fill="hold">
                                          <p:stCondLst>
                                            <p:cond delay="0"/>
                                          </p:stCondLst>
                                        </p:cTn>
                                        <p:tgtEl>
                                          <p:spTgt spid="18"/>
                                        </p:tgtEl>
                                        <p:attrNameLst>
                                          <p:attrName>r</p:attrName>
                                        </p:attrNameLst>
                                      </p:cBhvr>
                                    </p:animRot>
                                    <p:animRot by="-240000">
                                      <p:cBhvr>
                                        <p:cTn id="26" dur="200" fill="hold">
                                          <p:stCondLst>
                                            <p:cond delay="200"/>
                                          </p:stCondLst>
                                        </p:cTn>
                                        <p:tgtEl>
                                          <p:spTgt spid="18"/>
                                        </p:tgtEl>
                                        <p:attrNameLst>
                                          <p:attrName>r</p:attrName>
                                        </p:attrNameLst>
                                      </p:cBhvr>
                                    </p:animRot>
                                    <p:animRot by="240000">
                                      <p:cBhvr>
                                        <p:cTn id="27" dur="200" fill="hold">
                                          <p:stCondLst>
                                            <p:cond delay="400"/>
                                          </p:stCondLst>
                                        </p:cTn>
                                        <p:tgtEl>
                                          <p:spTgt spid="18"/>
                                        </p:tgtEl>
                                        <p:attrNameLst>
                                          <p:attrName>r</p:attrName>
                                        </p:attrNameLst>
                                      </p:cBhvr>
                                    </p:animRot>
                                    <p:animRot by="-240000">
                                      <p:cBhvr>
                                        <p:cTn id="28" dur="200" fill="hold">
                                          <p:stCondLst>
                                            <p:cond delay="600"/>
                                          </p:stCondLst>
                                        </p:cTn>
                                        <p:tgtEl>
                                          <p:spTgt spid="18"/>
                                        </p:tgtEl>
                                        <p:attrNameLst>
                                          <p:attrName>r</p:attrName>
                                        </p:attrNameLst>
                                      </p:cBhvr>
                                    </p:animRot>
                                    <p:animRot by="120000">
                                      <p:cBhvr>
                                        <p:cTn id="29" dur="200" fill="hold">
                                          <p:stCondLst>
                                            <p:cond delay="800"/>
                                          </p:stCondLst>
                                        </p:cTn>
                                        <p:tgtEl>
                                          <p:spTgt spid="18"/>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480B17E-3A23-4372-8439-C4A82BAF6731}"/>
              </a:ext>
            </a:extLst>
          </p:cNvPr>
          <p:cNvSpPr/>
          <p:nvPr/>
        </p:nvSpPr>
        <p:spPr>
          <a:xfrm>
            <a:off x="717841" y="1565368"/>
            <a:ext cx="10756317" cy="4609019"/>
          </a:xfrm>
          <a:prstGeom prst="rect">
            <a:avLst/>
          </a:prstGeom>
        </p:spPr>
        <p:txBody>
          <a:bodyPr wrap="square">
            <a:spAutoFit/>
          </a:bodyPr>
          <a:lstStyle/>
          <a:p>
            <a:pPr algn="just" defTabSz="342900">
              <a:lnSpc>
                <a:spcPct val="135000"/>
              </a:lnSpc>
            </a:pPr>
            <a:r>
              <a:rPr lang="vi-VN"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Một bộ tai nghe có gắn micro sử dụng cho máy tính là loại thiết bị gì?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A. Thiết bị vào.</a:t>
            </a:r>
          </a:p>
          <a:p>
            <a:pPr algn="just" defTabSz="342900">
              <a:lnSpc>
                <a:spcPct val="135000"/>
              </a:lnSpc>
            </a:pPr>
            <a:r>
              <a:rPr lang="vi-VN" sz="2000">
                <a:latin typeface="UTM Avo" panose="02040603050506020204" pitchFamily="18" charset="0"/>
                <a:cs typeface="Times New Roman" panose="02020603050405020304" pitchFamily="18" charset="0"/>
              </a:rPr>
              <a:t>B. Thiết bị ra.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C. Thiết bị vừa vào vừa ra.</a:t>
            </a:r>
          </a:p>
          <a:p>
            <a:pPr algn="just" defTabSz="342900">
              <a:lnSpc>
                <a:spcPct val="135000"/>
              </a:lnSpc>
            </a:pPr>
            <a:r>
              <a:rPr lang="vi-VN" sz="2000">
                <a:latin typeface="UTM Avo" panose="02040603050506020204" pitchFamily="18" charset="0"/>
                <a:cs typeface="Times New Roman" panose="02020603050405020304" pitchFamily="18" charset="0"/>
              </a:rPr>
              <a:t>D. Không phải thiết bị vào – ra.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Máy tính của em đang làm việc với một tệp trên thẻ nhớ. Em hãy sắp xếp lại thứ tự các thao tác sau để tắt máy tính an toàn, không làm mất dữ liệu.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a) Chọn nút lệnh Shut down để tắt máy tính.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b) Đóng tệp đang mở trên thẻ nhớ.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c) Chọn “Safe To Remove Hardware” để ngắt kết nối với thẻ nhớ.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d) Lưu lại nội dung của tệp.</a:t>
            </a:r>
          </a:p>
        </p:txBody>
      </p:sp>
      <p:sp>
        <p:nvSpPr>
          <p:cNvPr id="5" name="Oval 4">
            <a:extLst>
              <a:ext uri="{FF2B5EF4-FFF2-40B4-BE49-F238E27FC236}">
                <a16:creationId xmlns:a16="http://schemas.microsoft.com/office/drawing/2014/main" id="{94CABB98-2252-4D35-BF1D-DA1AFBF52478}"/>
              </a:ext>
            </a:extLst>
          </p:cNvPr>
          <p:cNvSpPr/>
          <p:nvPr/>
        </p:nvSpPr>
        <p:spPr>
          <a:xfrm>
            <a:off x="686668" y="2821894"/>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6" name="Picture 6">
            <a:extLst>
              <a:ext uri="{FF2B5EF4-FFF2-40B4-BE49-F238E27FC236}">
                <a16:creationId xmlns:a16="http://schemas.microsoft.com/office/drawing/2014/main" id="{399F5859-AEEE-4CC3-9026-F7ABC33822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29478" y="5780375"/>
            <a:ext cx="3086097" cy="722258"/>
          </a:xfrm>
          <a:prstGeom prst="rect">
            <a:avLst/>
          </a:prstGeom>
        </p:spPr>
      </p:pic>
      <p:sp>
        <p:nvSpPr>
          <p:cNvPr id="7" name="Rectangle 6">
            <a:extLst>
              <a:ext uri="{FF2B5EF4-FFF2-40B4-BE49-F238E27FC236}">
                <a16:creationId xmlns:a16="http://schemas.microsoft.com/office/drawing/2014/main" id="{A6613D19-B1F6-4050-963B-0F1A932D67CB}"/>
              </a:ext>
            </a:extLst>
          </p:cNvPr>
          <p:cNvSpPr/>
          <p:nvPr/>
        </p:nvSpPr>
        <p:spPr>
          <a:xfrm>
            <a:off x="7598357" y="5899001"/>
            <a:ext cx="2701632" cy="460895"/>
          </a:xfrm>
          <a:prstGeom prst="rect">
            <a:avLst/>
          </a:prstGeom>
        </p:spPr>
        <p:txBody>
          <a:bodyPr wrap="square">
            <a:spAutoFit/>
          </a:bodyPr>
          <a:lstStyle/>
          <a:p>
            <a:pPr algn="just" defTabSz="342900">
              <a:lnSpc>
                <a:spcPct val="135000"/>
              </a:lnSpc>
            </a:pPr>
            <a:r>
              <a:rPr lang="en-US" sz="2000">
                <a:solidFill>
                  <a:schemeClr val="bg1"/>
                </a:solidFill>
                <a:latin typeface="UTM Avo" panose="02040603050506020204" pitchFamily="18" charset="0"/>
                <a:cs typeface="Times New Roman" panose="02020603050405020304" pitchFamily="18" charset="0"/>
              </a:rPr>
              <a:t>d) </a:t>
            </a:r>
            <a:r>
              <a:rPr lang="en-US" sz="2000">
                <a:solidFill>
                  <a:schemeClr val="bg1"/>
                </a:solidFill>
                <a:latin typeface="UTM Avo" panose="02040603050506020204" pitchFamily="18" charset="0"/>
                <a:cs typeface="Times New Roman" panose="02020603050405020304" pitchFamily="18" charset="0"/>
                <a:sym typeface="Wingdings" panose="05000000000000000000" pitchFamily="2" charset="2"/>
              </a:rPr>
              <a:t></a:t>
            </a:r>
            <a:r>
              <a:rPr lang="en-US" sz="2000">
                <a:solidFill>
                  <a:schemeClr val="bg1"/>
                </a:solidFill>
                <a:latin typeface="UTM Avo" panose="02040603050506020204" pitchFamily="18" charset="0"/>
                <a:cs typeface="Times New Roman" panose="02020603050405020304" pitchFamily="18" charset="0"/>
              </a:rPr>
              <a:t> b) </a:t>
            </a:r>
            <a:r>
              <a:rPr lang="en-US" sz="2000">
                <a:solidFill>
                  <a:schemeClr val="bg1"/>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chemeClr val="bg1"/>
                </a:solidFill>
                <a:latin typeface="UTM Avo" panose="02040603050506020204" pitchFamily="18" charset="0"/>
                <a:cs typeface="Times New Roman" panose="02020603050405020304" pitchFamily="18" charset="0"/>
              </a:rPr>
              <a:t>c) </a:t>
            </a:r>
            <a:r>
              <a:rPr lang="en-US" sz="2000">
                <a:solidFill>
                  <a:schemeClr val="bg1"/>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chemeClr val="bg1"/>
                </a:solidFill>
                <a:latin typeface="UTM Avo" panose="02040603050506020204" pitchFamily="18" charset="0"/>
                <a:cs typeface="Times New Roman" panose="02020603050405020304" pitchFamily="18" charset="0"/>
              </a:rPr>
              <a:t>a)</a:t>
            </a:r>
            <a:endParaRPr lang="vi-VN" sz="2000">
              <a:solidFill>
                <a:schemeClr val="bg1"/>
              </a:solidFill>
              <a:latin typeface="UTM Avo" panose="0204060305050602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A671C315-7330-4005-8EF3-EF95A70DA3C1}"/>
              </a:ext>
            </a:extLst>
          </p:cNvPr>
          <p:cNvPicPr>
            <a:picLocks noChangeAspect="1"/>
          </p:cNvPicPr>
          <p:nvPr/>
        </p:nvPicPr>
        <p:blipFill>
          <a:blip r:embed="rId4"/>
          <a:stretch>
            <a:fillRect/>
          </a:stretch>
        </p:blipFill>
        <p:spPr>
          <a:xfrm>
            <a:off x="395865" y="377154"/>
            <a:ext cx="4145655" cy="1111742"/>
          </a:xfrm>
          <a:prstGeom prst="rect">
            <a:avLst/>
          </a:prstGeom>
        </p:spPr>
      </p:pic>
    </p:spTree>
    <p:extLst>
      <p:ext uri="{BB962C8B-B14F-4D97-AF65-F5344CB8AC3E}">
        <p14:creationId xmlns:p14="http://schemas.microsoft.com/office/powerpoint/2010/main" val="12135307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fade">
                                      <p:cBhvr>
                                        <p:cTn id="17" dur="1000"/>
                                        <p:tgtEl>
                                          <p:spTgt spid="2">
                                            <p:txEl>
                                              <p:pRg st="5" end="5"/>
                                            </p:txEl>
                                          </p:spTgt>
                                        </p:tgtEl>
                                      </p:cBhvr>
                                    </p:animEffect>
                                    <p:anim calcmode="lin" valueType="num">
                                      <p:cBhvr>
                                        <p:cTn id="1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1000"/>
                                        <p:tgtEl>
                                          <p:spTgt spid="2">
                                            <p:txEl>
                                              <p:pRg st="6" end="6"/>
                                            </p:txEl>
                                          </p:spTgt>
                                        </p:tgtEl>
                                      </p:cBhvr>
                                    </p:animEffect>
                                    <p:anim calcmode="lin" valueType="num">
                                      <p:cBhvr>
                                        <p:cTn id="2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6" end="6"/>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1000"/>
                                        <p:tgtEl>
                                          <p:spTgt spid="2">
                                            <p:txEl>
                                              <p:pRg st="7" end="7"/>
                                            </p:txEl>
                                          </p:spTgt>
                                        </p:tgtEl>
                                      </p:cBhvr>
                                    </p:animEffect>
                                    <p:anim calcmode="lin" valueType="num">
                                      <p:cBhvr>
                                        <p:cTn id="2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7" end="7"/>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fade">
                                      <p:cBhvr>
                                        <p:cTn id="32" dur="1000"/>
                                        <p:tgtEl>
                                          <p:spTgt spid="2">
                                            <p:txEl>
                                              <p:pRg st="8" end="8"/>
                                            </p:txEl>
                                          </p:spTgt>
                                        </p:tgtEl>
                                      </p:cBhvr>
                                    </p:animEffect>
                                    <p:anim calcmode="lin" valueType="num">
                                      <p:cBhvr>
                                        <p:cTn id="33"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8" end="8"/>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Effect transition="in" filter="fade">
                                      <p:cBhvr>
                                        <p:cTn id="37" dur="1000"/>
                                        <p:tgtEl>
                                          <p:spTgt spid="2">
                                            <p:txEl>
                                              <p:pRg st="9" end="9"/>
                                            </p:txEl>
                                          </p:spTgt>
                                        </p:tgtEl>
                                      </p:cBhvr>
                                    </p:animEffect>
                                    <p:anim calcmode="lin" valueType="num">
                                      <p:cBhvr>
                                        <p:cTn id="38"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Effect transition="in" filter="fade">
                                      <p:cBhvr>
                                        <p:cTn id="46" dur="500"/>
                                        <p:tgtEl>
                                          <p:spTgt spid="7"/>
                                        </p:tgtEl>
                                      </p:cBhvr>
                                    </p:animEffect>
                                  </p:childTnLst>
                                </p:cTn>
                              </p:par>
                              <p:par>
                                <p:cTn id="47" presetID="53" presetClass="entr" presetSubtype="16"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500" fill="hold"/>
                                        <p:tgtEl>
                                          <p:spTgt spid="6"/>
                                        </p:tgtEl>
                                        <p:attrNameLst>
                                          <p:attrName>ppt_w</p:attrName>
                                        </p:attrNameLst>
                                      </p:cBhvr>
                                      <p:tavLst>
                                        <p:tav tm="0">
                                          <p:val>
                                            <p:fltVal val="0"/>
                                          </p:val>
                                        </p:tav>
                                        <p:tav tm="100000">
                                          <p:val>
                                            <p:strVal val="#ppt_w"/>
                                          </p:val>
                                        </p:tav>
                                      </p:tavLst>
                                    </p:anim>
                                    <p:anim calcmode="lin" valueType="num">
                                      <p:cBhvr>
                                        <p:cTn id="50" dur="500" fill="hold"/>
                                        <p:tgtEl>
                                          <p:spTgt spid="6"/>
                                        </p:tgtEl>
                                        <p:attrNameLst>
                                          <p:attrName>ppt_h</p:attrName>
                                        </p:attrNameLst>
                                      </p:cBhvr>
                                      <p:tavLst>
                                        <p:tav tm="0">
                                          <p:val>
                                            <p:fltVal val="0"/>
                                          </p:val>
                                        </p:tav>
                                        <p:tav tm="100000">
                                          <p:val>
                                            <p:strVal val="#ppt_h"/>
                                          </p:val>
                                        </p:tav>
                                      </p:tavLst>
                                    </p:anim>
                                    <p:animEffect transition="in" filter="fade">
                                      <p:cBhvr>
                                        <p:cTn id="5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326857-E18F-468A-8D00-696E3439C6E8}"/>
              </a:ext>
            </a:extLst>
          </p:cNvPr>
          <p:cNvSpPr/>
          <p:nvPr/>
        </p:nvSpPr>
        <p:spPr>
          <a:xfrm>
            <a:off x="717841" y="1565368"/>
            <a:ext cx="10756317" cy="2531527"/>
          </a:xfrm>
          <a:prstGeom prst="rect">
            <a:avLst/>
          </a:prstGeom>
        </p:spPr>
        <p:txBody>
          <a:bodyPr wrap="square">
            <a:spAutoFit/>
          </a:bodyPr>
          <a:lstStyle/>
          <a:p>
            <a:pPr algn="just" defTabSz="342900">
              <a:lnSpc>
                <a:spcPct val="135000"/>
              </a:lnSpc>
            </a:pPr>
            <a:r>
              <a:rPr lang="vi-VN"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Trên màn hình theo dõi, em thấy một người đứng trước camera an ninh. Người đó có biết em đang theo dõi không? Tại sao?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b="1">
                <a:latin typeface="UTM Avo" panose="02040603050506020204" pitchFamily="18" charset="0"/>
                <a:cs typeface="Times New Roman" panose="02020603050405020304" pitchFamily="18" charset="0"/>
              </a:rPr>
              <a:t>2.</a:t>
            </a:r>
            <a:r>
              <a:rPr lang="vi-VN" sz="2000">
                <a:latin typeface="UTM Avo" panose="02040603050506020204" pitchFamily="18" charset="0"/>
                <a:cs typeface="Times New Roman" panose="02020603050405020304" pitchFamily="18" charset="0"/>
              </a:rPr>
              <a:t> Máy in của em in ra những kí hiệu không mong muốn và em biết lỗi này là do virus gây ra. Em cần phải diệt virus ở máy in hay máy tính? Tại sao?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b="1">
                <a:latin typeface="UTM Avo" panose="02040603050506020204" pitchFamily="18" charset="0"/>
                <a:cs typeface="Times New Roman" panose="02020603050405020304" pitchFamily="18" charset="0"/>
              </a:rPr>
              <a:t>3.</a:t>
            </a:r>
            <a:r>
              <a:rPr lang="vi-VN" sz="2000">
                <a:latin typeface="UTM Avo" panose="02040603050506020204" pitchFamily="18" charset="0"/>
                <a:cs typeface="Times New Roman" panose="02020603050405020304" pitchFamily="18" charset="0"/>
              </a:rPr>
              <a:t> Em hãy đề xuất một số quy tắc để giúp các bạn sử dụng phòng máy tính an toàn và hiệu quả.</a:t>
            </a:r>
          </a:p>
        </p:txBody>
      </p:sp>
      <p:pic>
        <p:nvPicPr>
          <p:cNvPr id="3" name="Picture 2">
            <a:extLst>
              <a:ext uri="{FF2B5EF4-FFF2-40B4-BE49-F238E27FC236}">
                <a16:creationId xmlns:a16="http://schemas.microsoft.com/office/drawing/2014/main" id="{54C94E8E-914F-422C-9E83-8C1319255392}"/>
              </a:ext>
            </a:extLst>
          </p:cNvPr>
          <p:cNvPicPr>
            <a:picLocks noChangeAspect="1"/>
          </p:cNvPicPr>
          <p:nvPr/>
        </p:nvPicPr>
        <p:blipFill>
          <a:blip r:embed="rId2"/>
          <a:stretch>
            <a:fillRect/>
          </a:stretch>
        </p:blipFill>
        <p:spPr>
          <a:xfrm>
            <a:off x="395865" y="390803"/>
            <a:ext cx="4145655" cy="1131297"/>
          </a:xfrm>
          <a:prstGeom prst="rect">
            <a:avLst/>
          </a:prstGeom>
        </p:spPr>
      </p:pic>
    </p:spTree>
    <p:extLst>
      <p:ext uri="{BB962C8B-B14F-4D97-AF65-F5344CB8AC3E}">
        <p14:creationId xmlns:p14="http://schemas.microsoft.com/office/powerpoint/2010/main" val="8148855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489BC4-BA63-4FE9-A096-AA66745FADD0}"/>
              </a:ext>
            </a:extLst>
          </p:cNvPr>
          <p:cNvPicPr>
            <a:picLocks noChangeAspect="1"/>
          </p:cNvPicPr>
          <p:nvPr/>
        </p:nvPicPr>
        <p:blipFill>
          <a:blip r:embed="rId2"/>
          <a:stretch>
            <a:fillRect/>
          </a:stretch>
        </p:blipFill>
        <p:spPr>
          <a:xfrm>
            <a:off x="479035" y="437353"/>
            <a:ext cx="888648" cy="903074"/>
          </a:xfrm>
          <a:prstGeom prst="rect">
            <a:avLst/>
          </a:prstGeom>
        </p:spPr>
      </p:pic>
      <p:pic>
        <p:nvPicPr>
          <p:cNvPr id="4" name="Picture 3">
            <a:extLst>
              <a:ext uri="{FF2B5EF4-FFF2-40B4-BE49-F238E27FC236}">
                <a16:creationId xmlns:a16="http://schemas.microsoft.com/office/drawing/2014/main" id="{E5FDE546-1337-43B5-8564-6AE143F7E05D}"/>
              </a:ext>
            </a:extLst>
          </p:cNvPr>
          <p:cNvPicPr>
            <a:picLocks noChangeAspect="1"/>
          </p:cNvPicPr>
          <p:nvPr/>
        </p:nvPicPr>
        <p:blipFill>
          <a:blip r:embed="rId3"/>
          <a:stretch>
            <a:fillRect/>
          </a:stretch>
        </p:blipFill>
        <p:spPr>
          <a:xfrm>
            <a:off x="2567498" y="1543629"/>
            <a:ext cx="7057003" cy="3609234"/>
          </a:xfrm>
          <a:prstGeom prst="rect">
            <a:avLst/>
          </a:prstGeom>
        </p:spPr>
      </p:pic>
      <p:sp>
        <p:nvSpPr>
          <p:cNvPr id="5" name="Rectangle 4">
            <a:extLst>
              <a:ext uri="{FF2B5EF4-FFF2-40B4-BE49-F238E27FC236}">
                <a16:creationId xmlns:a16="http://schemas.microsoft.com/office/drawing/2014/main" id="{D64F8054-A8C0-4BD7-9694-F1ABCB7ECF37}"/>
              </a:ext>
            </a:extLst>
          </p:cNvPr>
          <p:cNvSpPr/>
          <p:nvPr/>
        </p:nvSpPr>
        <p:spPr>
          <a:xfrm>
            <a:off x="1367682" y="492980"/>
            <a:ext cx="9719417" cy="869533"/>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Ở lớp 6, các em đã biết, máy tính cần phải có bốn thành phần để hỗ trợ con người xử lí thông tin. Đó là thiết bị vào, thiết bị ra, bộ xử lí và bộ nhớ</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89973433-0DB0-4615-A1A1-8869E5406CF2}"/>
              </a:ext>
            </a:extLst>
          </p:cNvPr>
          <p:cNvSpPr/>
          <p:nvPr/>
        </p:nvSpPr>
        <p:spPr>
          <a:xfrm>
            <a:off x="1236290" y="5333979"/>
            <a:ext cx="9719417" cy="869533"/>
          </a:xfrm>
          <a:prstGeom prst="rect">
            <a:avLst/>
          </a:prstGeom>
        </p:spPr>
        <p:txBody>
          <a:bodyPr wrap="square">
            <a:spAutoFit/>
          </a:bodyPr>
          <a:lstStyle/>
          <a:p>
            <a:pPr algn="ctr" defTabSz="342900">
              <a:lnSpc>
                <a:spcPct val="135000"/>
              </a:lnSpc>
            </a:pPr>
            <a:r>
              <a:rPr lang="en-US" sz="2000" i="1">
                <a:solidFill>
                  <a:srgbClr val="FF0000"/>
                </a:solidFill>
                <a:latin typeface="UTM Avo" panose="02040603050506020204" pitchFamily="18" charset="0"/>
                <a:cs typeface="Times New Roman" panose="02020603050405020304" pitchFamily="18" charset="0"/>
              </a:rPr>
              <a:t>Theo em, t</a:t>
            </a:r>
            <a:r>
              <a:rPr lang="vi-VN" sz="2000" i="1">
                <a:solidFill>
                  <a:srgbClr val="FF0000"/>
                </a:solidFill>
                <a:latin typeface="UTM Avo" panose="02040603050506020204" pitchFamily="18" charset="0"/>
                <a:cs typeface="Times New Roman" panose="02020603050405020304" pitchFamily="18" charset="0"/>
              </a:rPr>
              <a:t>hành phần </a:t>
            </a:r>
            <a:r>
              <a:rPr lang="en-US" sz="2000" i="1">
                <a:solidFill>
                  <a:srgbClr val="FF0000"/>
                </a:solidFill>
                <a:latin typeface="UTM Avo" panose="02040603050506020204" pitchFamily="18" charset="0"/>
                <a:cs typeface="Times New Roman" panose="02020603050405020304" pitchFamily="18" charset="0"/>
              </a:rPr>
              <a:t>nào </a:t>
            </a:r>
            <a:r>
              <a:rPr lang="vi-VN" sz="2000" i="1">
                <a:solidFill>
                  <a:srgbClr val="FF0000"/>
                </a:solidFill>
                <a:latin typeface="UTM Avo" panose="02040603050506020204" pitchFamily="18" charset="0"/>
                <a:cs typeface="Times New Roman" panose="02020603050405020304" pitchFamily="18" charset="0"/>
              </a:rPr>
              <a:t>đóng vai trò quan trọng, giúp máy tính trao đổi dữ liệu với thế giới bên ngoài</a:t>
            </a:r>
            <a:r>
              <a:rPr lang="en-US" sz="2000" i="1">
                <a:solidFill>
                  <a:srgbClr val="FF0000"/>
                </a:solidFill>
                <a:latin typeface="UTM Avo" panose="02040603050506020204" pitchFamily="18" charset="0"/>
                <a:cs typeface="Times New Roman" panose="02020603050405020304" pitchFamily="18" charset="0"/>
              </a:rPr>
              <a:t>?</a:t>
            </a:r>
            <a:endParaRPr lang="vi-VN" sz="2000" i="1">
              <a:solidFill>
                <a:srgbClr val="FF000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8423007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1000"/>
                                        <p:tgtEl>
                                          <p:spTgt spid="2"/>
                                        </p:tgtEl>
                                      </p:cBhvr>
                                    </p:animEffect>
                                  </p:childTnLst>
                                </p:cTn>
                              </p:par>
                            </p:childTnLst>
                          </p:cTn>
                        </p:par>
                        <p:par>
                          <p:cTn id="8" fill="hold">
                            <p:stCondLst>
                              <p:cond delay="1000"/>
                            </p:stCondLst>
                            <p:childTnLst>
                              <p:par>
                                <p:cTn id="9" presetID="47"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05CACA-FC86-4A09-99C8-53DEEE45480F}"/>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THIẾT BỊ VÀO - RA</a:t>
            </a:r>
            <a:endParaRPr lang="vi-VN" sz="2800" b="1">
              <a:solidFill>
                <a:srgbClr val="F03C69"/>
              </a:solidFill>
              <a:cs typeface="Times New Roman" panose="02020603050405020304" pitchFamily="18" charset="0"/>
            </a:endParaRPr>
          </a:p>
        </p:txBody>
      </p:sp>
      <p:grpSp>
        <p:nvGrpSpPr>
          <p:cNvPr id="11" name="Group 10">
            <a:extLst>
              <a:ext uri="{FF2B5EF4-FFF2-40B4-BE49-F238E27FC236}">
                <a16:creationId xmlns:a16="http://schemas.microsoft.com/office/drawing/2014/main" id="{0E75C4E2-4627-4ABD-ACA9-9CF878685F42}"/>
              </a:ext>
            </a:extLst>
          </p:cNvPr>
          <p:cNvGrpSpPr/>
          <p:nvPr/>
        </p:nvGrpSpPr>
        <p:grpSpPr>
          <a:xfrm>
            <a:off x="614525" y="1172483"/>
            <a:ext cx="10824275" cy="2479040"/>
            <a:chOff x="1117599" y="3528268"/>
            <a:chExt cx="10824275" cy="2479040"/>
          </a:xfrm>
        </p:grpSpPr>
        <p:grpSp>
          <p:nvGrpSpPr>
            <p:cNvPr id="10" name="Group 9">
              <a:extLst>
                <a:ext uri="{FF2B5EF4-FFF2-40B4-BE49-F238E27FC236}">
                  <a16:creationId xmlns:a16="http://schemas.microsoft.com/office/drawing/2014/main" id="{47129611-B319-4F9F-BD09-C4B96DED013B}"/>
                </a:ext>
              </a:extLst>
            </p:cNvPr>
            <p:cNvGrpSpPr/>
            <p:nvPr/>
          </p:nvGrpSpPr>
          <p:grpSpPr>
            <a:xfrm>
              <a:off x="1117599" y="3528268"/>
              <a:ext cx="10824275" cy="2479040"/>
              <a:chOff x="1493519" y="3891280"/>
              <a:chExt cx="10824275" cy="2479040"/>
            </a:xfrm>
          </p:grpSpPr>
          <p:sp>
            <p:nvSpPr>
              <p:cNvPr id="12" name="Rectangle: Rounded Corners 11">
                <a:extLst>
                  <a:ext uri="{FF2B5EF4-FFF2-40B4-BE49-F238E27FC236}">
                    <a16:creationId xmlns:a16="http://schemas.microsoft.com/office/drawing/2014/main" id="{BED920E5-FB13-4F3D-8C0F-0595AF26514E}"/>
                  </a:ext>
                </a:extLst>
              </p:cNvPr>
              <p:cNvSpPr/>
              <p:nvPr/>
            </p:nvSpPr>
            <p:spPr>
              <a:xfrm>
                <a:off x="1493520" y="3891280"/>
                <a:ext cx="4572000" cy="958098"/>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3FDCD77D-0C47-4653-9492-55C0E3681AF2}"/>
                  </a:ext>
                </a:extLst>
              </p:cNvPr>
              <p:cNvSpPr/>
              <p:nvPr/>
            </p:nvSpPr>
            <p:spPr>
              <a:xfrm>
                <a:off x="1493519" y="4460240"/>
                <a:ext cx="10824275" cy="1910080"/>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BAD6ABD-A150-4770-8560-5FDA0E832454}"/>
                  </a:ext>
                </a:extLst>
              </p:cNvPr>
              <p:cNvSpPr/>
              <p:nvPr/>
            </p:nvSpPr>
            <p:spPr>
              <a:xfrm>
                <a:off x="1632193" y="3941639"/>
                <a:ext cx="1913647" cy="459485"/>
              </a:xfrm>
              <a:prstGeom prst="rect">
                <a:avLst/>
              </a:prstGeom>
            </p:spPr>
            <p:txBody>
              <a:bodyPr wrap="square">
                <a:spAutoFit/>
              </a:bodyPr>
              <a:lstStyle/>
              <a:p>
                <a:pPr algn="just" defTabSz="342900">
                  <a:lnSpc>
                    <a:spcPct val="135000"/>
                  </a:lnSpc>
                </a:pPr>
                <a:r>
                  <a:rPr lang="en-US" sz="2000" b="1">
                    <a:latin typeface="UTM Avo" panose="02040603050506020204" pitchFamily="18" charset="0"/>
                    <a:cs typeface="Times New Roman" panose="02020603050405020304" pitchFamily="18" charset="0"/>
                  </a:rPr>
                  <a:t>Hoạt động 1</a:t>
                </a:r>
                <a:endParaRPr lang="vi-VN" sz="2000" b="1">
                  <a:latin typeface="UTM Avo" panose="020406030505060202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74A0C4B0-C454-4065-BB02-6BB3F9D116A9}"/>
                  </a:ext>
                </a:extLst>
              </p:cNvPr>
              <p:cNvSpPr/>
              <p:nvPr/>
            </p:nvSpPr>
            <p:spPr>
              <a:xfrm>
                <a:off x="3469640" y="3936428"/>
                <a:ext cx="2545080"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07F1CCD9-F314-4575-AF33-A180B788177B}"/>
                </a:ext>
              </a:extLst>
            </p:cNvPr>
            <p:cNvSpPr/>
            <p:nvPr/>
          </p:nvSpPr>
          <p:spPr>
            <a:xfrm>
              <a:off x="3093720" y="3578627"/>
              <a:ext cx="2545079" cy="463140"/>
            </a:xfrm>
            <a:prstGeom prst="rect">
              <a:avLst/>
            </a:prstGeom>
          </p:spPr>
          <p:txBody>
            <a:bodyPr wrap="square">
              <a:spAutoFit/>
            </a:bodyPr>
            <a:lstStyle/>
            <a:p>
              <a:pPr algn="ctr" defTabSz="342900">
                <a:lnSpc>
                  <a:spcPct val="135000"/>
                </a:lnSpc>
              </a:pPr>
              <a:r>
                <a:rPr lang="en-US" sz="2000" b="1">
                  <a:latin typeface="UTM Avo" panose="02040603050506020204" pitchFamily="18" charset="0"/>
                  <a:cs typeface="Times New Roman" panose="02020603050405020304" pitchFamily="18" charset="0"/>
                </a:rPr>
                <a:t>Thiết bị vào – ra </a:t>
              </a:r>
              <a:endParaRPr lang="vi-VN" sz="2000" b="1">
                <a:latin typeface="UTM Avo" panose="02040603050506020204" pitchFamily="18" charset="0"/>
                <a:cs typeface="Times New Roman" panose="02020603050405020304" pitchFamily="18" charset="0"/>
              </a:endParaRPr>
            </a:p>
          </p:txBody>
        </p:sp>
      </p:grpSp>
      <p:sp>
        <p:nvSpPr>
          <p:cNvPr id="20" name="Rectangle 19">
            <a:extLst>
              <a:ext uri="{FF2B5EF4-FFF2-40B4-BE49-F238E27FC236}">
                <a16:creationId xmlns:a16="http://schemas.microsoft.com/office/drawing/2014/main" id="{398E869B-F65A-4254-A3E0-2B78A1C9C21C}"/>
              </a:ext>
            </a:extLst>
          </p:cNvPr>
          <p:cNvSpPr/>
          <p:nvPr/>
        </p:nvSpPr>
        <p:spPr>
          <a:xfrm>
            <a:off x="753199" y="1846218"/>
            <a:ext cx="10121247" cy="1700530"/>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Em hãy quan sát Hình 1.1 và trả lời các câu hỏi sau: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Các thiết bị trong hình làm việc với dạng thông tin nào?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b="1">
                <a:latin typeface="UTM Avo" panose="02040603050506020204" pitchFamily="18" charset="0"/>
                <a:cs typeface="Times New Roman" panose="02020603050405020304" pitchFamily="18" charset="0"/>
              </a:rPr>
              <a:t>2.</a:t>
            </a:r>
            <a:r>
              <a:rPr lang="vi-VN" sz="2000">
                <a:latin typeface="UTM Avo" panose="02040603050506020204" pitchFamily="18" charset="0"/>
                <a:cs typeface="Times New Roman" panose="02020603050405020304" pitchFamily="18" charset="0"/>
              </a:rPr>
              <a:t> Thiết bị nào tiếp nhận thông tin và chuyển vào máy tính?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b="1">
                <a:latin typeface="UTM Avo" panose="02040603050506020204" pitchFamily="18" charset="0"/>
                <a:cs typeface="Times New Roman" panose="02020603050405020304" pitchFamily="18" charset="0"/>
              </a:rPr>
              <a:t>3. </a:t>
            </a:r>
            <a:r>
              <a:rPr lang="vi-VN" sz="2000">
                <a:latin typeface="UTM Avo" panose="02040603050506020204" pitchFamily="18" charset="0"/>
                <a:cs typeface="Times New Roman" panose="02020603050405020304" pitchFamily="18" charset="0"/>
              </a:rPr>
              <a:t>Thiết bị nào nhận thông tin từ máy tính đưa ra bên ngoài?</a:t>
            </a:r>
          </a:p>
        </p:txBody>
      </p:sp>
      <p:pic>
        <p:nvPicPr>
          <p:cNvPr id="21" name="Picture 20">
            <a:extLst>
              <a:ext uri="{FF2B5EF4-FFF2-40B4-BE49-F238E27FC236}">
                <a16:creationId xmlns:a16="http://schemas.microsoft.com/office/drawing/2014/main" id="{733EFF20-65AC-48D9-ADB0-44FB673437F8}"/>
              </a:ext>
            </a:extLst>
          </p:cNvPr>
          <p:cNvPicPr>
            <a:picLocks noChangeAspect="1"/>
          </p:cNvPicPr>
          <p:nvPr/>
        </p:nvPicPr>
        <p:blipFill>
          <a:blip r:embed="rId2"/>
          <a:stretch>
            <a:fillRect/>
          </a:stretch>
        </p:blipFill>
        <p:spPr>
          <a:xfrm>
            <a:off x="8375072" y="1151932"/>
            <a:ext cx="2754007" cy="2459090"/>
          </a:xfrm>
          <a:prstGeom prst="rect">
            <a:avLst/>
          </a:prstGeom>
        </p:spPr>
      </p:pic>
      <p:sp>
        <p:nvSpPr>
          <p:cNvPr id="22" name="Rectangle 21">
            <a:extLst>
              <a:ext uri="{FF2B5EF4-FFF2-40B4-BE49-F238E27FC236}">
                <a16:creationId xmlns:a16="http://schemas.microsoft.com/office/drawing/2014/main" id="{71FA5B9A-C622-4103-870F-FB52B2A83D92}"/>
              </a:ext>
            </a:extLst>
          </p:cNvPr>
          <p:cNvSpPr/>
          <p:nvPr/>
        </p:nvSpPr>
        <p:spPr>
          <a:xfrm>
            <a:off x="1710022" y="3836088"/>
            <a:ext cx="9865671" cy="417871"/>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Micro và loa trong </a:t>
            </a:r>
            <a:r>
              <a:rPr lang="en-US">
                <a:latin typeface="UTM Avo" panose="02040603050506020204" pitchFamily="18" charset="0"/>
                <a:cs typeface="Times New Roman" panose="02020603050405020304" pitchFamily="18" charset="0"/>
              </a:rPr>
              <a:t>hình </a:t>
            </a:r>
            <a:r>
              <a:rPr lang="vi-VN">
                <a:latin typeface="UTM Avo" panose="02040603050506020204" pitchFamily="18" charset="0"/>
                <a:cs typeface="Times New Roman" panose="02020603050405020304" pitchFamily="18" charset="0"/>
              </a:rPr>
              <a:t>làm việc với thông tin dạng âm thanh. </a:t>
            </a:r>
            <a:endParaRPr lang="en-US">
              <a:latin typeface="UTM Avo" panose="02040603050506020204" pitchFamily="18" charset="0"/>
              <a:cs typeface="Times New Roman" panose="02020603050405020304" pitchFamily="18" charset="0"/>
            </a:endParaRPr>
          </a:p>
        </p:txBody>
      </p:sp>
      <p:pic>
        <p:nvPicPr>
          <p:cNvPr id="23" name="Picture 22">
            <a:extLst>
              <a:ext uri="{FF2B5EF4-FFF2-40B4-BE49-F238E27FC236}">
                <a16:creationId xmlns:a16="http://schemas.microsoft.com/office/drawing/2014/main" id="{238A6757-1EC0-43BB-8960-203534ABABE1}"/>
              </a:ext>
            </a:extLst>
          </p:cNvPr>
          <p:cNvPicPr>
            <a:picLocks noChangeAspect="1"/>
          </p:cNvPicPr>
          <p:nvPr/>
        </p:nvPicPr>
        <p:blipFill>
          <a:blip r:embed="rId3"/>
          <a:stretch>
            <a:fillRect/>
          </a:stretch>
        </p:blipFill>
        <p:spPr>
          <a:xfrm>
            <a:off x="616307" y="3809028"/>
            <a:ext cx="888648" cy="885725"/>
          </a:xfrm>
          <a:prstGeom prst="rect">
            <a:avLst/>
          </a:prstGeom>
        </p:spPr>
      </p:pic>
      <p:sp>
        <p:nvSpPr>
          <p:cNvPr id="24" name="Rectangle 23">
            <a:extLst>
              <a:ext uri="{FF2B5EF4-FFF2-40B4-BE49-F238E27FC236}">
                <a16:creationId xmlns:a16="http://schemas.microsoft.com/office/drawing/2014/main" id="{5C156920-A264-4663-857F-2C4688D39590}"/>
              </a:ext>
            </a:extLst>
          </p:cNvPr>
          <p:cNvSpPr/>
          <p:nvPr/>
        </p:nvSpPr>
        <p:spPr>
          <a:xfrm>
            <a:off x="1710022" y="4334546"/>
            <a:ext cx="4975258" cy="791820"/>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 Micro thu nhận âm thanh và chuyển vào máy tính để mã hoá</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thành dữ liệu số. </a:t>
            </a:r>
          </a:p>
        </p:txBody>
      </p:sp>
      <p:sp>
        <p:nvSpPr>
          <p:cNvPr id="26" name="Rectangle 25">
            <a:extLst>
              <a:ext uri="{FF2B5EF4-FFF2-40B4-BE49-F238E27FC236}">
                <a16:creationId xmlns:a16="http://schemas.microsoft.com/office/drawing/2014/main" id="{11260A9B-C1D1-4B02-9E48-3945033EEE57}"/>
              </a:ext>
            </a:extLst>
          </p:cNvPr>
          <p:cNvSpPr/>
          <p:nvPr/>
        </p:nvSpPr>
        <p:spPr>
          <a:xfrm>
            <a:off x="1710022" y="5206953"/>
            <a:ext cx="4565631" cy="1165768"/>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 Loa nhận dữ liệu từ máy tính, thể hiện ra bên ngoài dưới dạng âm thanh mà chúng ta có thể nghe thấy.</a:t>
            </a:r>
          </a:p>
        </p:txBody>
      </p:sp>
      <p:sp>
        <p:nvSpPr>
          <p:cNvPr id="27" name="Rectangle 26">
            <a:extLst>
              <a:ext uri="{FF2B5EF4-FFF2-40B4-BE49-F238E27FC236}">
                <a16:creationId xmlns:a16="http://schemas.microsoft.com/office/drawing/2014/main" id="{A8E76159-D999-4EA6-A4DC-5764660E677A}"/>
              </a:ext>
            </a:extLst>
          </p:cNvPr>
          <p:cNvSpPr/>
          <p:nvPr/>
        </p:nvSpPr>
        <p:spPr>
          <a:xfrm>
            <a:off x="7448866" y="4483653"/>
            <a:ext cx="2579054" cy="417871"/>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Micro </a:t>
            </a:r>
            <a:r>
              <a:rPr lang="en-US">
                <a:latin typeface="UTM Avo" panose="02040603050506020204" pitchFamily="18" charset="0"/>
                <a:cs typeface="Times New Roman" panose="02020603050405020304" pitchFamily="18" charset="0"/>
              </a:rPr>
              <a:t>là </a:t>
            </a:r>
            <a:r>
              <a:rPr lang="en-US" b="1">
                <a:solidFill>
                  <a:srgbClr val="0000FF"/>
                </a:solidFill>
                <a:latin typeface="UTM Avo" panose="02040603050506020204" pitchFamily="18" charset="0"/>
                <a:cs typeface="Times New Roman" panose="02020603050405020304" pitchFamily="18" charset="0"/>
              </a:rPr>
              <a:t>thiết bị vào</a:t>
            </a:r>
          </a:p>
        </p:txBody>
      </p:sp>
      <p:sp>
        <p:nvSpPr>
          <p:cNvPr id="28" name="Arrow: Down 27">
            <a:extLst>
              <a:ext uri="{FF2B5EF4-FFF2-40B4-BE49-F238E27FC236}">
                <a16:creationId xmlns:a16="http://schemas.microsoft.com/office/drawing/2014/main" id="{7D047545-5964-42BD-B3F3-A244B7F5BC66}"/>
              </a:ext>
            </a:extLst>
          </p:cNvPr>
          <p:cNvSpPr/>
          <p:nvPr/>
        </p:nvSpPr>
        <p:spPr>
          <a:xfrm rot="16200000">
            <a:off x="6839229" y="4553730"/>
            <a:ext cx="455688" cy="35345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4C8BA15-E49A-4421-B170-406305D8FD2E}"/>
              </a:ext>
            </a:extLst>
          </p:cNvPr>
          <p:cNvSpPr/>
          <p:nvPr/>
        </p:nvSpPr>
        <p:spPr>
          <a:xfrm>
            <a:off x="7448866" y="5567999"/>
            <a:ext cx="2579054" cy="417871"/>
          </a:xfrm>
          <a:prstGeom prst="rect">
            <a:avLst/>
          </a:prstGeom>
        </p:spPr>
        <p:txBody>
          <a:bodyPr wrap="square">
            <a:spAutoFit/>
          </a:bodyPr>
          <a:lstStyle/>
          <a:p>
            <a:pPr algn="just" defTabSz="342900">
              <a:lnSpc>
                <a:spcPct val="135000"/>
              </a:lnSpc>
            </a:pPr>
            <a:r>
              <a:rPr lang="en-US">
                <a:latin typeface="UTM Avo" panose="02040603050506020204" pitchFamily="18" charset="0"/>
                <a:cs typeface="Times New Roman" panose="02020603050405020304" pitchFamily="18" charset="0"/>
              </a:rPr>
              <a:t>Loa là </a:t>
            </a:r>
            <a:r>
              <a:rPr lang="en-US" b="1">
                <a:solidFill>
                  <a:srgbClr val="0000FF"/>
                </a:solidFill>
                <a:latin typeface="UTM Avo" panose="02040603050506020204" pitchFamily="18" charset="0"/>
                <a:cs typeface="Times New Roman" panose="02020603050405020304" pitchFamily="18" charset="0"/>
              </a:rPr>
              <a:t>thiết bị ra</a:t>
            </a:r>
          </a:p>
        </p:txBody>
      </p:sp>
      <p:sp>
        <p:nvSpPr>
          <p:cNvPr id="32" name="Arrow: Down 31">
            <a:extLst>
              <a:ext uri="{FF2B5EF4-FFF2-40B4-BE49-F238E27FC236}">
                <a16:creationId xmlns:a16="http://schemas.microsoft.com/office/drawing/2014/main" id="{A1AB2F88-145F-43F2-9B19-30A41AC6BDE8}"/>
              </a:ext>
            </a:extLst>
          </p:cNvPr>
          <p:cNvSpPr/>
          <p:nvPr/>
        </p:nvSpPr>
        <p:spPr>
          <a:xfrm rot="16200000">
            <a:off x="6839229" y="5600210"/>
            <a:ext cx="455688" cy="35345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17657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1" nodeType="clickEffect">
                                  <p:stCondLst>
                                    <p:cond delay="0"/>
                                  </p:stCondLst>
                                  <p:childTnLst>
                                    <p:set>
                                      <p:cBhvr>
                                        <p:cTn id="24" dur="1" fill="hold">
                                          <p:stCondLst>
                                            <p:cond delay="0"/>
                                          </p:stCondLst>
                                        </p:cTn>
                                        <p:tgtEl>
                                          <p:spTgt spid="20">
                                            <p:txEl>
                                              <p:pRg st="0" end="0"/>
                                            </p:txEl>
                                          </p:spTgt>
                                        </p:tgtEl>
                                        <p:attrNameLst>
                                          <p:attrName>style.visibility</p:attrName>
                                        </p:attrNameLst>
                                      </p:cBhvr>
                                      <p:to>
                                        <p:strVal val="visible"/>
                                      </p:to>
                                    </p:set>
                                    <p:animEffect transition="in" filter="fade">
                                      <p:cBhvr>
                                        <p:cTn id="25" dur="500"/>
                                        <p:tgtEl>
                                          <p:spTgt spid="20">
                                            <p:txEl>
                                              <p:pRg st="0" end="0"/>
                                            </p:txEl>
                                          </p:spTgt>
                                        </p:tgtEl>
                                      </p:cBhvr>
                                    </p:animEffect>
                                  </p:childTnLst>
                                </p:cTn>
                              </p:par>
                              <p:par>
                                <p:cTn id="26" presetID="10" presetClass="entr" presetSubtype="0" fill="hold" grpId="1" nodeType="withEffect">
                                  <p:stCondLst>
                                    <p:cond delay="0"/>
                                  </p:stCondLst>
                                  <p:childTnLst>
                                    <p:set>
                                      <p:cBhvr>
                                        <p:cTn id="27" dur="1" fill="hold">
                                          <p:stCondLst>
                                            <p:cond delay="0"/>
                                          </p:stCondLst>
                                        </p:cTn>
                                        <p:tgtEl>
                                          <p:spTgt spid="20">
                                            <p:txEl>
                                              <p:pRg st="1" end="1"/>
                                            </p:txEl>
                                          </p:spTgt>
                                        </p:tgtEl>
                                        <p:attrNameLst>
                                          <p:attrName>style.visibility</p:attrName>
                                        </p:attrNameLst>
                                      </p:cBhvr>
                                      <p:to>
                                        <p:strVal val="visible"/>
                                      </p:to>
                                    </p:set>
                                    <p:animEffect transition="in" filter="fade">
                                      <p:cBhvr>
                                        <p:cTn id="28" dur="500"/>
                                        <p:tgtEl>
                                          <p:spTgt spid="20">
                                            <p:txEl>
                                              <p:pRg st="1" end="1"/>
                                            </p:txEl>
                                          </p:spTgt>
                                        </p:tgtEl>
                                      </p:cBhvr>
                                    </p:animEffect>
                                  </p:childTnLst>
                                </p:cTn>
                              </p:par>
                              <p:par>
                                <p:cTn id="29" presetID="10" presetClass="entr" presetSubtype="0" fill="hold" grpId="1" nodeType="withEffect">
                                  <p:stCondLst>
                                    <p:cond delay="0"/>
                                  </p:stCondLst>
                                  <p:childTnLst>
                                    <p:set>
                                      <p:cBhvr>
                                        <p:cTn id="30" dur="1" fill="hold">
                                          <p:stCondLst>
                                            <p:cond delay="0"/>
                                          </p:stCondLst>
                                        </p:cTn>
                                        <p:tgtEl>
                                          <p:spTgt spid="20">
                                            <p:txEl>
                                              <p:pRg st="2" end="2"/>
                                            </p:txEl>
                                          </p:spTgt>
                                        </p:tgtEl>
                                        <p:attrNameLst>
                                          <p:attrName>style.visibility</p:attrName>
                                        </p:attrNameLst>
                                      </p:cBhvr>
                                      <p:to>
                                        <p:strVal val="visible"/>
                                      </p:to>
                                    </p:set>
                                    <p:animEffect transition="in" filter="fade">
                                      <p:cBhvr>
                                        <p:cTn id="31" dur="500"/>
                                        <p:tgtEl>
                                          <p:spTgt spid="20">
                                            <p:txEl>
                                              <p:pRg st="2" end="2"/>
                                            </p:txEl>
                                          </p:spTgt>
                                        </p:tgtEl>
                                      </p:cBhvr>
                                    </p:animEffect>
                                  </p:childTnLst>
                                </p:cTn>
                              </p:par>
                              <p:par>
                                <p:cTn id="32" presetID="10" presetClass="entr" presetSubtype="0" fill="hold" grpId="1" nodeType="withEffect">
                                  <p:stCondLst>
                                    <p:cond delay="0"/>
                                  </p:stCondLst>
                                  <p:childTnLst>
                                    <p:set>
                                      <p:cBhvr>
                                        <p:cTn id="33" dur="1" fill="hold">
                                          <p:stCondLst>
                                            <p:cond delay="0"/>
                                          </p:stCondLst>
                                        </p:cTn>
                                        <p:tgtEl>
                                          <p:spTgt spid="20">
                                            <p:txEl>
                                              <p:pRg st="3" end="3"/>
                                            </p:txEl>
                                          </p:spTgt>
                                        </p:tgtEl>
                                        <p:attrNameLst>
                                          <p:attrName>style.visibility</p:attrName>
                                        </p:attrNameLst>
                                      </p:cBhvr>
                                      <p:to>
                                        <p:strVal val="visible"/>
                                      </p:to>
                                    </p:set>
                                    <p:animEffect transition="in" filter="fade">
                                      <p:cBhvr>
                                        <p:cTn id="34" dur="500"/>
                                        <p:tgtEl>
                                          <p:spTgt spid="20">
                                            <p:txEl>
                                              <p:pRg st="3" end="3"/>
                                            </p:txEl>
                                          </p:spTgt>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p:cTn id="43" dur="500" fill="hold"/>
                                        <p:tgtEl>
                                          <p:spTgt spid="23"/>
                                        </p:tgtEl>
                                        <p:attrNameLst>
                                          <p:attrName>ppt_w</p:attrName>
                                        </p:attrNameLst>
                                      </p:cBhvr>
                                      <p:tavLst>
                                        <p:tav tm="0">
                                          <p:val>
                                            <p:fltVal val="0"/>
                                          </p:val>
                                        </p:tav>
                                        <p:tav tm="100000">
                                          <p:val>
                                            <p:strVal val="#ppt_w"/>
                                          </p:val>
                                        </p:tav>
                                      </p:tavLst>
                                    </p:anim>
                                    <p:anim calcmode="lin" valueType="num">
                                      <p:cBhvr>
                                        <p:cTn id="44" dur="500" fill="hold"/>
                                        <p:tgtEl>
                                          <p:spTgt spid="23"/>
                                        </p:tgtEl>
                                        <p:attrNameLst>
                                          <p:attrName>ppt_h</p:attrName>
                                        </p:attrNameLst>
                                      </p:cBhvr>
                                      <p:tavLst>
                                        <p:tav tm="0">
                                          <p:val>
                                            <p:fltVal val="0"/>
                                          </p:val>
                                        </p:tav>
                                        <p:tav tm="100000">
                                          <p:val>
                                            <p:strVal val="#ppt_h"/>
                                          </p:val>
                                        </p:tav>
                                      </p:tavLst>
                                    </p:anim>
                                    <p:animEffect transition="in" filter="fade">
                                      <p:cBhvr>
                                        <p:cTn id="45" dur="50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26" presetClass="emph" presetSubtype="0" fill="hold" nodeType="clickEffect">
                                  <p:stCondLst>
                                    <p:cond delay="0"/>
                                  </p:stCondLst>
                                  <p:childTnLst>
                                    <p:animEffect transition="out" filter="fade">
                                      <p:cBhvr>
                                        <p:cTn id="49" dur="500" tmFilter="0, 0; .2, .5; .8, .5; 1, 0"/>
                                        <p:tgtEl>
                                          <p:spTgt spid="20">
                                            <p:txEl>
                                              <p:pRg st="1" end="1"/>
                                            </p:txEl>
                                          </p:spTgt>
                                        </p:tgtEl>
                                      </p:cBhvr>
                                    </p:animEffect>
                                    <p:animScale>
                                      <p:cBhvr>
                                        <p:cTn id="50" dur="250" autoRev="1" fill="hold"/>
                                        <p:tgtEl>
                                          <p:spTgt spid="20">
                                            <p:txEl>
                                              <p:pRg st="1" end="1"/>
                                            </p:txEl>
                                          </p:spTgt>
                                        </p:tgtEl>
                                      </p:cBhvr>
                                      <p:by x="105000" y="105000"/>
                                    </p:animScale>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26" presetClass="emph" presetSubtype="0" fill="hold" nodeType="clickEffect">
                                  <p:stCondLst>
                                    <p:cond delay="0"/>
                                  </p:stCondLst>
                                  <p:childTnLst>
                                    <p:animEffect transition="out" filter="fade">
                                      <p:cBhvr>
                                        <p:cTn id="59" dur="500" tmFilter="0, 0; .2, .5; .8, .5; 1, 0"/>
                                        <p:tgtEl>
                                          <p:spTgt spid="20">
                                            <p:txEl>
                                              <p:pRg st="2" end="2"/>
                                            </p:txEl>
                                          </p:spTgt>
                                        </p:tgtEl>
                                      </p:cBhvr>
                                    </p:animEffect>
                                    <p:animScale>
                                      <p:cBhvr>
                                        <p:cTn id="60" dur="250" autoRev="1" fill="hold"/>
                                        <p:tgtEl>
                                          <p:spTgt spid="20">
                                            <p:txEl>
                                              <p:pRg st="2" end="2"/>
                                            </p:txEl>
                                          </p:spTgt>
                                        </p:tgtEl>
                                      </p:cBhvr>
                                      <p:by x="105000" y="105000"/>
                                    </p:animScale>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wipe(left)">
                                      <p:cBhvr>
                                        <p:cTn id="70" dur="500"/>
                                        <p:tgtEl>
                                          <p:spTgt spid="28"/>
                                        </p:tgtEl>
                                      </p:cBhvr>
                                    </p:animEffec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500"/>
                                        <p:tgtEl>
                                          <p:spTgt spid="27"/>
                                        </p:tgtEl>
                                      </p:cBhvr>
                                    </p:animEffect>
                                  </p:childTnLst>
                                </p:cTn>
                              </p:par>
                            </p:childTnLst>
                          </p:cTn>
                        </p:par>
                      </p:childTnLst>
                    </p:cTn>
                  </p:par>
                  <p:par>
                    <p:cTn id="75" fill="hold">
                      <p:stCondLst>
                        <p:cond delay="indefinite"/>
                      </p:stCondLst>
                      <p:childTnLst>
                        <p:par>
                          <p:cTn id="76" fill="hold">
                            <p:stCondLst>
                              <p:cond delay="0"/>
                            </p:stCondLst>
                            <p:childTnLst>
                              <p:par>
                                <p:cTn id="77" presetID="26" presetClass="emph" presetSubtype="0" fill="hold" nodeType="clickEffect">
                                  <p:stCondLst>
                                    <p:cond delay="0"/>
                                  </p:stCondLst>
                                  <p:childTnLst>
                                    <p:animEffect transition="out" filter="fade">
                                      <p:cBhvr>
                                        <p:cTn id="78" dur="500" tmFilter="0, 0; .2, .5; .8, .5; 1, 0"/>
                                        <p:tgtEl>
                                          <p:spTgt spid="20">
                                            <p:txEl>
                                              <p:pRg st="3" end="3"/>
                                            </p:txEl>
                                          </p:spTgt>
                                        </p:tgtEl>
                                      </p:cBhvr>
                                    </p:animEffect>
                                    <p:animScale>
                                      <p:cBhvr>
                                        <p:cTn id="79" dur="250" autoRev="1" fill="hold"/>
                                        <p:tgtEl>
                                          <p:spTgt spid="20">
                                            <p:txEl>
                                              <p:pRg st="3" end="3"/>
                                            </p:txEl>
                                          </p:spTgt>
                                        </p:tgtEl>
                                      </p:cBhvr>
                                      <p:by x="105000" y="105000"/>
                                    </p:animScale>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6"/>
                                        </p:tgtEl>
                                        <p:attrNameLst>
                                          <p:attrName>style.visibility</p:attrName>
                                        </p:attrNameLst>
                                      </p:cBhvr>
                                      <p:to>
                                        <p:strVal val="visible"/>
                                      </p:to>
                                    </p:set>
                                    <p:animEffect transition="in" filter="fade">
                                      <p:cBhvr>
                                        <p:cTn id="84" dur="500"/>
                                        <p:tgtEl>
                                          <p:spTgt spid="26"/>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32"/>
                                        </p:tgtEl>
                                        <p:attrNameLst>
                                          <p:attrName>style.visibility</p:attrName>
                                        </p:attrNameLst>
                                      </p:cBhvr>
                                      <p:to>
                                        <p:strVal val="visible"/>
                                      </p:to>
                                    </p:set>
                                    <p:animEffect transition="in" filter="wipe(left)">
                                      <p:cBhvr>
                                        <p:cTn id="89" dur="500"/>
                                        <p:tgtEl>
                                          <p:spTgt spid="32"/>
                                        </p:tgtEl>
                                      </p:cBhvr>
                                    </p:animEffect>
                                  </p:childTnLst>
                                </p:cTn>
                              </p:par>
                            </p:childTnLst>
                          </p:cTn>
                        </p:par>
                        <p:par>
                          <p:cTn id="90" fill="hold">
                            <p:stCondLst>
                              <p:cond delay="500"/>
                            </p:stCondLst>
                            <p:childTnLst>
                              <p:par>
                                <p:cTn id="91" presetID="10" presetClass="entr" presetSubtype="0" fill="hold" grpId="0" nodeType="afterEffect">
                                  <p:stCondLst>
                                    <p:cond delay="0"/>
                                  </p:stCondLst>
                                  <p:childTnLst>
                                    <p:set>
                                      <p:cBhvr>
                                        <p:cTn id="92" dur="1" fill="hold">
                                          <p:stCondLst>
                                            <p:cond delay="0"/>
                                          </p:stCondLst>
                                        </p:cTn>
                                        <p:tgtEl>
                                          <p:spTgt spid="31"/>
                                        </p:tgtEl>
                                        <p:attrNameLst>
                                          <p:attrName>style.visibility</p:attrName>
                                        </p:attrNameLst>
                                      </p:cBhvr>
                                      <p:to>
                                        <p:strVal val="visible"/>
                                      </p:to>
                                    </p:set>
                                    <p:animEffect transition="in" filter="fade">
                                      <p:cBhvr>
                                        <p:cTn id="9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0" grpId="0"/>
      <p:bldP spid="20" grpId="1" uiExpand="1" build="allAtOnce"/>
      <p:bldP spid="22" grpId="0"/>
      <p:bldP spid="24" grpId="0"/>
      <p:bldP spid="26" grpId="0"/>
      <p:bldP spid="27" grpId="0"/>
      <p:bldP spid="28" grpId="0" animBg="1"/>
      <p:bldP spid="31" grpId="0"/>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F9794C-0893-4DDC-A604-3CBEE818DB3E}"/>
              </a:ext>
            </a:extLst>
          </p:cNvPr>
          <p:cNvPicPr>
            <a:picLocks noChangeAspect="1"/>
          </p:cNvPicPr>
          <p:nvPr/>
        </p:nvPicPr>
        <p:blipFill>
          <a:blip r:embed="rId2"/>
          <a:stretch>
            <a:fillRect/>
          </a:stretch>
        </p:blipFill>
        <p:spPr>
          <a:xfrm>
            <a:off x="1283044" y="2281814"/>
            <a:ext cx="9425750" cy="4202674"/>
          </a:xfrm>
          <a:prstGeom prst="rect">
            <a:avLst/>
          </a:prstGeom>
        </p:spPr>
      </p:pic>
      <p:sp>
        <p:nvSpPr>
          <p:cNvPr id="4" name="Rectangle 3">
            <a:extLst>
              <a:ext uri="{FF2B5EF4-FFF2-40B4-BE49-F238E27FC236}">
                <a16:creationId xmlns:a16="http://schemas.microsoft.com/office/drawing/2014/main" id="{C3CD655F-EF03-4E0B-BBB2-F4A3BF6EDF02}"/>
              </a:ext>
            </a:extLst>
          </p:cNvPr>
          <p:cNvSpPr/>
          <p:nvPr/>
        </p:nvSpPr>
        <p:spPr>
          <a:xfrm>
            <a:off x="1247561" y="400483"/>
            <a:ext cx="3728874" cy="1285032"/>
          </a:xfrm>
          <a:prstGeom prst="rect">
            <a:avLst/>
          </a:prstGeom>
        </p:spPr>
        <p:txBody>
          <a:bodyPr wrap="square">
            <a:spAutoFit/>
          </a:bodyPr>
          <a:lstStyle/>
          <a:p>
            <a:pPr algn="ctr" defTabSz="342900">
              <a:lnSpc>
                <a:spcPct val="135000"/>
              </a:lnSpc>
            </a:pPr>
            <a:r>
              <a:rPr lang="en-US" sz="2000" b="1">
                <a:solidFill>
                  <a:srgbClr val="FF0000"/>
                </a:solidFill>
                <a:latin typeface="UTM Avo" panose="02040603050506020204" pitchFamily="18" charset="0"/>
                <a:cs typeface="Times New Roman" panose="02020603050405020304" pitchFamily="18" charset="0"/>
              </a:rPr>
              <a:t>Thiết bị vào </a:t>
            </a:r>
          </a:p>
          <a:p>
            <a:pPr algn="ctr" defTabSz="342900">
              <a:lnSpc>
                <a:spcPct val="135000"/>
              </a:lnSpc>
            </a:pPr>
            <a:r>
              <a:rPr lang="vi-VN" sz="2000">
                <a:latin typeface="UTM Avo" panose="02040603050506020204" pitchFamily="18" charset="0"/>
                <a:cs typeface="Times New Roman" panose="02020603050405020304" pitchFamily="18" charset="0"/>
              </a:rPr>
              <a:t>được dùng để đưa thông tin vào máy tính</a:t>
            </a:r>
          </a:p>
        </p:txBody>
      </p:sp>
      <p:sp>
        <p:nvSpPr>
          <p:cNvPr id="5" name="Rectangle 4">
            <a:extLst>
              <a:ext uri="{FF2B5EF4-FFF2-40B4-BE49-F238E27FC236}">
                <a16:creationId xmlns:a16="http://schemas.microsoft.com/office/drawing/2014/main" id="{A264A61F-DF6B-4F9A-B9BF-5FDE23CE293C}"/>
              </a:ext>
            </a:extLst>
          </p:cNvPr>
          <p:cNvSpPr/>
          <p:nvPr/>
        </p:nvSpPr>
        <p:spPr>
          <a:xfrm>
            <a:off x="7150521" y="400483"/>
            <a:ext cx="3728874" cy="1285032"/>
          </a:xfrm>
          <a:prstGeom prst="rect">
            <a:avLst/>
          </a:prstGeom>
        </p:spPr>
        <p:txBody>
          <a:bodyPr wrap="square">
            <a:spAutoFit/>
          </a:bodyPr>
          <a:lstStyle/>
          <a:p>
            <a:pPr algn="ctr" defTabSz="342900">
              <a:lnSpc>
                <a:spcPct val="135000"/>
              </a:lnSpc>
            </a:pPr>
            <a:r>
              <a:rPr lang="en-US" sz="2000" b="1">
                <a:solidFill>
                  <a:srgbClr val="FF0000"/>
                </a:solidFill>
                <a:latin typeface="UTM Avo" panose="02040603050506020204" pitchFamily="18" charset="0"/>
                <a:cs typeface="Times New Roman" panose="02020603050405020304" pitchFamily="18" charset="0"/>
              </a:rPr>
              <a:t>Thiết bị ra </a:t>
            </a:r>
          </a:p>
          <a:p>
            <a:pPr algn="ctr" defTabSz="342900">
              <a:lnSpc>
                <a:spcPct val="135000"/>
              </a:lnSpc>
            </a:pPr>
            <a:r>
              <a:rPr lang="vi-VN" sz="2000">
                <a:latin typeface="UTM Avo" panose="02040603050506020204" pitchFamily="18" charset="0"/>
                <a:cs typeface="Times New Roman" panose="02020603050405020304" pitchFamily="18" charset="0"/>
              </a:rPr>
              <a:t>được dùng để đưa dữ liệu từ</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máy tính ra bên ngoài</a:t>
            </a:r>
          </a:p>
        </p:txBody>
      </p:sp>
      <p:sp>
        <p:nvSpPr>
          <p:cNvPr id="7" name="Arrow: Down 6">
            <a:extLst>
              <a:ext uri="{FF2B5EF4-FFF2-40B4-BE49-F238E27FC236}">
                <a16:creationId xmlns:a16="http://schemas.microsoft.com/office/drawing/2014/main" id="{5B048E39-56EB-4D7B-8862-427FBEF81311}"/>
              </a:ext>
            </a:extLst>
          </p:cNvPr>
          <p:cNvSpPr/>
          <p:nvPr/>
        </p:nvSpPr>
        <p:spPr>
          <a:xfrm>
            <a:off x="2776718" y="1822831"/>
            <a:ext cx="670560" cy="44881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304FC062-6E37-404E-9A99-642BE2DE4128}"/>
              </a:ext>
            </a:extLst>
          </p:cNvPr>
          <p:cNvSpPr/>
          <p:nvPr/>
        </p:nvSpPr>
        <p:spPr>
          <a:xfrm>
            <a:off x="8679678" y="1822831"/>
            <a:ext cx="670560" cy="44881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95030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4">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0B87239-73B0-428E-84ED-5F8668586341}"/>
              </a:ext>
            </a:extLst>
          </p:cNvPr>
          <p:cNvGrpSpPr/>
          <p:nvPr/>
        </p:nvGrpSpPr>
        <p:grpSpPr>
          <a:xfrm>
            <a:off x="482445" y="440963"/>
            <a:ext cx="10824275" cy="2698478"/>
            <a:chOff x="1117599" y="3528268"/>
            <a:chExt cx="10824275" cy="2698478"/>
          </a:xfrm>
        </p:grpSpPr>
        <p:grpSp>
          <p:nvGrpSpPr>
            <p:cNvPr id="5" name="Group 4">
              <a:extLst>
                <a:ext uri="{FF2B5EF4-FFF2-40B4-BE49-F238E27FC236}">
                  <a16:creationId xmlns:a16="http://schemas.microsoft.com/office/drawing/2014/main" id="{1487FE9E-AF09-4DD1-B4B0-EEE1021C66CE}"/>
                </a:ext>
              </a:extLst>
            </p:cNvPr>
            <p:cNvGrpSpPr/>
            <p:nvPr/>
          </p:nvGrpSpPr>
          <p:grpSpPr>
            <a:xfrm>
              <a:off x="1117599" y="3528268"/>
              <a:ext cx="10824275" cy="2698478"/>
              <a:chOff x="1493519" y="3891280"/>
              <a:chExt cx="10824275" cy="2698478"/>
            </a:xfrm>
          </p:grpSpPr>
          <p:sp>
            <p:nvSpPr>
              <p:cNvPr id="7" name="Rectangle: Rounded Corners 6">
                <a:extLst>
                  <a:ext uri="{FF2B5EF4-FFF2-40B4-BE49-F238E27FC236}">
                    <a16:creationId xmlns:a16="http://schemas.microsoft.com/office/drawing/2014/main" id="{55D6D778-C739-44E8-BF3A-4E4EB8FA7696}"/>
                  </a:ext>
                </a:extLst>
              </p:cNvPr>
              <p:cNvSpPr/>
              <p:nvPr/>
            </p:nvSpPr>
            <p:spPr>
              <a:xfrm>
                <a:off x="1493520" y="3891280"/>
                <a:ext cx="6731154" cy="958098"/>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B0119D58-6CC8-407C-BEED-D827BEC24D9F}"/>
                  </a:ext>
                </a:extLst>
              </p:cNvPr>
              <p:cNvSpPr/>
              <p:nvPr/>
            </p:nvSpPr>
            <p:spPr>
              <a:xfrm>
                <a:off x="1493519" y="4460240"/>
                <a:ext cx="10824275" cy="2129518"/>
              </a:xfrm>
              <a:prstGeom prst="roundRect">
                <a:avLst>
                  <a:gd name="adj" fmla="val 12944"/>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3A03BD1-7871-49D7-94CE-51BDF0582897}"/>
                  </a:ext>
                </a:extLst>
              </p:cNvPr>
              <p:cNvSpPr/>
              <p:nvPr/>
            </p:nvSpPr>
            <p:spPr>
              <a:xfrm>
                <a:off x="1632193" y="3941639"/>
                <a:ext cx="1913647" cy="459485"/>
              </a:xfrm>
              <a:prstGeom prst="rect">
                <a:avLst/>
              </a:prstGeom>
            </p:spPr>
            <p:txBody>
              <a:bodyPr wrap="square">
                <a:spAutoFit/>
              </a:bodyPr>
              <a:lstStyle/>
              <a:p>
                <a:pPr algn="just" defTabSz="342900">
                  <a:lnSpc>
                    <a:spcPct val="135000"/>
                  </a:lnSpc>
                </a:pPr>
                <a:r>
                  <a:rPr lang="en-US" sz="2000" b="1">
                    <a:latin typeface="UTM Avo" panose="02040603050506020204" pitchFamily="18" charset="0"/>
                    <a:cs typeface="Times New Roman" panose="02020603050405020304" pitchFamily="18" charset="0"/>
                  </a:rPr>
                  <a:t>Hoạt động 2</a:t>
                </a:r>
                <a:endParaRPr lang="vi-VN" sz="2000" b="1">
                  <a:latin typeface="UTM Avo" panose="020406030505060202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6FE77C78-333B-4CE6-B25B-EEBC48693147}"/>
                  </a:ext>
                </a:extLst>
              </p:cNvPr>
              <p:cNvSpPr/>
              <p:nvPr/>
            </p:nvSpPr>
            <p:spPr>
              <a:xfrm>
                <a:off x="3510279" y="3936428"/>
                <a:ext cx="4663595"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5">
              <a:extLst>
                <a:ext uri="{FF2B5EF4-FFF2-40B4-BE49-F238E27FC236}">
                  <a16:creationId xmlns:a16="http://schemas.microsoft.com/office/drawing/2014/main" id="{325E4F5F-CB2A-4168-9DDD-4EAEA080A6AF}"/>
                </a:ext>
              </a:extLst>
            </p:cNvPr>
            <p:cNvSpPr/>
            <p:nvPr/>
          </p:nvSpPr>
          <p:spPr>
            <a:xfrm>
              <a:off x="3134360" y="3578627"/>
              <a:ext cx="4755034" cy="463140"/>
            </a:xfrm>
            <a:prstGeom prst="rect">
              <a:avLst/>
            </a:prstGeom>
          </p:spPr>
          <p:txBody>
            <a:bodyPr wrap="square">
              <a:spAutoFit/>
            </a:bodyPr>
            <a:lstStyle/>
            <a:p>
              <a:pPr algn="ctr" defTabSz="342900">
                <a:lnSpc>
                  <a:spcPct val="135000"/>
                </a:lnSpc>
              </a:pPr>
              <a:r>
                <a:rPr lang="en-US" sz="2000" b="1">
                  <a:latin typeface="UTM Avo" panose="02040603050506020204" pitchFamily="18" charset="0"/>
                  <a:cs typeface="Times New Roman" panose="02020603050405020304" pitchFamily="18" charset="0"/>
                </a:rPr>
                <a:t>Sự đa dạng của thiết bị vào – ra </a:t>
              </a:r>
              <a:endParaRPr lang="vi-VN" sz="2000" b="1">
                <a:latin typeface="UTM Avo" panose="02040603050506020204" pitchFamily="18" charset="0"/>
                <a:cs typeface="Times New Roman" panose="02020603050405020304" pitchFamily="18" charset="0"/>
              </a:endParaRPr>
            </a:p>
          </p:txBody>
        </p:sp>
      </p:grpSp>
      <p:sp>
        <p:nvSpPr>
          <p:cNvPr id="11" name="Rectangle 10">
            <a:extLst>
              <a:ext uri="{FF2B5EF4-FFF2-40B4-BE49-F238E27FC236}">
                <a16:creationId xmlns:a16="http://schemas.microsoft.com/office/drawing/2014/main" id="{9983A94F-A1EA-4501-A248-D2D5998F5AC8}"/>
              </a:ext>
            </a:extLst>
          </p:cNvPr>
          <p:cNvSpPr/>
          <p:nvPr/>
        </p:nvSpPr>
        <p:spPr>
          <a:xfrm>
            <a:off x="711200" y="1114698"/>
            <a:ext cx="10363200" cy="1917704"/>
          </a:xfrm>
          <a:prstGeom prst="rect">
            <a:avLst/>
          </a:prstGeom>
        </p:spPr>
        <p:txBody>
          <a:bodyPr wrap="square">
            <a:spAutoFit/>
          </a:bodyPr>
          <a:lstStyle/>
          <a:p>
            <a:pPr algn="just" defTabSz="342900">
              <a:lnSpc>
                <a:spcPct val="135000"/>
              </a:lnSpc>
            </a:pPr>
            <a:r>
              <a:rPr lang="vi-VN" b="1">
                <a:latin typeface="UTM Avo" panose="02040603050506020204" pitchFamily="18" charset="0"/>
                <a:cs typeface="Times New Roman" panose="02020603050405020304" pitchFamily="18" charset="0"/>
              </a:rPr>
              <a:t>1. </a:t>
            </a:r>
            <a:r>
              <a:rPr lang="vi-VN">
                <a:latin typeface="UTM Avo" panose="02040603050506020204" pitchFamily="18" charset="0"/>
                <a:cs typeface="Times New Roman" panose="02020603050405020304" pitchFamily="18" charset="0"/>
              </a:rPr>
              <a:t>Mỗi thiết bị vào – ra trong Hình 1.2. làm việc với dạng thông tin nào? Thiết bị nào có cả hai chức năng vào và ra? </a:t>
            </a:r>
            <a:endParaRPr lang="en-US">
              <a:latin typeface="UTM Avo" panose="02040603050506020204" pitchFamily="18" charset="0"/>
              <a:cs typeface="Times New Roman" panose="02020603050405020304" pitchFamily="18" charset="0"/>
            </a:endParaRPr>
          </a:p>
          <a:p>
            <a:pPr algn="just" defTabSz="342900">
              <a:lnSpc>
                <a:spcPct val="135000"/>
              </a:lnSpc>
            </a:pPr>
            <a:r>
              <a:rPr lang="vi-VN" b="1">
                <a:latin typeface="UTM Avo" panose="02040603050506020204" pitchFamily="18" charset="0"/>
                <a:cs typeface="Times New Roman" panose="02020603050405020304" pitchFamily="18" charset="0"/>
              </a:rPr>
              <a:t>2.</a:t>
            </a:r>
            <a:r>
              <a:rPr lang="vi-VN">
                <a:latin typeface="UTM Avo" panose="02040603050506020204" pitchFamily="18" charset="0"/>
                <a:cs typeface="Times New Roman" panose="02020603050405020304" pitchFamily="18" charset="0"/>
              </a:rPr>
              <a:t> Máy chiếu là thiết bị vào hay thiết bị ra? Máy chiếu làm việc với dạng thông tin nào?</a:t>
            </a:r>
            <a:endParaRPr lang="en-US">
              <a:latin typeface="UTM Avo" panose="02040603050506020204" pitchFamily="18" charset="0"/>
              <a:cs typeface="Times New Roman" panose="02020603050405020304" pitchFamily="18" charset="0"/>
            </a:endParaRPr>
          </a:p>
          <a:p>
            <a:pPr algn="just" defTabSz="342900">
              <a:lnSpc>
                <a:spcPct val="135000"/>
              </a:lnSpc>
            </a:pPr>
            <a:r>
              <a:rPr lang="vi-VN" b="1">
                <a:latin typeface="UTM Avo" panose="02040603050506020204" pitchFamily="18" charset="0"/>
                <a:cs typeface="Times New Roman" panose="02020603050405020304" pitchFamily="18" charset="0"/>
              </a:rPr>
              <a:t>3.</a:t>
            </a:r>
            <a:r>
              <a:rPr lang="vi-VN">
                <a:latin typeface="UTM Avo" panose="02040603050506020204" pitchFamily="18" charset="0"/>
                <a:cs typeface="Times New Roman" panose="02020603050405020304" pitchFamily="18" charset="0"/>
              </a:rPr>
              <a:t> Bộ điều khiển game là thiết bị vào hay thiết bị ra?</a:t>
            </a:r>
            <a:endParaRPr lang="en-US">
              <a:latin typeface="UTM Avo" panose="02040603050506020204" pitchFamily="18" charset="0"/>
              <a:cs typeface="Times New Roman" panose="02020603050405020304" pitchFamily="18" charset="0"/>
            </a:endParaRPr>
          </a:p>
          <a:p>
            <a:pPr algn="just" defTabSz="342900">
              <a:lnSpc>
                <a:spcPct val="135000"/>
              </a:lnSpc>
            </a:pPr>
            <a:r>
              <a:rPr lang="en-US" b="1">
                <a:latin typeface="UTM Avo" panose="02040603050506020204" pitchFamily="18" charset="0"/>
                <a:cs typeface="Times New Roman" panose="02020603050405020304" pitchFamily="18" charset="0"/>
              </a:rPr>
              <a:t>4. </a:t>
            </a:r>
            <a:r>
              <a:rPr lang="en-US">
                <a:latin typeface="UTM Avo" panose="02040603050506020204" pitchFamily="18" charset="0"/>
                <a:cs typeface="Times New Roman" panose="02020603050405020304" pitchFamily="18" charset="0"/>
              </a:rPr>
              <a:t>Màn hình cảm ứng là thiết bị vào, thiết bị ra hay có cả hai chức năng vào và ra?</a:t>
            </a:r>
          </a:p>
        </p:txBody>
      </p:sp>
      <p:pic>
        <p:nvPicPr>
          <p:cNvPr id="13" name="Picture 12">
            <a:extLst>
              <a:ext uri="{FF2B5EF4-FFF2-40B4-BE49-F238E27FC236}">
                <a16:creationId xmlns:a16="http://schemas.microsoft.com/office/drawing/2014/main" id="{B6CDD6D4-AE85-4273-A2A5-650E5DD33562}"/>
              </a:ext>
            </a:extLst>
          </p:cNvPr>
          <p:cNvPicPr>
            <a:picLocks noChangeAspect="1"/>
          </p:cNvPicPr>
          <p:nvPr/>
        </p:nvPicPr>
        <p:blipFill>
          <a:blip r:embed="rId2"/>
          <a:stretch>
            <a:fillRect/>
          </a:stretch>
        </p:blipFill>
        <p:spPr>
          <a:xfrm>
            <a:off x="1104103" y="3313132"/>
            <a:ext cx="9577394" cy="3053546"/>
          </a:xfrm>
          <a:prstGeom prst="rect">
            <a:avLst/>
          </a:prstGeom>
        </p:spPr>
      </p:pic>
    </p:spTree>
    <p:extLst>
      <p:ext uri="{BB962C8B-B14F-4D97-AF65-F5344CB8AC3E}">
        <p14:creationId xmlns:p14="http://schemas.microsoft.com/office/powerpoint/2010/main" val="2167746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par>
                                <p:cTn id="13" presetID="10" presetClass="entr" presetSubtype="0" fill="hold" grpId="1" nodeType="with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fade">
                                      <p:cBhvr>
                                        <p:cTn id="15" dur="500"/>
                                        <p:tgtEl>
                                          <p:spTgt spid="11">
                                            <p:txEl>
                                              <p:pRg st="1" end="1"/>
                                            </p:txEl>
                                          </p:spTgt>
                                        </p:tgtEl>
                                      </p:cBhvr>
                                    </p:animEffect>
                                  </p:childTnLst>
                                </p:cTn>
                              </p:par>
                              <p:par>
                                <p:cTn id="16" presetID="10" presetClass="entr" presetSubtype="0" fill="hold" grpId="1" nodeType="withEffect">
                                  <p:stCondLst>
                                    <p:cond delay="0"/>
                                  </p:stCondLst>
                                  <p:childTnLst>
                                    <p:set>
                                      <p:cBhvr>
                                        <p:cTn id="17" dur="1" fill="hold">
                                          <p:stCondLst>
                                            <p:cond delay="0"/>
                                          </p:stCondLst>
                                        </p:cTn>
                                        <p:tgtEl>
                                          <p:spTgt spid="11">
                                            <p:txEl>
                                              <p:pRg st="2" end="2"/>
                                            </p:txEl>
                                          </p:spTgt>
                                        </p:tgtEl>
                                        <p:attrNameLst>
                                          <p:attrName>style.visibility</p:attrName>
                                        </p:attrNameLst>
                                      </p:cBhvr>
                                      <p:to>
                                        <p:strVal val="visible"/>
                                      </p:to>
                                    </p:set>
                                    <p:animEffect transition="in" filter="fade">
                                      <p:cBhvr>
                                        <p:cTn id="18" dur="500"/>
                                        <p:tgtEl>
                                          <p:spTgt spid="11">
                                            <p:txEl>
                                              <p:pRg st="2" end="2"/>
                                            </p:txEl>
                                          </p:spTgt>
                                        </p:tgtEl>
                                      </p:cBhvr>
                                    </p:animEffect>
                                  </p:childTnLst>
                                </p:cTn>
                              </p:par>
                              <p:par>
                                <p:cTn id="19" presetID="10" presetClass="entr" presetSubtype="0" fill="hold" grpId="1" nodeType="withEffect">
                                  <p:stCondLst>
                                    <p:cond delay="0"/>
                                  </p:stCondLst>
                                  <p:childTnLst>
                                    <p:set>
                                      <p:cBhvr>
                                        <p:cTn id="20" dur="1" fill="hold">
                                          <p:stCondLst>
                                            <p:cond delay="0"/>
                                          </p:stCondLst>
                                        </p:cTn>
                                        <p:tgtEl>
                                          <p:spTgt spid="11">
                                            <p:txEl>
                                              <p:pRg st="3" end="3"/>
                                            </p:txEl>
                                          </p:spTgt>
                                        </p:tgtEl>
                                        <p:attrNameLst>
                                          <p:attrName>style.visibility</p:attrName>
                                        </p:attrNameLst>
                                      </p:cBhvr>
                                      <p:to>
                                        <p:strVal val="visible"/>
                                      </p:to>
                                    </p:set>
                                    <p:animEffect transition="in" filter="fade">
                                      <p:cBhvr>
                                        <p:cTn id="21" dur="500"/>
                                        <p:tgtEl>
                                          <p:spTgt spid="11">
                                            <p:txEl>
                                              <p:pRg st="3" end="3"/>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par>
                          <p:cTn id="26" fill="hold">
                            <p:stCondLst>
                              <p:cond delay="1000"/>
                            </p:stCondLst>
                            <p:childTnLst>
                              <p:par>
                                <p:cTn id="27" presetID="53" presetClass="entr" presetSubtype="16" fill="hold" nodeType="after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nodeType="clickEffect">
                                  <p:stCondLst>
                                    <p:cond delay="0"/>
                                  </p:stCondLst>
                                  <p:childTnLst>
                                    <p:animEffect transition="out" filter="fade">
                                      <p:cBhvr>
                                        <p:cTn id="35" dur="500" tmFilter="0, 0; .2, .5; .8, .5; 1, 0"/>
                                        <p:tgtEl>
                                          <p:spTgt spid="11">
                                            <p:txEl>
                                              <p:pRg st="0" end="0"/>
                                            </p:txEl>
                                          </p:spTgt>
                                        </p:tgtEl>
                                      </p:cBhvr>
                                    </p:animEffect>
                                    <p:animScale>
                                      <p:cBhvr>
                                        <p:cTn id="36" dur="250" autoRev="1" fill="hold"/>
                                        <p:tgtEl>
                                          <p:spTgt spid="11">
                                            <p:txEl>
                                              <p:pRg st="0" end="0"/>
                                            </p:txEl>
                                          </p:spTgt>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26" presetClass="emph" presetSubtype="0" fill="hold" nodeType="clickEffect">
                                  <p:stCondLst>
                                    <p:cond delay="0"/>
                                  </p:stCondLst>
                                  <p:childTnLst>
                                    <p:animEffect transition="out" filter="fade">
                                      <p:cBhvr>
                                        <p:cTn id="40" dur="500" tmFilter="0, 0; .2, .5; .8, .5; 1, 0"/>
                                        <p:tgtEl>
                                          <p:spTgt spid="11">
                                            <p:txEl>
                                              <p:pRg st="1" end="1"/>
                                            </p:txEl>
                                          </p:spTgt>
                                        </p:tgtEl>
                                      </p:cBhvr>
                                    </p:animEffect>
                                    <p:animScale>
                                      <p:cBhvr>
                                        <p:cTn id="41" dur="250" autoRev="1" fill="hold"/>
                                        <p:tgtEl>
                                          <p:spTgt spid="11">
                                            <p:txEl>
                                              <p:pRg st="1" end="1"/>
                                            </p:txEl>
                                          </p:spTgt>
                                        </p:tgtEl>
                                      </p:cBhvr>
                                      <p:by x="105000" y="105000"/>
                                    </p:animScale>
                                  </p:childTnLst>
                                </p:cTn>
                              </p:par>
                            </p:childTnLst>
                          </p:cTn>
                        </p:par>
                      </p:childTnLst>
                    </p:cTn>
                  </p:par>
                  <p:par>
                    <p:cTn id="42" fill="hold">
                      <p:stCondLst>
                        <p:cond delay="indefinite"/>
                      </p:stCondLst>
                      <p:childTnLst>
                        <p:par>
                          <p:cTn id="43" fill="hold">
                            <p:stCondLst>
                              <p:cond delay="0"/>
                            </p:stCondLst>
                            <p:childTnLst>
                              <p:par>
                                <p:cTn id="44" presetID="26" presetClass="emph" presetSubtype="0" fill="hold" nodeType="clickEffect">
                                  <p:stCondLst>
                                    <p:cond delay="0"/>
                                  </p:stCondLst>
                                  <p:childTnLst>
                                    <p:animEffect transition="out" filter="fade">
                                      <p:cBhvr>
                                        <p:cTn id="45" dur="500" tmFilter="0, 0; .2, .5; .8, .5; 1, 0"/>
                                        <p:tgtEl>
                                          <p:spTgt spid="11">
                                            <p:txEl>
                                              <p:pRg st="2" end="2"/>
                                            </p:txEl>
                                          </p:spTgt>
                                        </p:tgtEl>
                                      </p:cBhvr>
                                    </p:animEffect>
                                    <p:animScale>
                                      <p:cBhvr>
                                        <p:cTn id="46" dur="250" autoRev="1" fill="hold"/>
                                        <p:tgtEl>
                                          <p:spTgt spid="11">
                                            <p:txEl>
                                              <p:pRg st="2" end="2"/>
                                            </p:txEl>
                                          </p:spTgt>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26" presetClass="emph" presetSubtype="0" fill="hold" nodeType="clickEffect">
                                  <p:stCondLst>
                                    <p:cond delay="0"/>
                                  </p:stCondLst>
                                  <p:childTnLst>
                                    <p:animEffect transition="out" filter="fade">
                                      <p:cBhvr>
                                        <p:cTn id="50" dur="500" tmFilter="0, 0; .2, .5; .8, .5; 1, 0"/>
                                        <p:tgtEl>
                                          <p:spTgt spid="11">
                                            <p:txEl>
                                              <p:pRg st="3" end="3"/>
                                            </p:txEl>
                                          </p:spTgt>
                                        </p:tgtEl>
                                      </p:cBhvr>
                                    </p:animEffect>
                                    <p:animScale>
                                      <p:cBhvr>
                                        <p:cTn id="51" dur="250" autoRev="1" fill="hold"/>
                                        <p:tgtEl>
                                          <p:spTgt spid="11">
                                            <p:txEl>
                                              <p:pRg st="3" end="3"/>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uiExpan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D43F7B-EB2C-40CD-B3B0-ADAB7A4DAFF0}"/>
              </a:ext>
            </a:extLst>
          </p:cNvPr>
          <p:cNvPicPr>
            <a:picLocks noChangeAspect="1"/>
          </p:cNvPicPr>
          <p:nvPr/>
        </p:nvPicPr>
        <p:blipFill>
          <a:blip r:embed="rId2"/>
          <a:stretch>
            <a:fillRect/>
          </a:stretch>
        </p:blipFill>
        <p:spPr>
          <a:xfrm>
            <a:off x="531036" y="482580"/>
            <a:ext cx="888648" cy="885725"/>
          </a:xfrm>
          <a:prstGeom prst="rect">
            <a:avLst/>
          </a:prstGeom>
        </p:spPr>
      </p:pic>
      <p:sp>
        <p:nvSpPr>
          <p:cNvPr id="4" name="Rectangle 3">
            <a:extLst>
              <a:ext uri="{FF2B5EF4-FFF2-40B4-BE49-F238E27FC236}">
                <a16:creationId xmlns:a16="http://schemas.microsoft.com/office/drawing/2014/main" id="{446E85C6-87A5-4823-8592-6E93CF73CB62}"/>
              </a:ext>
            </a:extLst>
          </p:cNvPr>
          <p:cNvSpPr/>
          <p:nvPr/>
        </p:nvSpPr>
        <p:spPr>
          <a:xfrm>
            <a:off x="1618582" y="513340"/>
            <a:ext cx="9598058" cy="869533"/>
          </a:xfrm>
          <a:prstGeom prst="rect">
            <a:avLst/>
          </a:prstGeom>
        </p:spPr>
        <p:txBody>
          <a:bodyPr wrap="square">
            <a:spAutoFit/>
          </a:bodyPr>
          <a:lstStyle/>
          <a:p>
            <a:pPr algn="just" defTabSz="342900">
              <a:lnSpc>
                <a:spcPct val="135000"/>
              </a:lnSpc>
            </a:pPr>
            <a:r>
              <a:rPr lang="en-US" sz="2000">
                <a:solidFill>
                  <a:srgbClr val="ED3376"/>
                </a:solidFill>
                <a:latin typeface="UTM Avo" panose="02040603050506020204" pitchFamily="18" charset="0"/>
                <a:cs typeface="Times New Roman" panose="02020603050405020304" pitchFamily="18" charset="0"/>
              </a:rPr>
              <a:t>T</a:t>
            </a:r>
            <a:r>
              <a:rPr lang="vi-VN" sz="2000">
                <a:solidFill>
                  <a:srgbClr val="ED3376"/>
                </a:solidFill>
                <a:latin typeface="UTM Avo" panose="02040603050506020204" pitchFamily="18" charset="0"/>
                <a:cs typeface="Times New Roman" panose="02020603050405020304" pitchFamily="18" charset="0"/>
              </a:rPr>
              <a:t>hiết bị vào – ra được thiết kế rất đa dạng đáp ứng được những nhu cầu khác nhau của người sử dụng.</a:t>
            </a:r>
          </a:p>
        </p:txBody>
      </p:sp>
      <p:grpSp>
        <p:nvGrpSpPr>
          <p:cNvPr id="23" name="Group 22">
            <a:extLst>
              <a:ext uri="{FF2B5EF4-FFF2-40B4-BE49-F238E27FC236}">
                <a16:creationId xmlns:a16="http://schemas.microsoft.com/office/drawing/2014/main" id="{C32F4D05-3E13-43D7-A35A-A62C6C48537D}"/>
              </a:ext>
            </a:extLst>
          </p:cNvPr>
          <p:cNvGrpSpPr/>
          <p:nvPr/>
        </p:nvGrpSpPr>
        <p:grpSpPr>
          <a:xfrm>
            <a:off x="520645" y="4445482"/>
            <a:ext cx="10570890" cy="1691678"/>
            <a:chOff x="541427" y="4307442"/>
            <a:chExt cx="10570890" cy="1691678"/>
          </a:xfrm>
        </p:grpSpPr>
        <p:grpSp>
          <p:nvGrpSpPr>
            <p:cNvPr id="19" name="Group 18">
              <a:extLst>
                <a:ext uri="{FF2B5EF4-FFF2-40B4-BE49-F238E27FC236}">
                  <a16:creationId xmlns:a16="http://schemas.microsoft.com/office/drawing/2014/main" id="{91E502FB-D5FF-4352-9767-940BAAF00FEF}"/>
                </a:ext>
              </a:extLst>
            </p:cNvPr>
            <p:cNvGrpSpPr/>
            <p:nvPr/>
          </p:nvGrpSpPr>
          <p:grpSpPr>
            <a:xfrm>
              <a:off x="541427" y="4307442"/>
              <a:ext cx="10550107" cy="1691678"/>
              <a:chOff x="541575" y="4359396"/>
              <a:chExt cx="10400346" cy="1691678"/>
            </a:xfrm>
          </p:grpSpPr>
          <p:sp>
            <p:nvSpPr>
              <p:cNvPr id="14" name="Rectangle: Rounded Corners 13">
                <a:extLst>
                  <a:ext uri="{FF2B5EF4-FFF2-40B4-BE49-F238E27FC236}">
                    <a16:creationId xmlns:a16="http://schemas.microsoft.com/office/drawing/2014/main" id="{03A2503F-8D7F-4D46-A420-7165C9216BA9}"/>
                  </a:ext>
                </a:extLst>
              </p:cNvPr>
              <p:cNvSpPr/>
              <p:nvPr/>
            </p:nvSpPr>
            <p:spPr>
              <a:xfrm>
                <a:off x="1181534" y="4594429"/>
                <a:ext cx="9760387" cy="1456645"/>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CA139A0C-B85F-4DDB-ACD4-11DE355BD820}"/>
                  </a:ext>
                </a:extLst>
              </p:cNvPr>
              <p:cNvPicPr>
                <a:picLocks noChangeAspect="1"/>
              </p:cNvPicPr>
              <p:nvPr/>
            </p:nvPicPr>
            <p:blipFill>
              <a:blip r:embed="rId3"/>
              <a:stretch>
                <a:fillRect/>
              </a:stretch>
            </p:blipFill>
            <p:spPr>
              <a:xfrm>
                <a:off x="541575" y="4359396"/>
                <a:ext cx="962441" cy="885725"/>
              </a:xfrm>
              <a:prstGeom prst="rect">
                <a:avLst/>
              </a:prstGeom>
            </p:spPr>
          </p:pic>
        </p:grpSp>
        <p:sp>
          <p:nvSpPr>
            <p:cNvPr id="18" name="Rectangle 17">
              <a:extLst>
                <a:ext uri="{FF2B5EF4-FFF2-40B4-BE49-F238E27FC236}">
                  <a16:creationId xmlns:a16="http://schemas.microsoft.com/office/drawing/2014/main" id="{1EDF4BFD-A091-40FA-93F2-1F5F3FA2CCC9}"/>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E0A540A4-E2EC-46A0-83A2-C802D125FD6C}"/>
                </a:ext>
              </a:extLst>
            </p:cNvPr>
            <p:cNvSpPr/>
            <p:nvPr/>
          </p:nvSpPr>
          <p:spPr>
            <a:xfrm>
              <a:off x="1440466" y="4684258"/>
              <a:ext cx="9598058" cy="1173078"/>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 </a:t>
              </a:r>
              <a:r>
                <a:rPr lang="vi-VN" b="1">
                  <a:latin typeface="UTM Avo" panose="02040603050506020204" pitchFamily="18" charset="0"/>
                  <a:cs typeface="Times New Roman" panose="02020603050405020304" pitchFamily="18" charset="0"/>
                </a:rPr>
                <a:t>Thiết bị vào </a:t>
              </a:r>
              <a:r>
                <a:rPr lang="vi-VN">
                  <a:latin typeface="UTM Avo" panose="02040603050506020204" pitchFamily="18" charset="0"/>
                  <a:cs typeface="Times New Roman" panose="02020603050405020304" pitchFamily="18" charset="0"/>
                </a:rPr>
                <a:t>được dùng để nhập dữ liệu và mệnh lệnh vào máy tính. </a:t>
              </a:r>
              <a:endParaRPr lang="en-US">
                <a:latin typeface="UTM Avo" panose="02040603050506020204" pitchFamily="18" charset="0"/>
                <a:cs typeface="Times New Roman" panose="02020603050405020304" pitchFamily="18" charset="0"/>
              </a:endParaRPr>
            </a:p>
            <a:p>
              <a:pPr algn="just" defTabSz="342900">
                <a:lnSpc>
                  <a:spcPct val="135000"/>
                </a:lnSpc>
              </a:pPr>
              <a:r>
                <a:rPr lang="vi-VN">
                  <a:latin typeface="UTM Avo" panose="02040603050506020204" pitchFamily="18" charset="0"/>
                  <a:cs typeface="Times New Roman" panose="02020603050405020304" pitchFamily="18" charset="0"/>
                </a:rPr>
                <a:t>• </a:t>
              </a:r>
              <a:r>
                <a:rPr lang="vi-VN" b="1">
                  <a:latin typeface="UTM Avo" panose="02040603050506020204" pitchFamily="18" charset="0"/>
                  <a:cs typeface="Times New Roman" panose="02020603050405020304" pitchFamily="18" charset="0"/>
                </a:rPr>
                <a:t>Thiết bị ra </a:t>
              </a:r>
              <a:r>
                <a:rPr lang="vi-VN">
                  <a:latin typeface="UTM Avo" panose="02040603050506020204" pitchFamily="18" charset="0"/>
                  <a:cs typeface="Times New Roman" panose="02020603050405020304" pitchFamily="18" charset="0"/>
                </a:rPr>
                <a:t>gửi thông tin từ máy tính ra để con người nhận biết được. </a:t>
              </a:r>
              <a:endParaRPr lang="en-US">
                <a:latin typeface="UTM Avo" panose="02040603050506020204" pitchFamily="18" charset="0"/>
                <a:cs typeface="Times New Roman" panose="02020603050405020304" pitchFamily="18" charset="0"/>
              </a:endParaRPr>
            </a:p>
            <a:p>
              <a:pPr algn="just" defTabSz="342900">
                <a:lnSpc>
                  <a:spcPct val="135000"/>
                </a:lnSpc>
              </a:pPr>
              <a:r>
                <a:rPr lang="vi-VN">
                  <a:latin typeface="UTM Avo" panose="02040603050506020204" pitchFamily="18" charset="0"/>
                  <a:cs typeface="Times New Roman" panose="02020603050405020304" pitchFamily="18" charset="0"/>
                </a:rPr>
                <a:t>• Các thiết bị vào – ra có nhiều loại, có những công dụng và hình dạng khác nhau.</a:t>
              </a:r>
            </a:p>
          </p:txBody>
        </p:sp>
      </p:grpSp>
      <p:pic>
        <p:nvPicPr>
          <p:cNvPr id="5" name="Picture 4">
            <a:extLst>
              <a:ext uri="{FF2B5EF4-FFF2-40B4-BE49-F238E27FC236}">
                <a16:creationId xmlns:a16="http://schemas.microsoft.com/office/drawing/2014/main" id="{FB818211-60C3-40A3-9006-F99CBDD87341}"/>
              </a:ext>
            </a:extLst>
          </p:cNvPr>
          <p:cNvPicPr>
            <a:picLocks noChangeAspect="1"/>
          </p:cNvPicPr>
          <p:nvPr/>
        </p:nvPicPr>
        <p:blipFill>
          <a:blip r:embed="rId4"/>
          <a:stretch>
            <a:fillRect/>
          </a:stretch>
        </p:blipFill>
        <p:spPr>
          <a:xfrm>
            <a:off x="2159197" y="1484561"/>
            <a:ext cx="7873606" cy="2903000"/>
          </a:xfrm>
          <a:prstGeom prst="rect">
            <a:avLst/>
          </a:prstGeom>
        </p:spPr>
      </p:pic>
    </p:spTree>
    <p:extLst>
      <p:ext uri="{BB962C8B-B14F-4D97-AF65-F5344CB8AC3E}">
        <p14:creationId xmlns:p14="http://schemas.microsoft.com/office/powerpoint/2010/main" val="32435868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 calcmode="lin" valueType="num">
                                      <p:cBhvr>
                                        <p:cTn id="27" dur="500" fill="hold"/>
                                        <p:tgtEl>
                                          <p:spTgt spid="23"/>
                                        </p:tgtEl>
                                        <p:attrNameLst>
                                          <p:attrName>style.rotation</p:attrName>
                                        </p:attrNameLst>
                                      </p:cBhvr>
                                      <p:tavLst>
                                        <p:tav tm="0">
                                          <p:val>
                                            <p:fltVal val="360"/>
                                          </p:val>
                                        </p:tav>
                                        <p:tav tm="100000">
                                          <p:val>
                                            <p:fltVal val="0"/>
                                          </p:val>
                                        </p:tav>
                                      </p:tavLst>
                                    </p:anim>
                                    <p:animEffect transition="in" filter="fade">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lipart&#10;&#10;Description automatically generated">
            <a:extLst>
              <a:ext uri="{FF2B5EF4-FFF2-40B4-BE49-F238E27FC236}">
                <a16:creationId xmlns:a16="http://schemas.microsoft.com/office/drawing/2014/main" id="{D636F84B-0104-4574-A2F1-F0BAB54F28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9818" y="4331074"/>
            <a:ext cx="3246824" cy="2033155"/>
          </a:xfrm>
          <a:prstGeom prst="rect">
            <a:avLst/>
          </a:prstGeom>
        </p:spPr>
      </p:pic>
      <p:grpSp>
        <p:nvGrpSpPr>
          <p:cNvPr id="27" name="Group 26">
            <a:extLst>
              <a:ext uri="{FF2B5EF4-FFF2-40B4-BE49-F238E27FC236}">
                <a16:creationId xmlns:a16="http://schemas.microsoft.com/office/drawing/2014/main" id="{F1F1C1B5-6351-4753-8249-F093E13E86EA}"/>
              </a:ext>
            </a:extLst>
          </p:cNvPr>
          <p:cNvGrpSpPr/>
          <p:nvPr/>
        </p:nvGrpSpPr>
        <p:grpSpPr>
          <a:xfrm>
            <a:off x="601971" y="425316"/>
            <a:ext cx="10501714" cy="3384684"/>
            <a:chOff x="601971" y="425316"/>
            <a:chExt cx="10501714" cy="3384684"/>
          </a:xfrm>
        </p:grpSpPr>
        <p:grpSp>
          <p:nvGrpSpPr>
            <p:cNvPr id="13" name="Group 12">
              <a:extLst>
                <a:ext uri="{FF2B5EF4-FFF2-40B4-BE49-F238E27FC236}">
                  <a16:creationId xmlns:a16="http://schemas.microsoft.com/office/drawing/2014/main" id="{73AD56F0-21AA-4416-A56D-33413AC0381C}"/>
                </a:ext>
              </a:extLst>
            </p:cNvPr>
            <p:cNvGrpSpPr/>
            <p:nvPr/>
          </p:nvGrpSpPr>
          <p:grpSpPr>
            <a:xfrm>
              <a:off x="1181969" y="716236"/>
              <a:ext cx="9921716" cy="3093764"/>
              <a:chOff x="1190601" y="4542475"/>
              <a:chExt cx="9921716" cy="3093764"/>
            </a:xfrm>
          </p:grpSpPr>
          <p:sp>
            <p:nvSpPr>
              <p:cNvPr id="17" name="Rectangle: Rounded Corners 16">
                <a:extLst>
                  <a:ext uri="{FF2B5EF4-FFF2-40B4-BE49-F238E27FC236}">
                    <a16:creationId xmlns:a16="http://schemas.microsoft.com/office/drawing/2014/main" id="{ECDBD66C-8C27-4CDD-8C98-B3D12CAA0C84}"/>
                  </a:ext>
                </a:extLst>
              </p:cNvPr>
              <p:cNvSpPr/>
              <p:nvPr/>
            </p:nvSpPr>
            <p:spPr>
              <a:xfrm>
                <a:off x="1190601" y="4542475"/>
                <a:ext cx="9900933" cy="3093764"/>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5FA6956-5C19-40FC-B3A2-9794F92035AA}"/>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B7DA1AC4-55ED-43FF-830F-7BD957063B87}"/>
                  </a:ext>
                </a:extLst>
              </p:cNvPr>
              <p:cNvSpPr/>
              <p:nvPr/>
            </p:nvSpPr>
            <p:spPr>
              <a:xfrm>
                <a:off x="1440466" y="4684258"/>
                <a:ext cx="9598058" cy="2796984"/>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Em hãy cho biết máy ảnh nhập dữ liệu dạng nào vào máy tính?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A. Con số.</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B. Văn bản.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 Hình ảnh.</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D.</a:t>
                </a:r>
                <a:r>
                  <a:rPr lang="en-US" sz="2000">
                    <a:latin typeface="UTM Avo" panose="02040603050506020204" pitchFamily="18" charset="0"/>
                    <a:cs typeface="Times New Roman" panose="02020603050405020304" pitchFamily="18" charset="0"/>
                  </a:rPr>
                  <a:t> Â</a:t>
                </a:r>
                <a:r>
                  <a:rPr lang="vi-VN" sz="2000">
                    <a:latin typeface="UTM Avo" panose="02040603050506020204" pitchFamily="18" charset="0"/>
                    <a:cs typeface="Times New Roman" panose="02020603050405020304" pitchFamily="18" charset="0"/>
                  </a:rPr>
                  <a:t>m thanh.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Thiết bị nào chuyển dữ liệu âm thanh từ máy tính ra ngoài?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A. Máy ảnh.</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B. Micro.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 Màn hình.</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D. Loa.</a:t>
                </a:r>
              </a:p>
            </p:txBody>
          </p:sp>
        </p:grpSp>
        <p:pic>
          <p:nvPicPr>
            <p:cNvPr id="24" name="Picture 23">
              <a:extLst>
                <a:ext uri="{FF2B5EF4-FFF2-40B4-BE49-F238E27FC236}">
                  <a16:creationId xmlns:a16="http://schemas.microsoft.com/office/drawing/2014/main" id="{72C86AA5-E876-4CB4-92C2-B434D3E9FBC4}"/>
                </a:ext>
              </a:extLst>
            </p:cNvPr>
            <p:cNvPicPr>
              <a:picLocks noChangeAspect="1"/>
            </p:cNvPicPr>
            <p:nvPr/>
          </p:nvPicPr>
          <p:blipFill>
            <a:blip r:embed="rId4"/>
            <a:stretch>
              <a:fillRect/>
            </a:stretch>
          </p:blipFill>
          <p:spPr>
            <a:xfrm>
              <a:off x="601971" y="425316"/>
              <a:ext cx="903656" cy="885726"/>
            </a:xfrm>
            <a:prstGeom prst="rect">
              <a:avLst/>
            </a:prstGeom>
          </p:spPr>
        </p:pic>
        <p:pic>
          <p:nvPicPr>
            <p:cNvPr id="26" name="Picture 25">
              <a:extLst>
                <a:ext uri="{FF2B5EF4-FFF2-40B4-BE49-F238E27FC236}">
                  <a16:creationId xmlns:a16="http://schemas.microsoft.com/office/drawing/2014/main" id="{60259513-3A3B-487C-851C-62A8883ED233}"/>
                </a:ext>
              </a:extLst>
            </p:cNvPr>
            <p:cNvPicPr>
              <a:picLocks noChangeAspect="1"/>
            </p:cNvPicPr>
            <p:nvPr/>
          </p:nvPicPr>
          <p:blipFill>
            <a:blip r:embed="rId5"/>
            <a:stretch>
              <a:fillRect/>
            </a:stretch>
          </p:blipFill>
          <p:spPr>
            <a:xfrm>
              <a:off x="10433338" y="704537"/>
              <a:ext cx="661756" cy="554444"/>
            </a:xfrm>
            <a:prstGeom prst="rect">
              <a:avLst/>
            </a:prstGeom>
          </p:spPr>
        </p:pic>
      </p:grpSp>
      <p:pic>
        <p:nvPicPr>
          <p:cNvPr id="29" name="Picture 4" descr="Káº¿t quáº£ hÃ¬nh áº£nh cho right icon">
            <a:extLst>
              <a:ext uri="{FF2B5EF4-FFF2-40B4-BE49-F238E27FC236}">
                <a16:creationId xmlns:a16="http://schemas.microsoft.com/office/drawing/2014/main" id="{5840E999-F1DE-419D-A594-95136CC09A9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13670" y="1793033"/>
            <a:ext cx="463478" cy="46347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Káº¿t quáº£ hÃ¬nh áº£nh cho right icon">
            <a:extLst>
              <a:ext uri="{FF2B5EF4-FFF2-40B4-BE49-F238E27FC236}">
                <a16:creationId xmlns:a16="http://schemas.microsoft.com/office/drawing/2014/main" id="{7EE365C2-0D62-4D5A-A394-44500AF97BC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74188" y="3203224"/>
            <a:ext cx="463478" cy="463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362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dung-www_nhacchuongvui_com.wav"/>
                                        </p:tgtEl>
                                      </p:cMediaNode>
                                    </p:audio>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05CACA-FC86-4A09-99C8-53DEEE45480F}"/>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AN TOÀN THIẾT BỊ</a:t>
            </a:r>
            <a:endParaRPr lang="vi-VN" sz="2800" b="1">
              <a:solidFill>
                <a:srgbClr val="F03C69"/>
              </a:solidFill>
              <a:cs typeface="Times New Roman" panose="02020603050405020304" pitchFamily="18" charset="0"/>
            </a:endParaRPr>
          </a:p>
        </p:txBody>
      </p:sp>
      <p:grpSp>
        <p:nvGrpSpPr>
          <p:cNvPr id="11" name="Group 10">
            <a:extLst>
              <a:ext uri="{FF2B5EF4-FFF2-40B4-BE49-F238E27FC236}">
                <a16:creationId xmlns:a16="http://schemas.microsoft.com/office/drawing/2014/main" id="{0E75C4E2-4627-4ABD-ACA9-9CF878685F42}"/>
              </a:ext>
            </a:extLst>
          </p:cNvPr>
          <p:cNvGrpSpPr/>
          <p:nvPr/>
        </p:nvGrpSpPr>
        <p:grpSpPr>
          <a:xfrm>
            <a:off x="614523" y="1054201"/>
            <a:ext cx="10962953" cy="5321150"/>
            <a:chOff x="1117599" y="3528268"/>
            <a:chExt cx="10962953" cy="5321150"/>
          </a:xfrm>
        </p:grpSpPr>
        <p:grpSp>
          <p:nvGrpSpPr>
            <p:cNvPr id="10" name="Group 9">
              <a:extLst>
                <a:ext uri="{FF2B5EF4-FFF2-40B4-BE49-F238E27FC236}">
                  <a16:creationId xmlns:a16="http://schemas.microsoft.com/office/drawing/2014/main" id="{47129611-B319-4F9F-BD09-C4B96DED013B}"/>
                </a:ext>
              </a:extLst>
            </p:cNvPr>
            <p:cNvGrpSpPr/>
            <p:nvPr/>
          </p:nvGrpSpPr>
          <p:grpSpPr>
            <a:xfrm>
              <a:off x="1117599" y="3528268"/>
              <a:ext cx="10962953" cy="5321150"/>
              <a:chOff x="1493519" y="3891280"/>
              <a:chExt cx="10962953" cy="5321150"/>
            </a:xfrm>
          </p:grpSpPr>
          <p:sp>
            <p:nvSpPr>
              <p:cNvPr id="12" name="Rectangle: Rounded Corners 11">
                <a:extLst>
                  <a:ext uri="{FF2B5EF4-FFF2-40B4-BE49-F238E27FC236}">
                    <a16:creationId xmlns:a16="http://schemas.microsoft.com/office/drawing/2014/main" id="{BED920E5-FB13-4F3D-8C0F-0595AF26514E}"/>
                  </a:ext>
                </a:extLst>
              </p:cNvPr>
              <p:cNvSpPr/>
              <p:nvPr/>
            </p:nvSpPr>
            <p:spPr>
              <a:xfrm>
                <a:off x="1493520" y="3891280"/>
                <a:ext cx="5557674" cy="958098"/>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3FDCD77D-0C47-4653-9492-55C0E3681AF2}"/>
                  </a:ext>
                </a:extLst>
              </p:cNvPr>
              <p:cNvSpPr/>
              <p:nvPr/>
            </p:nvSpPr>
            <p:spPr>
              <a:xfrm>
                <a:off x="1493519" y="4460240"/>
                <a:ext cx="10962953" cy="4752190"/>
              </a:xfrm>
              <a:prstGeom prst="roundRect">
                <a:avLst>
                  <a:gd name="adj" fmla="val 4103"/>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BAD6ABD-A150-4770-8560-5FDA0E832454}"/>
                  </a:ext>
                </a:extLst>
              </p:cNvPr>
              <p:cNvSpPr/>
              <p:nvPr/>
            </p:nvSpPr>
            <p:spPr>
              <a:xfrm>
                <a:off x="1632193" y="3941639"/>
                <a:ext cx="1913647" cy="459485"/>
              </a:xfrm>
              <a:prstGeom prst="rect">
                <a:avLst/>
              </a:prstGeom>
            </p:spPr>
            <p:txBody>
              <a:bodyPr wrap="square">
                <a:spAutoFit/>
              </a:bodyPr>
              <a:lstStyle/>
              <a:p>
                <a:pPr algn="just" defTabSz="342900">
                  <a:lnSpc>
                    <a:spcPct val="135000"/>
                  </a:lnSpc>
                </a:pPr>
                <a:r>
                  <a:rPr lang="en-US" sz="2000" b="1">
                    <a:latin typeface="UTM Avo" panose="02040603050506020204" pitchFamily="18" charset="0"/>
                    <a:cs typeface="Times New Roman" panose="02020603050405020304" pitchFamily="18" charset="0"/>
                  </a:rPr>
                  <a:t>Hoạt động 3</a:t>
                </a:r>
                <a:endParaRPr lang="vi-VN" sz="2000" b="1">
                  <a:latin typeface="UTM Avo" panose="020406030505060202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74A0C4B0-C454-4065-BB02-6BB3F9D116A9}"/>
                  </a:ext>
                </a:extLst>
              </p:cNvPr>
              <p:cNvSpPr/>
              <p:nvPr/>
            </p:nvSpPr>
            <p:spPr>
              <a:xfrm>
                <a:off x="3469640" y="3936428"/>
                <a:ext cx="3505354"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07F1CCD9-F314-4575-AF33-A180B788177B}"/>
                </a:ext>
              </a:extLst>
            </p:cNvPr>
            <p:cNvSpPr/>
            <p:nvPr/>
          </p:nvSpPr>
          <p:spPr>
            <a:xfrm>
              <a:off x="3093720" y="3578627"/>
              <a:ext cx="3505353" cy="463140"/>
            </a:xfrm>
            <a:prstGeom prst="rect">
              <a:avLst/>
            </a:prstGeom>
          </p:spPr>
          <p:txBody>
            <a:bodyPr wrap="square">
              <a:spAutoFit/>
            </a:bodyPr>
            <a:lstStyle/>
            <a:p>
              <a:pPr algn="ctr" defTabSz="342900">
                <a:lnSpc>
                  <a:spcPct val="135000"/>
                </a:lnSpc>
              </a:pPr>
              <a:r>
                <a:rPr lang="en-US" sz="2000" b="1">
                  <a:latin typeface="UTM Avo" panose="02040603050506020204" pitchFamily="18" charset="0"/>
                  <a:cs typeface="Times New Roman" panose="02020603050405020304" pitchFamily="18" charset="0"/>
                </a:rPr>
                <a:t>Kết nối thiết bị vào – ra </a:t>
              </a:r>
              <a:endParaRPr lang="vi-VN" sz="2000" b="1">
                <a:latin typeface="UTM Avo" panose="02040603050506020204" pitchFamily="18" charset="0"/>
                <a:cs typeface="Times New Roman" panose="02020603050405020304" pitchFamily="18" charset="0"/>
              </a:endParaRPr>
            </a:p>
          </p:txBody>
        </p:sp>
      </p:grpSp>
      <p:sp>
        <p:nvSpPr>
          <p:cNvPr id="20" name="Rectangle 19">
            <a:extLst>
              <a:ext uri="{FF2B5EF4-FFF2-40B4-BE49-F238E27FC236}">
                <a16:creationId xmlns:a16="http://schemas.microsoft.com/office/drawing/2014/main" id="{398E869B-F65A-4254-A3E0-2B78A1C9C21C}"/>
              </a:ext>
            </a:extLst>
          </p:cNvPr>
          <p:cNvSpPr/>
          <p:nvPr/>
        </p:nvSpPr>
        <p:spPr>
          <a:xfrm>
            <a:off x="785786" y="1733603"/>
            <a:ext cx="4151974" cy="4157357"/>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Một máy tính để bàn có các cổng kết nối như Hình 1.5. </a:t>
            </a:r>
            <a:endParaRPr lang="en-US">
              <a:latin typeface="UTM Avo" panose="02040603050506020204" pitchFamily="18" charset="0"/>
              <a:cs typeface="Times New Roman" panose="02020603050405020304" pitchFamily="18" charset="0"/>
            </a:endParaRPr>
          </a:p>
          <a:p>
            <a:pPr algn="just" defTabSz="342900">
              <a:lnSpc>
                <a:spcPct val="135000"/>
              </a:lnSpc>
            </a:pPr>
            <a:r>
              <a:rPr lang="vi-VN" b="1">
                <a:latin typeface="UTM Avo" panose="02040603050506020204" pitchFamily="18" charset="0"/>
                <a:cs typeface="Times New Roman" panose="02020603050405020304" pitchFamily="18" charset="0"/>
              </a:rPr>
              <a:t>1. </a:t>
            </a:r>
            <a:r>
              <a:rPr lang="vi-VN">
                <a:latin typeface="UTM Avo" panose="02040603050506020204" pitchFamily="18" charset="0"/>
                <a:cs typeface="Times New Roman" panose="02020603050405020304" pitchFamily="18" charset="0"/>
              </a:rPr>
              <a:t>Em hãy lắp các thiết bị sau vào đúng cổng của nó bằng cách ghép mỗi chữ cái với số tương ứng:</a:t>
            </a:r>
            <a:endParaRPr lang="en-US">
              <a:latin typeface="UTM Avo" panose="02040603050506020204" pitchFamily="18" charset="0"/>
              <a:cs typeface="Times New Roman" panose="02020603050405020304" pitchFamily="18" charset="0"/>
            </a:endParaRPr>
          </a:p>
          <a:p>
            <a:pPr algn="just" defTabSz="342900">
              <a:lnSpc>
                <a:spcPct val="135000"/>
              </a:lnSpc>
            </a:pP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a)</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Bàn phím;</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b) Dây mạng</a:t>
            </a:r>
            <a:r>
              <a:rPr lang="en-US">
                <a:latin typeface="UTM Avo" panose="02040603050506020204" pitchFamily="18" charset="0"/>
                <a:cs typeface="Times New Roman" panose="02020603050405020304" pitchFamily="18" charset="0"/>
              </a:rPr>
              <a:t>;</a:t>
            </a:r>
          </a:p>
          <a:p>
            <a:pPr algn="just" defTabSz="342900">
              <a:lnSpc>
                <a:spcPct val="135000"/>
              </a:lnSpc>
            </a:pP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c) Chuột; </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d) Màn hình; </a:t>
            </a:r>
            <a:endParaRPr lang="en-US">
              <a:latin typeface="UTM Avo" panose="02040603050506020204" pitchFamily="18" charset="0"/>
              <a:cs typeface="Times New Roman" panose="02020603050405020304" pitchFamily="18" charset="0"/>
            </a:endParaRPr>
          </a:p>
          <a:p>
            <a:pPr algn="just" defTabSz="342900">
              <a:lnSpc>
                <a:spcPct val="135000"/>
              </a:lnSpc>
            </a:pP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e) Tai nghe. </a:t>
            </a:r>
            <a:endParaRPr lang="en-US">
              <a:latin typeface="UTM Avo" panose="02040603050506020204" pitchFamily="18" charset="0"/>
              <a:cs typeface="Times New Roman" panose="02020603050405020304" pitchFamily="18" charset="0"/>
            </a:endParaRPr>
          </a:p>
          <a:p>
            <a:pPr algn="just" defTabSz="342900">
              <a:lnSpc>
                <a:spcPct val="135000"/>
              </a:lnSpc>
            </a:pPr>
            <a:r>
              <a:rPr lang="vi-VN" b="1">
                <a:latin typeface="UTM Avo" panose="02040603050506020204" pitchFamily="18" charset="0"/>
                <a:cs typeface="Times New Roman" panose="02020603050405020304" pitchFamily="18" charset="0"/>
              </a:rPr>
              <a:t>2. </a:t>
            </a:r>
            <a:r>
              <a:rPr lang="vi-VN">
                <a:latin typeface="UTM Avo" panose="02040603050506020204" pitchFamily="18" charset="0"/>
                <a:cs typeface="Times New Roman" panose="02020603050405020304" pitchFamily="18" charset="0"/>
              </a:rPr>
              <a:t>Việc cấp nguồn điện cho máy tính cần được thực hiện trước hay sau các kết nối trên? Tại sao?</a:t>
            </a:r>
          </a:p>
        </p:txBody>
      </p:sp>
      <p:sp>
        <p:nvSpPr>
          <p:cNvPr id="30" name="Rectangle 29">
            <a:extLst>
              <a:ext uri="{FF2B5EF4-FFF2-40B4-BE49-F238E27FC236}">
                <a16:creationId xmlns:a16="http://schemas.microsoft.com/office/drawing/2014/main" id="{F9FD7519-96FF-4994-91E0-3684352AA446}"/>
              </a:ext>
            </a:extLst>
          </p:cNvPr>
          <p:cNvSpPr/>
          <p:nvPr/>
        </p:nvSpPr>
        <p:spPr>
          <a:xfrm>
            <a:off x="3393361" y="5493489"/>
            <a:ext cx="8201942" cy="620619"/>
          </a:xfrm>
          <a:prstGeom prst="rect">
            <a:avLst/>
          </a:prstGeom>
        </p:spPr>
        <p:txBody>
          <a:bodyPr wrap="square">
            <a:spAutoFit/>
          </a:bodyPr>
          <a:lstStyle/>
          <a:p>
            <a:pPr algn="ctr" defTabSz="342900">
              <a:lnSpc>
                <a:spcPct val="135000"/>
              </a:lnSpc>
            </a:pPr>
            <a:r>
              <a:rPr lang="en-US" sz="2800" b="1">
                <a:solidFill>
                  <a:srgbClr val="0000FF"/>
                </a:solidFill>
                <a:latin typeface="UTM Avo" panose="02040603050506020204" pitchFamily="18" charset="0"/>
                <a:cs typeface="Times New Roman" panose="02020603050405020304" pitchFamily="18" charset="0"/>
              </a:rPr>
              <a:t>a) </a:t>
            </a:r>
            <a:r>
              <a:rPr lang="en-US" sz="2800" b="1">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800" b="1">
                <a:solidFill>
                  <a:srgbClr val="0000FF"/>
                </a:solidFill>
                <a:latin typeface="UTM Avo" panose="02040603050506020204" pitchFamily="18" charset="0"/>
                <a:cs typeface="Times New Roman" panose="02020603050405020304" pitchFamily="18" charset="0"/>
              </a:rPr>
              <a:t>7		b) </a:t>
            </a:r>
            <a:r>
              <a:rPr lang="en-US" sz="2800" b="1">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800" b="1">
                <a:solidFill>
                  <a:srgbClr val="0000FF"/>
                </a:solidFill>
                <a:latin typeface="UTM Avo" panose="02040603050506020204" pitchFamily="18" charset="0"/>
                <a:cs typeface="Times New Roman" panose="02020603050405020304" pitchFamily="18" charset="0"/>
              </a:rPr>
              <a:t>6		c) </a:t>
            </a:r>
            <a:r>
              <a:rPr lang="en-US" sz="2800" b="1">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800" b="1">
                <a:solidFill>
                  <a:srgbClr val="0000FF"/>
                </a:solidFill>
                <a:latin typeface="UTM Avo" panose="02040603050506020204" pitchFamily="18" charset="0"/>
                <a:cs typeface="Times New Roman" panose="02020603050405020304" pitchFamily="18" charset="0"/>
              </a:rPr>
              <a:t>7		d) </a:t>
            </a:r>
            <a:r>
              <a:rPr lang="en-US" sz="2800" b="1">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800" b="1">
                <a:solidFill>
                  <a:srgbClr val="0000FF"/>
                </a:solidFill>
                <a:latin typeface="UTM Avo" panose="02040603050506020204" pitchFamily="18" charset="0"/>
                <a:cs typeface="Times New Roman" panose="02020603050405020304" pitchFamily="18" charset="0"/>
              </a:rPr>
              <a:t>3		e)</a:t>
            </a:r>
            <a:r>
              <a:rPr lang="en-US" sz="2800" b="1">
                <a:solidFill>
                  <a:srgbClr val="0000FF"/>
                </a:solidFill>
                <a:latin typeface="UTM Avo" panose="02040603050506020204" pitchFamily="18" charset="0"/>
                <a:cs typeface="Times New Roman" panose="02020603050405020304" pitchFamily="18" charset="0"/>
                <a:sym typeface="Wingdings" panose="05000000000000000000" pitchFamily="2" charset="2"/>
              </a:rPr>
              <a:t>  </a:t>
            </a:r>
            <a:r>
              <a:rPr lang="en-US" sz="2800" b="1">
                <a:solidFill>
                  <a:srgbClr val="0000FF"/>
                </a:solidFill>
                <a:latin typeface="UTM Avo" panose="02040603050506020204" pitchFamily="18" charset="0"/>
                <a:cs typeface="Times New Roman" panose="02020603050405020304" pitchFamily="18" charset="0"/>
              </a:rPr>
              <a:t>4	</a:t>
            </a:r>
            <a:r>
              <a:rPr lang="en-US" sz="1100" b="1">
                <a:solidFill>
                  <a:srgbClr val="0000FF"/>
                </a:solidFill>
                <a:latin typeface="UTM Avo" panose="02040603050506020204" pitchFamily="18" charset="0"/>
                <a:cs typeface="Times New Roman" panose="02020603050405020304" pitchFamily="18" charset="0"/>
              </a:rPr>
              <a:t> 	</a:t>
            </a:r>
            <a:r>
              <a:rPr lang="en-US" sz="2800" b="1">
                <a:solidFill>
                  <a:srgbClr val="0000FF"/>
                </a:solidFill>
                <a:latin typeface="UTM Avo" panose="02040603050506020204" pitchFamily="18" charset="0"/>
                <a:cs typeface="Times New Roman" panose="02020603050405020304" pitchFamily="18" charset="0"/>
              </a:rPr>
              <a:t>f</a:t>
            </a:r>
            <a:r>
              <a:rPr lang="en-US" sz="1100" b="1">
                <a:solidFill>
                  <a:srgbClr val="0000FF"/>
                </a:solidFill>
                <a:latin typeface="UTM Avo" panose="02040603050506020204" pitchFamily="18" charset="0"/>
                <a:cs typeface="Times New Roman" panose="02020603050405020304" pitchFamily="18" charset="0"/>
              </a:rPr>
              <a:t> </a:t>
            </a:r>
            <a:r>
              <a:rPr lang="en-US" sz="2800" b="1">
                <a:solidFill>
                  <a:srgbClr val="0000FF"/>
                </a:solidFill>
                <a:latin typeface="UTM Avo" panose="02040603050506020204" pitchFamily="18" charset="0"/>
                <a:cs typeface="Times New Roman" panose="02020603050405020304" pitchFamily="18" charset="0"/>
              </a:rPr>
              <a:t>)</a:t>
            </a:r>
            <a:r>
              <a:rPr lang="en-US" sz="2800" b="1">
                <a:solidFill>
                  <a:srgbClr val="0000FF"/>
                </a:solidFill>
                <a:latin typeface="UTM Avo" panose="02040603050506020204" pitchFamily="18" charset="0"/>
                <a:cs typeface="Times New Roman" panose="02020603050405020304" pitchFamily="18" charset="0"/>
                <a:sym typeface="Wingdings" panose="05000000000000000000" pitchFamily="2" charset="2"/>
              </a:rPr>
              <a:t>  </a:t>
            </a:r>
            <a:r>
              <a:rPr lang="en-US" sz="2800" b="1">
                <a:solidFill>
                  <a:srgbClr val="0000FF"/>
                </a:solidFill>
                <a:latin typeface="UTM Avo" panose="02040603050506020204" pitchFamily="18" charset="0"/>
                <a:cs typeface="Times New Roman" panose="02020603050405020304" pitchFamily="18" charset="0"/>
              </a:rPr>
              <a:t>8</a:t>
            </a:r>
            <a:endParaRPr lang="vi-VN" sz="2800" b="1">
              <a:solidFill>
                <a:srgbClr val="0000FF"/>
              </a:solidFill>
              <a:latin typeface="UTM Avo" panose="0204060305050602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70FFCBD7-57EF-4C4E-98C6-8AE790B28A9E}"/>
              </a:ext>
            </a:extLst>
          </p:cNvPr>
          <p:cNvPicPr>
            <a:picLocks noChangeAspect="1"/>
          </p:cNvPicPr>
          <p:nvPr/>
        </p:nvPicPr>
        <p:blipFill>
          <a:blip r:embed="rId2"/>
          <a:stretch>
            <a:fillRect/>
          </a:stretch>
        </p:blipFill>
        <p:spPr>
          <a:xfrm>
            <a:off x="5214687" y="1850590"/>
            <a:ext cx="6191527" cy="3544661"/>
          </a:xfrm>
          <a:prstGeom prst="rect">
            <a:avLst/>
          </a:prstGeom>
        </p:spPr>
      </p:pic>
    </p:spTree>
    <p:extLst>
      <p:ext uri="{BB962C8B-B14F-4D97-AF65-F5344CB8AC3E}">
        <p14:creationId xmlns:p14="http://schemas.microsoft.com/office/powerpoint/2010/main" val="309435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1"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500"/>
                                        <p:tgtEl>
                                          <p:spTgt spid="20">
                                            <p:txEl>
                                              <p:pRg st="0" end="0"/>
                                            </p:txEl>
                                          </p:spTgt>
                                        </p:tgtEl>
                                      </p:cBhvr>
                                    </p:animEffect>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10" presetClass="entr" presetSubtype="0" fill="hold" grpId="1" nodeType="withEffect">
                                  <p:stCondLst>
                                    <p:cond delay="0"/>
                                  </p:stCondLst>
                                  <p:childTnLst>
                                    <p:set>
                                      <p:cBhvr>
                                        <p:cTn id="29" dur="1" fill="hold">
                                          <p:stCondLst>
                                            <p:cond delay="0"/>
                                          </p:stCondLst>
                                        </p:cTn>
                                        <p:tgtEl>
                                          <p:spTgt spid="20">
                                            <p:txEl>
                                              <p:pRg st="1" end="1"/>
                                            </p:txEl>
                                          </p:spTgt>
                                        </p:tgtEl>
                                        <p:attrNameLst>
                                          <p:attrName>style.visibility</p:attrName>
                                        </p:attrNameLst>
                                      </p:cBhvr>
                                      <p:to>
                                        <p:strVal val="visible"/>
                                      </p:to>
                                    </p:set>
                                    <p:animEffect transition="in" filter="fade">
                                      <p:cBhvr>
                                        <p:cTn id="30" dur="500"/>
                                        <p:tgtEl>
                                          <p:spTgt spid="20">
                                            <p:txEl>
                                              <p:pRg st="1" end="1"/>
                                            </p:txEl>
                                          </p:spTgt>
                                        </p:tgtEl>
                                      </p:cBhvr>
                                    </p:animEffect>
                                  </p:childTnLst>
                                </p:cTn>
                              </p:par>
                              <p:par>
                                <p:cTn id="31" presetID="10" presetClass="entr" presetSubtype="0" fill="hold" grpId="1" nodeType="withEffect">
                                  <p:stCondLst>
                                    <p:cond delay="0"/>
                                  </p:stCondLst>
                                  <p:childTnLst>
                                    <p:set>
                                      <p:cBhvr>
                                        <p:cTn id="32" dur="1" fill="hold">
                                          <p:stCondLst>
                                            <p:cond delay="0"/>
                                          </p:stCondLst>
                                        </p:cTn>
                                        <p:tgtEl>
                                          <p:spTgt spid="20">
                                            <p:txEl>
                                              <p:pRg st="2" end="2"/>
                                            </p:txEl>
                                          </p:spTgt>
                                        </p:tgtEl>
                                        <p:attrNameLst>
                                          <p:attrName>style.visibility</p:attrName>
                                        </p:attrNameLst>
                                      </p:cBhvr>
                                      <p:to>
                                        <p:strVal val="visible"/>
                                      </p:to>
                                    </p:set>
                                    <p:animEffect transition="in" filter="fade">
                                      <p:cBhvr>
                                        <p:cTn id="33" dur="500"/>
                                        <p:tgtEl>
                                          <p:spTgt spid="20">
                                            <p:txEl>
                                              <p:pRg st="2" end="2"/>
                                            </p:txEl>
                                          </p:spTgt>
                                        </p:tgtEl>
                                      </p:cBhvr>
                                    </p:animEffect>
                                  </p:childTnLst>
                                </p:cTn>
                              </p:par>
                              <p:par>
                                <p:cTn id="34" presetID="10" presetClass="entr" presetSubtype="0" fill="hold" grpId="1" nodeType="withEffect">
                                  <p:stCondLst>
                                    <p:cond delay="0"/>
                                  </p:stCondLst>
                                  <p:childTnLst>
                                    <p:set>
                                      <p:cBhvr>
                                        <p:cTn id="35" dur="1" fill="hold">
                                          <p:stCondLst>
                                            <p:cond delay="0"/>
                                          </p:stCondLst>
                                        </p:cTn>
                                        <p:tgtEl>
                                          <p:spTgt spid="20">
                                            <p:txEl>
                                              <p:pRg st="3" end="3"/>
                                            </p:txEl>
                                          </p:spTgt>
                                        </p:tgtEl>
                                        <p:attrNameLst>
                                          <p:attrName>style.visibility</p:attrName>
                                        </p:attrNameLst>
                                      </p:cBhvr>
                                      <p:to>
                                        <p:strVal val="visible"/>
                                      </p:to>
                                    </p:set>
                                    <p:animEffect transition="in" filter="fade">
                                      <p:cBhvr>
                                        <p:cTn id="36" dur="500"/>
                                        <p:tgtEl>
                                          <p:spTgt spid="20">
                                            <p:txEl>
                                              <p:pRg st="3" end="3"/>
                                            </p:txEl>
                                          </p:spTgt>
                                        </p:tgtEl>
                                      </p:cBhvr>
                                    </p:animEffect>
                                  </p:childTnLst>
                                </p:cTn>
                              </p:par>
                              <p:par>
                                <p:cTn id="37" presetID="10" presetClass="entr" presetSubtype="0" fill="hold" grpId="1" nodeType="withEffect">
                                  <p:stCondLst>
                                    <p:cond delay="0"/>
                                  </p:stCondLst>
                                  <p:childTnLst>
                                    <p:set>
                                      <p:cBhvr>
                                        <p:cTn id="38" dur="1" fill="hold">
                                          <p:stCondLst>
                                            <p:cond delay="0"/>
                                          </p:stCondLst>
                                        </p:cTn>
                                        <p:tgtEl>
                                          <p:spTgt spid="20">
                                            <p:txEl>
                                              <p:pRg st="4" end="4"/>
                                            </p:txEl>
                                          </p:spTgt>
                                        </p:tgtEl>
                                        <p:attrNameLst>
                                          <p:attrName>style.visibility</p:attrName>
                                        </p:attrNameLst>
                                      </p:cBhvr>
                                      <p:to>
                                        <p:strVal val="visible"/>
                                      </p:to>
                                    </p:set>
                                    <p:animEffect transition="in" filter="fade">
                                      <p:cBhvr>
                                        <p:cTn id="39" dur="500"/>
                                        <p:tgtEl>
                                          <p:spTgt spid="20">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1" nodeType="clickEffect">
                                  <p:stCondLst>
                                    <p:cond delay="0"/>
                                  </p:stCondLst>
                                  <p:childTnLst>
                                    <p:set>
                                      <p:cBhvr>
                                        <p:cTn id="43" dur="1" fill="hold">
                                          <p:stCondLst>
                                            <p:cond delay="0"/>
                                          </p:stCondLst>
                                        </p:cTn>
                                        <p:tgtEl>
                                          <p:spTgt spid="20">
                                            <p:txEl>
                                              <p:pRg st="5" end="5"/>
                                            </p:txEl>
                                          </p:spTgt>
                                        </p:tgtEl>
                                        <p:attrNameLst>
                                          <p:attrName>style.visibility</p:attrName>
                                        </p:attrNameLst>
                                      </p:cBhvr>
                                      <p:to>
                                        <p:strVal val="visible"/>
                                      </p:to>
                                    </p:set>
                                    <p:animEffect transition="in" filter="fade">
                                      <p:cBhvr>
                                        <p:cTn id="44" dur="500"/>
                                        <p:tgtEl>
                                          <p:spTgt spid="20">
                                            <p:txEl>
                                              <p:pRg st="5" end="5"/>
                                            </p:txEl>
                                          </p:spTgt>
                                        </p:tgtEl>
                                      </p:cBhvr>
                                    </p:animEffec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30">
                                            <p:txEl>
                                              <p:pRg st="0" end="0"/>
                                            </p:txEl>
                                          </p:spTgt>
                                        </p:tgtEl>
                                        <p:attrNameLst>
                                          <p:attrName>style.visibility</p:attrName>
                                        </p:attrNameLst>
                                      </p:cBhvr>
                                      <p:to>
                                        <p:strVal val="visible"/>
                                      </p:to>
                                    </p:set>
                                    <p:animEffect transition="in" filter="randombar(horizontal)">
                                      <p:cBhvr>
                                        <p:cTn id="53"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0" grpId="0"/>
      <p:bldP spid="20" grpId="1" uiExpand="1"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A9E840-4592-49AE-8D39-15D7FB078E1B}"/>
              </a:ext>
            </a:extLst>
          </p:cNvPr>
          <p:cNvSpPr/>
          <p:nvPr/>
        </p:nvSpPr>
        <p:spPr>
          <a:xfrm>
            <a:off x="1380265" y="695972"/>
            <a:ext cx="10172919" cy="1285032"/>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Máy tính là một hệ thống phức tạp, sử dụng điện, kết nối với nhiều thiết bị khác. Vì vậy, những thao tác không cẩn thận có thể gây ra sự cố, ảnh hưởng đến hoạt động bình thường của thiết bị và an toàn dữ liệu. </a:t>
            </a:r>
            <a:endParaRPr lang="en-US" sz="2000">
              <a:latin typeface="UTM Avo"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814C6C91-BE83-42C2-8504-97CD1435F8D3}"/>
              </a:ext>
            </a:extLst>
          </p:cNvPr>
          <p:cNvPicPr>
            <a:picLocks noChangeAspect="1"/>
          </p:cNvPicPr>
          <p:nvPr/>
        </p:nvPicPr>
        <p:blipFill>
          <a:blip r:embed="rId2"/>
          <a:stretch>
            <a:fillRect/>
          </a:stretch>
        </p:blipFill>
        <p:spPr>
          <a:xfrm>
            <a:off x="491617" y="695972"/>
            <a:ext cx="888648" cy="885725"/>
          </a:xfrm>
          <a:prstGeom prst="rect">
            <a:avLst/>
          </a:prstGeom>
        </p:spPr>
      </p:pic>
      <p:sp>
        <p:nvSpPr>
          <p:cNvPr id="4" name="Rectangle 3">
            <a:extLst>
              <a:ext uri="{FF2B5EF4-FFF2-40B4-BE49-F238E27FC236}">
                <a16:creationId xmlns:a16="http://schemas.microsoft.com/office/drawing/2014/main" id="{C04BABB3-C56E-40E5-AE3A-8548988B9CE9}"/>
              </a:ext>
            </a:extLst>
          </p:cNvPr>
          <p:cNvSpPr/>
          <p:nvPr/>
        </p:nvSpPr>
        <p:spPr>
          <a:xfrm>
            <a:off x="1380265" y="1981004"/>
            <a:ext cx="10172919" cy="1285032"/>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Khi sử dụng máy tính, em cần tuân theo những quy tắc an toàn để không gây ra lỗi. Một số lời khuyên cho những việc nên làm và không nên làm khi sử dụng máy tính được ghi trong Bảng 1.1.</a:t>
            </a:r>
          </a:p>
        </p:txBody>
      </p:sp>
      <p:pic>
        <p:nvPicPr>
          <p:cNvPr id="6" name="Picture 5">
            <a:extLst>
              <a:ext uri="{FF2B5EF4-FFF2-40B4-BE49-F238E27FC236}">
                <a16:creationId xmlns:a16="http://schemas.microsoft.com/office/drawing/2014/main" id="{ABB72B39-3DF9-47B6-AC0D-E7CEC97E0C5D}"/>
              </a:ext>
            </a:extLst>
          </p:cNvPr>
          <p:cNvPicPr>
            <a:picLocks noChangeAspect="1"/>
          </p:cNvPicPr>
          <p:nvPr/>
        </p:nvPicPr>
        <p:blipFill>
          <a:blip r:embed="rId3"/>
          <a:stretch>
            <a:fillRect/>
          </a:stretch>
        </p:blipFill>
        <p:spPr>
          <a:xfrm>
            <a:off x="1634340" y="3429000"/>
            <a:ext cx="9664768" cy="3074056"/>
          </a:xfrm>
          <a:prstGeom prst="rect">
            <a:avLst/>
          </a:prstGeom>
        </p:spPr>
      </p:pic>
    </p:spTree>
    <p:extLst>
      <p:ext uri="{BB962C8B-B14F-4D97-AF65-F5344CB8AC3E}">
        <p14:creationId xmlns:p14="http://schemas.microsoft.com/office/powerpoint/2010/main" val="115540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500"/>
                            </p:stCondLst>
                            <p:childTnLst>
                              <p:par>
                                <p:cTn id="21" presetID="53" presetClass="entr" presetSubtype="16"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9251</TotalTime>
  <Words>1147</Words>
  <Application>Microsoft Office PowerPoint</Application>
  <PresentationFormat>Widescreen</PresentationFormat>
  <Paragraphs>83</Paragraphs>
  <Slides>13</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Tùng Hà Đặng Cao</cp:lastModifiedBy>
  <cp:revision>493</cp:revision>
  <dcterms:created xsi:type="dcterms:W3CDTF">2021-11-14T08:33:55Z</dcterms:created>
  <dcterms:modified xsi:type="dcterms:W3CDTF">2022-03-29T03:04:46Z</dcterms:modified>
</cp:coreProperties>
</file>