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27" r:id="rId2"/>
    <p:sldId id="256" r:id="rId3"/>
    <p:sldId id="260" r:id="rId4"/>
    <p:sldId id="307" r:id="rId5"/>
    <p:sldId id="261" r:id="rId6"/>
    <p:sldId id="259" r:id="rId7"/>
    <p:sldId id="258" r:id="rId8"/>
    <p:sldId id="319" r:id="rId9"/>
    <p:sldId id="325" r:id="rId10"/>
    <p:sldId id="318" r:id="rId11"/>
    <p:sldId id="320" r:id="rId12"/>
    <p:sldId id="326" r:id="rId13"/>
    <p:sldId id="267" r:id="rId14"/>
    <p:sldId id="272" r:id="rId15"/>
    <p:sldId id="302" r:id="rId16"/>
    <p:sldId id="273" r:id="rId17"/>
    <p:sldId id="274" r:id="rId18"/>
    <p:sldId id="275" r:id="rId19"/>
    <p:sldId id="277" r:id="rId20"/>
    <p:sldId id="269" r:id="rId21"/>
    <p:sldId id="298" r:id="rId22"/>
    <p:sldId id="299" r:id="rId23"/>
    <p:sldId id="301" r:id="rId24"/>
    <p:sldId id="33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A7784F9-410B-4082-8EED-8928DD74DED5}">
          <p14:sldIdLst>
            <p14:sldId id="327"/>
            <p14:sldId id="256"/>
            <p14:sldId id="260"/>
            <p14:sldId id="307"/>
          </p14:sldIdLst>
        </p14:section>
        <p14:section name="Warm up" id="{25ACB1C2-973D-476C-80BF-19662B3EC863}">
          <p14:sldIdLst>
            <p14:sldId id="261"/>
            <p14:sldId id="259"/>
            <p14:sldId id="258"/>
          </p14:sldIdLst>
        </p14:section>
        <p14:section name="Listen and Repeat" id="{8FFE6284-7756-4DD7-87E0-C579CAA581FB}">
          <p14:sldIdLst>
            <p14:sldId id="319"/>
            <p14:sldId id="325"/>
            <p14:sldId id="318"/>
          </p14:sldIdLst>
        </p14:section>
        <p14:section name="Point and say" id="{20E5085C-8816-42FA-9692-19044193153C}">
          <p14:sldIdLst>
            <p14:sldId id="320"/>
            <p14:sldId id="326"/>
          </p14:sldIdLst>
        </p14:section>
        <p14:section name="Game" id="{3FBB002C-1AEB-4F8D-B00A-920AECE62F8D}">
          <p14:sldIdLst>
            <p14:sldId id="267"/>
            <p14:sldId id="272"/>
            <p14:sldId id="302"/>
            <p14:sldId id="273"/>
            <p14:sldId id="274"/>
            <p14:sldId id="275"/>
          </p14:sldIdLst>
        </p14:section>
        <p14:section name="Wrap up" id="{588F34D2-76DC-4988-8015-2DC200997C58}">
          <p14:sldIdLst>
            <p14:sldId id="277"/>
            <p14:sldId id="269"/>
            <p14:sldId id="298"/>
            <p14:sldId id="299"/>
            <p14:sldId id="301"/>
            <p14:sldId id="33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899" autoAdjust="0"/>
    <p:restoredTop sz="64341" autoAdjust="0"/>
  </p:normalViewPr>
  <p:slideViewPr>
    <p:cSldViewPr snapToGrid="0">
      <p:cViewPr varScale="1">
        <p:scale>
          <a:sx n="55" d="100"/>
          <a:sy n="55" d="100"/>
        </p:scale>
        <p:origin x="965" y="53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the end of the unit, pupils will be able to:</a:t>
            </a:r>
          </a:p>
          <a:p>
            <a:pPr marL="0" indent="0">
              <a:buFontTx/>
              <a:buNone/>
            </a:pPr>
            <a:r>
              <a:rPr lang="en-US" dirty="0" smtClean="0"/>
              <a:t>- pronounce </a:t>
            </a:r>
            <a:r>
              <a:rPr lang="en-US" dirty="0"/>
              <a:t>the sound of the letter B/b in isolation and in the words </a:t>
            </a:r>
            <a:r>
              <a:rPr lang="en-US" i="1" dirty="0"/>
              <a:t>Bill, ball, bike</a:t>
            </a:r>
            <a:r>
              <a:rPr lang="en-US" dirty="0"/>
              <a:t> and </a:t>
            </a:r>
            <a:r>
              <a:rPr lang="en-US" i="1" dirty="0"/>
              <a:t>book</a:t>
            </a:r>
            <a:r>
              <a:rPr lang="en-US" dirty="0"/>
              <a:t> correctly. </a:t>
            </a:r>
          </a:p>
          <a:p>
            <a:pPr marL="0" indent="0">
              <a:buFontTx/>
              <a:buNone/>
            </a:pPr>
            <a:r>
              <a:rPr lang="en-US" dirty="0" smtClean="0"/>
              <a:t>- understand </a:t>
            </a:r>
            <a:r>
              <a:rPr lang="en-US" dirty="0"/>
              <a:t>the words </a:t>
            </a:r>
            <a:r>
              <a:rPr lang="en-US" i="1" dirty="0"/>
              <a:t>Bill, ball, bike</a:t>
            </a:r>
            <a:r>
              <a:rPr lang="en-US" dirty="0"/>
              <a:t> and </a:t>
            </a:r>
            <a:r>
              <a:rPr lang="en-US" i="1" dirty="0"/>
              <a:t>book.</a:t>
            </a:r>
            <a:endParaRPr lang="en-US" dirty="0"/>
          </a:p>
          <a:p>
            <a:pPr marL="0" indent="0">
              <a:buFontTx/>
              <a:buNone/>
            </a:pPr>
            <a:r>
              <a:rPr lang="en-US" dirty="0" smtClean="0"/>
              <a:t>- say </a:t>
            </a:r>
            <a:r>
              <a:rPr lang="en-US" dirty="0"/>
              <a:t>the sound of the letter B/b and the words </a:t>
            </a:r>
            <a:r>
              <a:rPr lang="en-US" i="1" dirty="0"/>
              <a:t>Bill, bike, ball, book</a:t>
            </a:r>
            <a:r>
              <a:rPr lang="en-US" dirty="0"/>
              <a:t> in a chant. </a:t>
            </a:r>
          </a:p>
          <a:p>
            <a:pPr marL="0" indent="0">
              <a:buFontTx/>
              <a:buNone/>
            </a:pPr>
            <a:r>
              <a:rPr lang="en-US" dirty="0" smtClean="0"/>
              <a:t>- recognize </a:t>
            </a:r>
            <a:r>
              <a:rPr lang="en-US" dirty="0"/>
              <a:t>the words in different situations when listening. </a:t>
            </a:r>
          </a:p>
          <a:p>
            <a:pPr marL="0" indent="0">
              <a:buFontTx/>
              <a:buNone/>
            </a:pPr>
            <a:r>
              <a:rPr lang="en-US" dirty="0" smtClean="0"/>
              <a:t>- use </a:t>
            </a:r>
            <a:r>
              <a:rPr lang="en-US" dirty="0"/>
              <a:t>“</a:t>
            </a:r>
            <a:r>
              <a:rPr lang="en-US" i="1" dirty="0"/>
              <a:t>Hi, I’m</a:t>
            </a:r>
            <a:r>
              <a:rPr lang="en-US" dirty="0"/>
              <a:t> _____.” to greet and introduce someone’s name and “</a:t>
            </a:r>
            <a:r>
              <a:rPr lang="en-US" i="1" dirty="0"/>
              <a:t>Bye</a:t>
            </a:r>
            <a:r>
              <a:rPr lang="en-US" dirty="0"/>
              <a:t>, _____.” to say goodbye to someone. </a:t>
            </a:r>
          </a:p>
          <a:p>
            <a:pPr marL="0" indent="0">
              <a:buFontTx/>
              <a:buNone/>
            </a:pPr>
            <a:r>
              <a:rPr lang="en-US" dirty="0" smtClean="0"/>
              <a:t>- trace </a:t>
            </a:r>
            <a:r>
              <a:rPr lang="en-US" dirty="0"/>
              <a:t>the letter B/b. </a:t>
            </a:r>
          </a:p>
          <a:p>
            <a:pPr marL="0" indent="0">
              <a:buFontTx/>
              <a:buNone/>
            </a:pPr>
            <a:r>
              <a:rPr lang="en-US" dirty="0" smtClean="0"/>
              <a:t>- sing </a:t>
            </a:r>
            <a:r>
              <a:rPr lang="en-US" dirty="0"/>
              <a:t>a song with the structures “</a:t>
            </a:r>
            <a:r>
              <a:rPr lang="en-US" i="1" dirty="0"/>
              <a:t>Hi, I’m</a:t>
            </a:r>
            <a:r>
              <a:rPr lang="en-US" dirty="0"/>
              <a:t> _____.” and “</a:t>
            </a:r>
            <a:r>
              <a:rPr lang="en-US" i="1" dirty="0"/>
              <a:t>Hi, _____. I’m</a:t>
            </a:r>
            <a:r>
              <a:rPr lang="en-US" dirty="0"/>
              <a:t> _____.”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Lesson 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By the end of the lesson, 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upils will be able to: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pronounce 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B/b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isolation and in the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Bill, book, ball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bike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correctly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to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B/b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things in the picture; say the sound of the letter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B/b;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and say the sound of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Bill, book, ball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07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Point and say </a:t>
            </a:r>
            <a:r>
              <a:rPr lang="en-US" dirty="0"/>
              <a:t>is divided into 3 main steps.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</a:t>
            </a:r>
            <a:r>
              <a:rPr lang="vi-V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repeat the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Choose a picture on the digital book, click  on the picture and have pupils listen and repeat.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repeat the word softly, loudly in groups to motivate them.</a:t>
            </a:r>
          </a:p>
          <a:p>
            <a:r>
              <a:rPr lang="en-US" dirty="0"/>
              <a:t>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point and say the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pictures.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your index finger, demonstrate the action for Point.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Say </a:t>
            </a:r>
            <a:r>
              <a:rPr lang="en-US" i="1" dirty="0"/>
              <a:t>Point</a:t>
            </a:r>
            <a:r>
              <a:rPr lang="en-US" dirty="0"/>
              <a:t> </a:t>
            </a:r>
            <a:r>
              <a:rPr lang="en-US" i="1" dirty="0"/>
              <a:t>and say</a:t>
            </a:r>
            <a:r>
              <a:rPr lang="en-US" dirty="0"/>
              <a:t> with </a:t>
            </a:r>
            <a:r>
              <a:rPr lang="en-US" dirty="0" smtClean="0"/>
              <a:t>TRP </a:t>
            </a:r>
            <a:r>
              <a:rPr lang="en-US" dirty="0"/>
              <a:t>actions.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 to the book and say </a:t>
            </a:r>
            <a:r>
              <a:rPr lang="en-US" i="1" dirty="0"/>
              <a:t>book</a:t>
            </a:r>
            <a:r>
              <a:rPr lang="en-US" dirty="0"/>
              <a:t>. Have </a:t>
            </a:r>
            <a:r>
              <a:rPr lang="en-US" dirty="0" smtClean="0"/>
              <a:t>pupils </a:t>
            </a:r>
            <a:r>
              <a:rPr lang="en-US" dirty="0"/>
              <a:t>point and say.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the procedure.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Vary the speed to make the activity fun.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activity in groups.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one or two students to point to the picture and have other pupils say the word.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point and say the pictures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pairs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work in pairs and do the activity.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65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50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What’s missing?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recognize the unit words’ pictures, sounds and their meaning.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Show the flashcards for Bill, ball, book and bike.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Hide one flashcard and have the pupils guess what </a:t>
            </a:r>
            <a:r>
              <a:rPr lang="en-US" dirty="0" smtClean="0"/>
              <a:t>is missing.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with the whole class first then teams to get </a:t>
            </a:r>
            <a:r>
              <a:rPr lang="en-US" dirty="0" smtClean="0"/>
              <a:t>stars.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05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missing?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696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missing?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024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missing?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259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missing?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116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missing?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6873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Goodbye</a:t>
            </a:r>
          </a:p>
          <a:p>
            <a:endParaRPr lang="en-US" dirty="0"/>
          </a:p>
          <a:p>
            <a:r>
              <a:rPr lang="en-US" dirty="0"/>
              <a:t>Time: 2 minutes</a:t>
            </a:r>
          </a:p>
          <a:p>
            <a:endParaRPr lang="en-US" dirty="0"/>
          </a:p>
          <a:p>
            <a:r>
              <a:rPr lang="en-US" dirty="0"/>
              <a:t>Teacher and pupils say </a:t>
            </a:r>
            <a:r>
              <a:rPr lang="en-US" dirty="0" smtClean="0"/>
              <a:t>goodbye to </a:t>
            </a:r>
            <a:r>
              <a:rPr lang="en-US" dirty="0"/>
              <a:t>the words.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623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Goodbye</a:t>
            </a:r>
          </a:p>
          <a:p>
            <a:endParaRPr lang="en-US" dirty="0"/>
          </a:p>
          <a:p>
            <a:r>
              <a:rPr lang="en-US" dirty="0"/>
              <a:t>Time: 2 minutes</a:t>
            </a:r>
          </a:p>
          <a:p>
            <a:endParaRPr lang="en-US" dirty="0"/>
          </a:p>
          <a:p>
            <a:r>
              <a:rPr lang="en-US" dirty="0"/>
              <a:t>Repeat the words and say goodbye to the words.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5597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Classroom management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Pupils sit in groups.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Each group will have a star if they do the task well.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At the end of the lesson, the group with the most stars will be the winners.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96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Set up the class rules.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or point to the picture and say </a:t>
            </a:r>
            <a:r>
              <a:rPr lang="en-US" i="1" dirty="0"/>
              <a:t>Sit nicely! </a:t>
            </a:r>
            <a:r>
              <a:rPr lang="en-US" i="0" dirty="0"/>
              <a:t>a</a:t>
            </a:r>
            <a:r>
              <a:rPr lang="en-US" dirty="0" smtClean="0"/>
              <a:t>nd </a:t>
            </a:r>
            <a:r>
              <a:rPr lang="en-US" dirty="0"/>
              <a:t>do the TPR action. </a:t>
            </a:r>
            <a:r>
              <a:rPr lang="en-US" dirty="0" smtClean="0"/>
              <a:t>Have </a:t>
            </a:r>
            <a:r>
              <a:rPr lang="en-US" dirty="0"/>
              <a:t>pupils do the TPR action.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</a:t>
            </a:r>
            <a:r>
              <a:rPr lang="en-US" i="1" dirty="0"/>
              <a:t> </a:t>
            </a:r>
            <a:r>
              <a:rPr lang="en-US" i="1" dirty="0" smtClean="0"/>
              <a:t>Listen! </a:t>
            </a:r>
            <a:r>
              <a:rPr lang="en-US" dirty="0"/>
              <a:t>and </a:t>
            </a:r>
            <a:r>
              <a:rPr lang="en-US" i="1" dirty="0"/>
              <a:t>Be happy!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63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Goal: </a:t>
            </a:r>
            <a:r>
              <a:rPr lang="en-US" dirty="0" smtClean="0"/>
              <a:t>Warm </a:t>
            </a:r>
            <a:r>
              <a:rPr lang="en-US" dirty="0"/>
              <a:t>up and have </a:t>
            </a:r>
            <a:r>
              <a:rPr lang="en-US" dirty="0" smtClean="0"/>
              <a:t>pupils </a:t>
            </a:r>
            <a:r>
              <a:rPr lang="en-US" dirty="0"/>
              <a:t>get to know the characters.</a:t>
            </a:r>
          </a:p>
          <a:p>
            <a:r>
              <a:rPr lang="en-US" b="1" dirty="0"/>
              <a:t>Time:</a:t>
            </a:r>
            <a:r>
              <a:rPr lang="en-US" dirty="0"/>
              <a:t> </a:t>
            </a:r>
            <a:r>
              <a:rPr lang="en-US" dirty="0" smtClean="0"/>
              <a:t>5 </a:t>
            </a:r>
            <a:r>
              <a:rPr lang="en-US" dirty="0"/>
              <a:t>minutes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Write </a:t>
            </a:r>
            <a:r>
              <a:rPr lang="en-US" dirty="0"/>
              <a:t>Ba and Bill on the board or use the slide.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Introduce the first flashcard for Ba and say, “</a:t>
            </a:r>
            <a:r>
              <a:rPr lang="en-US" i="1" dirty="0">
                <a:solidFill>
                  <a:srgbClr val="FF0000"/>
                </a:solidFill>
              </a:rPr>
              <a:t>This is Ba</a:t>
            </a:r>
            <a:r>
              <a:rPr lang="en-US" dirty="0">
                <a:solidFill>
                  <a:srgbClr val="FF0000"/>
                </a:solidFill>
              </a:rPr>
              <a:t>.”. Wave your hand and say </a:t>
            </a:r>
            <a:r>
              <a:rPr lang="en-US" i="1" dirty="0">
                <a:solidFill>
                  <a:srgbClr val="FF0000"/>
                </a:solidFill>
              </a:rPr>
              <a:t>Hi, Ba</a:t>
            </a:r>
            <a:r>
              <a:rPr lang="en-US" dirty="0">
                <a:solidFill>
                  <a:srgbClr val="FF0000"/>
                </a:solidFill>
              </a:rPr>
              <a:t>. Have the pupils repeat “</a:t>
            </a:r>
            <a:r>
              <a:rPr lang="en-US" i="1" dirty="0">
                <a:solidFill>
                  <a:srgbClr val="FF0000"/>
                </a:solidFill>
              </a:rPr>
              <a:t>Hi, Ba</a:t>
            </a:r>
            <a:r>
              <a:rPr lang="en-US" dirty="0" smtClean="0">
                <a:solidFill>
                  <a:srgbClr val="FF0000"/>
                </a:solidFill>
              </a:rPr>
              <a:t>.”.</a:t>
            </a:r>
            <a:endParaRPr lang="en-US" dirty="0">
              <a:solidFill>
                <a:srgbClr val="FF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Stick the flashcard under the word “Ba” on the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To make it fun, ask </a:t>
            </a:r>
            <a:r>
              <a:rPr lang="en-US" dirty="0" smtClean="0">
                <a:solidFill>
                  <a:srgbClr val="FF0000"/>
                </a:solidFill>
              </a:rPr>
              <a:t>the pupils </a:t>
            </a:r>
            <a:r>
              <a:rPr lang="en-US" dirty="0">
                <a:solidFill>
                  <a:srgbClr val="FF0000"/>
                </a:solidFill>
              </a:rPr>
              <a:t>where to stick the flashcard with the TPR actions for “Yes” or “No”.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Continue with Bill.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 to Ba and wave your hand, say </a:t>
            </a:r>
            <a:r>
              <a:rPr lang="en-US" i="1" dirty="0"/>
              <a:t>Ba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Continue with </a:t>
            </a:r>
            <a:r>
              <a:rPr lang="en-US" i="1" dirty="0"/>
              <a:t>Bill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the pupils repeat the words.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Continue with the TPR actions for Left, Right, to prompt the pupils to say </a:t>
            </a:r>
            <a:r>
              <a:rPr lang="en-US" i="1" dirty="0"/>
              <a:t>Ba</a:t>
            </a:r>
            <a:r>
              <a:rPr lang="en-US" dirty="0"/>
              <a:t> or </a:t>
            </a:r>
            <a:r>
              <a:rPr lang="en-US" i="1" dirty="0"/>
              <a:t>Bill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the flashcard for </a:t>
            </a:r>
            <a:r>
              <a:rPr lang="en-US" i="1" dirty="0"/>
              <a:t>Bill</a:t>
            </a:r>
            <a:r>
              <a:rPr lang="en-US" dirty="0"/>
              <a:t> and say </a:t>
            </a:r>
            <a:r>
              <a:rPr lang="en-US" i="1" dirty="0"/>
              <a:t>Bill</a:t>
            </a:r>
            <a:r>
              <a:rPr lang="en-US" dirty="0"/>
              <a:t>, the pupils nod and say </a:t>
            </a:r>
            <a:r>
              <a:rPr lang="en-US" i="1" dirty="0"/>
              <a:t>Yes</a:t>
            </a:r>
            <a:r>
              <a:rPr lang="en-US" dirty="0"/>
              <a:t> or </a:t>
            </a:r>
            <a:r>
              <a:rPr lang="en-US" dirty="0" smtClean="0"/>
              <a:t>shake their heads and say </a:t>
            </a:r>
            <a:r>
              <a:rPr lang="en-US" i="1" dirty="0" smtClean="0"/>
              <a:t>No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</a:t>
            </a:r>
            <a:r>
              <a:rPr lang="en-US" i="1" dirty="0"/>
              <a:t>Ba.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494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Bill or Ba?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Show parts </a:t>
            </a:r>
            <a:r>
              <a:rPr lang="en-US" dirty="0"/>
              <a:t>of a flashcard and have </a:t>
            </a:r>
            <a:r>
              <a:rPr lang="en-US" dirty="0" smtClean="0"/>
              <a:t>pupils </a:t>
            </a:r>
            <a:r>
              <a:rPr lang="en-US" dirty="0"/>
              <a:t>guess if it is Bill or Ba.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170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Repeat </a:t>
            </a:r>
            <a:r>
              <a:rPr lang="en-US" dirty="0"/>
              <a:t>is divided into 3 steps.</a:t>
            </a:r>
          </a:p>
          <a:p>
            <a:r>
              <a:rPr lang="en-US" b="1" dirty="0"/>
              <a:t>Step 1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up the context; Predict what pupils have known.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minutes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Say </a:t>
            </a:r>
            <a:r>
              <a:rPr lang="en-US" i="1" dirty="0" smtClean="0"/>
              <a:t>Open </a:t>
            </a:r>
            <a:r>
              <a:rPr lang="en-US" i="1" dirty="0"/>
              <a:t>your book!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dirty="0"/>
              <a:t>a TPR action. Have pupils open the book. Teacher opens the digital book.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points to </a:t>
            </a:r>
            <a:r>
              <a:rPr lang="en-US" i="1" dirty="0"/>
              <a:t>Ba</a:t>
            </a:r>
            <a:r>
              <a:rPr lang="en-US" dirty="0"/>
              <a:t> and prompts pupils to answer </a:t>
            </a:r>
            <a:r>
              <a:rPr lang="en-US" i="1" dirty="0"/>
              <a:t>Ba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Continue with </a:t>
            </a:r>
            <a:r>
              <a:rPr lang="en-US" i="1" dirty="0"/>
              <a:t>Bill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Introduce the context (can speak Vietnamese</a:t>
            </a:r>
            <a:r>
              <a:rPr lang="en-US" dirty="0" smtClean="0"/>
              <a:t>).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 </a:t>
            </a:r>
            <a:endParaRPr 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able to listen and repeat the unit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Recognize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say the words with flashcards.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Hold up a book and say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Do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TRP action to ask the pupil repeat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 the book and say: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your book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(with a TPR action). Hold up high so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choose the right page to open.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 the action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until everyone can open the book.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Stick the flashcard for book on the board. Have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 the word (with the TPR action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 the words with rhythm: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Bill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book.</a:t>
            </a: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Turn over the flashcards and have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 what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flashcard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is. 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88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ABF2E9-0B01-49AB-BB7C-49A115314AF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92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Step 3</a:t>
            </a:r>
          </a:p>
          <a:p>
            <a:r>
              <a:rPr lang="en-US" b="1" dirty="0"/>
              <a:t>Listen and repeat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able to listen and repeat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 </a:t>
            </a:r>
            <a:r>
              <a:rPr lang="en-S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vi-V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S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bike; </a:t>
            </a:r>
            <a:r>
              <a:rPr lang="en-SG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 and repeat the sound </a:t>
            </a:r>
            <a:r>
              <a:rPr lang="en-SG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Recognize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say the words with flashcards. 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minutes. 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unit keywords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flashcards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 the flashcard for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ball and have pupils 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word. Stick the flashcard on the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Continue with the flashcard for bike. </a:t>
            </a:r>
            <a:endParaRPr lang="en-US" i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 the board, there are two flashcards </a:t>
            </a:r>
            <a:r>
              <a:rPr lang="en-US" i="0" dirty="0"/>
              <a:t>for ball and bike. </a:t>
            </a:r>
            <a:r>
              <a:rPr lang="en-US" dirty="0"/>
              <a:t>The flashcard for </a:t>
            </a:r>
            <a:r>
              <a:rPr lang="en-US" dirty="0" smtClean="0"/>
              <a:t>ball </a:t>
            </a:r>
            <a:r>
              <a:rPr lang="en-US" dirty="0"/>
              <a:t>is above the flashcard for bike.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 to the ball, say the word and have pupils repeat the word. Do the TPR action which saying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bike.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guess the word and repeat by pointing to</a:t>
            </a:r>
            <a:r>
              <a:rPr lang="en-US" i="1" dirty="0"/>
              <a:t> bike </a:t>
            </a:r>
            <a:r>
              <a:rPr lang="en-US" dirty="0"/>
              <a:t>or </a:t>
            </a:r>
            <a:r>
              <a:rPr lang="en-US" i="1" dirty="0"/>
              <a:t>ball</a:t>
            </a:r>
            <a:r>
              <a:rPr lang="en-US" dirty="0"/>
              <a:t>. Hold your hand up or down to the position of the flashcard.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Turn over the cards, have pupils guess the card and </a:t>
            </a:r>
            <a:r>
              <a:rPr lang="en-US" dirty="0" smtClean="0"/>
              <a:t>say the </a:t>
            </a:r>
            <a:r>
              <a:rPr lang="en-US" dirty="0"/>
              <a:t>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Swap the cards and have pupils guess.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game with all four 4 flashcards for </a:t>
            </a:r>
            <a:r>
              <a:rPr lang="en-US" i="1" dirty="0"/>
              <a:t>Bill, ball, bike, book</a:t>
            </a:r>
            <a:r>
              <a:rPr lang="en-US" dirty="0"/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pupils what is </a:t>
            </a:r>
            <a:r>
              <a:rPr lang="en-US" dirty="0" smtClean="0"/>
              <a:t>similar at the </a:t>
            </a:r>
            <a:r>
              <a:rPr lang="en-US" dirty="0"/>
              <a:t>beginning of each word.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 to the sound </a:t>
            </a:r>
            <a:r>
              <a:rPr lang="en-US" dirty="0" smtClean="0"/>
              <a:t>B/</a:t>
            </a:r>
            <a:r>
              <a:rPr lang="en-US" i="1" dirty="0" smtClean="0"/>
              <a:t>b</a:t>
            </a:r>
            <a:r>
              <a:rPr lang="en-US" dirty="0"/>
              <a:t>, point to the first letter of each word and say. Have pupils listen and repeat. 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34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4.mp3"/><Relationship Id="rId7" Type="http://schemas.openxmlformats.org/officeDocument/2006/relationships/image" Target="../media/image1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7.png"/><Relationship Id="rId4" Type="http://schemas.openxmlformats.org/officeDocument/2006/relationships/audio" Target="../media/media4.mp3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tmp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mp"/><Relationship Id="rId11" Type="http://schemas.microsoft.com/office/2007/relationships/hdphoto" Target="../media/hdphoto1.wdp"/><Relationship Id="rId5" Type="http://schemas.openxmlformats.org/officeDocument/2006/relationships/image" Target="../media/image24.tmp"/><Relationship Id="rId10" Type="http://schemas.openxmlformats.org/officeDocument/2006/relationships/image" Target="../media/image28.png"/><Relationship Id="rId4" Type="http://schemas.openxmlformats.org/officeDocument/2006/relationships/image" Target="../media/image23.tmp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tmp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mp"/><Relationship Id="rId11" Type="http://schemas.microsoft.com/office/2007/relationships/hdphoto" Target="../media/hdphoto1.wdp"/><Relationship Id="rId5" Type="http://schemas.openxmlformats.org/officeDocument/2006/relationships/image" Target="../media/image24.tmp"/><Relationship Id="rId10" Type="http://schemas.openxmlformats.org/officeDocument/2006/relationships/image" Target="../media/image28.png"/><Relationship Id="rId4" Type="http://schemas.openxmlformats.org/officeDocument/2006/relationships/image" Target="../media/image23.tmp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tmp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mp"/><Relationship Id="rId11" Type="http://schemas.microsoft.com/office/2007/relationships/hdphoto" Target="../media/hdphoto1.wdp"/><Relationship Id="rId5" Type="http://schemas.openxmlformats.org/officeDocument/2006/relationships/image" Target="../media/image24.tmp"/><Relationship Id="rId10" Type="http://schemas.openxmlformats.org/officeDocument/2006/relationships/image" Target="../media/image28.png"/><Relationship Id="rId4" Type="http://schemas.openxmlformats.org/officeDocument/2006/relationships/image" Target="../media/image23.tmp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tmp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mp"/><Relationship Id="rId11" Type="http://schemas.microsoft.com/office/2007/relationships/hdphoto" Target="../media/hdphoto1.wdp"/><Relationship Id="rId5" Type="http://schemas.openxmlformats.org/officeDocument/2006/relationships/image" Target="../media/image24.tmp"/><Relationship Id="rId10" Type="http://schemas.openxmlformats.org/officeDocument/2006/relationships/image" Target="../media/image28.png"/><Relationship Id="rId4" Type="http://schemas.openxmlformats.org/officeDocument/2006/relationships/image" Target="../media/image23.tmp"/><Relationship Id="rId9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tmp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mp"/><Relationship Id="rId11" Type="http://schemas.microsoft.com/office/2007/relationships/hdphoto" Target="../media/hdphoto1.wdp"/><Relationship Id="rId5" Type="http://schemas.openxmlformats.org/officeDocument/2006/relationships/image" Target="../media/image24.tmp"/><Relationship Id="rId10" Type="http://schemas.openxmlformats.org/officeDocument/2006/relationships/image" Target="../media/image28.png"/><Relationship Id="rId4" Type="http://schemas.openxmlformats.org/officeDocument/2006/relationships/image" Target="../media/image23.tmp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2.mp3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4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910259" y="1048395"/>
            <a:ext cx="3896269" cy="4512254"/>
            <a:chOff x="910259" y="1048395"/>
            <a:chExt cx="3896269" cy="4512254"/>
          </a:xfrm>
        </p:grpSpPr>
        <p:pic>
          <p:nvPicPr>
            <p:cNvPr id="2" name="ball">
              <a:hlinkClick r:id="" action="ppaction://media"/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2858393" y="1932363"/>
              <a:ext cx="293232" cy="29323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10259" y="2502697"/>
              <a:ext cx="3896269" cy="305795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036334" y="1048395"/>
              <a:ext cx="1644117" cy="863858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6064927" y="1129967"/>
            <a:ext cx="4772691" cy="4306001"/>
            <a:chOff x="6064927" y="1129967"/>
            <a:chExt cx="4772691" cy="4306001"/>
          </a:xfrm>
        </p:grpSpPr>
        <p:grpSp>
          <p:nvGrpSpPr>
            <p:cNvPr id="5" name="Group 4"/>
            <p:cNvGrpSpPr/>
            <p:nvPr/>
          </p:nvGrpSpPr>
          <p:grpSpPr>
            <a:xfrm>
              <a:off x="6064927" y="1922308"/>
              <a:ext cx="4772691" cy="3513660"/>
              <a:chOff x="6064927" y="1922308"/>
              <a:chExt cx="4772691" cy="351366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64927" y="2225595"/>
                <a:ext cx="4772691" cy="3210373"/>
              </a:xfrm>
              <a:prstGeom prst="rect">
                <a:avLst/>
              </a:prstGeom>
            </p:spPr>
          </p:pic>
          <p:pic>
            <p:nvPicPr>
              <p:cNvPr id="4" name="bike">
                <a:hlinkClick r:id="" action="ppaction://media"/>
              </p:cNvPr>
              <p:cNvPicPr>
                <a:picLocks noChangeAspect="1"/>
              </p:cNvPicPr>
              <p:nvPr>
                <a:audioFile r:link="rId2"/>
                <p:extLst>
                  <p:ext uri="{DAA4B4D4-6D71-4841-9C94-3DE7FCFB9230}">
                    <p14:media xmlns:p14="http://schemas.microsoft.com/office/powerpoint/2010/main" r:embed="rId1"/>
                  </p:ext>
                </p:extLst>
              </p:nvPr>
            </p:nvPicPr>
            <p:blipFill>
              <a:blip r:embed="rId7"/>
              <a:stretch>
                <a:fillRect/>
              </a:stretch>
            </p:blipFill>
            <p:spPr>
              <a:xfrm>
                <a:off x="8490462" y="1922308"/>
                <a:ext cx="313342" cy="313342"/>
              </a:xfrm>
              <a:prstGeom prst="rect">
                <a:avLst/>
              </a:prstGeom>
            </p:spPr>
          </p:pic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79960" y="1129967"/>
              <a:ext cx="1934347" cy="8023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809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828180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274246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3" name="Isosceles Triangle 142">
            <a:extLst>
              <a:ext uri="{FF2B5EF4-FFF2-40B4-BE49-F238E27FC236}">
                <a16:creationId xmlns:a16="http://schemas.microsoft.com/office/drawing/2014/main" id="{87C2FC73-590A-4674-99D6-20F721EC0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0771095" y="-1"/>
            <a:ext cx="1420906" cy="1420906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C670BA9-9210-4C80-B65D-9B495E00C2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288401" y="49497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31604" y="2087467"/>
            <a:ext cx="825632" cy="82563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89018" y="1986315"/>
            <a:ext cx="337222" cy="33722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E9AB285-33DB-4406-9CD9-32D2DAAD4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404" y="2942576"/>
            <a:ext cx="4147112" cy="1952374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2AC30B93-6D19-4AE1-87F6-4E5BACBB6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586" y="3004269"/>
            <a:ext cx="2151243" cy="21472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764" y="4440937"/>
            <a:ext cx="2049236" cy="204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7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96" y="0"/>
            <a:ext cx="88066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5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26152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object, mirror&#10;&#10;Description automatically generated">
            <a:extLst>
              <a:ext uri="{FF2B5EF4-FFF2-40B4-BE49-F238E27FC236}">
                <a16:creationId xmlns:a16="http://schemas.microsoft.com/office/drawing/2014/main" id="{C33580DC-748E-4149-A1F3-7C8E404BF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" y="1730350"/>
            <a:ext cx="2560320" cy="339115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amp&#10;&#10;Description automatically generated">
            <a:extLst>
              <a:ext uri="{FF2B5EF4-FFF2-40B4-BE49-F238E27FC236}">
                <a16:creationId xmlns:a16="http://schemas.microsoft.com/office/drawing/2014/main" id="{FE030112-12AF-4B01-B04F-F2F7186EF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631" y="1757966"/>
            <a:ext cx="2560320" cy="33359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 up of a lamp&#10;&#10;Description automatically generated">
            <a:extLst>
              <a:ext uri="{FF2B5EF4-FFF2-40B4-BE49-F238E27FC236}">
                <a16:creationId xmlns:a16="http://schemas.microsoft.com/office/drawing/2014/main" id="{D92F3449-AC9E-48C5-8897-612B2D443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26" y="1774107"/>
            <a:ext cx="2560320" cy="330363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lamp&#10;&#10;Description automatically generated">
            <a:extLst>
              <a:ext uri="{FF2B5EF4-FFF2-40B4-BE49-F238E27FC236}">
                <a16:creationId xmlns:a16="http://schemas.microsoft.com/office/drawing/2014/main" id="{21918F87-85CF-4803-8260-088A4C3415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662" y="1800327"/>
            <a:ext cx="2560320" cy="32511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E86617-8DC3-4AE6-B073-85B8286F7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3" b="44398"/>
          <a:stretch/>
        </p:blipFill>
        <p:spPr bwMode="auto">
          <a:xfrm>
            <a:off x="3747538" y="2112138"/>
            <a:ext cx="1593636" cy="113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8B8FE2F0-7E4F-4245-8558-E33F5A3E5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42" b="1517"/>
          <a:stretch/>
        </p:blipFill>
        <p:spPr bwMode="auto">
          <a:xfrm>
            <a:off x="6906825" y="2295586"/>
            <a:ext cx="1218122" cy="9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87157312-76A5-4A5D-A761-DB88DEBB3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3"/>
          <a:stretch/>
        </p:blipFill>
        <p:spPr bwMode="auto">
          <a:xfrm>
            <a:off x="1198123" y="2112138"/>
            <a:ext cx="1034559" cy="10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/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4785" y="2271079"/>
            <a:ext cx="1204186" cy="72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3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object, mirror&#10;&#10;Description automatically generated">
            <a:extLst>
              <a:ext uri="{FF2B5EF4-FFF2-40B4-BE49-F238E27FC236}">
                <a16:creationId xmlns:a16="http://schemas.microsoft.com/office/drawing/2014/main" id="{C33580DC-748E-4149-A1F3-7C8E404BF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" y="1730350"/>
            <a:ext cx="2560320" cy="339115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amp&#10;&#10;Description automatically generated">
            <a:extLst>
              <a:ext uri="{FF2B5EF4-FFF2-40B4-BE49-F238E27FC236}">
                <a16:creationId xmlns:a16="http://schemas.microsoft.com/office/drawing/2014/main" id="{FE030112-12AF-4B01-B04F-F2F7186EF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631" y="1757966"/>
            <a:ext cx="2560320" cy="33359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 up of a lamp&#10;&#10;Description automatically generated">
            <a:extLst>
              <a:ext uri="{FF2B5EF4-FFF2-40B4-BE49-F238E27FC236}">
                <a16:creationId xmlns:a16="http://schemas.microsoft.com/office/drawing/2014/main" id="{D92F3449-AC9E-48C5-8897-612B2D443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26" y="1774107"/>
            <a:ext cx="2560320" cy="330363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lamp&#10;&#10;Description automatically generated">
            <a:extLst>
              <a:ext uri="{FF2B5EF4-FFF2-40B4-BE49-F238E27FC236}">
                <a16:creationId xmlns:a16="http://schemas.microsoft.com/office/drawing/2014/main" id="{21918F87-85CF-4803-8260-088A4C3415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662" y="1800327"/>
            <a:ext cx="2560320" cy="32511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E86617-8DC3-4AE6-B073-85B8286F7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3" b="44398"/>
          <a:stretch/>
        </p:blipFill>
        <p:spPr bwMode="auto">
          <a:xfrm>
            <a:off x="3747538" y="2112138"/>
            <a:ext cx="1593636" cy="113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8B8FE2F0-7E4F-4245-8558-E33F5A3E5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42" b="1517"/>
          <a:stretch/>
        </p:blipFill>
        <p:spPr bwMode="auto">
          <a:xfrm>
            <a:off x="6906825" y="2295586"/>
            <a:ext cx="1218122" cy="9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87157312-76A5-4A5D-A761-DB88DEBB3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3"/>
          <a:stretch/>
        </p:blipFill>
        <p:spPr bwMode="auto">
          <a:xfrm>
            <a:off x="1198123" y="2112138"/>
            <a:ext cx="1034559" cy="10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15"/>
          <p:cNvPicPr/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4785" y="2271079"/>
            <a:ext cx="1204186" cy="72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7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object, mirror&#10;&#10;Description automatically generated">
            <a:extLst>
              <a:ext uri="{FF2B5EF4-FFF2-40B4-BE49-F238E27FC236}">
                <a16:creationId xmlns:a16="http://schemas.microsoft.com/office/drawing/2014/main" id="{C33580DC-748E-4149-A1F3-7C8E404BF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" y="1730350"/>
            <a:ext cx="2560320" cy="339115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amp&#10;&#10;Description automatically generated">
            <a:extLst>
              <a:ext uri="{FF2B5EF4-FFF2-40B4-BE49-F238E27FC236}">
                <a16:creationId xmlns:a16="http://schemas.microsoft.com/office/drawing/2014/main" id="{FE030112-12AF-4B01-B04F-F2F7186EF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631" y="1757966"/>
            <a:ext cx="2560320" cy="33359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 up of a lamp&#10;&#10;Description automatically generated">
            <a:extLst>
              <a:ext uri="{FF2B5EF4-FFF2-40B4-BE49-F238E27FC236}">
                <a16:creationId xmlns:a16="http://schemas.microsoft.com/office/drawing/2014/main" id="{D92F3449-AC9E-48C5-8897-612B2D443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26" y="1774107"/>
            <a:ext cx="2560320" cy="330363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lamp&#10;&#10;Description automatically generated">
            <a:extLst>
              <a:ext uri="{FF2B5EF4-FFF2-40B4-BE49-F238E27FC236}">
                <a16:creationId xmlns:a16="http://schemas.microsoft.com/office/drawing/2014/main" id="{21918F87-85CF-4803-8260-088A4C3415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662" y="1800327"/>
            <a:ext cx="2560320" cy="32511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E86617-8DC3-4AE6-B073-85B8286F7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3" b="44398"/>
          <a:stretch/>
        </p:blipFill>
        <p:spPr bwMode="auto">
          <a:xfrm>
            <a:off x="3747538" y="2112138"/>
            <a:ext cx="1593636" cy="113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8B8FE2F0-7E4F-4245-8558-E33F5A3E5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42" b="1517"/>
          <a:stretch/>
        </p:blipFill>
        <p:spPr bwMode="auto">
          <a:xfrm>
            <a:off x="6906825" y="2295586"/>
            <a:ext cx="1218122" cy="9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87157312-76A5-4A5D-A761-DB88DEBB3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3"/>
          <a:stretch/>
        </p:blipFill>
        <p:spPr bwMode="auto">
          <a:xfrm>
            <a:off x="1198123" y="2112138"/>
            <a:ext cx="1034559" cy="10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/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4785" y="2271079"/>
            <a:ext cx="1204186" cy="72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4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object, mirror&#10;&#10;Description automatically generated">
            <a:extLst>
              <a:ext uri="{FF2B5EF4-FFF2-40B4-BE49-F238E27FC236}">
                <a16:creationId xmlns:a16="http://schemas.microsoft.com/office/drawing/2014/main" id="{C33580DC-748E-4149-A1F3-7C8E404BF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" y="1730350"/>
            <a:ext cx="2560320" cy="339115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amp&#10;&#10;Description automatically generated">
            <a:extLst>
              <a:ext uri="{FF2B5EF4-FFF2-40B4-BE49-F238E27FC236}">
                <a16:creationId xmlns:a16="http://schemas.microsoft.com/office/drawing/2014/main" id="{FE030112-12AF-4B01-B04F-F2F7186EF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631" y="1757966"/>
            <a:ext cx="2560320" cy="33359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 up of a lamp&#10;&#10;Description automatically generated">
            <a:extLst>
              <a:ext uri="{FF2B5EF4-FFF2-40B4-BE49-F238E27FC236}">
                <a16:creationId xmlns:a16="http://schemas.microsoft.com/office/drawing/2014/main" id="{D92F3449-AC9E-48C5-8897-612B2D443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26" y="1774107"/>
            <a:ext cx="2560320" cy="330363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lamp&#10;&#10;Description automatically generated">
            <a:extLst>
              <a:ext uri="{FF2B5EF4-FFF2-40B4-BE49-F238E27FC236}">
                <a16:creationId xmlns:a16="http://schemas.microsoft.com/office/drawing/2014/main" id="{21918F87-85CF-4803-8260-088A4C3415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662" y="1800327"/>
            <a:ext cx="2560320" cy="32511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E86617-8DC3-4AE6-B073-85B8286F7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3" b="44398"/>
          <a:stretch/>
        </p:blipFill>
        <p:spPr bwMode="auto">
          <a:xfrm>
            <a:off x="3747538" y="2112138"/>
            <a:ext cx="1593636" cy="113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8B8FE2F0-7E4F-4245-8558-E33F5A3E5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42" b="1517"/>
          <a:stretch/>
        </p:blipFill>
        <p:spPr bwMode="auto">
          <a:xfrm>
            <a:off x="6906825" y="2295586"/>
            <a:ext cx="1218122" cy="9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87157312-76A5-4A5D-A761-DB88DEBB3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3"/>
          <a:stretch/>
        </p:blipFill>
        <p:spPr bwMode="auto">
          <a:xfrm>
            <a:off x="1198123" y="2112138"/>
            <a:ext cx="1034559" cy="10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15"/>
          <p:cNvPicPr/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4785" y="2271079"/>
            <a:ext cx="1204186" cy="72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0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object, mirror&#10;&#10;Description automatically generated">
            <a:extLst>
              <a:ext uri="{FF2B5EF4-FFF2-40B4-BE49-F238E27FC236}">
                <a16:creationId xmlns:a16="http://schemas.microsoft.com/office/drawing/2014/main" id="{C33580DC-748E-4149-A1F3-7C8E404BF6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" y="1730350"/>
            <a:ext cx="2560320" cy="3391153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amp&#10;&#10;Description automatically generated">
            <a:extLst>
              <a:ext uri="{FF2B5EF4-FFF2-40B4-BE49-F238E27FC236}">
                <a16:creationId xmlns:a16="http://schemas.microsoft.com/office/drawing/2014/main" id="{FE030112-12AF-4B01-B04F-F2F7186EFD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631" y="1757966"/>
            <a:ext cx="2560320" cy="333592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 up of a lamp&#10;&#10;Description automatically generated">
            <a:extLst>
              <a:ext uri="{FF2B5EF4-FFF2-40B4-BE49-F238E27FC236}">
                <a16:creationId xmlns:a16="http://schemas.microsoft.com/office/drawing/2014/main" id="{D92F3449-AC9E-48C5-8897-612B2D4434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26" y="1774107"/>
            <a:ext cx="2560320" cy="330363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close up of a lamp&#10;&#10;Description automatically generated">
            <a:extLst>
              <a:ext uri="{FF2B5EF4-FFF2-40B4-BE49-F238E27FC236}">
                <a16:creationId xmlns:a16="http://schemas.microsoft.com/office/drawing/2014/main" id="{21918F87-85CF-4803-8260-088A4C3415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662" y="1800327"/>
            <a:ext cx="2560320" cy="32511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E86617-8DC3-4AE6-B073-85B8286F7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3" b="44398"/>
          <a:stretch/>
        </p:blipFill>
        <p:spPr bwMode="auto">
          <a:xfrm>
            <a:off x="3747538" y="2112138"/>
            <a:ext cx="1593636" cy="1135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8B8FE2F0-7E4F-4245-8558-E33F5A3E5B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42" b="1517"/>
          <a:stretch/>
        </p:blipFill>
        <p:spPr bwMode="auto">
          <a:xfrm>
            <a:off x="6906825" y="2295586"/>
            <a:ext cx="1218122" cy="9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87157312-76A5-4A5D-A761-DB88DEBB3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3"/>
          <a:stretch/>
        </p:blipFill>
        <p:spPr bwMode="auto">
          <a:xfrm>
            <a:off x="1198123" y="2112138"/>
            <a:ext cx="1034559" cy="103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" name="Picture 15"/>
          <p:cNvPicPr/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04785" y="2271079"/>
            <a:ext cx="1204186" cy="72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24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C42341-0678-48F4-843B-6A6846722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FFFF"/>
                </a:solidFill>
              </a:rPr>
              <a:t>It’s time to say goodbye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CA822-95AE-4DA5-B710-C6AFFACD3E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endParaRPr lang="en-US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13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910467-8185-45DD-B8A2-A88DF20DF6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711" y="450221"/>
            <a:ext cx="7207948" cy="5948859"/>
          </a:xfrm>
          <a:prstGeom prst="rect">
            <a:avLst/>
          </a:prstGeom>
          <a:solidFill>
            <a:srgbClr val="7F7F7F">
              <a:alpha val="24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759" y="450220"/>
            <a:ext cx="3904488" cy="4233672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6221" y="1115568"/>
            <a:ext cx="3364992" cy="3146466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</a:rPr>
              <a:t>Unit 1</a:t>
            </a:r>
            <a:br>
              <a:rPr lang="en-US" sz="4000" b="1" dirty="0">
                <a:solidFill>
                  <a:srgbClr val="FFFFFF"/>
                </a:solidFill>
              </a:rPr>
            </a:br>
            <a:r>
              <a:rPr lang="en-US" sz="4000" b="1" dirty="0">
                <a:solidFill>
                  <a:srgbClr val="FFFFFF"/>
                </a:solidFill>
              </a:rPr>
              <a:t>Lesson 1</a:t>
            </a:r>
            <a:br>
              <a:rPr lang="en-US" sz="4000" b="1" dirty="0">
                <a:solidFill>
                  <a:srgbClr val="FFFFFF"/>
                </a:solidFill>
              </a:rPr>
            </a:br>
            <a:r>
              <a:rPr lang="en-US" sz="4000" b="1" dirty="0">
                <a:solidFill>
                  <a:srgbClr val="FFFFFF"/>
                </a:solidFill>
              </a:rPr>
              <a:t/>
            </a:r>
            <a:br>
              <a:rPr lang="en-US" sz="4000" b="1" dirty="0">
                <a:solidFill>
                  <a:srgbClr val="FFFFFF"/>
                </a:solidFill>
              </a:rPr>
            </a:br>
            <a:r>
              <a:rPr lang="en-US" sz="4000" b="1" dirty="0">
                <a:solidFill>
                  <a:srgbClr val="FFFFFF"/>
                </a:solidFill>
              </a:rPr>
              <a:t>In the playground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1076" y="4846320"/>
            <a:ext cx="2395728" cy="1563624"/>
          </a:xfrm>
          <a:prstGeom prst="rect">
            <a:avLst/>
          </a:prstGeom>
          <a:solidFill>
            <a:schemeClr val="accent1">
              <a:alpha val="94902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6252" y="5120640"/>
            <a:ext cx="1828800" cy="1024128"/>
          </a:xfrm>
        </p:spPr>
        <p:txBody>
          <a:bodyPr anchor="ctr">
            <a:normAutofit/>
          </a:bodyPr>
          <a:lstStyle/>
          <a:p>
            <a:pPr algn="l"/>
            <a:endParaRPr lang="en-US" sz="190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2221" y="4846320"/>
            <a:ext cx="1353312" cy="1572768"/>
          </a:xfrm>
          <a:prstGeom prst="rect">
            <a:avLst/>
          </a:prstGeom>
          <a:solidFill>
            <a:srgbClr val="46616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65" y="564353"/>
            <a:ext cx="7346023" cy="572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5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8050650" y="1911099"/>
            <a:ext cx="3052594" cy="3452158"/>
            <a:chOff x="8050650" y="1911099"/>
            <a:chExt cx="3052594" cy="3452158"/>
          </a:xfrm>
        </p:grpSpPr>
        <p:sp>
          <p:nvSpPr>
            <p:cNvPr id="11" name="TextBox 10"/>
            <p:cNvSpPr txBox="1"/>
            <p:nvPr/>
          </p:nvSpPr>
          <p:spPr>
            <a:xfrm>
              <a:off x="8761279" y="1911099"/>
              <a:ext cx="181186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dirty="0" smtClean="0">
                  <a:solidFill>
                    <a:srgbClr val="FF0000"/>
                  </a:solidFill>
                </a:rPr>
                <a:t>b</a:t>
              </a:r>
              <a:r>
                <a:rPr lang="en-US" sz="7200" b="1" dirty="0" smtClean="0"/>
                <a:t>ike</a:t>
              </a:r>
              <a:endParaRPr lang="en-US" sz="7200" b="1" dirty="0"/>
            </a:p>
          </p:txBody>
        </p:sp>
        <p:pic>
          <p:nvPicPr>
            <p:cNvPr id="13" name="Picture 12"/>
            <p:cNvPicPr/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50650" y="3111428"/>
              <a:ext cx="3052594" cy="2251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EBB23F87-8A37-4B22-A3D5-D548C9D45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044" y="2068742"/>
            <a:ext cx="2093198" cy="316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12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B9AFF202-A034-40C0-95B6-A6078033F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767" y="2692400"/>
            <a:ext cx="3537447" cy="161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33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ACB617-BB44-4569-81F1-5604FF407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090" y="1796676"/>
            <a:ext cx="2665695" cy="328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69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292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4A130CA-991E-4C92-A494-EB7D8666EF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C3C749F-9A26-4B1E-BC2E-572D03DF95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1872577" y="1372793"/>
            <a:ext cx="6135300" cy="5537781"/>
          </a:xfrm>
          <a:custGeom>
            <a:avLst/>
            <a:gdLst>
              <a:gd name="connsiteX0" fmla="*/ 0 w 6135300"/>
              <a:gd name="connsiteY0" fmla="*/ 0 h 5537781"/>
              <a:gd name="connsiteX1" fmla="*/ 6135300 w 6135300"/>
              <a:gd name="connsiteY1" fmla="*/ 0 h 5537781"/>
              <a:gd name="connsiteX2" fmla="*/ 6135300 w 6135300"/>
              <a:gd name="connsiteY2" fmla="*/ 3548931 h 5537781"/>
              <a:gd name="connsiteX3" fmla="*/ 4146451 w 6135300"/>
              <a:gd name="connsiteY3" fmla="*/ 5537781 h 5537781"/>
              <a:gd name="connsiteX4" fmla="*/ 0 w 6135300"/>
              <a:gd name="connsiteY4" fmla="*/ 1391331 h 5537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5300" h="5537781">
                <a:moveTo>
                  <a:pt x="0" y="0"/>
                </a:moveTo>
                <a:lnTo>
                  <a:pt x="6135300" y="0"/>
                </a:lnTo>
                <a:lnTo>
                  <a:pt x="6135300" y="3548931"/>
                </a:lnTo>
                <a:lnTo>
                  <a:pt x="4146451" y="5537781"/>
                </a:lnTo>
                <a:lnTo>
                  <a:pt x="0" y="1391331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98D51C6-1188-49B8-B829-31D2C2813F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050242" y="292975"/>
            <a:ext cx="5056735" cy="9206602"/>
          </a:xfrm>
          <a:custGeom>
            <a:avLst/>
            <a:gdLst>
              <a:gd name="connsiteX0" fmla="*/ 0 w 5053652"/>
              <a:gd name="connsiteY0" fmla="*/ 209273 h 9200989"/>
              <a:gd name="connsiteX1" fmla="*/ 209274 w 5053652"/>
              <a:gd name="connsiteY1" fmla="*/ 0 h 9200989"/>
              <a:gd name="connsiteX2" fmla="*/ 5053652 w 5053652"/>
              <a:gd name="connsiteY2" fmla="*/ 4844379 h 9200989"/>
              <a:gd name="connsiteX3" fmla="*/ 697042 w 5053652"/>
              <a:gd name="connsiteY3" fmla="*/ 9200989 h 9200989"/>
              <a:gd name="connsiteX4" fmla="*/ 0 w 5053652"/>
              <a:gd name="connsiteY4" fmla="*/ 9200989 h 920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3652" h="9200989">
                <a:moveTo>
                  <a:pt x="0" y="209273"/>
                </a:moveTo>
                <a:lnTo>
                  <a:pt x="209274" y="0"/>
                </a:lnTo>
                <a:lnTo>
                  <a:pt x="5053652" y="4844379"/>
                </a:lnTo>
                <a:lnTo>
                  <a:pt x="697042" y="9200989"/>
                </a:lnTo>
                <a:lnTo>
                  <a:pt x="0" y="9200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456BA586-8922-4113-BD35-BBF1EB1A1F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6909" y="5272381"/>
            <a:ext cx="3171238" cy="1585619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861739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423102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2DD30D-E0D3-4A39-9145-71392016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683" y="2721789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dirty="0">
                <a:solidFill>
                  <a:srgbClr val="080808"/>
                </a:solidFill>
              </a:rPr>
              <a:t>Sit in groups and try to get as many </a:t>
            </a:r>
            <a:r>
              <a:rPr lang="en-US" sz="2800" b="1" dirty="0">
                <a:solidFill>
                  <a:srgbClr val="FF0000"/>
                </a:solidFill>
              </a:rPr>
              <a:t>stars</a:t>
            </a:r>
            <a:r>
              <a:rPr lang="en-US" sz="2800" dirty="0">
                <a:solidFill>
                  <a:srgbClr val="080808"/>
                </a:solidFill>
              </a:rPr>
              <a:t> as possible!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52EAB17-D82F-477F-8A9C-D06FBF6EC8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7951642"/>
              </p:ext>
            </p:extLst>
          </p:nvPr>
        </p:nvGraphicFramePr>
        <p:xfrm>
          <a:off x="6879772" y="718200"/>
          <a:ext cx="4990496" cy="5810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624">
                  <a:extLst>
                    <a:ext uri="{9D8B030D-6E8A-4147-A177-3AD203B41FA5}">
                      <a16:colId xmlns:a16="http://schemas.microsoft.com/office/drawing/2014/main" val="4046653109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027448298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91890583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3277744724"/>
                    </a:ext>
                  </a:extLst>
                </a:gridCol>
              </a:tblGrid>
              <a:tr h="602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1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2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3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4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687783898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896099964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760903741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673455637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410749548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735319392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370862955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4965892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 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509218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711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F45B2-C7D7-4DEC-A033-ABB216A7A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ECA61-7C79-4D18-BB09-95F440799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114" y="5540187"/>
            <a:ext cx="2577353" cy="3855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200" dirty="0"/>
              <a:t>Sit nicely!</a:t>
            </a:r>
          </a:p>
        </p:txBody>
      </p:sp>
      <p:pic>
        <p:nvPicPr>
          <p:cNvPr id="1026" name="Picture 2" descr="Image result for Sit nicely desk">
            <a:extLst>
              <a:ext uri="{FF2B5EF4-FFF2-40B4-BE49-F238E27FC236}">
                <a16:creationId xmlns:a16="http://schemas.microsoft.com/office/drawing/2014/main" id="{DC6BF0DB-A150-4182-AD34-962E552CA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612" y="1557280"/>
            <a:ext cx="1737472" cy="346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48CEDAB7-52C6-4435-8014-EBC2D3316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069"/>
            <a:ext cx="1805689" cy="325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Listen">
            <a:extLst>
              <a:ext uri="{FF2B5EF4-FFF2-40B4-BE49-F238E27FC236}">
                <a16:creationId xmlns:a16="http://schemas.microsoft.com/office/drawing/2014/main" id="{FEB9665E-53DF-4C51-95D8-7CC000D4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24" y="2063531"/>
            <a:ext cx="2626218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14CD99-E67D-4C97-A048-17D48E8AFC08}"/>
              </a:ext>
            </a:extLst>
          </p:cNvPr>
          <p:cNvSpPr txBox="1"/>
          <p:nvPr/>
        </p:nvSpPr>
        <p:spPr>
          <a:xfrm>
            <a:off x="5302224" y="5473004"/>
            <a:ext cx="26262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/>
              <a:t>Listen!</a:t>
            </a:r>
          </a:p>
          <a:p>
            <a:endParaRPr lang="en-US" sz="4200" dirty="0"/>
          </a:p>
        </p:txBody>
      </p:sp>
      <p:grpSp>
        <p:nvGrpSpPr>
          <p:cNvPr id="6" name="Group 5"/>
          <p:cNvGrpSpPr/>
          <p:nvPr/>
        </p:nvGrpSpPr>
        <p:grpSpPr>
          <a:xfrm>
            <a:off x="8365962" y="2196396"/>
            <a:ext cx="3092964" cy="3969104"/>
            <a:chOff x="8365962" y="2196396"/>
            <a:chExt cx="3092964" cy="3969104"/>
          </a:xfrm>
        </p:grpSpPr>
        <p:pic>
          <p:nvPicPr>
            <p:cNvPr id="1032" name="Picture 8" descr="Related image">
              <a:extLst>
                <a:ext uri="{FF2B5EF4-FFF2-40B4-BE49-F238E27FC236}">
                  <a16:creationId xmlns:a16="http://schemas.microsoft.com/office/drawing/2014/main" id="{9118B109-E4A7-4CCA-8015-D2C78E777F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65962" y="2196396"/>
              <a:ext cx="3092964" cy="2465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94408C-FFDA-48C6-ABF6-84EE2C33F2D9}"/>
                </a:ext>
              </a:extLst>
            </p:cNvPr>
            <p:cNvSpPr/>
            <p:nvPr/>
          </p:nvSpPr>
          <p:spPr>
            <a:xfrm>
              <a:off x="9066348" y="5426836"/>
              <a:ext cx="2392578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00" dirty="0"/>
                <a:t>Be happy!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94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FE7E431C-FFFC-4592-B2C9-7C16327BB5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918"/>
          <a:stretch/>
        </p:blipFill>
        <p:spPr bwMode="auto">
          <a:xfrm>
            <a:off x="474244" y="1286933"/>
            <a:ext cx="5898232" cy="116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2F77B633-7BDC-4BE3-80B6-F55C9A4203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55" r="59901" b="20736"/>
          <a:stretch/>
        </p:blipFill>
        <p:spPr bwMode="auto">
          <a:xfrm>
            <a:off x="8048314" y="982903"/>
            <a:ext cx="2134777" cy="146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1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E9328-9765-4160-8531-BDAFF5BB1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D816ED-CDC8-4619-8068-67B2314C1F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86"/>
          <a:stretch/>
        </p:blipFill>
        <p:spPr bwMode="auto">
          <a:xfrm>
            <a:off x="198199" y="0"/>
            <a:ext cx="46670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5F9B3D7-A08B-458B-A01E-4CEC92596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811" y="0"/>
            <a:ext cx="5572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925DF2E-083A-47D1-89EE-F1777563E13F}"/>
              </a:ext>
            </a:extLst>
          </p:cNvPr>
          <p:cNvSpPr/>
          <p:nvPr/>
        </p:nvSpPr>
        <p:spPr>
          <a:xfrm>
            <a:off x="405232" y="802256"/>
            <a:ext cx="4253031" cy="10925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651D9C-F255-4E52-B4A5-7E4C9119650A}"/>
              </a:ext>
            </a:extLst>
          </p:cNvPr>
          <p:cNvSpPr/>
          <p:nvPr/>
        </p:nvSpPr>
        <p:spPr>
          <a:xfrm>
            <a:off x="7466337" y="152401"/>
            <a:ext cx="4253031" cy="1328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7143C7-481D-40C3-BE79-526E9B66BF00}"/>
              </a:ext>
            </a:extLst>
          </p:cNvPr>
          <p:cNvSpPr/>
          <p:nvPr/>
        </p:nvSpPr>
        <p:spPr>
          <a:xfrm>
            <a:off x="6512811" y="1483683"/>
            <a:ext cx="5679189" cy="45720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5009B5-2CD1-44A6-ABE7-2564FDF46B09}"/>
              </a:ext>
            </a:extLst>
          </p:cNvPr>
          <p:cNvSpPr/>
          <p:nvPr/>
        </p:nvSpPr>
        <p:spPr>
          <a:xfrm>
            <a:off x="198199" y="1903412"/>
            <a:ext cx="4667099" cy="4152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D81BCF-40AD-45FB-8594-5734B5A91899}"/>
              </a:ext>
            </a:extLst>
          </p:cNvPr>
          <p:cNvSpPr/>
          <p:nvPr/>
        </p:nvSpPr>
        <p:spPr>
          <a:xfrm>
            <a:off x="458764" y="56209"/>
            <a:ext cx="4253031" cy="746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59F1C1-B09D-491D-8D5C-B02BB5E893B1}"/>
              </a:ext>
            </a:extLst>
          </p:cNvPr>
          <p:cNvSpPr/>
          <p:nvPr/>
        </p:nvSpPr>
        <p:spPr>
          <a:xfrm>
            <a:off x="7740770" y="5391539"/>
            <a:ext cx="4253031" cy="1328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80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5" name="Isosceles Triangle 194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1" name="Isosceles Triangle 200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drawing of a face&#10;&#10;Description automatically generated">
            <a:extLst>
              <a:ext uri="{FF2B5EF4-FFF2-40B4-BE49-F238E27FC236}">
                <a16:creationId xmlns:a16="http://schemas.microsoft.com/office/drawing/2014/main" id="{EBE9E41C-344C-43B9-A691-2B28CD8144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82" y="2659960"/>
            <a:ext cx="4591108" cy="18086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79" y="406446"/>
            <a:ext cx="1936375" cy="19327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595" y="4566697"/>
            <a:ext cx="1914636" cy="191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4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7ED51-6AAE-46D8-B31D-CCB3A1DD2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184E84-6176-4DB7-BD90-FFE775289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59" y="2095465"/>
            <a:ext cx="3001339" cy="369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l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94498" y="5081337"/>
            <a:ext cx="269189" cy="26918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602286" y="2968782"/>
            <a:ext cx="4263233" cy="1947320"/>
            <a:chOff x="6735289" y="2971800"/>
            <a:chExt cx="4263233" cy="1947320"/>
          </a:xfrm>
        </p:grpSpPr>
        <p:pic>
          <p:nvPicPr>
            <p:cNvPr id="9218" name="Picture 2">
              <a:extLst>
                <a:ext uri="{FF2B5EF4-FFF2-40B4-BE49-F238E27FC236}">
                  <a16:creationId xmlns:a16="http://schemas.microsoft.com/office/drawing/2014/main" id="{808784AC-346B-4B23-A58F-C90A47E6D4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5289" y="2971800"/>
              <a:ext cx="4263233" cy="1947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book">
              <a:hlinkClick r:id="" action="ppaction://media"/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9982889" y="4322368"/>
              <a:ext cx="282467" cy="2824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32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1323</Words>
  <Application>Microsoft Office PowerPoint</Application>
  <PresentationFormat>Widescreen</PresentationFormat>
  <Paragraphs>229</Paragraphs>
  <Slides>24</Slides>
  <Notes>22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Unit 1 Lesson 1  In the playground</vt:lpstr>
      <vt:lpstr>Sit in groups and try to get as many stars as possible!</vt:lpstr>
      <vt:lpstr>Class rules</vt:lpstr>
      <vt:lpstr>Warm-up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It’s time to say goodbye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Huong Quynh Tran</dc:creator>
  <cp:lastModifiedBy>DELL</cp:lastModifiedBy>
  <cp:revision>121</cp:revision>
  <dcterms:created xsi:type="dcterms:W3CDTF">2020-02-18T03:54:09Z</dcterms:created>
  <dcterms:modified xsi:type="dcterms:W3CDTF">2024-02-28T15:01:11Z</dcterms:modified>
</cp:coreProperties>
</file>