
<file path=[Content_Types].xml><?xml version="1.0" encoding="utf-8"?>
<Types xmlns="http://schemas.openxmlformats.org/package/2006/content-types">
  <Default Extension="png" ContentType="image/png"/>
  <Default Extension="mp3" ContentType="audio/mpeg"/>
  <Default Extension="tmp" ContentType="image/pn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324" r:id="rId2"/>
    <p:sldId id="256" r:id="rId3"/>
    <p:sldId id="261" r:id="rId4"/>
    <p:sldId id="259" r:id="rId5"/>
    <p:sldId id="313" r:id="rId6"/>
    <p:sldId id="322" r:id="rId7"/>
    <p:sldId id="270" r:id="rId8"/>
    <p:sldId id="314" r:id="rId9"/>
    <p:sldId id="271" r:id="rId10"/>
    <p:sldId id="323" r:id="rId11"/>
    <p:sldId id="308" r:id="rId12"/>
    <p:sldId id="269" r:id="rId13"/>
    <p:sldId id="298" r:id="rId14"/>
    <p:sldId id="299" r:id="rId15"/>
    <p:sldId id="301" r:id="rId16"/>
    <p:sldId id="327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CFFC538-2597-476F-8777-BCA5120DDFBF}">
          <p14:sldIdLst>
            <p14:sldId id="324"/>
            <p14:sldId id="256"/>
          </p14:sldIdLst>
        </p14:section>
        <p14:section name="Warm-up" id="{2214F3F4-2845-49C5-9FAC-8A0C77B6FD0B}">
          <p14:sldIdLst>
            <p14:sldId id="261"/>
            <p14:sldId id="259"/>
          </p14:sldIdLst>
        </p14:section>
        <p14:section name="Listen and chant" id="{F0DAE56A-85E4-44F7-9B30-495758122585}">
          <p14:sldIdLst>
            <p14:sldId id="313"/>
            <p14:sldId id="322"/>
            <p14:sldId id="270"/>
          </p14:sldIdLst>
        </p14:section>
        <p14:section name="Listen and tick" id="{58FEADAA-2791-46DD-8C65-45F39A928C83}">
          <p14:sldIdLst>
            <p14:sldId id="314"/>
            <p14:sldId id="271"/>
          </p14:sldIdLst>
        </p14:section>
        <p14:section name="Look and trace" id="{27C6FD33-92F2-4D3A-AD71-847EEF8B2DE3}">
          <p14:sldIdLst>
            <p14:sldId id="323"/>
            <p14:sldId id="308"/>
          </p14:sldIdLst>
        </p14:section>
        <p14:section name="Wrap up" id="{7699F4D7-882D-441C-8DFE-54C512F945A8}">
          <p14:sldIdLst>
            <p14:sldId id="269"/>
            <p14:sldId id="298"/>
            <p14:sldId id="299"/>
            <p14:sldId id="301"/>
            <p14:sldId id="32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85" autoAdjust="0"/>
    <p:restoredTop sz="73385" autoAdjust="0"/>
  </p:normalViewPr>
  <p:slideViewPr>
    <p:cSldViewPr snapToGrid="0">
      <p:cViewPr varScale="1">
        <p:scale>
          <a:sx n="63" d="100"/>
          <a:sy n="63" d="100"/>
        </p:scale>
        <p:origin x="122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4DA0A7-63A6-4F52-B458-683099762A1A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ABF2E9-0B01-49AB-BB7C-49A115314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3866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Goals: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By the end of the lesson, pupils will be able to: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say the sound of the letter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B/b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the words </a:t>
            </a:r>
            <a:r>
              <a:rPr lang="en-US" i="1" dirty="0" smtClean="0"/>
              <a:t>ball</a:t>
            </a:r>
            <a:r>
              <a:rPr lang="en-US" i="1" dirty="0"/>
              <a:t>, book </a:t>
            </a:r>
            <a:r>
              <a:rPr lang="en-US" i="0" dirty="0"/>
              <a:t>and</a:t>
            </a:r>
            <a:r>
              <a:rPr lang="en-US" i="1" dirty="0"/>
              <a:t> bike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a chant.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listen, recognize the words and tick the correct boxes.</a:t>
            </a:r>
            <a:endParaRPr lang="en-US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trace the letter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B/b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(upper case and lower case). </a:t>
            </a:r>
            <a:endParaRPr lang="en-US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2037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Goal: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Revise the words and chant. 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5 minutes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What’s in the picture?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Play the game in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groups.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Say the name of the box to open the box.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Answer the questions or do the action or say the words in the box. 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8091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Goodbye</a:t>
            </a:r>
          </a:p>
          <a:p>
            <a:endParaRPr lang="en-US" dirty="0"/>
          </a:p>
          <a:p>
            <a:r>
              <a:rPr lang="en-US" dirty="0"/>
              <a:t>Time: 2 minutes</a:t>
            </a:r>
          </a:p>
          <a:p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Repeat the words with TPR actions. </a:t>
            </a:r>
            <a:r>
              <a:rPr lang="en-US" dirty="0" smtClean="0"/>
              <a:t>Goodbye to </a:t>
            </a:r>
            <a:r>
              <a:rPr lang="en-US" dirty="0"/>
              <a:t>the words.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55975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08984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42729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85368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Goal: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Warm up and revise the Unit keywords. 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3 minutes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Write the keywords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ball, bike, book,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Bill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board.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Hold up one flashcard and do not show it to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pupils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 the TPR action for the flashcard and have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pupils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guess.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2307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84942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Listen and chant </a:t>
            </a:r>
            <a:r>
              <a:rPr lang="en-US" dirty="0"/>
              <a:t>is divided into 3 steps. 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Step 1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Goal: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Pupils will be able to say the sound of the letter B/b and the words in the chant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5 minutes. 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Have pupils listen and repeat the sound and the words of the chant, sentence by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sentence.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2313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2921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Step 2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Goal: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Pupils will be able to chant and clap along. 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3 minutes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Play the recording, have pupils listen and clap along.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Play the recording, have pupils listen, clap and chant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along.</a:t>
            </a:r>
            <a:endParaRPr lang="en-US" dirty="0"/>
          </a:p>
          <a:p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 smtClean="0"/>
              <a:t>     + Round </a:t>
            </a:r>
            <a:r>
              <a:rPr lang="en-US" dirty="0"/>
              <a:t>1. Have pupils listen and clap along.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 smtClean="0"/>
              <a:t>     + Round </a:t>
            </a:r>
            <a:r>
              <a:rPr lang="en-US" dirty="0"/>
              <a:t>2. Have pupils listen and do the TPR actions with teacher. </a:t>
            </a:r>
            <a:endParaRPr lang="en-US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 smtClean="0"/>
              <a:t>     + Suggested TPR actions</a:t>
            </a:r>
          </a:p>
          <a:p>
            <a:endParaRPr lang="en-US" dirty="0"/>
          </a:p>
          <a:p>
            <a:pPr lvl="1"/>
            <a:r>
              <a:rPr lang="en-US" dirty="0"/>
              <a:t>B (clap) b (clap) </a:t>
            </a:r>
            <a:r>
              <a:rPr lang="en-US" dirty="0" smtClean="0"/>
              <a:t>ball </a:t>
            </a:r>
            <a:r>
              <a:rPr lang="en-US" dirty="0"/>
              <a:t>(roll hands to make a ball)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B (clap) b (clap) book (open hands to make a book)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B (clap) b (clap) bike (spin hands to make cycling activity)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     + Round </a:t>
            </a:r>
            <a:r>
              <a:rPr lang="en-US" dirty="0"/>
              <a:t>3. Have pupils listen and do the actions and chant along.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     + Repeat </a:t>
            </a:r>
            <a:r>
              <a:rPr lang="en-US" dirty="0"/>
              <a:t>round 3 several times.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Step 3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Goal: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Pupils will be able to chant and clap along in pairs. 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 minutes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Have pupils chant along in pairs. </a:t>
            </a: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4505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Listen and </a:t>
            </a:r>
            <a:r>
              <a:rPr lang="en-US" dirty="0" smtClean="0"/>
              <a:t>tick </a:t>
            </a:r>
            <a:r>
              <a:rPr lang="en-US" dirty="0"/>
              <a:t>is divided into 2 steps. 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Step 1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Goal: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Pupils will be able to listen and choose the correct pictures.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5 minutes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 the TPR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actions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help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pupils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understand the meaning of Listen and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tick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activity.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Play the recording and have pupils listen and choose the correct picture. Demonstrate an example.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Play the recording and have pupils listen and repeat.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Play the recording and have pupils do the task.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2524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Step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Goal: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Quick check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4 minutes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Stick the flashcards on the board.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Have pupils listen again and check the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answer.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Ask pupils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repeat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answer.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9584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Listen and </a:t>
            </a:r>
            <a:r>
              <a:rPr lang="en-US" dirty="0" smtClean="0"/>
              <a:t>tick </a:t>
            </a:r>
            <a:r>
              <a:rPr lang="en-US" dirty="0"/>
              <a:t>is divided into 2 steps. 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Step 1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Goal: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Pupils will be able to listen and choose the correct pictures.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5 minutes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 the TPR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actions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help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pupils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understand the meaning of Listen and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tick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activity.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Play the recording and have pupils listen and choose the correct picture. Demonstrate an example.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Play the recording and have pupils listen and repeat.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Play the recording and have pupils do the task.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5554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A24D9C-0C13-4D51-9D5C-2F3DEE2A8F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6D8BAC-37BD-4677-A24F-EC5E8AE98A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7F83F1-9DB6-4A33-967A-03C3BB3C8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8E8780-A14C-42BC-8B8B-3CE1259240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D8FE2D-158E-4E64-A23B-02A4232DD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6897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30A5B1-4F72-4C61-9AD0-53A7805DF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BDD439-9E9F-462D-A144-9220C9AE9B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67B0D6-0CA9-4A91-979E-E93F54BA2A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B08213-09CF-4756-B34B-6D4BF668F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129D9E-3C39-425D-BAD1-EBD81D372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816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94DE781-D773-4C32-950F-948595A863E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EA187CD-D294-430B-A0A8-D92BFA5B6B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C91A08-5CA6-4612-9A5B-F17F4579F7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3F293F-EEE0-4D32-A9C6-78F9E1AA61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6BFBE2-F13E-438E-8D80-BE70C4F84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974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12AFEB-BF55-441E-A9F7-666D942A59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B36D0F-6433-441E-BE6F-0F57E42B7D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CA08EC-2D05-4AF7-B005-AE291EE1B0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87D648-FF82-46A8-98DF-005B8E6FC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A37ABB-732A-4DCC-AB80-E89C8678E2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181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60CCDA-471C-47B1-821A-5F4AA2780B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684D7D-60F1-461A-91E4-8623AA7D83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DC6CD0-ADB6-4C1D-9132-A17B3EC67B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F5A381-500F-4264-A2EC-7D4A4D81A9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DEE95-04F5-4638-B216-0A0547CD6D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409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DA3847-94DB-4381-ABAA-945F2A57F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EFC69D-B221-4A32-AD0C-D84FA7B557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C6D3D7-E4D8-4879-8BC4-D92A8BA61B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2F7C62-6F18-4C5D-BF4B-2B83B0086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AA9F99-C949-4898-9DDA-A98925FD62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388B14-7CEC-4E7A-A2F1-3D0FEC6E9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688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CC9728-D16D-4FA1-AC53-91A6CCB8B5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37BEE9-206B-46B5-ADCB-AD134C7C0E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B98567-430D-4DEF-AA22-0397880A62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C2D181-1CE7-40C3-859E-E380F8A478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BDFC062-4F3C-4D66-B479-779BCD01189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DF3FDF4-FD00-4629-9BB8-9F70594FD9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51FC01B-DF0E-4E6E-8FC4-4B99456FF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EC9B7D6-A3E9-4051-80E7-75102DB9A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3766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6668B-BB68-425D-9509-9FED795B7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08A4B96-07F8-40F3-89ED-9607C6433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7A3C2CF-499A-405D-A8A2-0DA47181A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6E4E61-6863-467F-A9C6-F4EB242B2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772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FBBBED8-C704-43EC-9FF7-8F646D728E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FC9F941-7975-4DBB-AF62-A8FCA638E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DEC06D-47E6-4C4B-AF8D-5FEE1618E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9718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88F6FB-B1D5-4154-BA8D-3DE374A4A0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72DA1-AD11-4E83-81EB-EC99651E7F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CF0F2A-8F49-4C70-8598-6FD532C832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DC7C95-FBE3-4708-A4E0-76CD49C8E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DA7CF9-8987-41E5-9829-71981368A2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FF7BE1-9B84-4BC2-AE22-1C819CA7D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639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A5E146-61D8-46A5-B498-CD5CD0DD8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8AA3255-39D8-4C42-842E-1D17558CA5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782D50-82F4-4E20-8C07-E7AFA54BAF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4E6783-40A8-4EF7-82DF-00CBFE7CBE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C1EC76-F960-4DAB-8BBF-2FF6949C0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12ADC5-F59B-4AD9-8394-99EFC4B490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1384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3CC95A5-C4E0-43BA-8502-CD5F8478E1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DCE701-0060-4FE5-BF89-978AA35A6E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8EDC20-072B-4918-AD44-84437D4DDD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D3BE19-71BD-46D3-B52F-27E09BA240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91DBE6-E706-4BFF-8826-29AE7446B4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472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5.xml"/><Relationship Id="rId13" Type="http://schemas.openxmlformats.org/officeDocument/2006/relationships/image" Target="../media/image13.png"/><Relationship Id="rId3" Type="http://schemas.microsoft.com/office/2007/relationships/media" Target="../media/media2.mp3"/><Relationship Id="rId7" Type="http://schemas.openxmlformats.org/officeDocument/2006/relationships/slideLayout" Target="../slideLayouts/slideLayout2.xml"/><Relationship Id="rId12" Type="http://schemas.microsoft.com/office/2007/relationships/hdphoto" Target="../media/hdphoto1.wdp"/><Relationship Id="rId2" Type="http://schemas.openxmlformats.org/officeDocument/2006/relationships/audio" Target="../media/media1.mp3"/><Relationship Id="rId16" Type="http://schemas.openxmlformats.org/officeDocument/2006/relationships/image" Target="../media/image16.png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12.png"/><Relationship Id="rId5" Type="http://schemas.microsoft.com/office/2007/relationships/media" Target="../media/media3.mp3"/><Relationship Id="rId15" Type="http://schemas.openxmlformats.org/officeDocument/2006/relationships/image" Target="../media/image15.png"/><Relationship Id="rId10" Type="http://schemas.openxmlformats.org/officeDocument/2006/relationships/image" Target="../media/image11.png"/><Relationship Id="rId4" Type="http://schemas.openxmlformats.org/officeDocument/2006/relationships/audio" Target="../media/media2.mp3"/><Relationship Id="rId9" Type="http://schemas.openxmlformats.org/officeDocument/2006/relationships/image" Target="../media/image10.png"/><Relationship Id="rId1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6.png"/><Relationship Id="rId5" Type="http://schemas.openxmlformats.org/officeDocument/2006/relationships/image" Target="../media/image17.tmp"/><Relationship Id="rId4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0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16.png"/><Relationship Id="rId5" Type="http://schemas.openxmlformats.org/officeDocument/2006/relationships/image" Target="../media/image19.tmp"/><Relationship Id="rId4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59" y="9144"/>
            <a:ext cx="12159483" cy="6839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239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6D908-561F-4A67-8570-9E21D10AE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358661"/>
            <a:ext cx="10515600" cy="822326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6600" b="1" dirty="0" smtClean="0"/>
              <a:t>  Look </a:t>
            </a:r>
            <a:r>
              <a:rPr lang="en-US" sz="6600" b="1" dirty="0"/>
              <a:t>and trace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2301070"/>
            <a:ext cx="2479892" cy="247989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0128" y="2301070"/>
            <a:ext cx="2296519" cy="247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403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46C12F-6486-4E55-8C92-2EE2BF896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5368" y="2043663"/>
            <a:ext cx="6105194" cy="203105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11500" dirty="0">
                <a:solidFill>
                  <a:srgbClr val="FFFFFF"/>
                </a:solidFill>
              </a:rPr>
              <a:t>Game</a:t>
            </a:r>
            <a:endParaRPr lang="en-US" sz="115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06AC7EF-2172-48A1-845F-8EE780741E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6482" y="831772"/>
            <a:ext cx="8586652" cy="4829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83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FEF4E260-B79D-41D8-90EB-C84807CD77E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135" y="476778"/>
            <a:ext cx="7212450" cy="59206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46C12F-6486-4E55-8C92-2EE2BF896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8215" y="1269255"/>
            <a:ext cx="5956353" cy="30389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10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Goodbye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686AD50-C6DC-4D98-A467-9AC1F3C2D8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230880" y="4424906"/>
            <a:ext cx="3657600" cy="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241208F6-8B1C-4098-9388-150BC8E447B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51452" y="476778"/>
            <a:ext cx="3864383" cy="5920653"/>
          </a:xfrm>
          <a:prstGeom prst="rect">
            <a:avLst/>
          </a:prstGeom>
          <a:solidFill>
            <a:srgbClr val="A6A6A6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8050650" y="1951958"/>
            <a:ext cx="3052594" cy="3411299"/>
            <a:chOff x="8050650" y="1951958"/>
            <a:chExt cx="3052594" cy="3411299"/>
          </a:xfrm>
        </p:grpSpPr>
        <p:sp>
          <p:nvSpPr>
            <p:cNvPr id="10" name="TextBox 9"/>
            <p:cNvSpPr txBox="1"/>
            <p:nvPr/>
          </p:nvSpPr>
          <p:spPr>
            <a:xfrm>
              <a:off x="8768306" y="1951958"/>
              <a:ext cx="208569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b="1" dirty="0" smtClean="0">
                  <a:solidFill>
                    <a:srgbClr val="FF0000"/>
                  </a:solidFill>
                </a:rPr>
                <a:t>b</a:t>
              </a:r>
              <a:r>
                <a:rPr lang="en-US" sz="7200" b="1" dirty="0" smtClean="0"/>
                <a:t>ike</a:t>
              </a:r>
              <a:endParaRPr lang="en-US" sz="7200" b="1" dirty="0"/>
            </a:p>
          </p:txBody>
        </p:sp>
        <p:pic>
          <p:nvPicPr>
            <p:cNvPr id="11" name="Picture 10"/>
            <p:cNvPicPr/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-25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8050650" y="3111428"/>
              <a:ext cx="3052594" cy="225182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518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FEF4E260-B79D-41D8-90EB-C84807CD77E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135" y="476778"/>
            <a:ext cx="7212450" cy="59206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46C12F-6486-4E55-8C92-2EE2BF896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8215" y="1269255"/>
            <a:ext cx="5956353" cy="30389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10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Goodbye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686AD50-C6DC-4D98-A467-9AC1F3C2D8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230880" y="4424906"/>
            <a:ext cx="3657600" cy="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241208F6-8B1C-4098-9388-150BC8E447B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51452" y="476778"/>
            <a:ext cx="3864383" cy="5920653"/>
          </a:xfrm>
          <a:prstGeom prst="rect">
            <a:avLst/>
          </a:prstGeom>
          <a:solidFill>
            <a:srgbClr val="A6A6A6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EBB23F87-8A37-4B22-A3D5-D548C9D452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7044" y="2068742"/>
            <a:ext cx="2093198" cy="3163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8129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FEF4E260-B79D-41D8-90EB-C84807CD77E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135" y="476778"/>
            <a:ext cx="7212450" cy="59206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46C12F-6486-4E55-8C92-2EE2BF896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8215" y="1269255"/>
            <a:ext cx="5956353" cy="30389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10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Goodbye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686AD50-C6DC-4D98-A467-9AC1F3C2D8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230880" y="4424906"/>
            <a:ext cx="3657600" cy="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241208F6-8B1C-4098-9388-150BC8E447B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51452" y="476778"/>
            <a:ext cx="3864383" cy="5920653"/>
          </a:xfrm>
          <a:prstGeom prst="rect">
            <a:avLst/>
          </a:prstGeom>
          <a:solidFill>
            <a:srgbClr val="A6A6A6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B9AFF202-A034-40C0-95B6-A6078033F5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8767" y="2692400"/>
            <a:ext cx="3537447" cy="1615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5333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FEF4E260-B79D-41D8-90EB-C84807CD77E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135" y="476778"/>
            <a:ext cx="7212450" cy="59206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46C12F-6486-4E55-8C92-2EE2BF896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8215" y="1269255"/>
            <a:ext cx="5956353" cy="30389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10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Goodbye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686AD50-C6DC-4D98-A467-9AC1F3C2D8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230880" y="4424906"/>
            <a:ext cx="3657600" cy="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241208F6-8B1C-4098-9388-150BC8E447B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51452" y="476778"/>
            <a:ext cx="3864383" cy="5920653"/>
          </a:xfrm>
          <a:prstGeom prst="rect">
            <a:avLst/>
          </a:prstGeom>
          <a:solidFill>
            <a:srgbClr val="A6A6A6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ACB617-BB44-4569-81F1-5604FF407B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8090" y="1796676"/>
            <a:ext cx="2665695" cy="3280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2697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59483" cy="6839709"/>
          </a:xfrm>
        </p:spPr>
      </p:pic>
      <p:sp>
        <p:nvSpPr>
          <p:cNvPr id="3" name="Rectangle 2"/>
          <p:cNvSpPr/>
          <p:nvPr/>
        </p:nvSpPr>
        <p:spPr>
          <a:xfrm>
            <a:off x="1711071" y="5969567"/>
            <a:ext cx="9170967" cy="66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40">
              <a:buClr>
                <a:srgbClr val="000000"/>
              </a:buClr>
              <a:defRPr/>
            </a:pPr>
            <a:r>
              <a:rPr lang="en-US" sz="1867" b="1" kern="0" dirty="0">
                <a:solidFill>
                  <a:srgbClr val="0070C0"/>
                </a:solidFill>
                <a:latin typeface="Arial"/>
                <a:cs typeface="Arial"/>
                <a:sym typeface="Arial"/>
              </a:rPr>
              <a:t>Website</a:t>
            </a:r>
            <a:r>
              <a:rPr lang="en-US" sz="1867" kern="0" dirty="0">
                <a:solidFill>
                  <a:srgbClr val="0070C0"/>
                </a:solidFill>
                <a:latin typeface="Arial"/>
                <a:cs typeface="Arial"/>
                <a:sym typeface="Arial"/>
              </a:rPr>
              <a:t>: </a:t>
            </a:r>
            <a:r>
              <a:rPr lang="en-US" sz="1867" i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hoclieu.vn</a:t>
            </a:r>
          </a:p>
          <a:p>
            <a:pPr algn="ctr" defTabSz="1219140">
              <a:buClr>
                <a:srgbClr val="000000"/>
              </a:buClr>
              <a:defRPr/>
            </a:pPr>
            <a:r>
              <a:rPr lang="en-US" sz="1867" b="1" kern="0" dirty="0">
                <a:solidFill>
                  <a:srgbClr val="0070C0"/>
                </a:solidFill>
                <a:latin typeface="Arial"/>
                <a:cs typeface="Arial"/>
                <a:sym typeface="Arial"/>
              </a:rPr>
              <a:t>Fanpage</a:t>
            </a:r>
            <a:r>
              <a:rPr lang="en-US" sz="1867" kern="0" dirty="0">
                <a:solidFill>
                  <a:srgbClr val="0070C0"/>
                </a:solidFill>
                <a:latin typeface="Arial"/>
                <a:cs typeface="Arial"/>
                <a:sym typeface="Arial"/>
              </a:rPr>
              <a:t>:</a:t>
            </a:r>
            <a:r>
              <a:rPr lang="vi-VN" sz="1867" kern="0" dirty="0">
                <a:solidFill>
                  <a:srgbClr val="0070C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1867" i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facebook.com/</a:t>
            </a:r>
            <a:r>
              <a:rPr lang="vi-VN" sz="1867" i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www.tienganhglobalsuccess.vn</a:t>
            </a:r>
            <a:endParaRPr lang="en-GB" sz="1867" i="1" kern="0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79673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A14F5F3B-E538-4F74-BECE-B2CD83628A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46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898EF1-39C3-48EB-88F1-70A9E9D400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22021" y="3231931"/>
            <a:ext cx="3852041" cy="1834056"/>
          </a:xfrm>
        </p:spPr>
        <p:txBody>
          <a:bodyPr>
            <a:normAutofit/>
          </a:bodyPr>
          <a:lstStyle/>
          <a:p>
            <a:r>
              <a:rPr lang="en-US" sz="4000" b="1" dirty="0"/>
              <a:t>Unit 1 – Lesson 2</a:t>
            </a:r>
            <a:br>
              <a:rPr lang="en-US" sz="4000" b="1" dirty="0"/>
            </a:br>
            <a:r>
              <a:rPr lang="en-US" sz="4000" b="1" dirty="0"/>
              <a:t>In the school playground</a:t>
            </a: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9852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3962611-DFD5-4092-AAFD-559E3DFCE2C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488" y="0"/>
            <a:ext cx="10910292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270F1FA-0425-408F-9861-80BF5AFB276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D46C12F-6486-4E55-8C92-2EE2BF896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5368" y="2043663"/>
            <a:ext cx="6105194" cy="203105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11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Warm-up</a:t>
            </a:r>
          </a:p>
        </p:txBody>
      </p:sp>
    </p:spTree>
    <p:extLst>
      <p:ext uri="{BB962C8B-B14F-4D97-AF65-F5344CB8AC3E}">
        <p14:creationId xmlns:p14="http://schemas.microsoft.com/office/powerpoint/2010/main" val="879967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3670" y="1293933"/>
            <a:ext cx="1562318" cy="109552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5883" y="1246301"/>
            <a:ext cx="2828378" cy="109552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5901" y="1246301"/>
            <a:ext cx="2229161" cy="114316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64156" y="1279643"/>
            <a:ext cx="2534004" cy="1076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184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432E11E-988F-405B-B469-66ED44F94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0" y="4801395"/>
            <a:ext cx="11353800" cy="132397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600" b="1" dirty="0"/>
              <a:t>Listen and chant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7184" y="1714419"/>
            <a:ext cx="2526082" cy="252140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5540" y="1635495"/>
            <a:ext cx="2605153" cy="2600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013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>
            <a:extLst>
              <a:ext uri="{FF2B5EF4-FFF2-40B4-BE49-F238E27FC236}">
                <a16:creationId xmlns:a16="http://schemas.microsoft.com/office/drawing/2014/main" id="{87157312-76A5-4A5D-A761-DB88DEBB38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503"/>
          <a:stretch/>
        </p:blipFill>
        <p:spPr bwMode="auto">
          <a:xfrm>
            <a:off x="866819" y="1000244"/>
            <a:ext cx="2172217" cy="2183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8B8FE2F0-7E4F-4245-8558-E33F5A3E5B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442" b="1517"/>
          <a:stretch/>
        </p:blipFill>
        <p:spPr bwMode="auto">
          <a:xfrm>
            <a:off x="4551067" y="1770451"/>
            <a:ext cx="2132119" cy="1666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/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-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95217" y="2603623"/>
            <a:ext cx="2858264" cy="200508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09873" y="3196533"/>
            <a:ext cx="1486107" cy="81926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551067" y="3615691"/>
            <a:ext cx="2048161" cy="80021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960387" y="4608708"/>
            <a:ext cx="1667108" cy="733527"/>
          </a:xfrm>
          <a:prstGeom prst="rect">
            <a:avLst/>
          </a:prstGeom>
        </p:spPr>
      </p:pic>
      <p:pic>
        <p:nvPicPr>
          <p:cNvPr id="13" name="ball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898089" y="4028726"/>
            <a:ext cx="322391" cy="322391"/>
          </a:xfrm>
          <a:prstGeom prst="rect">
            <a:avLst/>
          </a:prstGeom>
        </p:spPr>
      </p:pic>
      <p:pic>
        <p:nvPicPr>
          <p:cNvPr id="14" name="book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5373445" y="4351117"/>
            <a:ext cx="313922" cy="313922"/>
          </a:xfrm>
          <a:prstGeom prst="rect">
            <a:avLst/>
          </a:prstGeom>
        </p:spPr>
      </p:pic>
      <p:pic>
        <p:nvPicPr>
          <p:cNvPr id="15" name="bike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9604049" y="5342236"/>
            <a:ext cx="284841" cy="284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826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933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75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44234D-ACBD-4448-B0E1-6A811DF136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Listen and c</a:t>
            </a:r>
            <a:r>
              <a:rPr lang="en-US" b="1" dirty="0" smtClean="0"/>
              <a:t>hant</a:t>
            </a:r>
            <a:endParaRPr lang="en-US" b="1" dirty="0"/>
          </a:p>
        </p:txBody>
      </p:sp>
      <p:pic>
        <p:nvPicPr>
          <p:cNvPr id="7" name="Content Placeholder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33837D02-7A60-4838-9075-AF7853EC08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8469" y="1471148"/>
            <a:ext cx="7284135" cy="5021727"/>
          </a:xfrm>
        </p:spPr>
      </p:pic>
      <p:pic>
        <p:nvPicPr>
          <p:cNvPr id="3" name="Track 003_Listen and chan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606986" y="894308"/>
            <a:ext cx="267196" cy="267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16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30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6D908-561F-4A67-8570-9E21D10AE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358661"/>
            <a:ext cx="10515600" cy="822326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6600" b="1" dirty="0"/>
              <a:t>Listen and tick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9814" y="2209547"/>
            <a:ext cx="2576186" cy="257141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8377" y="2155629"/>
            <a:ext cx="2630204" cy="2625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500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59D11-2A80-4682-A8C7-8303ECA92C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Listen and tick</a:t>
            </a:r>
          </a:p>
        </p:txBody>
      </p:sp>
      <p:pic>
        <p:nvPicPr>
          <p:cNvPr id="7" name="Content Placeholder 6" descr="A picture containing game&#10;&#10;Description automatically generated">
            <a:extLst>
              <a:ext uri="{FF2B5EF4-FFF2-40B4-BE49-F238E27FC236}">
                <a16:creationId xmlns:a16="http://schemas.microsoft.com/office/drawing/2014/main" id="{A6803C14-558D-4C14-87D6-CBEB596B95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327" y="1304366"/>
            <a:ext cx="11353034" cy="5553634"/>
          </a:xfrm>
        </p:spPr>
      </p:pic>
      <p:pic>
        <p:nvPicPr>
          <p:cNvPr id="3" name="Track 00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183499" y="897391"/>
            <a:ext cx="308412" cy="30841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25384" y="6205601"/>
            <a:ext cx="397937" cy="397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24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585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295</TotalTime>
  <Words>653</Words>
  <Application>Microsoft Office PowerPoint</Application>
  <PresentationFormat>Widescreen</PresentationFormat>
  <Paragraphs>132</Paragraphs>
  <Slides>16</Slides>
  <Notes>14</Notes>
  <HiddenSlides>0</HiddenSlides>
  <MMClips>5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PowerPoint Presentation</vt:lpstr>
      <vt:lpstr>Unit 1 – Lesson 2 In the school playground</vt:lpstr>
      <vt:lpstr>Warm-up</vt:lpstr>
      <vt:lpstr>PowerPoint Presentation</vt:lpstr>
      <vt:lpstr>Listen and chant</vt:lpstr>
      <vt:lpstr>PowerPoint Presentation</vt:lpstr>
      <vt:lpstr>Listen and chant</vt:lpstr>
      <vt:lpstr>Listen and tick</vt:lpstr>
      <vt:lpstr>Listen and tick</vt:lpstr>
      <vt:lpstr>  Look and trace</vt:lpstr>
      <vt:lpstr>Game</vt:lpstr>
      <vt:lpstr>Goodbye</vt:lpstr>
      <vt:lpstr>Goodbye</vt:lpstr>
      <vt:lpstr>Goodbye</vt:lpstr>
      <vt:lpstr>Goodbye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Huong Quynh Tran</dc:creator>
  <cp:lastModifiedBy>DELL</cp:lastModifiedBy>
  <cp:revision>35</cp:revision>
  <dcterms:created xsi:type="dcterms:W3CDTF">2020-03-09T03:09:36Z</dcterms:created>
  <dcterms:modified xsi:type="dcterms:W3CDTF">2024-02-28T15:10:28Z</dcterms:modified>
</cp:coreProperties>
</file>